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1"/>
  </p:notesMasterIdLst>
  <p:handoutMasterIdLst>
    <p:handoutMasterId r:id="rId22"/>
  </p:handoutMasterIdLst>
  <p:sldIdLst>
    <p:sldId id="982" r:id="rId2"/>
    <p:sldId id="769" r:id="rId3"/>
    <p:sldId id="2145705880" r:id="rId4"/>
    <p:sldId id="2145705871" r:id="rId5"/>
    <p:sldId id="2145705852" r:id="rId6"/>
    <p:sldId id="2145705863" r:id="rId7"/>
    <p:sldId id="2145705864" r:id="rId8"/>
    <p:sldId id="2145705865" r:id="rId9"/>
    <p:sldId id="2145705866" r:id="rId10"/>
    <p:sldId id="2145705867" r:id="rId11"/>
    <p:sldId id="2145705872" r:id="rId12"/>
    <p:sldId id="2145705853" r:id="rId13"/>
    <p:sldId id="1021" r:id="rId14"/>
    <p:sldId id="2145705873" r:id="rId15"/>
    <p:sldId id="2145705856" r:id="rId16"/>
    <p:sldId id="2145705868" r:id="rId17"/>
    <p:sldId id="2145705869" r:id="rId18"/>
    <p:sldId id="2145705870" r:id="rId19"/>
    <p:sldId id="367"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04" userDrawn="1">
          <p15:clr>
            <a:srgbClr val="A4A3A4"/>
          </p15:clr>
        </p15:guide>
        <p15:guide id="2" pos="2880" userDrawn="1">
          <p15:clr>
            <a:srgbClr val="A4A3A4"/>
          </p15:clr>
        </p15:guide>
        <p15:guide id="3" orient="horz" pos="3816" userDrawn="1">
          <p15:clr>
            <a:srgbClr val="A4A3A4"/>
          </p15:clr>
        </p15:guide>
        <p15:guide id="4" pos="5232" userDrawn="1">
          <p15:clr>
            <a:srgbClr val="A4A3A4"/>
          </p15:clr>
        </p15:guide>
        <p15:guide id="5" pos="52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9D2E61D-EF7C-9938-04DC-D984CF9A50B6}" name="Eamonn Howerter" initials="EH" userId="bbb020b9be380aa5" providerId="Windows Live"/>
  <p188:author id="{40A5D54D-0587-A2EC-957C-37C61A80E39E}" name="Cliff Pribble" initials="CP" userId="S::cPribble@nationaljournal.com::32fb5314-f426-4b2f-98ca-2a6f109d5f8b" providerId="AD"/>
  <p188:author id="{53440B86-2062-85ED-AA9E-F11ABF7AA78A}" name="Alexander Abraham" initials="AA" userId="S::AAbraham@nationaljournal.com::eb9881f5-e4ba-49ef-a4a3-e6dd533fcee2" providerId="AD"/>
  <p188:author id="{DF53CC9E-9F2B-112B-C4E8-A10BCD38369A}" name="Erika Filter" initials="" userId="S::EFilter@nationaljournal.com::89524f11-285d-4d4c-9b02-b27a7db663f5" providerId="AD"/>
  <p188:author id="{881770A4-B1E1-25ED-8A24-3783E8B99A4E}" name="Jessica Coghlan" initials="JC" userId="S::jcoghlan@nationaljournal.com::cede88b5-fdc0-4654-9140-2bce6a98efa5" providerId="AD"/>
  <p188:author id="{1189D4B7-43F9-4C30-3818-B76F504E2E9F}" name="Snowden, Lauren" initials="LS" userId="S::lgsnowden@wm.edu::19647510-2f6c-4cf8-97d3-df95ca13f982" providerId="AD"/>
  <p188:author id="{6C697FE1-1A0B-3D24-9397-91DC52A8BA1A}" name="Ryan Gest" initials="RG" userId="S::rgest@nationaljournal.com::bce61fac-9c21-4c7a-a042-20d62a3940ea" providerId="AD"/>
  <p188:author id="{4737CEE4-6F14-E841-80DA-810D40BB7CE4}" name="Peyton Semjen" initials="PS" userId="S::psemjen@nationaljournal.com::86b8ab78-cbaa-4cff-8100-d9996a7d399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anton, Sara" initials="SS" lastIdx="1" clrIdx="0">
    <p:extLst>
      <p:ext uri="{19B8F6BF-5375-455C-9EA6-DF929625EA0E}">
        <p15:presenceInfo xmlns:p15="http://schemas.microsoft.com/office/powerpoint/2012/main" userId="S::sstanton@nationaljournal.com::7241a462-0b3c-41c5-a928-a84612ae41e9" providerId="AD"/>
      </p:ext>
    </p:extLst>
  </p:cmAuthor>
  <p:cmAuthor id="2" name="Stublen, Daniel" initials="SD" lastIdx="32" clrIdx="1">
    <p:extLst>
      <p:ext uri="{19B8F6BF-5375-455C-9EA6-DF929625EA0E}">
        <p15:presenceInfo xmlns:p15="http://schemas.microsoft.com/office/powerpoint/2012/main" userId="Stublen, Daniel" providerId="None"/>
      </p:ext>
    </p:extLst>
  </p:cmAuthor>
  <p:cmAuthor id="3" name="Kim, Gina" initials="GK" lastIdx="32" clrIdx="2">
    <p:extLst>
      <p:ext uri="{19B8F6BF-5375-455C-9EA6-DF929625EA0E}">
        <p15:presenceInfo xmlns:p15="http://schemas.microsoft.com/office/powerpoint/2012/main" userId="Kim, Gin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5C94"/>
    <a:srgbClr val="F47484"/>
    <a:srgbClr val="BC2C3C"/>
    <a:srgbClr val="EC3C4C"/>
    <a:srgbClr val="ACACAC"/>
    <a:srgbClr val="FF5739"/>
    <a:srgbClr val="0380E3"/>
    <a:srgbClr val="2764A1"/>
    <a:srgbClr val="275C90"/>
    <a:srgbClr val="BD29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88" autoAdjust="0"/>
    <p:restoredTop sz="31606" autoAdjust="0"/>
  </p:normalViewPr>
  <p:slideViewPr>
    <p:cSldViewPr snapToGrid="0" snapToObjects="1">
      <p:cViewPr varScale="1">
        <p:scale>
          <a:sx n="147" d="100"/>
          <a:sy n="147" d="100"/>
        </p:scale>
        <p:origin x="2004" y="342"/>
      </p:cViewPr>
      <p:guideLst>
        <p:guide orient="horz" pos="504"/>
        <p:guide pos="2880"/>
        <p:guide orient="horz" pos="3816"/>
        <p:guide pos="5232"/>
        <p:guide pos="528"/>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141" d="100"/>
          <a:sy n="141" d="100"/>
        </p:scale>
        <p:origin x="2208"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873BD6-6CC6-2040-B637-15C179B1BA1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00B3DBC-5891-C948-9BE0-CE21ECCC17B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3D0BA3-1219-F547-BB5E-8906895AC2DE}" type="datetimeFigureOut">
              <a:rPr lang="en-US" smtClean="0"/>
              <a:t>2/25/2026</a:t>
            </a:fld>
            <a:endParaRPr lang="en-US"/>
          </a:p>
        </p:txBody>
      </p:sp>
      <p:sp>
        <p:nvSpPr>
          <p:cNvPr id="4" name="Footer Placeholder 3">
            <a:extLst>
              <a:ext uri="{FF2B5EF4-FFF2-40B4-BE49-F238E27FC236}">
                <a16:creationId xmlns:a16="http://schemas.microsoft.com/office/drawing/2014/main" id="{1B8C7775-7773-774D-B7AC-C6CE98DEE60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9D14F4C-0C9A-894A-A9D3-F9C1F25866D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48E6F7-7B19-4D4C-81C5-94730804F39C}" type="slidenum">
              <a:rPr lang="en-US" smtClean="0"/>
              <a:t>‹#›</a:t>
            </a:fld>
            <a:endParaRPr lang="en-US"/>
          </a:p>
        </p:txBody>
      </p:sp>
    </p:spTree>
    <p:extLst>
      <p:ext uri="{BB962C8B-B14F-4D97-AF65-F5344CB8AC3E}">
        <p14:creationId xmlns:p14="http://schemas.microsoft.com/office/powerpoint/2010/main" val="7949026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6A895-E28A-C74E-91A1-6A907B79E289}" type="datetimeFigureOut">
              <a:rPr lang="en-US" smtClean="0"/>
              <a:t>2/25/2026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8D6BE-06C7-9D44-B1ED-3695FD14EDEE}" type="slidenum">
              <a:rPr lang="en-US" smtClean="0"/>
              <a:t>‹#›</a:t>
            </a:fld>
            <a:endParaRPr lang="en-US"/>
          </a:p>
        </p:txBody>
      </p:sp>
    </p:spTree>
    <p:extLst>
      <p:ext uri="{BB962C8B-B14F-4D97-AF65-F5344CB8AC3E}">
        <p14:creationId xmlns:p14="http://schemas.microsoft.com/office/powerpoint/2010/main" val="3078345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9746C-40F7-5B52-3487-19F04E8221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4F9112-9BFF-8D2D-B5E4-8FC3533194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66721B-ACE6-16B0-4F4F-1724EEF259AE}"/>
              </a:ext>
            </a:extLst>
          </p:cNvPr>
          <p:cNvSpPr>
            <a:spLocks noGrp="1"/>
          </p:cNvSpPr>
          <p:nvPr>
            <p:ph type="body" idx="1"/>
          </p:nvPr>
        </p:nvSpPr>
        <p:spPr/>
        <p:txBody>
          <a:bodyPr/>
          <a:lstStyle/>
          <a:p>
            <a:r>
              <a:rPr lang="en-US" dirty="0"/>
              <a:t>Sources:</a:t>
            </a:r>
          </a:p>
          <a:p>
            <a:endParaRPr lang="en-US" dirty="0"/>
          </a:p>
          <a:p>
            <a:r>
              <a:rPr lang="en-US" dirty="0"/>
              <a:t>“2026 Combined Congressional Calendar,” Rational360, December 23, 2025, https://rational360.com/2026-combined-congressional-calendar/</a:t>
            </a:r>
          </a:p>
        </p:txBody>
      </p:sp>
      <p:sp>
        <p:nvSpPr>
          <p:cNvPr id="4" name="Slide Number Placeholder 3">
            <a:extLst>
              <a:ext uri="{FF2B5EF4-FFF2-40B4-BE49-F238E27FC236}">
                <a16:creationId xmlns:a16="http://schemas.microsoft.com/office/drawing/2014/main" id="{E507AFAE-4418-D71F-2869-A8711CC781F1}"/>
              </a:ext>
            </a:extLst>
          </p:cNvPr>
          <p:cNvSpPr>
            <a:spLocks noGrp="1"/>
          </p:cNvSpPr>
          <p:nvPr>
            <p:ph type="sldNum" sz="quarter" idx="5"/>
          </p:nvPr>
        </p:nvSpPr>
        <p:spPr/>
        <p:txBody>
          <a:bodyPr/>
          <a:lstStyle/>
          <a:p>
            <a:fld id="{0518D6BE-06C7-9D44-B1ED-3695FD14EDEE}" type="slidenum">
              <a:rPr lang="en-US" smtClean="0"/>
              <a:t>3</a:t>
            </a:fld>
            <a:endParaRPr lang="en-US" dirty="0"/>
          </a:p>
        </p:txBody>
      </p:sp>
    </p:spTree>
    <p:extLst>
      <p:ext uri="{BB962C8B-B14F-4D97-AF65-F5344CB8AC3E}">
        <p14:creationId xmlns:p14="http://schemas.microsoft.com/office/powerpoint/2010/main" val="1399682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3BD8A-135F-C0A2-F916-AB0123CDB5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A6EE55-32C5-A29F-805D-0A282890E2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F99FB8-D861-658F-80B5-2D735CA88E86}"/>
              </a:ext>
            </a:extLst>
          </p:cNvPr>
          <p:cNvSpPr>
            <a:spLocks noGrp="1"/>
          </p:cNvSpPr>
          <p:nvPr>
            <p:ph type="body" idx="1"/>
          </p:nvPr>
        </p:nvSpPr>
        <p:spPr/>
        <p:txBody>
          <a:bodyPr/>
          <a:lstStyle/>
          <a:p>
            <a:r>
              <a:rPr lang="en-US" sz="1200" b="0" i="1" kern="1200" dirty="0">
                <a:solidFill>
                  <a:schemeClr val="tx1"/>
                </a:solidFill>
                <a:effectLst/>
                <a:latin typeface="+mn-lt"/>
                <a:ea typeface="+mn-ea"/>
                <a:cs typeface="+mn-cs"/>
              </a:rPr>
              <a:t>2026 Election United States House - Illinois - District 9 - FEC.gov</a:t>
            </a:r>
            <a:r>
              <a:rPr lang="en-US" sz="1200" b="0" i="0" kern="1200" dirty="0">
                <a:solidFill>
                  <a:schemeClr val="tx1"/>
                </a:solidFill>
                <a:effectLst/>
                <a:latin typeface="+mn-lt"/>
                <a:ea typeface="+mn-ea"/>
                <a:cs typeface="+mn-cs"/>
              </a:rPr>
              <a:t>. (2026). FEC.gov. https://www.fec.gov/data/elections/house/IL/9/2026/</a:t>
            </a:r>
          </a:p>
          <a:p>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Ballotpedia. (n.d.). </a:t>
            </a:r>
            <a:r>
              <a:rPr lang="en-US" i="1" dirty="0"/>
              <a:t>Illinois 9th congressional district election, 2026 (March 17 Democratic primary).</a:t>
            </a:r>
            <a:r>
              <a:rPr lang="en-US" dirty="0"/>
              <a:t> Retrieved February 11, 2026, from https://ballotpedia.org/Illinois%9_9th_Congressional_District_election,_2026_(March_17_Democratic_primary)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0" i="0" kern="1200" dirty="0">
                <a:solidFill>
                  <a:schemeClr val="tx1"/>
                </a:solidFill>
                <a:effectLst/>
                <a:latin typeface="+mn-lt"/>
                <a:ea typeface="+mn-ea"/>
                <a:cs typeface="+mn-cs"/>
              </a:rPr>
              <a:t>Bradley, </a:t>
            </a:r>
            <a:r>
              <a:rPr lang="en-US" sz="1200" b="0" i="0" kern="1200" dirty="0" err="1">
                <a:solidFill>
                  <a:schemeClr val="tx1"/>
                </a:solidFill>
                <a:effectLst/>
                <a:latin typeface="+mn-lt"/>
                <a:ea typeface="+mn-ea"/>
                <a:cs typeface="+mn-cs"/>
              </a:rPr>
              <a:t>Tahman</a:t>
            </a:r>
            <a:r>
              <a:rPr lang="en-US" sz="1200" b="0" i="0" kern="1200" dirty="0">
                <a:solidFill>
                  <a:schemeClr val="tx1"/>
                </a:solidFill>
                <a:effectLst/>
                <a:latin typeface="+mn-lt"/>
                <a:ea typeface="+mn-ea"/>
                <a:cs typeface="+mn-cs"/>
              </a:rPr>
              <a:t>. 2026. “Highly Competitive Democratic Primary Unfolds for Illinois’ 9th Congressional Seat.” WGN-TV. February 10, 2026. https://wgntv.com/news/politics/wgn-the-point-politics-chicago-illinois/highly-competitive-democratic-primary-unfolds-for-illinois-9th-congressional-seat/.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‌Vakil, Caroline. 2026. “Progressive Groups Back Abughazaleh in Crowded Dem Field for Illinois House Seat.” The Hill. February 12, 2026. https://thehill.com/homenews/campaign/5735149-democratic-primary-israel-palestine-rift/.</a:t>
            </a:r>
          </a:p>
          <a:p>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4FDBB82-153A-C2F3-FA6C-ECB583986DF2}"/>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56A13F-28BC-9E49-9D0E-49492B5171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872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709A8-AB01-BBFE-EB9F-186D6BA2C1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EC714E-D377-E577-FA04-C6AC8A21B3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577AD1-2AFF-3455-3AF3-7E779F6FD4B7}"/>
              </a:ext>
            </a:extLst>
          </p:cNvPr>
          <p:cNvSpPr>
            <a:spLocks noGrp="1"/>
          </p:cNvSpPr>
          <p:nvPr>
            <p:ph type="body" idx="1"/>
          </p:nvPr>
        </p:nvSpPr>
        <p:spPr/>
        <p:txBody>
          <a:bodyPr/>
          <a:lstStyle/>
          <a:p>
            <a:r>
              <a:rPr lang="en-US" sz="1200" b="0" i="1" kern="1200" dirty="0">
                <a:solidFill>
                  <a:schemeClr val="tx1"/>
                </a:solidFill>
                <a:effectLst/>
                <a:latin typeface="+mn-lt"/>
                <a:ea typeface="+mn-ea"/>
                <a:cs typeface="+mn-cs"/>
              </a:rPr>
              <a:t>2026 Election United States Senate - Texas - </a:t>
            </a:r>
            <a:r>
              <a:rPr lang="en-US" sz="1200" b="0" i="1" kern="1200" dirty="0" err="1">
                <a:solidFill>
                  <a:schemeClr val="tx1"/>
                </a:solidFill>
                <a:effectLst/>
                <a:latin typeface="+mn-lt"/>
                <a:ea typeface="+mn-ea"/>
                <a:cs typeface="+mn-cs"/>
              </a:rPr>
              <a:t>FEC.gov</a:t>
            </a:r>
            <a:r>
              <a:rPr lang="en-US" sz="1200" b="0" i="0" kern="1200" dirty="0">
                <a:solidFill>
                  <a:schemeClr val="tx1"/>
                </a:solidFill>
                <a:effectLst/>
                <a:latin typeface="+mn-lt"/>
                <a:ea typeface="+mn-ea"/>
                <a:cs typeface="+mn-cs"/>
              </a:rPr>
              <a:t>. (2024). </a:t>
            </a:r>
            <a:r>
              <a:rPr lang="en-US" sz="1200" b="0" i="0" kern="1200" dirty="0" err="1">
                <a:solidFill>
                  <a:schemeClr val="tx1"/>
                </a:solidFill>
                <a:effectLst/>
                <a:latin typeface="+mn-lt"/>
                <a:ea typeface="+mn-ea"/>
                <a:cs typeface="+mn-cs"/>
              </a:rPr>
              <a:t>FEC.gov</a:t>
            </a:r>
            <a:r>
              <a:rPr lang="en-US" sz="1200" b="0" i="0" kern="1200" dirty="0">
                <a:solidFill>
                  <a:schemeClr val="tx1"/>
                </a:solidFill>
                <a:effectLst/>
                <a:latin typeface="+mn-lt"/>
                <a:ea typeface="+mn-ea"/>
                <a:cs typeface="+mn-cs"/>
              </a:rPr>
              <a:t>. https://</a:t>
            </a:r>
            <a:r>
              <a:rPr lang="en-US" sz="1200" b="0" i="0" kern="1200" dirty="0" err="1">
                <a:solidFill>
                  <a:schemeClr val="tx1"/>
                </a:solidFill>
                <a:effectLst/>
                <a:latin typeface="+mn-lt"/>
                <a:ea typeface="+mn-ea"/>
                <a:cs typeface="+mn-cs"/>
              </a:rPr>
              <a:t>www.fec.gov</a:t>
            </a:r>
            <a:r>
              <a:rPr lang="en-US" sz="1200" b="0" i="0" kern="1200" dirty="0">
                <a:solidFill>
                  <a:schemeClr val="tx1"/>
                </a:solidFill>
                <a:effectLst/>
                <a:latin typeface="+mn-lt"/>
                <a:ea typeface="+mn-ea"/>
                <a:cs typeface="+mn-cs"/>
              </a:rPr>
              <a:t>/data/elections/senate/TX/2026/</a:t>
            </a:r>
          </a:p>
          <a:p>
            <a:r>
              <a:rPr lang="en-US" sz="1200" b="0" i="0" kern="1200" dirty="0">
                <a:solidFill>
                  <a:schemeClr val="tx1"/>
                </a:solidFill>
                <a:effectLst/>
                <a:latin typeface="+mn-lt"/>
                <a:ea typeface="+mn-ea"/>
                <a:cs typeface="+mn-cs"/>
              </a:rPr>
              <a:t>‌</a:t>
            </a:r>
          </a:p>
          <a:p>
            <a:r>
              <a:rPr lang="en-US" sz="1200" b="0" i="0" kern="1200" dirty="0" err="1">
                <a:solidFill>
                  <a:schemeClr val="tx1"/>
                </a:solidFill>
                <a:effectLst/>
                <a:latin typeface="+mn-lt"/>
                <a:ea typeface="+mn-ea"/>
                <a:cs typeface="+mn-cs"/>
              </a:rPr>
              <a:t>Kamisar</a:t>
            </a:r>
            <a:r>
              <a:rPr lang="en-US" sz="1200" b="0" i="0" kern="1200" dirty="0">
                <a:solidFill>
                  <a:schemeClr val="tx1"/>
                </a:solidFill>
                <a:effectLst/>
                <a:latin typeface="+mn-lt"/>
                <a:ea typeface="+mn-ea"/>
                <a:cs typeface="+mn-cs"/>
              </a:rPr>
              <a:t>, B., Bowman, B., &amp; V, F. T. (2025, April 9). </a:t>
            </a:r>
            <a:r>
              <a:rPr lang="en-US" sz="1200" b="0" i="1" kern="1200" dirty="0">
                <a:solidFill>
                  <a:schemeClr val="tx1"/>
                </a:solidFill>
                <a:effectLst/>
                <a:latin typeface="+mn-lt"/>
                <a:ea typeface="+mn-ea"/>
                <a:cs typeface="+mn-cs"/>
              </a:rPr>
              <a:t>“Con man” vs. “anti-Trump”: Years of Republican fighting fuel a nasty Senate primary in Texas</a:t>
            </a:r>
            <a:r>
              <a:rPr lang="en-US" sz="1200" b="0" i="0" kern="1200" dirty="0">
                <a:solidFill>
                  <a:schemeClr val="tx1"/>
                </a:solidFill>
                <a:effectLst/>
                <a:latin typeface="+mn-lt"/>
                <a:ea typeface="+mn-ea"/>
                <a:cs typeface="+mn-cs"/>
              </a:rPr>
              <a:t>. NBC News. https://</a:t>
            </a:r>
            <a:r>
              <a:rPr lang="en-US" sz="1200" b="0" i="0" kern="1200" dirty="0" err="1">
                <a:solidFill>
                  <a:schemeClr val="tx1"/>
                </a:solidFill>
                <a:effectLst/>
                <a:latin typeface="+mn-lt"/>
                <a:ea typeface="+mn-ea"/>
                <a:cs typeface="+mn-cs"/>
              </a:rPr>
              <a:t>www.nbcnews.com</a:t>
            </a:r>
            <a:r>
              <a:rPr lang="en-US" sz="1200" b="0" i="0" kern="1200" dirty="0">
                <a:solidFill>
                  <a:schemeClr val="tx1"/>
                </a:solidFill>
                <a:effectLst/>
                <a:latin typeface="+mn-lt"/>
                <a:ea typeface="+mn-ea"/>
                <a:cs typeface="+mn-cs"/>
              </a:rPr>
              <a:t>/politics/2026-election/con-man-vs-anti-trump-years-republican-fighting-fuel-nasty-senate-prim-rcna200479</a:t>
            </a:r>
          </a:p>
          <a:p>
            <a:r>
              <a:rPr lang="en-US" sz="1200" b="0" i="0" kern="1200" dirty="0">
                <a:solidFill>
                  <a:schemeClr val="tx1"/>
                </a:solidFill>
                <a:effectLst/>
                <a:latin typeface="+mn-lt"/>
                <a:ea typeface="+mn-ea"/>
                <a:cs typeface="+mn-cs"/>
              </a:rPr>
              <a:t>‌</a:t>
            </a:r>
          </a:p>
          <a:p>
            <a:r>
              <a:rPr lang="en-US" sz="1200" b="0" i="1" kern="1200" dirty="0">
                <a:solidFill>
                  <a:schemeClr val="tx1"/>
                </a:solidFill>
                <a:effectLst/>
                <a:latin typeface="+mn-lt"/>
                <a:ea typeface="+mn-ea"/>
                <a:cs typeface="+mn-cs"/>
              </a:rPr>
              <a:t>Texas Senate Republican Primary Ballot Test | DDHQ</a:t>
            </a:r>
            <a:r>
              <a:rPr lang="en-US" sz="1200" b="0" i="0" kern="1200" dirty="0">
                <a:solidFill>
                  <a:schemeClr val="tx1"/>
                </a:solidFill>
                <a:effectLst/>
                <a:latin typeface="+mn-lt"/>
                <a:ea typeface="+mn-ea"/>
                <a:cs typeface="+mn-cs"/>
              </a:rPr>
              <a:t>. (2026). </a:t>
            </a:r>
            <a:r>
              <a:rPr lang="en-US" sz="1200" b="0" i="0" kern="1200" dirty="0" err="1">
                <a:solidFill>
                  <a:schemeClr val="tx1"/>
                </a:solidFill>
                <a:effectLst/>
                <a:latin typeface="+mn-lt"/>
                <a:ea typeface="+mn-ea"/>
                <a:cs typeface="+mn-cs"/>
              </a:rPr>
              <a:t>Decisiondeskhq.com</a:t>
            </a:r>
            <a:r>
              <a:rPr lang="en-US" sz="1200" b="0" i="0" kern="1200" dirty="0">
                <a:solidFill>
                  <a:schemeClr val="tx1"/>
                </a:solidFill>
                <a:effectLst/>
                <a:latin typeface="+mn-lt"/>
                <a:ea typeface="+mn-ea"/>
                <a:cs typeface="+mn-cs"/>
              </a:rPr>
              <a:t>. https://</a:t>
            </a:r>
            <a:r>
              <a:rPr lang="en-US" sz="1200" b="0" i="0" kern="1200" dirty="0" err="1">
                <a:solidFill>
                  <a:schemeClr val="tx1"/>
                </a:solidFill>
                <a:effectLst/>
                <a:latin typeface="+mn-lt"/>
                <a:ea typeface="+mn-ea"/>
                <a:cs typeface="+mn-cs"/>
              </a:rPr>
              <a:t>polls.decisiondeskhq.com</a:t>
            </a:r>
            <a:r>
              <a:rPr lang="en-US" sz="1200" b="0" i="0" kern="1200" dirty="0">
                <a:solidFill>
                  <a:schemeClr val="tx1"/>
                </a:solidFill>
                <a:effectLst/>
                <a:latin typeface="+mn-lt"/>
                <a:ea typeface="+mn-ea"/>
                <a:cs typeface="+mn-cs"/>
              </a:rPr>
              <a:t>/averages/primary-ballot-test/2026-tx-us-senate-gop/</a:t>
            </a:r>
            <a:r>
              <a:rPr lang="en-US" sz="1200" b="0" i="0" kern="1200" dirty="0" err="1">
                <a:solidFill>
                  <a:schemeClr val="tx1"/>
                </a:solidFill>
                <a:effectLst/>
                <a:latin typeface="+mn-lt"/>
                <a:ea typeface="+mn-ea"/>
                <a:cs typeface="+mn-cs"/>
              </a:rPr>
              <a:t>texas</a:t>
            </a:r>
            <a:r>
              <a:rPr lang="en-US" sz="1200" b="0" i="0" kern="1200" dirty="0">
                <a:solidFill>
                  <a:schemeClr val="tx1"/>
                </a:solidFill>
                <a:effectLst/>
                <a:latin typeface="+mn-lt"/>
                <a:ea typeface="+mn-ea"/>
                <a:cs typeface="+mn-cs"/>
              </a:rPr>
              <a:t>/republicans-lv-</a:t>
            </a:r>
            <a:r>
              <a:rPr lang="en-US" sz="1200" b="0" i="0" kern="1200" dirty="0" err="1">
                <a:solidFill>
                  <a:schemeClr val="tx1"/>
                </a:solidFill>
                <a:effectLst/>
                <a:latin typeface="+mn-lt"/>
                <a:ea typeface="+mn-ea"/>
                <a:cs typeface="+mn-cs"/>
              </a:rPr>
              <a:t>rv</a:t>
            </a:r>
            <a:r>
              <a:rPr lang="en-US" sz="1200" b="0" i="0" kern="1200" dirty="0">
                <a:solidFill>
                  <a:schemeClr val="tx1"/>
                </a:solidFill>
                <a:effectLst/>
                <a:latin typeface="+mn-lt"/>
                <a:ea typeface="+mn-ea"/>
                <a:cs typeface="+mn-cs"/>
              </a:rPr>
              <a:t>-adults-independents</a:t>
            </a:r>
          </a:p>
          <a:p>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Ballotpedia. (n.d.). </a:t>
            </a:r>
            <a:r>
              <a:rPr lang="en-US" i="1" dirty="0"/>
              <a:t>United States Senate election in Texas, 2026 (March 3 Republican primary).</a:t>
            </a:r>
            <a:r>
              <a:rPr lang="en-US" dirty="0"/>
              <a:t> Retrieved February 11, 2026, from https://</a:t>
            </a:r>
            <a:r>
              <a:rPr lang="en-US" dirty="0" err="1"/>
              <a:t>ballotpedia.org</a:t>
            </a:r>
            <a:r>
              <a:rPr lang="en-US" dirty="0"/>
              <a:t>/United_States_Senate_election_in_Texas,_2026_(March_3_Republican_primary)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EFAEDC4C-BA96-53C9-D87A-36188A24586A}"/>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56A13F-28BC-9E49-9D0E-49492B5171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66803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ABFF2-3A5F-CA4B-99DC-BA636ED40B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9E5B86-BF26-58A1-43E4-90E740FBC7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A68EEE-AC6D-D7D9-1D7C-997F88F5D72B}"/>
              </a:ext>
            </a:extLst>
          </p:cNvPr>
          <p:cNvSpPr>
            <a:spLocks noGrp="1"/>
          </p:cNvSpPr>
          <p:nvPr>
            <p:ph type="body" idx="1"/>
          </p:nvPr>
        </p:nvSpPr>
        <p:spPr/>
        <p:txBody>
          <a:bodyPr/>
          <a:lstStyle/>
          <a:p>
            <a:r>
              <a:rPr lang="en-US" sz="1200" b="0" i="1" kern="1200" dirty="0">
                <a:solidFill>
                  <a:schemeClr val="tx1"/>
                </a:solidFill>
                <a:effectLst/>
                <a:latin typeface="+mn-lt"/>
                <a:ea typeface="+mn-ea"/>
                <a:cs typeface="+mn-cs"/>
              </a:rPr>
              <a:t>2026 Election United States Senate - Texas - FEC.gov</a:t>
            </a:r>
            <a:r>
              <a:rPr lang="en-US" sz="1200" b="0" i="0" kern="1200" dirty="0">
                <a:solidFill>
                  <a:schemeClr val="tx1"/>
                </a:solidFill>
                <a:effectLst/>
                <a:latin typeface="+mn-lt"/>
                <a:ea typeface="+mn-ea"/>
                <a:cs typeface="+mn-cs"/>
              </a:rPr>
              <a:t>. (2024). FEC.gov. https://www.fec.gov/data/elections/senate/TX/2026/</a:t>
            </a:r>
          </a:p>
          <a:p>
            <a:r>
              <a:rPr lang="en-US" sz="1200" b="0" i="0" kern="1200" dirty="0">
                <a:solidFill>
                  <a:schemeClr val="tx1"/>
                </a:solidFill>
                <a:effectLst/>
                <a:latin typeface="+mn-lt"/>
                <a:ea typeface="+mn-ea"/>
                <a:cs typeface="+mn-cs"/>
              </a:rPr>
              <a:t>‌</a:t>
            </a:r>
          </a:p>
          <a:p>
            <a:r>
              <a:rPr lang="en-US" sz="1200" b="0" i="1" kern="1200" dirty="0">
                <a:solidFill>
                  <a:schemeClr val="tx1"/>
                </a:solidFill>
                <a:effectLst/>
                <a:latin typeface="+mn-lt"/>
                <a:ea typeface="+mn-ea"/>
                <a:cs typeface="+mn-cs"/>
              </a:rPr>
              <a:t>2026 Texas Senate - Democratic Primary | </a:t>
            </a:r>
            <a:r>
              <a:rPr lang="en-US" sz="1200" b="0" i="1" kern="1200" dirty="0" err="1">
                <a:solidFill>
                  <a:schemeClr val="tx1"/>
                </a:solidFill>
                <a:effectLst/>
                <a:latin typeface="+mn-lt"/>
                <a:ea typeface="+mn-ea"/>
                <a:cs typeface="+mn-cs"/>
              </a:rPr>
              <a:t>RealClearPolling</a:t>
            </a:r>
            <a:r>
              <a:rPr lang="en-US" sz="1200" b="0" i="0" kern="1200" dirty="0">
                <a:solidFill>
                  <a:schemeClr val="tx1"/>
                </a:solidFill>
                <a:effectLst/>
                <a:latin typeface="+mn-lt"/>
                <a:ea typeface="+mn-ea"/>
                <a:cs typeface="+mn-cs"/>
              </a:rPr>
              <a:t>. (2025). Realclearpolling.com. https://www.realclearpolling.com/polls/senate/democratic-primary/2026/texas</a:t>
            </a:r>
          </a:p>
          <a:p>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Bowman, B. (2026, February 5). </a:t>
            </a:r>
            <a:r>
              <a:rPr lang="en-US" sz="1200" b="0" i="1" kern="1200" dirty="0">
                <a:solidFill>
                  <a:schemeClr val="tx1"/>
                </a:solidFill>
                <a:effectLst/>
                <a:latin typeface="+mn-lt"/>
                <a:ea typeface="+mn-ea"/>
                <a:cs typeface="+mn-cs"/>
              </a:rPr>
              <a:t>Viral dispute over “mediocre” comment exposes racial divides in Democrats’ Texas Senate primary</a:t>
            </a:r>
            <a:r>
              <a:rPr lang="en-US" sz="1200" b="0" i="0" kern="1200" dirty="0">
                <a:solidFill>
                  <a:schemeClr val="tx1"/>
                </a:solidFill>
                <a:effectLst/>
                <a:latin typeface="+mn-lt"/>
                <a:ea typeface="+mn-ea"/>
                <a:cs typeface="+mn-cs"/>
              </a:rPr>
              <a:t>. NBC News. https://www.nbcnews.com/politics/2026-election/viral-dispute-mediocre-comment-exposes-racial-divides-democrats-texas-rcna257284</a:t>
            </a:r>
          </a:p>
          <a:p>
            <a:endParaRPr lang="en-US" dirty="0"/>
          </a:p>
          <a:p>
            <a:r>
              <a:rPr lang="en-US" dirty="0"/>
              <a:t>Ballotpedia. (n.d.). </a:t>
            </a:r>
            <a:r>
              <a:rPr lang="en-US" i="1" dirty="0"/>
              <a:t>United States Senate election in Texas, 2026 (March 3 Democratic primary).</a:t>
            </a:r>
            <a:r>
              <a:rPr lang="en-US" dirty="0"/>
              <a:t> Retrieved February 11, 2026, from https://ballotpedia.org/United_States_Senate_election_in_Texas,_2026_(March_3_Democratic_primary)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6C40E1AE-A817-BB6B-7188-D8636FEBA67F}"/>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56A13F-28BC-9E49-9D0E-49492B5171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9052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122EA-C4A1-3D89-A25F-3DAFB4BF6C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A738D6-A52C-C1BC-EFF2-AFDD70F3FE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B2FA94-C2CF-DB47-1E78-F1986457E54B}"/>
              </a:ext>
            </a:extLst>
          </p:cNvPr>
          <p:cNvSpPr>
            <a:spLocks noGrp="1"/>
          </p:cNvSpPr>
          <p:nvPr>
            <p:ph type="body" idx="1"/>
          </p:nvPr>
        </p:nvSpPr>
        <p:spPr/>
        <p:txBody>
          <a:bodyPr/>
          <a:lstStyle/>
          <a:p>
            <a:r>
              <a:rPr lang="en-US" sz="1200" b="0" i="1" kern="1200" dirty="0">
                <a:solidFill>
                  <a:schemeClr val="tx1"/>
                </a:solidFill>
                <a:effectLst/>
                <a:latin typeface="+mn-lt"/>
                <a:ea typeface="+mn-ea"/>
                <a:cs typeface="+mn-cs"/>
              </a:rPr>
              <a:t>2026 Election United States House - Texas - District 9 - FEC.gov</a:t>
            </a:r>
            <a:r>
              <a:rPr lang="en-US" sz="1200" b="0" i="0" kern="1200" dirty="0">
                <a:solidFill>
                  <a:schemeClr val="tx1"/>
                </a:solidFill>
                <a:effectLst/>
                <a:latin typeface="+mn-lt"/>
                <a:ea typeface="+mn-ea"/>
                <a:cs typeface="+mn-cs"/>
              </a:rPr>
              <a:t>. (2026). FEC.gov. https://www.fec.gov/data/elections/house/TX/09/2026/</a:t>
            </a:r>
          </a:p>
          <a:p>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Ballotpedia. (n.d.). </a:t>
            </a:r>
            <a:r>
              <a:rPr lang="en-US" i="1" dirty="0"/>
              <a:t>Texas’ 9th congressional district election, 2026 (March 3 Republican primary).</a:t>
            </a:r>
            <a:r>
              <a:rPr lang="en-US" dirty="0"/>
              <a:t> Retrieved February 11, 2026, from https://ballotpedia.org/Texas%27_9th_Congressional_District_election,_2026_(March_3_Republican_primary)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0" i="0" kern="1200" dirty="0">
                <a:solidFill>
                  <a:schemeClr val="tx1"/>
                </a:solidFill>
                <a:effectLst/>
                <a:latin typeface="+mn-lt"/>
                <a:ea typeface="+mn-ea"/>
                <a:cs typeface="+mn-cs"/>
              </a:rPr>
              <a:t>Svitek, Patrick. 2026. “Some Abbott-Backed Candidates Face Political Headwinds in Republican Primaries.” The Texas Tribune. February 18, 2026. https://www.texastribune.org/2026/02/18/greg-abbott-endorsements-texas-republican-primaries-trump/.</a:t>
            </a:r>
          </a:p>
          <a:p>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Goodman, Claire. 2026. “President Donald Trump Endorses Alex Mealer in Texas’ 9th Congressional District Race.” Yahoo News. February 17, 2026. https://www.yahoo.com/news/articles/president-donald-trump-endorses-alex-232721782.html.</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“2026 Endorsement Tracker.” 2026. </a:t>
            </a:r>
            <a:r>
              <a:rPr lang="en-US" sz="1200" b="0" i="0" kern="1200" dirty="0" err="1">
                <a:solidFill>
                  <a:schemeClr val="tx1"/>
                </a:solidFill>
                <a:effectLst/>
                <a:latin typeface="+mn-lt"/>
                <a:ea typeface="+mn-ea"/>
                <a:cs typeface="+mn-cs"/>
              </a:rPr>
              <a:t>VoteHub</a:t>
            </a:r>
            <a:r>
              <a:rPr lang="en-US" sz="1200" b="0" i="0" kern="1200" dirty="0">
                <a:solidFill>
                  <a:schemeClr val="tx1"/>
                </a:solidFill>
                <a:effectLst/>
                <a:latin typeface="+mn-lt"/>
                <a:ea typeface="+mn-ea"/>
                <a:cs typeface="+mn-cs"/>
              </a:rPr>
              <a:t>. January 8, 2026. https://votehub.com/2026-endorsements.</a:t>
            </a:r>
          </a:p>
          <a:p>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6B4BC709-0F81-8D64-46CA-1FEA45CFDFE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56A13F-28BC-9E49-9D0E-49492B5171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7866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2F12A-768D-1F17-C4C4-9A845950A1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7D4652-0642-C251-E0B0-E9AA70FD22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ADCFAA-ADCF-5A4B-8A7E-AB1B9CCE0252}"/>
              </a:ext>
            </a:extLst>
          </p:cNvPr>
          <p:cNvSpPr>
            <a:spLocks noGrp="1"/>
          </p:cNvSpPr>
          <p:nvPr>
            <p:ph type="body" idx="1"/>
          </p:nvPr>
        </p:nvSpPr>
        <p:spPr/>
        <p:txBody>
          <a:bodyPr/>
          <a:lstStyle/>
          <a:p>
            <a:r>
              <a:rPr lang="en-US" sz="1200" b="0" i="1" kern="1200" dirty="0">
                <a:solidFill>
                  <a:schemeClr val="tx1"/>
                </a:solidFill>
                <a:effectLst/>
                <a:latin typeface="+mn-lt"/>
                <a:ea typeface="+mn-ea"/>
                <a:cs typeface="+mn-cs"/>
              </a:rPr>
              <a:t>2026 Election United States House - Texas - District 23 - FEC.gov</a:t>
            </a:r>
            <a:r>
              <a:rPr lang="en-US" sz="1200" b="0" i="0" kern="1200" dirty="0">
                <a:solidFill>
                  <a:schemeClr val="tx1"/>
                </a:solidFill>
                <a:effectLst/>
                <a:latin typeface="+mn-lt"/>
                <a:ea typeface="+mn-ea"/>
                <a:cs typeface="+mn-cs"/>
              </a:rPr>
              <a:t>. (2026). FEC.gov. https://www.fec.gov/data/elections/house/TX/23/2026/</a:t>
            </a:r>
          </a:p>
          <a:p>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Ballotpedia. (n.d.). </a:t>
            </a:r>
            <a:r>
              <a:rPr lang="en-US" i="1" dirty="0"/>
              <a:t>Texas' 23rd congressional district election, 2026 (March 3 Republican primary).</a:t>
            </a:r>
            <a:r>
              <a:rPr lang="en-US" dirty="0"/>
              <a:t> Retrieved February 11, 2026, from https://ballotpedia.org/Texas%2723rd_Congressional_District_election,_2026_(March_3_Republican_primary)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0" i="0" kern="1200" dirty="0">
                <a:solidFill>
                  <a:schemeClr val="tx1"/>
                </a:solidFill>
                <a:effectLst/>
                <a:latin typeface="+mn-lt"/>
                <a:ea typeface="+mn-ea"/>
                <a:cs typeface="+mn-cs"/>
              </a:rPr>
              <a:t>Bandler, A. (2026, February 6). </a:t>
            </a:r>
            <a:r>
              <a:rPr lang="en-US" sz="1200" b="0" i="1" kern="1200" dirty="0">
                <a:solidFill>
                  <a:schemeClr val="tx1"/>
                </a:solidFill>
                <a:effectLst/>
                <a:latin typeface="+mn-lt"/>
                <a:ea typeface="+mn-ea"/>
                <a:cs typeface="+mn-cs"/>
              </a:rPr>
              <a:t>Texas Republican faces another close primary challenge from YouTuber who has used Nazi imagery</a:t>
            </a:r>
            <a:r>
              <a:rPr lang="en-US" sz="1200" b="0" i="0" kern="1200" dirty="0">
                <a:solidFill>
                  <a:schemeClr val="tx1"/>
                </a:solidFill>
                <a:effectLst/>
                <a:latin typeface="+mn-lt"/>
                <a:ea typeface="+mn-ea"/>
                <a:cs typeface="+mn-cs"/>
              </a:rPr>
              <a:t>. JNS.org. https://www.jns.org/texas-republican-faces-another-close-primary-challenge-from-youtuber-who-has-used-nazi-imagery/</a:t>
            </a:r>
          </a:p>
          <a:p>
            <a:r>
              <a:rPr lang="en-US" sz="1200" b="0" i="0" kern="1200" dirty="0">
                <a:solidFill>
                  <a:schemeClr val="tx1"/>
                </a:solidFill>
                <a:effectLst/>
                <a:latin typeface="+mn-lt"/>
                <a:ea typeface="+mn-ea"/>
                <a:cs typeface="+mn-cs"/>
              </a:rPr>
              <a:t>‌</a:t>
            </a:r>
          </a:p>
          <a:p>
            <a:r>
              <a:rPr lang="en-US" sz="1200" b="0" i="1" kern="1200" dirty="0">
                <a:solidFill>
                  <a:schemeClr val="tx1"/>
                </a:solidFill>
                <a:effectLst/>
                <a:latin typeface="+mn-lt"/>
                <a:ea typeface="+mn-ea"/>
                <a:cs typeface="+mn-cs"/>
              </a:rPr>
              <a:t>Brandon Herrera - YouTube</a:t>
            </a:r>
            <a:r>
              <a:rPr lang="en-US" sz="1200" b="0" i="0" kern="1200" dirty="0">
                <a:solidFill>
                  <a:schemeClr val="tx1"/>
                </a:solidFill>
                <a:effectLst/>
                <a:latin typeface="+mn-lt"/>
                <a:ea typeface="+mn-ea"/>
                <a:cs typeface="+mn-cs"/>
              </a:rPr>
              <a:t>. (n.d.). Www.youtube.com. https://www.youtube.com/@BrandonHerrera</a:t>
            </a:r>
          </a:p>
          <a:p>
            <a:r>
              <a:rPr lang="en-US" sz="1200" b="0" i="0" kern="1200" dirty="0">
                <a:solidFill>
                  <a:schemeClr val="tx1"/>
                </a:solidFill>
                <a:effectLst/>
                <a:latin typeface="+mn-lt"/>
                <a:ea typeface="+mn-ea"/>
                <a:cs typeface="+mn-cs"/>
              </a:rPr>
              <a:t>‌</a:t>
            </a:r>
          </a:p>
          <a:p>
            <a:r>
              <a:rPr lang="en-US" sz="1200" b="0" i="1" kern="1200" dirty="0">
                <a:solidFill>
                  <a:schemeClr val="tx1"/>
                </a:solidFill>
                <a:effectLst/>
                <a:latin typeface="+mn-lt"/>
                <a:ea typeface="+mn-ea"/>
                <a:cs typeface="+mn-cs"/>
              </a:rPr>
              <a:t>Census profile: Congressional District 23, TX</a:t>
            </a:r>
            <a:r>
              <a:rPr lang="en-US" sz="1200" b="0" i="0" kern="1200" dirty="0">
                <a:solidFill>
                  <a:schemeClr val="tx1"/>
                </a:solidFill>
                <a:effectLst/>
                <a:latin typeface="+mn-lt"/>
                <a:ea typeface="+mn-ea"/>
                <a:cs typeface="+mn-cs"/>
              </a:rPr>
              <a:t>. (n.d.). Census Reporter. https://censusreporter.org/profiles/50000US4823-congressional-district-23-tx/</a:t>
            </a:r>
          </a:p>
          <a:p>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Astudillo, C. (2025, August 18). </a:t>
            </a:r>
            <a:r>
              <a:rPr lang="en-US" sz="1200" b="0" i="1" kern="1200" dirty="0">
                <a:solidFill>
                  <a:schemeClr val="tx1"/>
                </a:solidFill>
                <a:effectLst/>
                <a:latin typeface="+mn-lt"/>
                <a:ea typeface="+mn-ea"/>
                <a:cs typeface="+mn-cs"/>
              </a:rPr>
              <a:t>Texas Republicans’ redistricting maps drawn: Analysis in charts</a:t>
            </a:r>
            <a:r>
              <a:rPr lang="en-US" sz="1200" b="0" i="0" kern="1200" dirty="0">
                <a:solidFill>
                  <a:schemeClr val="tx1"/>
                </a:solidFill>
                <a:effectLst/>
                <a:latin typeface="+mn-lt"/>
                <a:ea typeface="+mn-ea"/>
                <a:cs typeface="+mn-cs"/>
              </a:rPr>
              <a:t>. The Texas Tribune. https://www.texastribune.org/2025/08/18/texas-redistricting-maps-charts-analysis/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Esquivel, E. (2025, December 18). </a:t>
            </a:r>
            <a:r>
              <a:rPr lang="en-US" sz="1200" b="0" i="1" kern="1200" dirty="0">
                <a:solidFill>
                  <a:schemeClr val="tx1"/>
                </a:solidFill>
                <a:effectLst/>
                <a:latin typeface="+mn-lt"/>
                <a:ea typeface="+mn-ea"/>
                <a:cs typeface="+mn-cs"/>
              </a:rPr>
              <a:t>Trump endorses Congressman Tony Gonzales for re-election in Texas</a:t>
            </a:r>
            <a:r>
              <a:rPr lang="en-US" sz="1200" b="0" i="0" kern="1200" dirty="0">
                <a:solidFill>
                  <a:schemeClr val="tx1"/>
                </a:solidFill>
                <a:effectLst/>
                <a:latin typeface="+mn-lt"/>
                <a:ea typeface="+mn-ea"/>
                <a:cs typeface="+mn-cs"/>
              </a:rPr>
              <a:t>. KFOX. https://kfoxtv.com/news/local/trump-endorses-congressman-tony-gonzales-for-re-election-in-texas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C0058DE5-3E1C-09FE-7E8D-5D23748BD38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56A13F-28BC-9E49-9D0E-49492B5171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6912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05BAA-3102-2595-6758-15A6115E15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F401CC-9EBC-464B-7BD7-C9BBEBA8CB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EE83AF-0113-3D0D-70C1-BB30AB349841}"/>
              </a:ext>
            </a:extLst>
          </p:cNvPr>
          <p:cNvSpPr>
            <a:spLocks noGrp="1"/>
          </p:cNvSpPr>
          <p:nvPr>
            <p:ph type="body" idx="1"/>
          </p:nvPr>
        </p:nvSpPr>
        <p:spPr/>
        <p:txBody>
          <a:bodyPr/>
          <a:lstStyle/>
          <a:p>
            <a:r>
              <a:rPr lang="en-US" sz="1200" b="0" i="1" kern="1200" dirty="0">
                <a:solidFill>
                  <a:schemeClr val="tx1"/>
                </a:solidFill>
                <a:effectLst/>
                <a:latin typeface="+mn-lt"/>
                <a:ea typeface="+mn-ea"/>
                <a:cs typeface="+mn-cs"/>
              </a:rPr>
              <a:t>2026 Election United States Senate - Texas - </a:t>
            </a:r>
            <a:r>
              <a:rPr lang="en-US" sz="1200" b="0" i="1" kern="1200" dirty="0" err="1">
                <a:solidFill>
                  <a:schemeClr val="tx1"/>
                </a:solidFill>
                <a:effectLst/>
                <a:latin typeface="+mn-lt"/>
                <a:ea typeface="+mn-ea"/>
                <a:cs typeface="+mn-cs"/>
              </a:rPr>
              <a:t>FEC.gov</a:t>
            </a:r>
            <a:r>
              <a:rPr lang="en-US" sz="1200" b="0" i="0" kern="1200" dirty="0">
                <a:solidFill>
                  <a:schemeClr val="tx1"/>
                </a:solidFill>
                <a:effectLst/>
                <a:latin typeface="+mn-lt"/>
                <a:ea typeface="+mn-ea"/>
                <a:cs typeface="+mn-cs"/>
              </a:rPr>
              <a:t>. (2024). </a:t>
            </a:r>
            <a:r>
              <a:rPr lang="en-US" sz="1200" b="0" i="0" kern="1200" dirty="0" err="1">
                <a:solidFill>
                  <a:schemeClr val="tx1"/>
                </a:solidFill>
                <a:effectLst/>
                <a:latin typeface="+mn-lt"/>
                <a:ea typeface="+mn-ea"/>
                <a:cs typeface="+mn-cs"/>
              </a:rPr>
              <a:t>FEC.gov</a:t>
            </a:r>
            <a:r>
              <a:rPr lang="en-US" sz="1200" b="0" i="0" kern="1200" dirty="0">
                <a:solidFill>
                  <a:schemeClr val="tx1"/>
                </a:solidFill>
                <a:effectLst/>
                <a:latin typeface="+mn-lt"/>
                <a:ea typeface="+mn-ea"/>
                <a:cs typeface="+mn-cs"/>
              </a:rPr>
              <a:t>. https://</a:t>
            </a:r>
            <a:r>
              <a:rPr lang="en-US" sz="1200" b="0" i="0" kern="1200" dirty="0" err="1">
                <a:solidFill>
                  <a:schemeClr val="tx1"/>
                </a:solidFill>
                <a:effectLst/>
                <a:latin typeface="+mn-lt"/>
                <a:ea typeface="+mn-ea"/>
                <a:cs typeface="+mn-cs"/>
              </a:rPr>
              <a:t>www.fec.gov</a:t>
            </a:r>
            <a:r>
              <a:rPr lang="en-US" sz="1200" b="0" i="0" kern="1200" dirty="0">
                <a:solidFill>
                  <a:schemeClr val="tx1"/>
                </a:solidFill>
                <a:effectLst/>
                <a:latin typeface="+mn-lt"/>
                <a:ea typeface="+mn-ea"/>
                <a:cs typeface="+mn-cs"/>
              </a:rPr>
              <a:t>/data/elections/senate/TX/2026/</a:t>
            </a:r>
          </a:p>
          <a:p>
            <a:r>
              <a:rPr lang="en-US" sz="1200" b="0" i="0" kern="1200" dirty="0">
                <a:solidFill>
                  <a:schemeClr val="tx1"/>
                </a:solidFill>
                <a:effectLst/>
                <a:latin typeface="+mn-lt"/>
                <a:ea typeface="+mn-ea"/>
                <a:cs typeface="+mn-cs"/>
              </a:rPr>
              <a:t>‌</a:t>
            </a:r>
          </a:p>
          <a:p>
            <a:r>
              <a:rPr lang="en-US" sz="1200" b="0" i="0" kern="1200" dirty="0" err="1">
                <a:solidFill>
                  <a:schemeClr val="tx1"/>
                </a:solidFill>
                <a:effectLst/>
                <a:latin typeface="+mn-lt"/>
                <a:ea typeface="+mn-ea"/>
                <a:cs typeface="+mn-cs"/>
              </a:rPr>
              <a:t>Kamisar</a:t>
            </a:r>
            <a:r>
              <a:rPr lang="en-US" sz="1200" b="0" i="0" kern="1200" dirty="0">
                <a:solidFill>
                  <a:schemeClr val="tx1"/>
                </a:solidFill>
                <a:effectLst/>
                <a:latin typeface="+mn-lt"/>
                <a:ea typeface="+mn-ea"/>
                <a:cs typeface="+mn-cs"/>
              </a:rPr>
              <a:t>, B., Bowman, B., &amp; V, F. T. (2025, April 9). </a:t>
            </a:r>
            <a:r>
              <a:rPr lang="en-US" sz="1200" b="0" i="1" kern="1200" dirty="0">
                <a:solidFill>
                  <a:schemeClr val="tx1"/>
                </a:solidFill>
                <a:effectLst/>
                <a:latin typeface="+mn-lt"/>
                <a:ea typeface="+mn-ea"/>
                <a:cs typeface="+mn-cs"/>
              </a:rPr>
              <a:t>“Con man” vs. “anti-Trump”: Years of Republican fighting fuel a nasty Senate primary in Texas</a:t>
            </a:r>
            <a:r>
              <a:rPr lang="en-US" sz="1200" b="0" i="0" kern="1200" dirty="0">
                <a:solidFill>
                  <a:schemeClr val="tx1"/>
                </a:solidFill>
                <a:effectLst/>
                <a:latin typeface="+mn-lt"/>
                <a:ea typeface="+mn-ea"/>
                <a:cs typeface="+mn-cs"/>
              </a:rPr>
              <a:t>. NBC News. https://</a:t>
            </a:r>
            <a:r>
              <a:rPr lang="en-US" sz="1200" b="0" i="0" kern="1200" dirty="0" err="1">
                <a:solidFill>
                  <a:schemeClr val="tx1"/>
                </a:solidFill>
                <a:effectLst/>
                <a:latin typeface="+mn-lt"/>
                <a:ea typeface="+mn-ea"/>
                <a:cs typeface="+mn-cs"/>
              </a:rPr>
              <a:t>www.nbcnews.com</a:t>
            </a:r>
            <a:r>
              <a:rPr lang="en-US" sz="1200" b="0" i="0" kern="1200" dirty="0">
                <a:solidFill>
                  <a:schemeClr val="tx1"/>
                </a:solidFill>
                <a:effectLst/>
                <a:latin typeface="+mn-lt"/>
                <a:ea typeface="+mn-ea"/>
                <a:cs typeface="+mn-cs"/>
              </a:rPr>
              <a:t>/politics/2026-election/con-man-vs-anti-trump-years-republican-fighting-fuel-nasty-senate-prim-rcna200479</a:t>
            </a:r>
          </a:p>
          <a:p>
            <a:r>
              <a:rPr lang="en-US" sz="1200" b="0" i="0" kern="1200" dirty="0">
                <a:solidFill>
                  <a:schemeClr val="tx1"/>
                </a:solidFill>
                <a:effectLst/>
                <a:latin typeface="+mn-lt"/>
                <a:ea typeface="+mn-ea"/>
                <a:cs typeface="+mn-cs"/>
              </a:rPr>
              <a:t>‌</a:t>
            </a:r>
          </a:p>
          <a:p>
            <a:r>
              <a:rPr lang="en-US" sz="1200" b="0" i="1" kern="1200" dirty="0">
                <a:solidFill>
                  <a:schemeClr val="tx1"/>
                </a:solidFill>
                <a:effectLst/>
                <a:latin typeface="+mn-lt"/>
                <a:ea typeface="+mn-ea"/>
                <a:cs typeface="+mn-cs"/>
              </a:rPr>
              <a:t>Texas Senate Republican Primary Ballot Test | DDHQ</a:t>
            </a:r>
            <a:r>
              <a:rPr lang="en-US" sz="1200" b="0" i="0" kern="1200" dirty="0">
                <a:solidFill>
                  <a:schemeClr val="tx1"/>
                </a:solidFill>
                <a:effectLst/>
                <a:latin typeface="+mn-lt"/>
                <a:ea typeface="+mn-ea"/>
                <a:cs typeface="+mn-cs"/>
              </a:rPr>
              <a:t>. (2026). </a:t>
            </a:r>
            <a:r>
              <a:rPr lang="en-US" sz="1200" b="0" i="0" kern="1200" dirty="0" err="1">
                <a:solidFill>
                  <a:schemeClr val="tx1"/>
                </a:solidFill>
                <a:effectLst/>
                <a:latin typeface="+mn-lt"/>
                <a:ea typeface="+mn-ea"/>
                <a:cs typeface="+mn-cs"/>
              </a:rPr>
              <a:t>Decisiondeskhq.com</a:t>
            </a:r>
            <a:r>
              <a:rPr lang="en-US" sz="1200" b="0" i="0" kern="1200" dirty="0">
                <a:solidFill>
                  <a:schemeClr val="tx1"/>
                </a:solidFill>
                <a:effectLst/>
                <a:latin typeface="+mn-lt"/>
                <a:ea typeface="+mn-ea"/>
                <a:cs typeface="+mn-cs"/>
              </a:rPr>
              <a:t>. https://</a:t>
            </a:r>
            <a:r>
              <a:rPr lang="en-US" sz="1200" b="0" i="0" kern="1200" dirty="0" err="1">
                <a:solidFill>
                  <a:schemeClr val="tx1"/>
                </a:solidFill>
                <a:effectLst/>
                <a:latin typeface="+mn-lt"/>
                <a:ea typeface="+mn-ea"/>
                <a:cs typeface="+mn-cs"/>
              </a:rPr>
              <a:t>polls.decisiondeskhq.com</a:t>
            </a:r>
            <a:r>
              <a:rPr lang="en-US" sz="1200" b="0" i="0" kern="1200" dirty="0">
                <a:solidFill>
                  <a:schemeClr val="tx1"/>
                </a:solidFill>
                <a:effectLst/>
                <a:latin typeface="+mn-lt"/>
                <a:ea typeface="+mn-ea"/>
                <a:cs typeface="+mn-cs"/>
              </a:rPr>
              <a:t>/averages/primary-ballot-test/2026-tx-us-senate-gop/</a:t>
            </a:r>
            <a:r>
              <a:rPr lang="en-US" sz="1200" b="0" i="0" kern="1200" dirty="0" err="1">
                <a:solidFill>
                  <a:schemeClr val="tx1"/>
                </a:solidFill>
                <a:effectLst/>
                <a:latin typeface="+mn-lt"/>
                <a:ea typeface="+mn-ea"/>
                <a:cs typeface="+mn-cs"/>
              </a:rPr>
              <a:t>texas</a:t>
            </a:r>
            <a:r>
              <a:rPr lang="en-US" sz="1200" b="0" i="0" kern="1200" dirty="0">
                <a:solidFill>
                  <a:schemeClr val="tx1"/>
                </a:solidFill>
                <a:effectLst/>
                <a:latin typeface="+mn-lt"/>
                <a:ea typeface="+mn-ea"/>
                <a:cs typeface="+mn-cs"/>
              </a:rPr>
              <a:t>/republicans-lv-</a:t>
            </a:r>
            <a:r>
              <a:rPr lang="en-US" sz="1200" b="0" i="0" kern="1200" dirty="0" err="1">
                <a:solidFill>
                  <a:schemeClr val="tx1"/>
                </a:solidFill>
                <a:effectLst/>
                <a:latin typeface="+mn-lt"/>
                <a:ea typeface="+mn-ea"/>
                <a:cs typeface="+mn-cs"/>
              </a:rPr>
              <a:t>rv</a:t>
            </a:r>
            <a:r>
              <a:rPr lang="en-US" sz="1200" b="0" i="0" kern="1200" dirty="0">
                <a:solidFill>
                  <a:schemeClr val="tx1"/>
                </a:solidFill>
                <a:effectLst/>
                <a:latin typeface="+mn-lt"/>
                <a:ea typeface="+mn-ea"/>
                <a:cs typeface="+mn-cs"/>
              </a:rPr>
              <a:t>-adults-independents</a:t>
            </a:r>
          </a:p>
          <a:p>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Ballotpedia. (n.d.). </a:t>
            </a:r>
            <a:r>
              <a:rPr lang="en-US" i="1" dirty="0"/>
              <a:t>United States Senate election in Texas, 2026 (March 3 Republican primary).</a:t>
            </a:r>
            <a:r>
              <a:rPr lang="en-US" dirty="0"/>
              <a:t> Retrieved February 11, 2026, from https://</a:t>
            </a:r>
            <a:r>
              <a:rPr lang="en-US" dirty="0" err="1"/>
              <a:t>ballotpedia.org</a:t>
            </a:r>
            <a:r>
              <a:rPr lang="en-US" dirty="0"/>
              <a:t>/United_States_Senate_election_in_Texas,_2026_(March_3_Republican_primary)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0FAD7EFA-AA3C-EECB-2747-12E0B907DB69}"/>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56A13F-28BC-9E49-9D0E-49492B5171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8014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DDAA1-44C7-3944-873F-884442AFE1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B04A5F-1138-195E-26D6-6B24B73335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1CA3BD-115A-0860-DE63-BD77603EBF46}"/>
              </a:ext>
            </a:extLst>
          </p:cNvPr>
          <p:cNvSpPr>
            <a:spLocks noGrp="1"/>
          </p:cNvSpPr>
          <p:nvPr>
            <p:ph type="body" idx="1"/>
          </p:nvPr>
        </p:nvSpPr>
        <p:spPr/>
        <p:txBody>
          <a:bodyPr/>
          <a:lstStyle/>
          <a:p>
            <a:r>
              <a:rPr lang="en-US" sz="1200" b="0" i="1" kern="1200" dirty="0">
                <a:solidFill>
                  <a:schemeClr val="tx1"/>
                </a:solidFill>
                <a:effectLst/>
                <a:latin typeface="+mn-lt"/>
                <a:ea typeface="+mn-ea"/>
                <a:cs typeface="+mn-cs"/>
              </a:rPr>
              <a:t>Incumbent Valerie Foushee (D), Nida Allam (D), and Mary Patterson (D) are running in the Democratic primary for North Carolina’s 4th Congressional District on March 3, 2026 - Ballotpedia News</a:t>
            </a:r>
            <a:r>
              <a:rPr lang="en-US" sz="1200" b="0" i="0" kern="1200" dirty="0">
                <a:solidFill>
                  <a:schemeClr val="tx1"/>
                </a:solidFill>
                <a:effectLst/>
                <a:latin typeface="+mn-lt"/>
                <a:ea typeface="+mn-ea"/>
                <a:cs typeface="+mn-cs"/>
              </a:rPr>
              <a:t>. (2026, February 4). </a:t>
            </a:r>
            <a:r>
              <a:rPr lang="en-US" sz="1200" b="0" i="0" kern="1200" dirty="0" err="1">
                <a:solidFill>
                  <a:schemeClr val="tx1"/>
                </a:solidFill>
                <a:effectLst/>
                <a:latin typeface="+mn-lt"/>
                <a:ea typeface="+mn-ea"/>
                <a:cs typeface="+mn-cs"/>
              </a:rPr>
              <a:t>Ballotpedia.org</a:t>
            </a:r>
            <a:r>
              <a:rPr lang="en-US" sz="1200" b="0" i="0" kern="1200" dirty="0">
                <a:solidFill>
                  <a:schemeClr val="tx1"/>
                </a:solidFill>
                <a:effectLst/>
                <a:latin typeface="+mn-lt"/>
                <a:ea typeface="+mn-ea"/>
                <a:cs typeface="+mn-cs"/>
              </a:rPr>
              <a:t>. https://</a:t>
            </a:r>
            <a:r>
              <a:rPr lang="en-US" sz="1200" b="0" i="0" kern="1200" dirty="0" err="1">
                <a:solidFill>
                  <a:schemeClr val="tx1"/>
                </a:solidFill>
                <a:effectLst/>
                <a:latin typeface="+mn-lt"/>
                <a:ea typeface="+mn-ea"/>
                <a:cs typeface="+mn-cs"/>
              </a:rPr>
              <a:t>news.ballotpedia.org</a:t>
            </a:r>
            <a:r>
              <a:rPr lang="en-US" sz="1200" b="0" i="0" kern="1200" dirty="0">
                <a:solidFill>
                  <a:schemeClr val="tx1"/>
                </a:solidFill>
                <a:effectLst/>
                <a:latin typeface="+mn-lt"/>
                <a:ea typeface="+mn-ea"/>
                <a:cs typeface="+mn-cs"/>
              </a:rPr>
              <a:t>/2026/02/04/incumbent-valerie-foushee-d-nida-allam-d-and-mary-patterson-d-are-running-in-the-democratic-primary-for-north-carolinas-4th-congressional-district-on-march-3-2026/</a:t>
            </a:r>
          </a:p>
          <a:p>
            <a:r>
              <a:rPr lang="en-US" sz="1200" b="0" i="0" kern="1200" dirty="0">
                <a:solidFill>
                  <a:schemeClr val="tx1"/>
                </a:solidFill>
                <a:effectLst/>
                <a:latin typeface="+mn-lt"/>
                <a:ea typeface="+mn-ea"/>
                <a:cs typeface="+mn-cs"/>
              </a:rPr>
              <a:t>‌</a:t>
            </a:r>
          </a:p>
          <a:p>
            <a:r>
              <a:rPr lang="en-US" sz="1200" b="0" i="1" kern="1200" dirty="0">
                <a:solidFill>
                  <a:schemeClr val="tx1"/>
                </a:solidFill>
                <a:effectLst/>
                <a:latin typeface="+mn-lt"/>
                <a:ea typeface="+mn-ea"/>
                <a:cs typeface="+mn-cs"/>
              </a:rPr>
              <a:t>A Detailed Analysis of North Carolina’s New Congressional Map</a:t>
            </a:r>
            <a:r>
              <a:rPr lang="en-US" sz="1200" b="0" i="0" kern="1200" dirty="0">
                <a:solidFill>
                  <a:schemeClr val="tx1"/>
                </a:solidFill>
                <a:effectLst/>
                <a:latin typeface="+mn-lt"/>
                <a:ea typeface="+mn-ea"/>
                <a:cs typeface="+mn-cs"/>
              </a:rPr>
              <a:t>. (2025). </a:t>
            </a:r>
            <a:r>
              <a:rPr lang="en-US" sz="1200" b="0" i="0" kern="1200" dirty="0" err="1">
                <a:solidFill>
                  <a:schemeClr val="tx1"/>
                </a:solidFill>
                <a:effectLst/>
                <a:latin typeface="+mn-lt"/>
                <a:ea typeface="+mn-ea"/>
                <a:cs typeface="+mn-cs"/>
              </a:rPr>
              <a:t>Insideelections.com</a:t>
            </a:r>
            <a:r>
              <a:rPr lang="en-US" sz="1200" b="0" i="0" kern="1200" dirty="0">
                <a:solidFill>
                  <a:schemeClr val="tx1"/>
                </a:solidFill>
                <a:effectLst/>
                <a:latin typeface="+mn-lt"/>
                <a:ea typeface="+mn-ea"/>
                <a:cs typeface="+mn-cs"/>
              </a:rPr>
              <a:t>. https://</a:t>
            </a:r>
            <a:r>
              <a:rPr lang="en-US" sz="1200" b="0" i="0" kern="1200" dirty="0" err="1">
                <a:solidFill>
                  <a:schemeClr val="tx1"/>
                </a:solidFill>
                <a:effectLst/>
                <a:latin typeface="+mn-lt"/>
                <a:ea typeface="+mn-ea"/>
                <a:cs typeface="+mn-cs"/>
              </a:rPr>
              <a:t>www.insideelections.com</a:t>
            </a:r>
            <a:r>
              <a:rPr lang="en-US" sz="1200" b="0" i="0" kern="1200" dirty="0">
                <a:solidFill>
                  <a:schemeClr val="tx1"/>
                </a:solidFill>
                <a:effectLst/>
                <a:latin typeface="+mn-lt"/>
                <a:ea typeface="+mn-ea"/>
                <a:cs typeface="+mn-cs"/>
              </a:rPr>
              <a:t>/news/article/a-detailed-analysis-of-north-</a:t>
            </a:r>
            <a:r>
              <a:rPr lang="en-US" sz="1200" b="0" i="0" kern="1200" dirty="0" err="1">
                <a:solidFill>
                  <a:schemeClr val="tx1"/>
                </a:solidFill>
                <a:effectLst/>
                <a:latin typeface="+mn-lt"/>
                <a:ea typeface="+mn-ea"/>
                <a:cs typeface="+mn-cs"/>
              </a:rPr>
              <a:t>carolinas</a:t>
            </a:r>
            <a:r>
              <a:rPr lang="en-US" sz="1200" b="0" i="0" kern="1200" dirty="0">
                <a:solidFill>
                  <a:schemeClr val="tx1"/>
                </a:solidFill>
                <a:effectLst/>
                <a:latin typeface="+mn-lt"/>
                <a:ea typeface="+mn-ea"/>
                <a:cs typeface="+mn-cs"/>
              </a:rPr>
              <a:t>-new-congressional-map</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t>
            </a:r>
            <a:r>
              <a:rPr lang="en-US" sz="1200" b="0" i="1" kern="1200" dirty="0">
                <a:solidFill>
                  <a:schemeClr val="tx1"/>
                </a:solidFill>
                <a:effectLst/>
                <a:latin typeface="+mn-lt"/>
                <a:ea typeface="+mn-ea"/>
                <a:cs typeface="+mn-cs"/>
              </a:rPr>
              <a:t>2026 Election United States House - North Carolina - District 4 - </a:t>
            </a:r>
            <a:r>
              <a:rPr lang="en-US" sz="1200" b="0" i="1" kern="1200" dirty="0" err="1">
                <a:solidFill>
                  <a:schemeClr val="tx1"/>
                </a:solidFill>
                <a:effectLst/>
                <a:latin typeface="+mn-lt"/>
                <a:ea typeface="+mn-ea"/>
                <a:cs typeface="+mn-cs"/>
              </a:rPr>
              <a:t>FEC.gov</a:t>
            </a:r>
            <a:r>
              <a:rPr lang="en-US" sz="1200" b="0" i="0" kern="1200" dirty="0">
                <a:solidFill>
                  <a:schemeClr val="tx1"/>
                </a:solidFill>
                <a:effectLst/>
                <a:latin typeface="+mn-lt"/>
                <a:ea typeface="+mn-ea"/>
                <a:cs typeface="+mn-cs"/>
              </a:rPr>
              <a:t>. (2026). </a:t>
            </a:r>
            <a:r>
              <a:rPr lang="en-US" sz="1200" b="0" i="0" kern="1200" dirty="0" err="1">
                <a:solidFill>
                  <a:schemeClr val="tx1"/>
                </a:solidFill>
                <a:effectLst/>
                <a:latin typeface="+mn-lt"/>
                <a:ea typeface="+mn-ea"/>
                <a:cs typeface="+mn-cs"/>
              </a:rPr>
              <a:t>FEC.gov</a:t>
            </a:r>
            <a:r>
              <a:rPr lang="en-US" sz="1200" b="0" i="0" kern="1200" dirty="0">
                <a:solidFill>
                  <a:schemeClr val="tx1"/>
                </a:solidFill>
                <a:effectLst/>
                <a:latin typeface="+mn-lt"/>
                <a:ea typeface="+mn-ea"/>
                <a:cs typeface="+mn-cs"/>
              </a:rPr>
              <a:t>. https://</a:t>
            </a:r>
            <a:r>
              <a:rPr lang="en-US" sz="1200" b="0" i="0" kern="1200" dirty="0" err="1">
                <a:solidFill>
                  <a:schemeClr val="tx1"/>
                </a:solidFill>
                <a:effectLst/>
                <a:latin typeface="+mn-lt"/>
                <a:ea typeface="+mn-ea"/>
                <a:cs typeface="+mn-cs"/>
              </a:rPr>
              <a:t>www.fec.gov</a:t>
            </a:r>
            <a:r>
              <a:rPr lang="en-US" sz="1200" b="0" i="0" kern="1200" dirty="0">
                <a:solidFill>
                  <a:schemeClr val="tx1"/>
                </a:solidFill>
                <a:effectLst/>
                <a:latin typeface="+mn-lt"/>
                <a:ea typeface="+mn-ea"/>
                <a:cs typeface="+mn-cs"/>
              </a:rPr>
              <a:t>/data/elections/house/NC/4/2026/</a:t>
            </a:r>
          </a:p>
          <a:p>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Bowman, B. (2025, December 11). </a:t>
            </a:r>
            <a:r>
              <a:rPr lang="en-US" sz="1200" b="0" i="1" kern="1200" dirty="0">
                <a:solidFill>
                  <a:schemeClr val="tx1"/>
                </a:solidFill>
                <a:effectLst/>
                <a:latin typeface="+mn-lt"/>
                <a:ea typeface="+mn-ea"/>
                <a:cs typeface="+mn-cs"/>
              </a:rPr>
              <a:t>Progressive groups back a new recruit in North Carolina in their push to oust House Democrats</a:t>
            </a:r>
            <a:r>
              <a:rPr lang="en-US" sz="1200" b="0" i="0" kern="1200" dirty="0">
                <a:solidFill>
                  <a:schemeClr val="tx1"/>
                </a:solidFill>
                <a:effectLst/>
                <a:latin typeface="+mn-lt"/>
                <a:ea typeface="+mn-ea"/>
                <a:cs typeface="+mn-cs"/>
              </a:rPr>
              <a:t>. NBC News. https://</a:t>
            </a:r>
            <a:r>
              <a:rPr lang="en-US" sz="1200" b="0" i="0" kern="1200" dirty="0" err="1">
                <a:solidFill>
                  <a:schemeClr val="tx1"/>
                </a:solidFill>
                <a:effectLst/>
                <a:latin typeface="+mn-lt"/>
                <a:ea typeface="+mn-ea"/>
                <a:cs typeface="+mn-cs"/>
              </a:rPr>
              <a:t>www.nbcnews.com</a:t>
            </a:r>
            <a:r>
              <a:rPr lang="en-US" sz="1200" b="0" i="0" kern="1200" dirty="0">
                <a:solidFill>
                  <a:schemeClr val="tx1"/>
                </a:solidFill>
                <a:effectLst/>
                <a:latin typeface="+mn-lt"/>
                <a:ea typeface="+mn-ea"/>
                <a:cs typeface="+mn-cs"/>
              </a:rPr>
              <a:t>/politics/2026-election/progressive-challenger-primaries-democrats-bernie-sanders-endorsement-rcna248387</a:t>
            </a:r>
          </a:p>
          <a:p>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Bonner, L. (2025, December 11). </a:t>
            </a:r>
            <a:r>
              <a:rPr lang="en-US" sz="1200" b="0" i="1" kern="1200" dirty="0">
                <a:solidFill>
                  <a:schemeClr val="tx1"/>
                </a:solidFill>
                <a:effectLst/>
                <a:latin typeface="+mn-lt"/>
                <a:ea typeface="+mn-ea"/>
                <a:cs typeface="+mn-cs"/>
              </a:rPr>
              <a:t>Democrat Nida Allam brings major progressive backers to challenge incumbent US Rep. Foushee • NC Newsline</a:t>
            </a:r>
            <a:r>
              <a:rPr lang="en-US" sz="1200" b="0" i="0" kern="1200" dirty="0">
                <a:solidFill>
                  <a:schemeClr val="tx1"/>
                </a:solidFill>
                <a:effectLst/>
                <a:latin typeface="+mn-lt"/>
                <a:ea typeface="+mn-ea"/>
                <a:cs typeface="+mn-cs"/>
              </a:rPr>
              <a:t>. NC Newsline. https://</a:t>
            </a:r>
            <a:r>
              <a:rPr lang="en-US" sz="1200" b="0" i="0" kern="1200" dirty="0" err="1">
                <a:solidFill>
                  <a:schemeClr val="tx1"/>
                </a:solidFill>
                <a:effectLst/>
                <a:latin typeface="+mn-lt"/>
                <a:ea typeface="+mn-ea"/>
                <a:cs typeface="+mn-cs"/>
              </a:rPr>
              <a:t>ncnewsline.com</a:t>
            </a:r>
            <a:r>
              <a:rPr lang="en-US" sz="1200" b="0" i="0" kern="1200" dirty="0">
                <a:solidFill>
                  <a:schemeClr val="tx1"/>
                </a:solidFill>
                <a:effectLst/>
                <a:latin typeface="+mn-lt"/>
                <a:ea typeface="+mn-ea"/>
                <a:cs typeface="+mn-cs"/>
              </a:rPr>
              <a:t>/2025/12/11/democrat-nida-allam-brings-major-progressive-backers-to-challenge-incumbent-us-rep-foushee/</a:t>
            </a:r>
          </a:p>
          <a:p>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A978200A-44E4-05D5-2048-3EF6F1F7AB10}"/>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56A13F-28BC-9E49-9D0E-49492B5171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9830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25C328-A411-97D4-394A-8D4083D41B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3F5BD9-7A6E-18D5-1B07-7D7423C715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6570F6-1A97-7A54-9DA9-9DBCB674D333}"/>
              </a:ext>
            </a:extLst>
          </p:cNvPr>
          <p:cNvSpPr>
            <a:spLocks noGrp="1"/>
          </p:cNvSpPr>
          <p:nvPr>
            <p:ph type="body" idx="1"/>
          </p:nvPr>
        </p:nvSpPr>
        <p:spPr/>
        <p:txBody>
          <a:bodyPr/>
          <a:lstStyle/>
          <a:p>
            <a:r>
              <a:rPr lang="en-US" sz="1200" b="0" i="1" kern="1200" dirty="0">
                <a:solidFill>
                  <a:schemeClr val="tx1"/>
                </a:solidFill>
                <a:effectLst/>
                <a:latin typeface="+mn-lt"/>
                <a:ea typeface="+mn-ea"/>
                <a:cs typeface="+mn-cs"/>
              </a:rPr>
              <a:t>Illinois US Senate Democratic Primary Ballot Test | DDHQ</a:t>
            </a:r>
            <a:r>
              <a:rPr lang="en-US" sz="1200" b="0" i="0" kern="1200" dirty="0">
                <a:solidFill>
                  <a:schemeClr val="tx1"/>
                </a:solidFill>
                <a:effectLst/>
                <a:latin typeface="+mn-lt"/>
                <a:ea typeface="+mn-ea"/>
                <a:cs typeface="+mn-cs"/>
              </a:rPr>
              <a:t>. (2026). Decisiondeskhq.com. https://polls.decisiondeskhq.com/averages/primary-ballot-test/2026-il-us-senate-dem/illinois/democrats</a:t>
            </a:r>
          </a:p>
          <a:p>
            <a:r>
              <a:rPr lang="en-US" sz="1200" b="0" i="0" kern="1200" dirty="0">
                <a:solidFill>
                  <a:schemeClr val="tx1"/>
                </a:solidFill>
                <a:effectLst/>
                <a:latin typeface="+mn-lt"/>
                <a:ea typeface="+mn-ea"/>
                <a:cs typeface="+mn-cs"/>
              </a:rPr>
              <a:t>‌</a:t>
            </a:r>
          </a:p>
          <a:p>
            <a:r>
              <a:rPr lang="en-US" sz="1200" b="0" i="1" kern="1200" dirty="0">
                <a:solidFill>
                  <a:schemeClr val="tx1"/>
                </a:solidFill>
                <a:effectLst/>
                <a:latin typeface="+mn-lt"/>
                <a:ea typeface="+mn-ea"/>
                <a:cs typeface="+mn-cs"/>
              </a:rPr>
              <a:t>2026 Election United States Senate - Illinois - FEC.gov</a:t>
            </a:r>
            <a:r>
              <a:rPr lang="en-US" sz="1200" b="0" i="0" kern="1200" dirty="0">
                <a:solidFill>
                  <a:schemeClr val="tx1"/>
                </a:solidFill>
                <a:effectLst/>
                <a:latin typeface="+mn-lt"/>
                <a:ea typeface="+mn-ea"/>
                <a:cs typeface="+mn-cs"/>
              </a:rPr>
              <a:t>. (2026). FEC.gov. https://www.fec.gov/data/elections/senate/IL/2026/</a:t>
            </a:r>
          </a:p>
          <a:p>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Sullivan, E. (2026, February 5). </a:t>
            </a:r>
            <a:r>
              <a:rPr lang="en-US" sz="1200" b="0" i="1" kern="1200" dirty="0">
                <a:solidFill>
                  <a:schemeClr val="tx1"/>
                </a:solidFill>
                <a:effectLst/>
                <a:latin typeface="+mn-lt"/>
                <a:ea typeface="+mn-ea"/>
                <a:cs typeface="+mn-cs"/>
              </a:rPr>
              <a:t>Democrats have fundraising edge in key Senate races, but GOP leads in the House - OpenSecrets News</a:t>
            </a:r>
            <a:r>
              <a:rPr lang="en-US" sz="1200" b="0" i="0" kern="1200" dirty="0">
                <a:solidFill>
                  <a:schemeClr val="tx1"/>
                </a:solidFill>
                <a:effectLst/>
                <a:latin typeface="+mn-lt"/>
                <a:ea typeface="+mn-ea"/>
                <a:cs typeface="+mn-cs"/>
              </a:rPr>
              <a:t>. OpenSecrets News. https://www.opensecrets.org/news/2026/02/democrats-have-fundraising-edge-is-key-senate-races-but-gop-leads-in-the-house/</a:t>
            </a:r>
          </a:p>
          <a:p>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Schutz, P. (2025, May 6). </a:t>
            </a:r>
            <a:r>
              <a:rPr lang="en-US" sz="1200" b="0" i="1" kern="1200" dirty="0">
                <a:solidFill>
                  <a:schemeClr val="tx1"/>
                </a:solidFill>
                <a:effectLst/>
                <a:latin typeface="+mn-lt"/>
                <a:ea typeface="+mn-ea"/>
                <a:cs typeface="+mn-cs"/>
              </a:rPr>
              <a:t>US Rep. Robin Kelly launches Senate bid to succeed Dick Durbin</a:t>
            </a:r>
            <a:r>
              <a:rPr lang="en-US" sz="1200" b="0" i="0" kern="1200" dirty="0">
                <a:solidFill>
                  <a:schemeClr val="tx1"/>
                </a:solidFill>
                <a:effectLst/>
                <a:latin typeface="+mn-lt"/>
                <a:ea typeface="+mn-ea"/>
                <a:cs typeface="+mn-cs"/>
              </a:rPr>
              <a:t>. FOX 32 Chicago. https://www.fox32chicago.com/news/robin-kelly-senate-dick-durbin</a:t>
            </a:r>
          </a:p>
          <a:p>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Lesniewski, N. (2025, May 7). </a:t>
            </a:r>
            <a:r>
              <a:rPr lang="en-US" sz="1200" b="0" i="1" kern="1200" dirty="0">
                <a:solidFill>
                  <a:schemeClr val="tx1"/>
                </a:solidFill>
                <a:effectLst/>
                <a:latin typeface="+mn-lt"/>
                <a:ea typeface="+mn-ea"/>
                <a:cs typeface="+mn-cs"/>
              </a:rPr>
              <a:t>Krishnamoorthi joins Senate race in Illinois</a:t>
            </a:r>
            <a:r>
              <a:rPr lang="en-US" sz="1200" b="0" i="0" kern="1200" dirty="0">
                <a:solidFill>
                  <a:schemeClr val="tx1"/>
                </a:solidFill>
                <a:effectLst/>
                <a:latin typeface="+mn-lt"/>
                <a:ea typeface="+mn-ea"/>
                <a:cs typeface="+mn-cs"/>
              </a:rPr>
              <a:t>. Roll Call. https://rollcall.com/2025/05/07/krishnamoorthi-joins-illinois-senate-race/</a:t>
            </a:r>
          </a:p>
          <a:p>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Ann, M. (2025, May). </a:t>
            </a:r>
            <a:r>
              <a:rPr lang="en-US" sz="1200" b="0" i="1" kern="1200" dirty="0">
                <a:solidFill>
                  <a:schemeClr val="tx1"/>
                </a:solidFill>
                <a:effectLst/>
                <a:latin typeface="+mn-lt"/>
                <a:ea typeface="+mn-ea"/>
                <a:cs typeface="+mn-cs"/>
              </a:rPr>
              <a:t>Sources: Pritzker team calls congresswoman “damaged goods” to stop Senate run</a:t>
            </a:r>
            <a:r>
              <a:rPr lang="en-US" sz="1200" b="0" i="0" kern="1200" dirty="0">
                <a:solidFill>
                  <a:schemeClr val="tx1"/>
                </a:solidFill>
                <a:effectLst/>
                <a:latin typeface="+mn-lt"/>
                <a:ea typeface="+mn-ea"/>
                <a:cs typeface="+mn-cs"/>
              </a:rPr>
              <a:t>. NBC Chicago. https://www.nbcchicago.com/news/local/chicago-politics/sources-pritzker-calls-congresswoman-damaged-goods-senate/3735712/</a:t>
            </a:r>
          </a:p>
          <a:p>
            <a:r>
              <a:rPr lang="en-US" sz="1200" b="0" i="0" kern="1200" dirty="0">
                <a:solidFill>
                  <a:schemeClr val="tx1"/>
                </a:solidFill>
                <a:effectLst/>
                <a:latin typeface="+mn-lt"/>
                <a:ea typeface="+mn-ea"/>
                <a:cs typeface="+mn-cs"/>
              </a:rPr>
              <a:t>‌</a:t>
            </a:r>
          </a:p>
          <a:p>
            <a:r>
              <a:rPr lang="en-US" sz="1200" b="0" i="0" kern="1200" dirty="0" err="1">
                <a:solidFill>
                  <a:schemeClr val="tx1"/>
                </a:solidFill>
                <a:effectLst/>
                <a:latin typeface="+mn-lt"/>
                <a:ea typeface="+mn-ea"/>
                <a:cs typeface="+mn-cs"/>
              </a:rPr>
              <a:t>Pecorin</a:t>
            </a:r>
            <a:r>
              <a:rPr lang="en-US" sz="1200" b="0" i="0" kern="1200" dirty="0">
                <a:solidFill>
                  <a:schemeClr val="tx1"/>
                </a:solidFill>
                <a:effectLst/>
                <a:latin typeface="+mn-lt"/>
                <a:ea typeface="+mn-ea"/>
                <a:cs typeface="+mn-cs"/>
              </a:rPr>
              <a:t>, A. (2025, April 23). </a:t>
            </a:r>
            <a:r>
              <a:rPr lang="en-US" sz="1200" b="0" i="1" kern="1200" dirty="0">
                <a:solidFill>
                  <a:schemeClr val="tx1"/>
                </a:solidFill>
                <a:effectLst/>
                <a:latin typeface="+mn-lt"/>
                <a:ea typeface="+mn-ea"/>
                <a:cs typeface="+mn-cs"/>
              </a:rPr>
              <a:t>Sen. Dick Durbin announces retirement after decades in Congress</a:t>
            </a:r>
            <a:r>
              <a:rPr lang="en-US" sz="1200" b="0" i="0" kern="1200" dirty="0">
                <a:solidFill>
                  <a:schemeClr val="tx1"/>
                </a:solidFill>
                <a:effectLst/>
                <a:latin typeface="+mn-lt"/>
                <a:ea typeface="+mn-ea"/>
                <a:cs typeface="+mn-cs"/>
              </a:rPr>
              <a:t>. ABC News. https://abcnews.com/Politics/sen-dick-durbin-announces-retirement-after-decades-congress/story?id=121089205</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4B193CB6-A644-CE5A-09EF-D8CB0973CFE9}"/>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56A13F-28BC-9E49-9D0E-49492B5171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5067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6DD6D-86E8-8D53-5573-AD7ADF21FD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CCCE0D-7C15-D730-BD4B-20900582C0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225EC7-D20D-2254-ABD3-9EA5DFF5F347}"/>
              </a:ext>
            </a:extLst>
          </p:cNvPr>
          <p:cNvSpPr>
            <a:spLocks noGrp="1"/>
          </p:cNvSpPr>
          <p:nvPr>
            <p:ph type="body" idx="1"/>
          </p:nvPr>
        </p:nvSpPr>
        <p:spPr/>
        <p:txBody>
          <a:bodyPr/>
          <a:lstStyle/>
          <a:p>
            <a:r>
              <a:rPr lang="en-US" sz="1200" b="0" i="1" kern="1200" dirty="0">
                <a:solidFill>
                  <a:schemeClr val="tx1"/>
                </a:solidFill>
                <a:effectLst/>
                <a:latin typeface="+mn-lt"/>
                <a:ea typeface="+mn-ea"/>
                <a:cs typeface="+mn-cs"/>
              </a:rPr>
              <a:t>2026 Election United States House - Illinois - District 2 - FEC.gov</a:t>
            </a:r>
            <a:r>
              <a:rPr lang="en-US" sz="1200" b="0" i="0" kern="1200" dirty="0">
                <a:solidFill>
                  <a:schemeClr val="tx1"/>
                </a:solidFill>
                <a:effectLst/>
                <a:latin typeface="+mn-lt"/>
                <a:ea typeface="+mn-ea"/>
                <a:cs typeface="+mn-cs"/>
              </a:rPr>
              <a:t>. (2026). FEC.gov. https://www.fec.gov/data/elections/house/IL/2/2026/</a:t>
            </a:r>
          </a:p>
          <a:p>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Ballotpedia. (n.d.). </a:t>
            </a:r>
            <a:r>
              <a:rPr lang="en-US" i="1" dirty="0"/>
              <a:t>Illinois 2</a:t>
            </a:r>
            <a:r>
              <a:rPr lang="en-US" i="1" baseline="30000" dirty="0"/>
              <a:t>nd</a:t>
            </a:r>
            <a:r>
              <a:rPr lang="en-US" i="1" dirty="0"/>
              <a:t> congressional district election, 2026 (March 17 Democratic primary).</a:t>
            </a:r>
            <a:r>
              <a:rPr lang="en-US" dirty="0"/>
              <a:t> Retrieved February 11, 2026, from https://ballotpedia.org/Illinois%2_2nd_Congressional_District_election,_2026_(March_17_Democratic_primary)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0" i="0" kern="1200" dirty="0">
                <a:solidFill>
                  <a:schemeClr val="tx1"/>
                </a:solidFill>
                <a:effectLst/>
                <a:latin typeface="+mn-lt"/>
                <a:ea typeface="+mn-ea"/>
                <a:cs typeface="+mn-cs"/>
              </a:rPr>
              <a:t>Kaufmann, Justin. 2026. “Robin Kelly’s Senate Run Fuels Crowded Primary in Chicago’s 2nd District.” Axios. Axios Chicago. February 12, 2026. https://www.axios.com/local/chicago/2026/02/12/robin-kelly-primary-2nd-district-jackson-jr-miller-preston-peters.</a:t>
            </a:r>
          </a:p>
          <a:p>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Blaisdell, Max. 2025. “State Sen. Peters Launches Bid for Congress.” Hyde Park Herald. May 13, 2025. https://www.hpherald.com/evening_digest/state-sen-peters-launches-bid-for-congress/article_0f3ae7b2-0525-475d-9815-985a463a30e9.html.</a:t>
            </a:r>
          </a:p>
          <a:p>
            <a:r>
              <a:rPr lang="en-U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F00D6142-77D9-B2B5-6EF4-7D0D01D8587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56A13F-28BC-9E49-9D0E-49492B5171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95168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Politics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10705" y="1481394"/>
            <a:ext cx="7772400" cy="715165"/>
          </a:xfrm>
        </p:spPr>
        <p:txBody>
          <a:bodyPr anchor="b">
            <a:normAutofit/>
          </a:bodyPr>
          <a:lstStyle>
            <a:lvl1pPr algn="l">
              <a:defRPr sz="4000"/>
            </a:lvl1pPr>
          </a:lstStyle>
          <a:p>
            <a:r>
              <a:rPr lang="en-US" dirty="0"/>
              <a:t>Presentation Center Title</a:t>
            </a:r>
          </a:p>
        </p:txBody>
      </p:sp>
      <p:sp>
        <p:nvSpPr>
          <p:cNvPr id="3" name="Subtitle 2"/>
          <p:cNvSpPr>
            <a:spLocks noGrp="1"/>
          </p:cNvSpPr>
          <p:nvPr>
            <p:ph type="subTitle" idx="1" hasCustomPrompt="1"/>
          </p:nvPr>
        </p:nvSpPr>
        <p:spPr>
          <a:xfrm>
            <a:off x="810705" y="2334041"/>
            <a:ext cx="6858000" cy="419917"/>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Blank Subtitle</a:t>
            </a:r>
          </a:p>
        </p:txBody>
      </p:sp>
      <p:pic>
        <p:nvPicPr>
          <p:cNvPr id="17" name="Picture 16">
            <a:extLst>
              <a:ext uri="{FF2B5EF4-FFF2-40B4-BE49-F238E27FC236}">
                <a16:creationId xmlns:a16="http://schemas.microsoft.com/office/drawing/2014/main" id="{80F26269-7F93-3942-B2B4-D4CDFA5C802B}"/>
              </a:ext>
            </a:extLst>
          </p:cNvPr>
          <p:cNvPicPr>
            <a:picLocks noChangeAspect="1"/>
          </p:cNvPicPr>
          <p:nvPr userDrawn="1"/>
        </p:nvPicPr>
        <p:blipFill rotWithShape="1">
          <a:blip r:embed="rId2"/>
          <a:srcRect/>
          <a:stretch/>
        </p:blipFill>
        <p:spPr>
          <a:xfrm>
            <a:off x="810705" y="5710376"/>
            <a:ext cx="627299" cy="1147623"/>
          </a:xfrm>
          <a:prstGeom prst="rect">
            <a:avLst/>
          </a:prstGeom>
        </p:spPr>
      </p:pic>
      <p:pic>
        <p:nvPicPr>
          <p:cNvPr id="19" name="Picture 18">
            <a:extLst>
              <a:ext uri="{FF2B5EF4-FFF2-40B4-BE49-F238E27FC236}">
                <a16:creationId xmlns:a16="http://schemas.microsoft.com/office/drawing/2014/main" id="{7BB52382-7072-B14A-8D1A-479FE0A57E7E}"/>
              </a:ext>
            </a:extLst>
          </p:cNvPr>
          <p:cNvPicPr>
            <a:picLocks noChangeAspect="1"/>
          </p:cNvPicPr>
          <p:nvPr userDrawn="1"/>
        </p:nvPicPr>
        <p:blipFill rotWithShape="1">
          <a:blip r:embed="rId2"/>
          <a:srcRect/>
          <a:stretch/>
        </p:blipFill>
        <p:spPr>
          <a:xfrm rot="5400000">
            <a:off x="8256539" y="547104"/>
            <a:ext cx="627299" cy="1147623"/>
          </a:xfrm>
          <a:prstGeom prst="rect">
            <a:avLst/>
          </a:prstGeom>
        </p:spPr>
      </p:pic>
      <p:pic>
        <p:nvPicPr>
          <p:cNvPr id="6" name="Picture 5">
            <a:extLst>
              <a:ext uri="{FF2B5EF4-FFF2-40B4-BE49-F238E27FC236}">
                <a16:creationId xmlns:a16="http://schemas.microsoft.com/office/drawing/2014/main" id="{80F26269-7F93-3942-B2B4-D4CDFA5C802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341" t="17512" r="53523" b="75118"/>
          <a:stretch/>
        </p:blipFill>
        <p:spPr>
          <a:xfrm>
            <a:off x="963105" y="5862776"/>
            <a:ext cx="627299" cy="1147623"/>
          </a:xfrm>
          <a:prstGeom prst="rect">
            <a:avLst/>
          </a:prstGeom>
        </p:spPr>
      </p:pic>
      <p:pic>
        <p:nvPicPr>
          <p:cNvPr id="7" name="Picture 6">
            <a:extLst>
              <a:ext uri="{FF2B5EF4-FFF2-40B4-BE49-F238E27FC236}">
                <a16:creationId xmlns:a16="http://schemas.microsoft.com/office/drawing/2014/main" id="{7BB52382-7072-B14A-8D1A-479FE0A57E7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341" t="17512" r="53523" b="75118"/>
          <a:stretch/>
        </p:blipFill>
        <p:spPr>
          <a:xfrm rot="5400000">
            <a:off x="8408939" y="699504"/>
            <a:ext cx="627299" cy="1147623"/>
          </a:xfrm>
          <a:prstGeom prst="rect">
            <a:avLst/>
          </a:prstGeom>
        </p:spPr>
      </p:pic>
    </p:spTree>
    <p:extLst>
      <p:ext uri="{BB962C8B-B14F-4D97-AF65-F5344CB8AC3E}">
        <p14:creationId xmlns:p14="http://schemas.microsoft.com/office/powerpoint/2010/main" val="507645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Politics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10705" y="1481394"/>
            <a:ext cx="7772400" cy="715165"/>
          </a:xfrm>
        </p:spPr>
        <p:txBody>
          <a:bodyPr anchor="b">
            <a:normAutofit/>
          </a:bodyPr>
          <a:lstStyle>
            <a:lvl1pPr algn="l">
              <a:defRPr sz="4000"/>
            </a:lvl1pPr>
          </a:lstStyle>
          <a:p>
            <a:r>
              <a:rPr lang="en-US" dirty="0"/>
              <a:t>Presentation Center Title</a:t>
            </a:r>
          </a:p>
        </p:txBody>
      </p:sp>
      <p:sp>
        <p:nvSpPr>
          <p:cNvPr id="3" name="Subtitle 2"/>
          <p:cNvSpPr>
            <a:spLocks noGrp="1"/>
          </p:cNvSpPr>
          <p:nvPr>
            <p:ph type="subTitle" idx="1" hasCustomPrompt="1"/>
          </p:nvPr>
        </p:nvSpPr>
        <p:spPr>
          <a:xfrm>
            <a:off x="810705" y="2334041"/>
            <a:ext cx="6858000" cy="419917"/>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Blank Subtitle</a:t>
            </a:r>
          </a:p>
        </p:txBody>
      </p:sp>
      <p:pic>
        <p:nvPicPr>
          <p:cNvPr id="17" name="Picture 16">
            <a:extLst>
              <a:ext uri="{FF2B5EF4-FFF2-40B4-BE49-F238E27FC236}">
                <a16:creationId xmlns:a16="http://schemas.microsoft.com/office/drawing/2014/main" id="{80F26269-7F93-3942-B2B4-D4CDFA5C802B}"/>
              </a:ext>
            </a:extLst>
          </p:cNvPr>
          <p:cNvPicPr>
            <a:picLocks noChangeAspect="1"/>
          </p:cNvPicPr>
          <p:nvPr userDrawn="1"/>
        </p:nvPicPr>
        <p:blipFill rotWithShape="1">
          <a:blip r:embed="rId2"/>
          <a:srcRect/>
          <a:stretch/>
        </p:blipFill>
        <p:spPr>
          <a:xfrm>
            <a:off x="810705" y="5710376"/>
            <a:ext cx="627299" cy="1147623"/>
          </a:xfrm>
          <a:prstGeom prst="rect">
            <a:avLst/>
          </a:prstGeom>
        </p:spPr>
      </p:pic>
      <p:pic>
        <p:nvPicPr>
          <p:cNvPr id="19" name="Picture 18">
            <a:extLst>
              <a:ext uri="{FF2B5EF4-FFF2-40B4-BE49-F238E27FC236}">
                <a16:creationId xmlns:a16="http://schemas.microsoft.com/office/drawing/2014/main" id="{7BB52382-7072-B14A-8D1A-479FE0A57E7E}"/>
              </a:ext>
            </a:extLst>
          </p:cNvPr>
          <p:cNvPicPr>
            <a:picLocks noChangeAspect="1"/>
          </p:cNvPicPr>
          <p:nvPr userDrawn="1"/>
        </p:nvPicPr>
        <p:blipFill rotWithShape="1">
          <a:blip r:embed="rId2"/>
          <a:srcRect/>
          <a:stretch/>
        </p:blipFill>
        <p:spPr>
          <a:xfrm rot="5400000">
            <a:off x="8256539" y="547104"/>
            <a:ext cx="627299" cy="1147623"/>
          </a:xfrm>
          <a:prstGeom prst="rect">
            <a:avLst/>
          </a:prstGeom>
        </p:spPr>
      </p:pic>
      <p:pic>
        <p:nvPicPr>
          <p:cNvPr id="6" name="Picture 5">
            <a:extLst>
              <a:ext uri="{FF2B5EF4-FFF2-40B4-BE49-F238E27FC236}">
                <a16:creationId xmlns:a16="http://schemas.microsoft.com/office/drawing/2014/main" id="{80F26269-7F93-3942-B2B4-D4CDFA5C802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341" t="17512" r="53523" b="75118"/>
          <a:stretch/>
        </p:blipFill>
        <p:spPr>
          <a:xfrm>
            <a:off x="963105" y="5862776"/>
            <a:ext cx="627299" cy="1147623"/>
          </a:xfrm>
          <a:prstGeom prst="rect">
            <a:avLst/>
          </a:prstGeom>
        </p:spPr>
      </p:pic>
      <p:pic>
        <p:nvPicPr>
          <p:cNvPr id="7" name="Picture 6">
            <a:extLst>
              <a:ext uri="{FF2B5EF4-FFF2-40B4-BE49-F238E27FC236}">
                <a16:creationId xmlns:a16="http://schemas.microsoft.com/office/drawing/2014/main" id="{7BB52382-7072-B14A-8D1A-479FE0A57E7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37341" t="17512" r="53523" b="75118"/>
          <a:stretch/>
        </p:blipFill>
        <p:spPr>
          <a:xfrm rot="5400000">
            <a:off x="8408939" y="699504"/>
            <a:ext cx="627299" cy="1147623"/>
          </a:xfrm>
          <a:prstGeom prst="rect">
            <a:avLst/>
          </a:prstGeom>
        </p:spPr>
      </p:pic>
    </p:spTree>
    <p:extLst>
      <p:ext uri="{BB962C8B-B14F-4D97-AF65-F5344CB8AC3E}">
        <p14:creationId xmlns:p14="http://schemas.microsoft.com/office/powerpoint/2010/main" val="677785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5201" y="820133"/>
            <a:ext cx="7339814" cy="723622"/>
          </a:xfrm>
        </p:spPr>
        <p:txBody>
          <a:bodyPr anchor="ctr">
            <a:noAutofit/>
          </a:bodyPr>
          <a:lstStyle>
            <a:lvl1pPr>
              <a:defRPr sz="2000"/>
            </a:lvl1pPr>
          </a:lstStyle>
          <a:p>
            <a:r>
              <a:rPr lang="en-US" dirty="0"/>
              <a:t>One-Slide Issue Explainer</a:t>
            </a:r>
          </a:p>
        </p:txBody>
      </p:sp>
      <p:sp>
        <p:nvSpPr>
          <p:cNvPr id="8" name="Slide Number Placeholder 5">
            <a:extLst>
              <a:ext uri="{FF2B5EF4-FFF2-40B4-BE49-F238E27FC236}">
                <a16:creationId xmlns:a16="http://schemas.microsoft.com/office/drawing/2014/main" id="{E7BACFC5-645C-4E4B-943C-BAEDA3D100D9}"/>
              </a:ext>
            </a:extLst>
          </p:cNvPr>
          <p:cNvSpPr txBox="1">
            <a:spLocks/>
          </p:cNvSpPr>
          <p:nvPr userDrawn="1"/>
        </p:nvSpPr>
        <p:spPr>
          <a:xfrm>
            <a:off x="8333294" y="6239509"/>
            <a:ext cx="810706"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accent4"/>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16528F-E9C7-4743-838D-D83987E5808B}" type="slidenum">
              <a:rPr lang="en-US" smtClean="0">
                <a:solidFill>
                  <a:schemeClr val="accent1">
                    <a:lumMod val="75000"/>
                  </a:schemeClr>
                </a:solidFill>
              </a:rPr>
              <a:pPr/>
              <a:t>‹#›</a:t>
            </a:fld>
            <a:endParaRPr lang="en-US" dirty="0">
              <a:solidFill>
                <a:schemeClr val="accent1">
                  <a:lumMod val="75000"/>
                </a:schemeClr>
              </a:solidFill>
            </a:endParaRPr>
          </a:p>
        </p:txBody>
      </p:sp>
      <p:pic>
        <p:nvPicPr>
          <p:cNvPr id="10" name="Picture 9">
            <a:extLst>
              <a:ext uri="{FF2B5EF4-FFF2-40B4-BE49-F238E27FC236}">
                <a16:creationId xmlns:a16="http://schemas.microsoft.com/office/drawing/2014/main" id="{2CE95165-9802-E441-A76B-0BBE868E5CB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7812" t="17512" r="53522" b="31780"/>
          <a:stretch/>
        </p:blipFill>
        <p:spPr>
          <a:xfrm>
            <a:off x="0" y="778933"/>
            <a:ext cx="273590" cy="6079067"/>
          </a:xfrm>
          <a:prstGeom prst="rect">
            <a:avLst/>
          </a:prstGeom>
        </p:spPr>
      </p:pic>
      <p:pic>
        <p:nvPicPr>
          <p:cNvPr id="12" name="Picture 11">
            <a:extLst>
              <a:ext uri="{FF2B5EF4-FFF2-40B4-BE49-F238E27FC236}">
                <a16:creationId xmlns:a16="http://schemas.microsoft.com/office/drawing/2014/main" id="{A1698923-D6F4-194A-81A8-0939DDFAD0F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5408" t="17512" r="57242" b="75725"/>
          <a:stretch/>
        </p:blipFill>
        <p:spPr>
          <a:xfrm rot="16200000">
            <a:off x="8622647" y="6341173"/>
            <a:ext cx="232001" cy="810705"/>
          </a:xfrm>
          <a:prstGeom prst="rect">
            <a:avLst/>
          </a:prstGeom>
        </p:spPr>
      </p:pic>
    </p:spTree>
    <p:extLst>
      <p:ext uri="{BB962C8B-B14F-4D97-AF65-F5344CB8AC3E}">
        <p14:creationId xmlns:p14="http://schemas.microsoft.com/office/powerpoint/2010/main" val="1466277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5201" y="820133"/>
            <a:ext cx="7339814" cy="723622"/>
          </a:xfrm>
        </p:spPr>
        <p:txBody>
          <a:bodyPr anchor="ctr">
            <a:noAutofit/>
          </a:bodyPr>
          <a:lstStyle>
            <a:lvl1pPr>
              <a:defRPr sz="2000"/>
            </a:lvl1pPr>
          </a:lstStyle>
          <a:p>
            <a:r>
              <a:rPr lang="en-US" dirty="0"/>
              <a:t>One-Slide Issue Explainer</a:t>
            </a:r>
          </a:p>
        </p:txBody>
      </p:sp>
      <p:sp>
        <p:nvSpPr>
          <p:cNvPr id="8" name="Slide Number Placeholder 5">
            <a:extLst>
              <a:ext uri="{FF2B5EF4-FFF2-40B4-BE49-F238E27FC236}">
                <a16:creationId xmlns:a16="http://schemas.microsoft.com/office/drawing/2014/main" id="{E7BACFC5-645C-4E4B-943C-BAEDA3D100D9}"/>
              </a:ext>
            </a:extLst>
          </p:cNvPr>
          <p:cNvSpPr txBox="1">
            <a:spLocks/>
          </p:cNvSpPr>
          <p:nvPr userDrawn="1"/>
        </p:nvSpPr>
        <p:spPr>
          <a:xfrm>
            <a:off x="8333294" y="6239509"/>
            <a:ext cx="810706"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accent4"/>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16528F-E9C7-4743-838D-D83987E5808B}" type="slidenum">
              <a:rPr lang="en-US" smtClean="0">
                <a:solidFill>
                  <a:schemeClr val="accent1">
                    <a:lumMod val="75000"/>
                  </a:schemeClr>
                </a:solidFill>
              </a:rPr>
              <a:pPr/>
              <a:t>‹#›</a:t>
            </a:fld>
            <a:endParaRPr lang="en-US" dirty="0">
              <a:solidFill>
                <a:schemeClr val="accent1">
                  <a:lumMod val="75000"/>
                </a:schemeClr>
              </a:solidFill>
            </a:endParaRPr>
          </a:p>
        </p:txBody>
      </p:sp>
      <p:pic>
        <p:nvPicPr>
          <p:cNvPr id="10" name="Picture 9">
            <a:extLst>
              <a:ext uri="{FF2B5EF4-FFF2-40B4-BE49-F238E27FC236}">
                <a16:creationId xmlns:a16="http://schemas.microsoft.com/office/drawing/2014/main" id="{2CE95165-9802-E441-A76B-0BBE868E5CB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7812" t="17512" r="53522" b="31780"/>
          <a:stretch/>
        </p:blipFill>
        <p:spPr>
          <a:xfrm>
            <a:off x="0" y="778933"/>
            <a:ext cx="273590" cy="6079067"/>
          </a:xfrm>
          <a:prstGeom prst="rect">
            <a:avLst/>
          </a:prstGeom>
        </p:spPr>
      </p:pic>
      <p:pic>
        <p:nvPicPr>
          <p:cNvPr id="12" name="Picture 11">
            <a:extLst>
              <a:ext uri="{FF2B5EF4-FFF2-40B4-BE49-F238E27FC236}">
                <a16:creationId xmlns:a16="http://schemas.microsoft.com/office/drawing/2014/main" id="{A1698923-D6F4-194A-81A8-0939DDFAD0F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5408" t="17512" r="57242" b="75725"/>
          <a:stretch/>
        </p:blipFill>
        <p:spPr>
          <a:xfrm rot="16200000">
            <a:off x="8622647" y="6341173"/>
            <a:ext cx="232001" cy="810705"/>
          </a:xfrm>
          <a:prstGeom prst="rect">
            <a:avLst/>
          </a:prstGeom>
        </p:spPr>
      </p:pic>
    </p:spTree>
    <p:extLst>
      <p:ext uri="{BB962C8B-B14F-4D97-AF65-F5344CB8AC3E}">
        <p14:creationId xmlns:p14="http://schemas.microsoft.com/office/powerpoint/2010/main" val="769672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5201" y="820133"/>
            <a:ext cx="7339814" cy="723622"/>
          </a:xfrm>
        </p:spPr>
        <p:txBody>
          <a:bodyPr anchor="ctr">
            <a:noAutofit/>
          </a:bodyPr>
          <a:lstStyle>
            <a:lvl1pPr>
              <a:defRPr sz="2000"/>
            </a:lvl1pPr>
          </a:lstStyle>
          <a:p>
            <a:r>
              <a:rPr lang="en-US" dirty="0"/>
              <a:t>One-Slide Issue Explainer</a:t>
            </a:r>
          </a:p>
        </p:txBody>
      </p:sp>
      <p:sp>
        <p:nvSpPr>
          <p:cNvPr id="8" name="Slide Number Placeholder 5">
            <a:extLst>
              <a:ext uri="{FF2B5EF4-FFF2-40B4-BE49-F238E27FC236}">
                <a16:creationId xmlns:a16="http://schemas.microsoft.com/office/drawing/2014/main" id="{E7BACFC5-645C-4E4B-943C-BAEDA3D100D9}"/>
              </a:ext>
            </a:extLst>
          </p:cNvPr>
          <p:cNvSpPr txBox="1">
            <a:spLocks/>
          </p:cNvSpPr>
          <p:nvPr userDrawn="1"/>
        </p:nvSpPr>
        <p:spPr>
          <a:xfrm>
            <a:off x="8333294" y="6239509"/>
            <a:ext cx="810706"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accent4"/>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316528F-E9C7-4743-838D-D83987E5808B}" type="slidenum">
              <a:rPr lang="en-US" smtClean="0">
                <a:solidFill>
                  <a:schemeClr val="accent1">
                    <a:lumMod val="75000"/>
                  </a:schemeClr>
                </a:solidFill>
              </a:rPr>
              <a:pPr/>
              <a:t>‹#›</a:t>
            </a:fld>
            <a:endParaRPr lang="en-US" dirty="0">
              <a:solidFill>
                <a:schemeClr val="accent1">
                  <a:lumMod val="75000"/>
                </a:schemeClr>
              </a:solidFill>
            </a:endParaRPr>
          </a:p>
        </p:txBody>
      </p:sp>
      <p:pic>
        <p:nvPicPr>
          <p:cNvPr id="10" name="Picture 9">
            <a:extLst>
              <a:ext uri="{FF2B5EF4-FFF2-40B4-BE49-F238E27FC236}">
                <a16:creationId xmlns:a16="http://schemas.microsoft.com/office/drawing/2014/main" id="{2CE95165-9802-E441-A76B-0BBE868E5CB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7812" t="17512" r="53522" b="31780"/>
          <a:stretch/>
        </p:blipFill>
        <p:spPr>
          <a:xfrm>
            <a:off x="0" y="778933"/>
            <a:ext cx="273590" cy="6079067"/>
          </a:xfrm>
          <a:prstGeom prst="rect">
            <a:avLst/>
          </a:prstGeom>
        </p:spPr>
      </p:pic>
      <p:pic>
        <p:nvPicPr>
          <p:cNvPr id="12" name="Picture 11">
            <a:extLst>
              <a:ext uri="{FF2B5EF4-FFF2-40B4-BE49-F238E27FC236}">
                <a16:creationId xmlns:a16="http://schemas.microsoft.com/office/drawing/2014/main" id="{A1698923-D6F4-194A-81A8-0939DDFAD0F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5408" t="17512" r="57242" b="75725"/>
          <a:stretch/>
        </p:blipFill>
        <p:spPr>
          <a:xfrm rot="16200000">
            <a:off x="8622647" y="6341173"/>
            <a:ext cx="232001" cy="810705"/>
          </a:xfrm>
          <a:prstGeom prst="rect">
            <a:avLst/>
          </a:prstGeom>
        </p:spPr>
      </p:pic>
    </p:spTree>
    <p:extLst>
      <p:ext uri="{BB962C8B-B14F-4D97-AF65-F5344CB8AC3E}">
        <p14:creationId xmlns:p14="http://schemas.microsoft.com/office/powerpoint/2010/main" val="12040121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65201" y="820132"/>
            <a:ext cx="7339814"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65201" y="2268194"/>
            <a:ext cx="7339814" cy="38653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C8D517-9F9B-9741-906D-C32EE026E21F}" type="datetime1">
              <a:rPr lang="en-US" smtClean="0"/>
              <a:t>2/25/2026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9" name="Picture 8">
            <a:extLst>
              <a:ext uri="{FF2B5EF4-FFF2-40B4-BE49-F238E27FC236}">
                <a16:creationId xmlns:a16="http://schemas.microsoft.com/office/drawing/2014/main" id="{D36FD6CF-86ED-1D41-843C-D64FA09B587A}"/>
              </a:ext>
            </a:extLst>
          </p:cNvPr>
          <p:cNvPicPr>
            <a:picLocks noChangeAspect="1"/>
          </p:cNvPicPr>
          <p:nvPr userDrawn="1"/>
        </p:nvPicPr>
        <p:blipFill>
          <a:blip r:embed="rId7"/>
          <a:stretch>
            <a:fillRect/>
          </a:stretch>
        </p:blipFill>
        <p:spPr>
          <a:xfrm>
            <a:off x="0" y="0"/>
            <a:ext cx="2843974" cy="812564"/>
          </a:xfrm>
          <a:prstGeom prst="rect">
            <a:avLst/>
          </a:prstGeom>
        </p:spPr>
      </p:pic>
    </p:spTree>
    <p:extLst>
      <p:ext uri="{BB962C8B-B14F-4D97-AF65-F5344CB8AC3E}">
        <p14:creationId xmlns:p14="http://schemas.microsoft.com/office/powerpoint/2010/main" val="1497707686"/>
      </p:ext>
    </p:extLst>
  </p:cSld>
  <p:clrMap bg1="lt1" tx1="dk1" bg2="lt2" tx2="dk2" accent1="accent1" accent2="accent2" accent3="accent3" accent4="accent4" accent5="accent5" accent6="accent6" hlink="hlink" folHlink="folHlink"/>
  <p:sldLayoutIdLst>
    <p:sldLayoutId id="2147483688" r:id="rId1"/>
    <p:sldLayoutId id="2147483693" r:id="rId2"/>
    <p:sldLayoutId id="2147483662" r:id="rId3"/>
    <p:sldLayoutId id="2147483696" r:id="rId4"/>
    <p:sldLayoutId id="2147483697"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1.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4.jpg"/><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7.jpg"/><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tiff"/><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service@nationaljournal.com"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1.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D4772-4CE3-2C4E-B995-E92BE258F391}"/>
              </a:ext>
            </a:extLst>
          </p:cNvPr>
          <p:cNvSpPr>
            <a:spLocks noGrp="1"/>
          </p:cNvSpPr>
          <p:nvPr>
            <p:ph type="ctrTitle"/>
          </p:nvPr>
        </p:nvSpPr>
        <p:spPr/>
        <p:txBody>
          <a:bodyPr>
            <a:noAutofit/>
          </a:bodyPr>
          <a:lstStyle/>
          <a:p>
            <a:r>
              <a:rPr lang="en-US" b="1" dirty="0"/>
              <a:t>March 2026 primary preview</a:t>
            </a:r>
          </a:p>
        </p:txBody>
      </p:sp>
      <p:sp>
        <p:nvSpPr>
          <p:cNvPr id="3" name="Subtitle 2">
            <a:extLst>
              <a:ext uri="{FF2B5EF4-FFF2-40B4-BE49-F238E27FC236}">
                <a16:creationId xmlns:a16="http://schemas.microsoft.com/office/drawing/2014/main" id="{389BB43A-3988-7149-BCB2-90D9F209225A}"/>
              </a:ext>
            </a:extLst>
          </p:cNvPr>
          <p:cNvSpPr>
            <a:spLocks noGrp="1"/>
          </p:cNvSpPr>
          <p:nvPr>
            <p:ph type="subTitle" idx="1"/>
          </p:nvPr>
        </p:nvSpPr>
        <p:spPr/>
        <p:txBody>
          <a:bodyPr>
            <a:noAutofit/>
          </a:bodyPr>
          <a:lstStyle/>
          <a:p>
            <a:r>
              <a:rPr lang="en-US" b="1" dirty="0">
                <a:solidFill>
                  <a:schemeClr val="accent1">
                    <a:lumMod val="75000"/>
                  </a:schemeClr>
                </a:solidFill>
              </a:rPr>
              <a:t>A look at the most competitive March primary elections in the fight for Congress</a:t>
            </a:r>
          </a:p>
          <a:p>
            <a:r>
              <a:rPr lang="en-US" sz="1200" b="1" dirty="0"/>
              <a:t>February 23, 2026</a:t>
            </a:r>
          </a:p>
        </p:txBody>
      </p:sp>
      <p:sp>
        <p:nvSpPr>
          <p:cNvPr id="5" name="Title 1">
            <a:extLst>
              <a:ext uri="{FF2B5EF4-FFF2-40B4-BE49-F238E27FC236}">
                <a16:creationId xmlns:a16="http://schemas.microsoft.com/office/drawing/2014/main" id="{8976D05A-6EA2-4C7E-BF52-6EC089C7CBBC}"/>
              </a:ext>
            </a:extLst>
          </p:cNvPr>
          <p:cNvSpPr txBox="1">
            <a:spLocks/>
          </p:cNvSpPr>
          <p:nvPr/>
        </p:nvSpPr>
        <p:spPr>
          <a:xfrm>
            <a:off x="6105833" y="6050734"/>
            <a:ext cx="2752640" cy="53320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marL="0" marR="0" lvl="0" indent="0" algn="r" defTabSz="914400" rtl="0" eaLnBrk="1" fontAlgn="auto" latinLnBrk="0" hangingPunct="1">
              <a:lnSpc>
                <a:spcPct val="120000"/>
              </a:lnSpc>
              <a:spcBef>
                <a:spcPct val="0"/>
              </a:spcBef>
              <a:spcAft>
                <a:spcPts val="0"/>
              </a:spcAft>
              <a:buClrTx/>
              <a:buSzTx/>
              <a:buFontTx/>
              <a:buNone/>
              <a:tabLst/>
              <a:defRPr/>
            </a:pPr>
            <a:r>
              <a:rPr kumimoji="0" lang="en-US" sz="800" b="1" i="0" u="none" strike="noStrike" kern="1200" cap="none" spc="140" normalizeH="0" baseline="0" noProof="0" dirty="0">
                <a:ln>
                  <a:noFill/>
                </a:ln>
                <a:solidFill>
                  <a:schemeClr val="accent1">
                    <a:lumMod val="50000"/>
                  </a:schemeClr>
                </a:solidFill>
                <a:effectLst/>
                <a:uLnTx/>
                <a:uFillTx/>
                <a:latin typeface="+mn-lt"/>
                <a:ea typeface="+mj-ea"/>
                <a:cs typeface="+mj-cs"/>
              </a:rPr>
              <a:t>PRODUCER</a:t>
            </a:r>
            <a:endParaRPr kumimoji="0" lang="en-US" sz="1200" b="1" i="0" u="none" strike="noStrike" kern="1200" cap="none" spc="140" normalizeH="0" baseline="0" noProof="0" dirty="0">
              <a:ln>
                <a:noFill/>
              </a:ln>
              <a:solidFill>
                <a:schemeClr val="accent1">
                  <a:lumMod val="50000"/>
                </a:schemeClr>
              </a:solidFill>
              <a:effectLst/>
              <a:uLnTx/>
              <a:uFillTx/>
              <a:latin typeface="+mn-lt"/>
              <a:ea typeface="+mj-ea"/>
              <a:cs typeface="+mj-cs"/>
            </a:endParaRPr>
          </a:p>
          <a:p>
            <a:pPr marL="0" marR="0" lvl="0" indent="0" algn="r" defTabSz="914400" rtl="0" eaLnBrk="1" fontAlgn="auto" latinLnBrk="0" hangingPunct="1">
              <a:lnSpc>
                <a:spcPct val="120000"/>
              </a:lnSpc>
              <a:spcBef>
                <a:spcPct val="0"/>
              </a:spcBef>
              <a:spcAft>
                <a:spcPts val="0"/>
              </a:spcAft>
              <a:buClrTx/>
              <a:buSzTx/>
              <a:buFontTx/>
              <a:buNone/>
              <a:tabLst/>
              <a:defRPr/>
            </a:pPr>
            <a:r>
              <a:rPr kumimoji="0" lang="en-US" sz="1000" b="1" i="0" u="none" strike="noStrike" kern="1200" cap="none" spc="60" normalizeH="0" baseline="0" noProof="0" dirty="0">
                <a:ln>
                  <a:noFill/>
                </a:ln>
                <a:solidFill>
                  <a:schemeClr val="accent1">
                    <a:lumMod val="75000"/>
                  </a:schemeClr>
                </a:solidFill>
                <a:effectLst/>
                <a:uLnTx/>
                <a:uFillTx/>
                <a:latin typeface="+mn-lt"/>
                <a:ea typeface="+mj-ea"/>
                <a:cs typeface="+mj-cs"/>
              </a:rPr>
              <a:t>Ryan Gest</a:t>
            </a:r>
          </a:p>
        </p:txBody>
      </p:sp>
    </p:spTree>
    <p:extLst>
      <p:ext uri="{BB962C8B-B14F-4D97-AF65-F5344CB8AC3E}">
        <p14:creationId xmlns:p14="http://schemas.microsoft.com/office/powerpoint/2010/main" val="836323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E8F42-1D1D-F325-8D2F-1703ACD46FE9}"/>
            </a:ext>
          </a:extLst>
        </p:cNvPr>
        <p:cNvGrpSpPr/>
        <p:nvPr/>
      </p:nvGrpSpPr>
      <p:grpSpPr>
        <a:xfrm>
          <a:off x="0" y="0"/>
          <a:ext cx="0" cy="0"/>
          <a:chOff x="0" y="0"/>
          <a:chExt cx="0" cy="0"/>
        </a:xfrm>
      </p:grpSpPr>
      <p:sp>
        <p:nvSpPr>
          <p:cNvPr id="17" name="Title 3">
            <a:extLst>
              <a:ext uri="{FF2B5EF4-FFF2-40B4-BE49-F238E27FC236}">
                <a16:creationId xmlns:a16="http://schemas.microsoft.com/office/drawing/2014/main" id="{A8CFDA9E-B1A0-A682-11EB-6E2ECDCD1523}"/>
              </a:ext>
            </a:extLst>
          </p:cNvPr>
          <p:cNvSpPr>
            <a:spLocks noGrp="1"/>
          </p:cNvSpPr>
          <p:nvPr>
            <p:ph type="title"/>
          </p:nvPr>
        </p:nvSpPr>
        <p:spPr/>
        <p:txBody>
          <a:bodyPr/>
          <a:lstStyle/>
          <a:p>
            <a:r>
              <a:rPr lang="en-US" dirty="0">
                <a:latin typeface="+mj-lt"/>
              </a:rPr>
              <a:t>March 3: Texas 32</a:t>
            </a:r>
            <a:r>
              <a:rPr lang="en-US" baseline="30000" dirty="0">
                <a:latin typeface="+mj-lt"/>
              </a:rPr>
              <a:t>nd</a:t>
            </a:r>
            <a:r>
              <a:rPr lang="en-US" dirty="0">
                <a:latin typeface="+mj-lt"/>
              </a:rPr>
              <a:t> </a:t>
            </a:r>
            <a:r>
              <a:rPr lang="en-US" dirty="0"/>
              <a:t>District</a:t>
            </a:r>
            <a:r>
              <a:rPr lang="en-US" dirty="0">
                <a:latin typeface="+mj-lt"/>
              </a:rPr>
              <a:t> </a:t>
            </a:r>
            <a:r>
              <a:rPr lang="en-US" dirty="0">
                <a:solidFill>
                  <a:srgbClr val="FF5739"/>
                </a:solidFill>
                <a:latin typeface="+mj-lt"/>
              </a:rPr>
              <a:t>Republican Primary</a:t>
            </a:r>
          </a:p>
        </p:txBody>
      </p:sp>
      <p:sp>
        <p:nvSpPr>
          <p:cNvPr id="2" name="TextBox 1">
            <a:extLst>
              <a:ext uri="{FF2B5EF4-FFF2-40B4-BE49-F238E27FC236}">
                <a16:creationId xmlns:a16="http://schemas.microsoft.com/office/drawing/2014/main" id="{34CCDE90-9009-C22A-37B8-C777EBB6FC82}"/>
              </a:ext>
            </a:extLst>
          </p:cNvPr>
          <p:cNvSpPr txBox="1"/>
          <p:nvPr/>
        </p:nvSpPr>
        <p:spPr>
          <a:xfrm>
            <a:off x="636990" y="6224623"/>
            <a:ext cx="5679589" cy="200055"/>
          </a:xfrm>
          <a:prstGeom prst="rect">
            <a:avLst/>
          </a:prstGeom>
          <a:noFill/>
        </p:spPr>
        <p:txBody>
          <a:bodyPr wrap="square" rtlCol="0">
            <a:spAutoFit/>
          </a:bodyPr>
          <a:lstStyle/>
          <a:p>
            <a:r>
              <a:rPr lang="en-US" sz="700" spc="200" dirty="0">
                <a:solidFill>
                  <a:schemeClr val="bg2">
                    <a:lumMod val="50000"/>
                  </a:schemeClr>
                </a:solidFill>
              </a:rPr>
              <a:t>SOURCE </a:t>
            </a:r>
            <a:r>
              <a:rPr lang="en-US" sz="700" i="1" dirty="0">
                <a:solidFill>
                  <a:schemeClr val="bg2">
                    <a:lumMod val="75000"/>
                  </a:schemeClr>
                </a:solidFill>
              </a:rPr>
              <a:t>Ballotpedia, Federal Election Commission, RealClearPolitics, Decision Desk HQ, </a:t>
            </a:r>
            <a:r>
              <a:rPr lang="en-US" sz="700" i="1" dirty="0" err="1">
                <a:solidFill>
                  <a:schemeClr val="bg2">
                    <a:lumMod val="75000"/>
                  </a:schemeClr>
                </a:solidFill>
              </a:rPr>
              <a:t>VoteHub</a:t>
            </a:r>
            <a:endParaRPr lang="en-US" sz="700" i="1" dirty="0">
              <a:solidFill>
                <a:schemeClr val="bg2">
                  <a:lumMod val="75000"/>
                </a:schemeClr>
              </a:solidFill>
            </a:endParaRPr>
          </a:p>
        </p:txBody>
      </p:sp>
      <p:sp>
        <p:nvSpPr>
          <p:cNvPr id="3" name="TextBox 2">
            <a:extLst>
              <a:ext uri="{FF2B5EF4-FFF2-40B4-BE49-F238E27FC236}">
                <a16:creationId xmlns:a16="http://schemas.microsoft.com/office/drawing/2014/main" id="{4060A471-B847-35B2-F8B9-E491230F7CCA}"/>
              </a:ext>
            </a:extLst>
          </p:cNvPr>
          <p:cNvSpPr txBox="1"/>
          <p:nvPr/>
        </p:nvSpPr>
        <p:spPr>
          <a:xfrm>
            <a:off x="636990" y="6350292"/>
            <a:ext cx="2685329" cy="200055"/>
          </a:xfrm>
          <a:prstGeom prst="rect">
            <a:avLst/>
          </a:prstGeom>
          <a:noFill/>
        </p:spPr>
        <p:txBody>
          <a:bodyPr wrap="square" rtlCol="0">
            <a:spAutoFit/>
          </a:bodyPr>
          <a:lstStyle/>
          <a:p>
            <a:r>
              <a:rPr lang="en-US" sz="700" spc="200" dirty="0">
                <a:solidFill>
                  <a:schemeClr val="accent1"/>
                </a:solidFill>
              </a:rPr>
              <a:t>PRESENTATION CENTER </a:t>
            </a:r>
            <a:r>
              <a:rPr lang="en-US" sz="700" dirty="0">
                <a:solidFill>
                  <a:schemeClr val="bg2">
                    <a:lumMod val="75000"/>
                  </a:schemeClr>
                </a:solidFill>
              </a:rPr>
              <a:t>2/23/26</a:t>
            </a:r>
          </a:p>
        </p:txBody>
      </p:sp>
      <p:graphicFrame>
        <p:nvGraphicFramePr>
          <p:cNvPr id="4" name="HouseTable_Horizontal">
            <a:extLst>
              <a:ext uri="{FF2B5EF4-FFF2-40B4-BE49-F238E27FC236}">
                <a16:creationId xmlns:a16="http://schemas.microsoft.com/office/drawing/2014/main" id="{ACCBF358-4491-17AF-E666-D054BC488783}"/>
              </a:ext>
            </a:extLst>
          </p:cNvPr>
          <p:cNvGraphicFramePr>
            <a:graphicFrameLocks noGrp="1"/>
          </p:cNvGraphicFramePr>
          <p:nvPr>
            <p:extLst>
              <p:ext uri="{D42A27DB-BD31-4B8C-83A1-F6EECF244321}">
                <p14:modId xmlns:p14="http://schemas.microsoft.com/office/powerpoint/2010/main" val="4196590826"/>
              </p:ext>
            </p:extLst>
          </p:nvPr>
        </p:nvGraphicFramePr>
        <p:xfrm>
          <a:off x="965199" y="1669424"/>
          <a:ext cx="7342632" cy="2560320"/>
        </p:xfrm>
        <a:graphic>
          <a:graphicData uri="http://schemas.openxmlformats.org/drawingml/2006/table">
            <a:tbl>
              <a:tblPr firstRow="1" bandRow="1">
                <a:tableStyleId>{5C22544A-7EE6-4342-B048-85BDC9FD1C3A}</a:tableStyleId>
              </a:tblPr>
              <a:tblGrid>
                <a:gridCol w="3210144">
                  <a:extLst>
                    <a:ext uri="{9D8B030D-6E8A-4147-A177-3AD203B41FA5}">
                      <a16:colId xmlns:a16="http://schemas.microsoft.com/office/drawing/2014/main" val="90219083"/>
                    </a:ext>
                  </a:extLst>
                </a:gridCol>
                <a:gridCol w="1380936">
                  <a:extLst>
                    <a:ext uri="{9D8B030D-6E8A-4147-A177-3AD203B41FA5}">
                      <a16:colId xmlns:a16="http://schemas.microsoft.com/office/drawing/2014/main" val="3818077993"/>
                    </a:ext>
                  </a:extLst>
                </a:gridCol>
                <a:gridCol w="2751552">
                  <a:extLst>
                    <a:ext uri="{9D8B030D-6E8A-4147-A177-3AD203B41FA5}">
                      <a16:colId xmlns:a16="http://schemas.microsoft.com/office/drawing/2014/main" val="2371894704"/>
                    </a:ext>
                  </a:extLst>
                </a:gridCol>
              </a:tblGrid>
              <a:tr h="365760">
                <a:tc>
                  <a:txBody>
                    <a:bodyPr/>
                    <a:lstStyle/>
                    <a:p>
                      <a:pPr algn="ctr">
                        <a:spcAft>
                          <a:spcPts val="600"/>
                        </a:spcAft>
                      </a:pPr>
                      <a:r>
                        <a:rPr lang="en-US" sz="1200" dirty="0">
                          <a:solidFill>
                            <a:schemeClr val="bg1"/>
                          </a:solidFill>
                        </a:rPr>
                        <a:t>KEY CONTENDERS</a:t>
                      </a:r>
                    </a:p>
                  </a:txBody>
                  <a:tcPr marL="45720" marR="45720" anchor="ctr">
                    <a:lnL w="12700" cap="flat" cmpd="sng" algn="ctr">
                      <a:solidFill>
                        <a:schemeClr val="accent1">
                          <a:lumMod val="75000"/>
                        </a:schemeClr>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spcAft>
                          <a:spcPts val="600"/>
                        </a:spcAft>
                      </a:pPr>
                      <a:r>
                        <a:rPr lang="en-US" sz="1200" dirty="0">
                          <a:solidFill>
                            <a:schemeClr val="bg1"/>
                          </a:solidFill>
                        </a:rPr>
                        <a:t>FUNDRAISED</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spcAft>
                          <a:spcPts val="600"/>
                        </a:spcAft>
                      </a:pPr>
                      <a:r>
                        <a:rPr lang="en-US" sz="1200" dirty="0">
                          <a:solidFill>
                            <a:schemeClr val="bg1"/>
                          </a:solidFill>
                        </a:rPr>
                        <a:t>NOTABLE ENDORSEMENTS</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725415551"/>
                  </a:ext>
                </a:extLst>
              </a:tr>
              <a:tr h="731520">
                <a:tc>
                  <a:txBody>
                    <a:bodyPr/>
                    <a:lstStyle/>
                    <a:p>
                      <a:pPr marL="914400">
                        <a:spcAft>
                          <a:spcPts val="600"/>
                        </a:spcAft>
                      </a:pPr>
                      <a:r>
                        <a:rPr lang="en-US" sz="1100" b="1" dirty="0">
                          <a:solidFill>
                            <a:srgbClr val="FF5739"/>
                          </a:solidFill>
                        </a:rPr>
                        <a:t>Paul Bondar</a:t>
                      </a:r>
                    </a:p>
                    <a:p>
                      <a:pPr marL="914400">
                        <a:spcAft>
                          <a:spcPts val="600"/>
                        </a:spcAft>
                      </a:pPr>
                      <a:r>
                        <a:rPr lang="en-US" sz="1000" dirty="0">
                          <a:solidFill>
                            <a:schemeClr val="tx1"/>
                          </a:solidFill>
                        </a:rPr>
                        <a:t>Insurance agency owner</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dirty="0">
                          <a:solidFill>
                            <a:schemeClr val="tx1"/>
                          </a:solidFill>
                        </a:rPr>
                        <a:t>$1,905,588</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dirty="0">
                          <a:solidFill>
                            <a:schemeClr val="tx1"/>
                          </a:solidFill>
                        </a:rPr>
                        <a:t>---</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7363863"/>
                  </a:ext>
                </a:extLst>
              </a:tr>
              <a:tr h="731520">
                <a:tc>
                  <a:txBody>
                    <a:bodyPr/>
                    <a:lstStyle/>
                    <a:p>
                      <a:pPr marL="914400">
                        <a:spcAft>
                          <a:spcPts val="600"/>
                        </a:spcAft>
                      </a:pPr>
                      <a:r>
                        <a:rPr lang="en-US" sz="1100" b="1" dirty="0">
                          <a:solidFill>
                            <a:srgbClr val="FF5739"/>
                          </a:solidFill>
                        </a:rPr>
                        <a:t>Ryan Binkley </a:t>
                      </a:r>
                    </a:p>
                    <a:p>
                      <a:pPr marL="914400">
                        <a:spcAft>
                          <a:spcPts val="600"/>
                        </a:spcAft>
                      </a:pPr>
                      <a:r>
                        <a:rPr lang="en-US" sz="1000" dirty="0">
                          <a:solidFill>
                            <a:schemeClr val="tx1"/>
                          </a:solidFill>
                        </a:rPr>
                        <a:t>Pastor</a:t>
                      </a:r>
                      <a:endParaRPr lang="en-US" sz="1100" dirty="0">
                        <a:solidFill>
                          <a:schemeClr val="tx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0" i="0" kern="1200" dirty="0">
                          <a:solidFill>
                            <a:schemeClr val="dk1"/>
                          </a:solidFill>
                          <a:effectLst/>
                          <a:latin typeface="+mn-lt"/>
                          <a:ea typeface="+mn-ea"/>
                          <a:cs typeface="+mn-cs"/>
                        </a:rPr>
                        <a:t>$1,258,716</a:t>
                      </a:r>
                      <a:endParaRPr lang="en-US" sz="1100" dirty="0">
                        <a:solidFill>
                          <a:schemeClr val="tx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dirty="0">
                          <a:solidFill>
                            <a:schemeClr val="tx1"/>
                          </a:solidFill>
                        </a:rPr>
                        <a:t>Rep. Jake Ellzey (R-TX-6)</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9800032"/>
                  </a:ext>
                </a:extLst>
              </a:tr>
              <a:tr h="731520">
                <a:tc>
                  <a:txBody>
                    <a:bodyPr/>
                    <a:lstStyle/>
                    <a:p>
                      <a:pPr marL="914400">
                        <a:spcAft>
                          <a:spcPts val="600"/>
                        </a:spcAft>
                      </a:pPr>
                      <a:r>
                        <a:rPr lang="en-US" sz="1100" b="1" dirty="0">
                          <a:solidFill>
                            <a:srgbClr val="FF5739"/>
                          </a:solidFill>
                        </a:rPr>
                        <a:t>Jace Yarbrough</a:t>
                      </a:r>
                    </a:p>
                    <a:p>
                      <a:pPr marL="914400">
                        <a:spcAft>
                          <a:spcPts val="600"/>
                        </a:spcAft>
                      </a:pPr>
                      <a:r>
                        <a:rPr lang="en-US" sz="1000" dirty="0">
                          <a:solidFill>
                            <a:schemeClr val="tx1"/>
                          </a:solidFill>
                        </a:rPr>
                        <a:t>Attorney</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0" i="0" kern="1200" dirty="0">
                          <a:solidFill>
                            <a:schemeClr val="dk1"/>
                          </a:solidFill>
                          <a:effectLst/>
                          <a:latin typeface="+mn-lt"/>
                          <a:ea typeface="+mn-ea"/>
                          <a:cs typeface="+mn-cs"/>
                        </a:rPr>
                        <a:t>$325,183</a:t>
                      </a:r>
                      <a:endParaRPr lang="en-US" sz="1100" dirty="0">
                        <a:solidFill>
                          <a:schemeClr val="tx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dirty="0">
                          <a:solidFill>
                            <a:schemeClr val="tx1"/>
                          </a:solidFill>
                        </a:rPr>
                        <a:t>President Donald Trump, Speaker Mike Johnson (R-LA-4) / Gov. Greg Abbott (R-TX) / House Whip Tom Emmer (R-MN-6)</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7675704"/>
                  </a:ext>
                </a:extLst>
              </a:tr>
            </a:tbl>
          </a:graphicData>
        </a:graphic>
      </p:graphicFrame>
      <p:sp>
        <p:nvSpPr>
          <p:cNvPr id="5" name="TextBox 4">
            <a:extLst>
              <a:ext uri="{FF2B5EF4-FFF2-40B4-BE49-F238E27FC236}">
                <a16:creationId xmlns:a16="http://schemas.microsoft.com/office/drawing/2014/main" id="{57C7647F-328C-C3AB-FA5B-7D4ACD181E74}"/>
              </a:ext>
            </a:extLst>
          </p:cNvPr>
          <p:cNvSpPr txBox="1"/>
          <p:nvPr/>
        </p:nvSpPr>
        <p:spPr>
          <a:xfrm>
            <a:off x="965199" y="4364126"/>
            <a:ext cx="7342632" cy="1533753"/>
          </a:xfrm>
          <a:prstGeom prst="rect">
            <a:avLst/>
          </a:prstGeom>
          <a:noFill/>
        </p:spPr>
        <p:txBody>
          <a:bodyPr wrap="square">
            <a:spAutoFit/>
          </a:bodyPr>
          <a:lstStyle/>
          <a:p>
            <a:pPr marL="0" lvl="1">
              <a:spcAft>
                <a:spcPts val="600"/>
              </a:spcAft>
              <a:buClr>
                <a:srgbClr val="000000"/>
              </a:buClr>
              <a:buSzPts val="1000"/>
              <a:defRPr/>
            </a:pPr>
            <a:r>
              <a:rPr lang="en-US" sz="1200" b="1" dirty="0">
                <a:ea typeface="Arial"/>
                <a:cs typeface="Arial" panose="020B0604020202020204" pitchFamily="34" charset="0"/>
                <a:sym typeface="Arial"/>
              </a:rPr>
              <a:t>WHAT TO KNOW</a:t>
            </a:r>
          </a:p>
          <a:p>
            <a:pPr marL="171450" lvl="1" indent="-171450">
              <a:spcAft>
                <a:spcPts val="300"/>
              </a:spcAft>
              <a:buClr>
                <a:srgbClr val="000000"/>
              </a:buClr>
              <a:buSzPts val="1000"/>
              <a:buFont typeface="Arial" panose="020B0604020202020204" pitchFamily="34" charset="0"/>
              <a:buChar char="•"/>
              <a:defRPr/>
            </a:pPr>
            <a:r>
              <a:rPr lang="en-US" sz="1000" b="1" dirty="0">
                <a:ea typeface="Arial"/>
                <a:cs typeface="Arial" panose="020B0604020202020204" pitchFamily="34" charset="0"/>
                <a:sym typeface="Arial"/>
              </a:rPr>
              <a:t>President Trump has endorsed Jace Yarbrough </a:t>
            </a:r>
            <a:r>
              <a:rPr lang="en-US" sz="1000" dirty="0">
                <a:ea typeface="Arial"/>
                <a:cs typeface="Arial" panose="020B0604020202020204" pitchFamily="34" charset="0"/>
                <a:sym typeface="Arial"/>
              </a:rPr>
              <a:t>in the competitive Republican primary for Texas’ 32nd District, where incumbent Rep. Julie Johnson (D) was redrawn out of the district</a:t>
            </a:r>
          </a:p>
          <a:p>
            <a:pPr marL="171450" lvl="1" indent="-171450">
              <a:spcAft>
                <a:spcPts val="300"/>
              </a:spcAft>
              <a:buClr>
                <a:srgbClr val="000000"/>
              </a:buClr>
              <a:buSzPts val="1000"/>
              <a:buFont typeface="Arial" panose="020B0604020202020204" pitchFamily="34" charset="0"/>
              <a:buChar char="•"/>
              <a:defRPr/>
            </a:pPr>
            <a:r>
              <a:rPr lang="en-US" sz="1000" dirty="0">
                <a:ea typeface="Arial"/>
                <a:cs typeface="Arial" panose="020B0604020202020204" pitchFamily="34" charset="0"/>
                <a:sym typeface="Arial"/>
              </a:rPr>
              <a:t>The 32nd District, which covers northern and eastern Dallas and its inner northern suburbs, voted in favor of Kamala Harris by 24 percentage points in the 2024 presidential election before redistricting but </a:t>
            </a:r>
            <a:r>
              <a:rPr lang="en-US" sz="1000" b="1" dirty="0">
                <a:ea typeface="Arial"/>
                <a:cs typeface="Arial" panose="020B0604020202020204" pitchFamily="34" charset="0"/>
                <a:sym typeface="Arial"/>
              </a:rPr>
              <a:t>would have voted for Donald Trump by 18 percentage points under the new lines</a:t>
            </a:r>
          </a:p>
          <a:p>
            <a:pPr marL="171450" lvl="1" indent="-171450">
              <a:spcAft>
                <a:spcPts val="300"/>
              </a:spcAft>
              <a:buClr>
                <a:srgbClr val="000000"/>
              </a:buClr>
              <a:buSzPts val="1000"/>
              <a:buFont typeface="Arial" panose="020B0604020202020204" pitchFamily="34" charset="0"/>
              <a:buChar char="•"/>
              <a:defRPr/>
            </a:pPr>
            <a:r>
              <a:rPr lang="en-US" sz="1000" dirty="0">
                <a:ea typeface="Arial"/>
                <a:cs typeface="Arial" panose="020B0604020202020204" pitchFamily="34" charset="0"/>
                <a:sym typeface="Arial"/>
              </a:rPr>
              <a:t>With nine candidates in the race, </a:t>
            </a:r>
            <a:r>
              <a:rPr lang="en-US" sz="1000" b="1" dirty="0">
                <a:ea typeface="Arial"/>
                <a:cs typeface="Arial" panose="020B0604020202020204" pitchFamily="34" charset="0"/>
                <a:sym typeface="Arial"/>
              </a:rPr>
              <a:t>a runoff is possible</a:t>
            </a:r>
            <a:r>
              <a:rPr lang="en-US" sz="1000" dirty="0">
                <a:ea typeface="Arial"/>
                <a:cs typeface="Arial" panose="020B0604020202020204" pitchFamily="34" charset="0"/>
                <a:sym typeface="Arial"/>
              </a:rPr>
              <a:t>, with Yarbrough the only candidate who has a chance of clearing 50 percent with President Trump’s endorsement</a:t>
            </a:r>
          </a:p>
        </p:txBody>
      </p:sp>
      <p:pic>
        <p:nvPicPr>
          <p:cNvPr id="7" name="Picture 2">
            <a:extLst>
              <a:ext uri="{FF2B5EF4-FFF2-40B4-BE49-F238E27FC236}">
                <a16:creationId xmlns:a16="http://schemas.microsoft.com/office/drawing/2014/main" id="{F6E3E8E9-0999-9891-D7D9-760344709AA5}"/>
              </a:ext>
            </a:extLst>
          </p:cNvPr>
          <p:cNvPicPr>
            <a:picLocks noChangeAspect="1" noChangeArrowheads="1"/>
          </p:cNvPicPr>
          <p:nvPr/>
        </p:nvPicPr>
        <p:blipFill>
          <a:blip r:embed="rId3"/>
          <a:srcRect l="11480" t="3038" r="10410" b="34514"/>
          <a:stretch>
            <a:fillRect/>
          </a:stretch>
        </p:blipFill>
        <p:spPr bwMode="auto">
          <a:xfrm>
            <a:off x="1152309" y="2860216"/>
            <a:ext cx="548640" cy="548640"/>
          </a:xfrm>
          <a:prstGeom prst="ellipse">
            <a:avLst/>
          </a:prstGeom>
          <a:solidFill>
            <a:srgbClr val="359F8F"/>
          </a:solidFill>
          <a:ln w="19050">
            <a:solidFill>
              <a:srgbClr val="FF5739"/>
            </a:solidFill>
          </a:ln>
        </p:spPr>
      </p:pic>
      <p:pic>
        <p:nvPicPr>
          <p:cNvPr id="8" name="Picture 2">
            <a:extLst>
              <a:ext uri="{FF2B5EF4-FFF2-40B4-BE49-F238E27FC236}">
                <a16:creationId xmlns:a16="http://schemas.microsoft.com/office/drawing/2014/main" id="{1B3DB1AA-5093-419E-8603-A86EBFEBD61D}"/>
              </a:ext>
            </a:extLst>
          </p:cNvPr>
          <p:cNvPicPr>
            <a:picLocks noChangeAspect="1" noChangeArrowheads="1"/>
          </p:cNvPicPr>
          <p:nvPr/>
        </p:nvPicPr>
        <p:blipFill>
          <a:blip r:embed="rId4"/>
          <a:srcRect l="28625" t="6444" r="30530" b="44718"/>
          <a:stretch>
            <a:fillRect/>
          </a:stretch>
        </p:blipFill>
        <p:spPr bwMode="auto">
          <a:xfrm>
            <a:off x="1152309" y="2137570"/>
            <a:ext cx="548640" cy="548640"/>
          </a:xfrm>
          <a:prstGeom prst="ellipse">
            <a:avLst/>
          </a:prstGeom>
          <a:solidFill>
            <a:srgbClr val="359F8F"/>
          </a:solidFill>
          <a:ln w="19050">
            <a:solidFill>
              <a:srgbClr val="FF5739"/>
            </a:solidFill>
          </a:ln>
        </p:spPr>
      </p:pic>
      <p:pic>
        <p:nvPicPr>
          <p:cNvPr id="9" name="Picture 2">
            <a:extLst>
              <a:ext uri="{FF2B5EF4-FFF2-40B4-BE49-F238E27FC236}">
                <a16:creationId xmlns:a16="http://schemas.microsoft.com/office/drawing/2014/main" id="{89D4F126-A157-435F-A7DF-757F7CF10D4B}"/>
              </a:ext>
            </a:extLst>
          </p:cNvPr>
          <p:cNvPicPr>
            <a:picLocks noChangeAspect="1" noChangeArrowheads="1"/>
          </p:cNvPicPr>
          <p:nvPr/>
        </p:nvPicPr>
        <p:blipFill>
          <a:blip r:embed="rId5"/>
          <a:srcRect l="16226" t="10032" r="16736" b="23098"/>
          <a:stretch>
            <a:fillRect/>
          </a:stretch>
        </p:blipFill>
        <p:spPr bwMode="auto">
          <a:xfrm>
            <a:off x="1152309" y="3582861"/>
            <a:ext cx="548640" cy="548640"/>
          </a:xfrm>
          <a:prstGeom prst="ellipse">
            <a:avLst/>
          </a:prstGeom>
          <a:solidFill>
            <a:srgbClr val="359F8F"/>
          </a:solidFill>
          <a:ln w="19050">
            <a:solidFill>
              <a:srgbClr val="FF5739"/>
            </a:solidFill>
          </a:ln>
        </p:spPr>
      </p:pic>
    </p:spTree>
    <p:extLst>
      <p:ext uri="{BB962C8B-B14F-4D97-AF65-F5344CB8AC3E}">
        <p14:creationId xmlns:p14="http://schemas.microsoft.com/office/powerpoint/2010/main" val="330459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97841C-A610-D742-BBDD-E2068E3A6F3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1D6D391-A848-526A-CC82-AE7720436B9C}"/>
              </a:ext>
            </a:extLst>
          </p:cNvPr>
          <p:cNvSpPr/>
          <p:nvPr/>
        </p:nvSpPr>
        <p:spPr>
          <a:xfrm>
            <a:off x="2377440" y="2421032"/>
            <a:ext cx="4389120" cy="2015936"/>
          </a:xfrm>
          <a:prstGeom prst="rect">
            <a:avLst/>
          </a:prstGeom>
        </p:spPr>
        <p:txBody>
          <a:bodyPr wrap="square">
            <a:spAutoFit/>
          </a:bodyPr>
          <a:lstStyle/>
          <a:p>
            <a:pPr marL="342900" indent="-342900">
              <a:spcAft>
                <a:spcPts val="1200"/>
              </a:spcAft>
              <a:buFont typeface="Arial" panose="020B0604020202020204" pitchFamily="34" charset="0"/>
              <a:buChar char="•"/>
            </a:pPr>
            <a:r>
              <a:rPr lang="en-US" sz="2000" b="1" dirty="0">
                <a:solidFill>
                  <a:schemeClr val="bg2">
                    <a:lumMod val="90000"/>
                  </a:schemeClr>
                </a:solidFill>
              </a:rPr>
              <a:t>March primary overview</a:t>
            </a:r>
          </a:p>
          <a:p>
            <a:pPr marL="342900" indent="-342900">
              <a:spcAft>
                <a:spcPts val="600"/>
              </a:spcAft>
              <a:buFont typeface="Arial" panose="020B0604020202020204" pitchFamily="34" charset="0"/>
              <a:buChar char="•"/>
            </a:pPr>
            <a:r>
              <a:rPr lang="en-US" sz="2000" b="1" dirty="0"/>
              <a:t>Race spotlights</a:t>
            </a:r>
          </a:p>
          <a:p>
            <a:pPr marL="800100" lvl="1" indent="-342900">
              <a:spcAft>
                <a:spcPts val="600"/>
              </a:spcAft>
              <a:buFont typeface="Arial" panose="020B0604020202020204" pitchFamily="34" charset="0"/>
              <a:buChar char="•"/>
            </a:pPr>
            <a:r>
              <a:rPr lang="en-US" sz="2000" b="1" dirty="0">
                <a:solidFill>
                  <a:schemeClr val="bg2">
                    <a:lumMod val="90000"/>
                  </a:schemeClr>
                </a:solidFill>
              </a:rPr>
              <a:t>Texas</a:t>
            </a:r>
          </a:p>
          <a:p>
            <a:pPr marL="800100" lvl="1" indent="-342900">
              <a:spcAft>
                <a:spcPts val="600"/>
              </a:spcAft>
              <a:buFont typeface="Arial" panose="020B0604020202020204" pitchFamily="34" charset="0"/>
              <a:buChar char="•"/>
            </a:pPr>
            <a:r>
              <a:rPr lang="en-US" sz="2000" b="1" dirty="0"/>
              <a:t>North Carolina</a:t>
            </a:r>
          </a:p>
          <a:p>
            <a:pPr marL="800100" lvl="1" indent="-342900">
              <a:spcAft>
                <a:spcPts val="600"/>
              </a:spcAft>
              <a:buFont typeface="Arial" panose="020B0604020202020204" pitchFamily="34" charset="0"/>
              <a:buChar char="•"/>
            </a:pPr>
            <a:r>
              <a:rPr lang="en-US" sz="2000" b="1" dirty="0">
                <a:solidFill>
                  <a:schemeClr val="bg2">
                    <a:lumMod val="90000"/>
                  </a:schemeClr>
                </a:solidFill>
              </a:rPr>
              <a:t>Illinois</a:t>
            </a:r>
          </a:p>
        </p:txBody>
      </p:sp>
      <p:sp>
        <p:nvSpPr>
          <p:cNvPr id="4" name="Title 1">
            <a:extLst>
              <a:ext uri="{FF2B5EF4-FFF2-40B4-BE49-F238E27FC236}">
                <a16:creationId xmlns:a16="http://schemas.microsoft.com/office/drawing/2014/main" id="{0A79195A-3D04-31BB-A6AB-9CE0DE0C1D04}"/>
              </a:ext>
            </a:extLst>
          </p:cNvPr>
          <p:cNvSpPr>
            <a:spLocks noGrp="1"/>
          </p:cNvSpPr>
          <p:nvPr>
            <p:ph type="title"/>
          </p:nvPr>
        </p:nvSpPr>
        <p:spPr/>
        <p:txBody>
          <a:bodyPr>
            <a:normAutofit/>
          </a:bodyPr>
          <a:lstStyle/>
          <a:p>
            <a:r>
              <a:rPr lang="en-US" sz="3200" dirty="0"/>
              <a:t>Roadmap</a:t>
            </a:r>
          </a:p>
        </p:txBody>
      </p:sp>
    </p:spTree>
    <p:extLst>
      <p:ext uri="{BB962C8B-B14F-4D97-AF65-F5344CB8AC3E}">
        <p14:creationId xmlns:p14="http://schemas.microsoft.com/office/powerpoint/2010/main" val="37238350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24C5B-9CBE-E284-AC88-DE8123CE6239}"/>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9EA47448-DC03-003C-7CBD-DD0D96C28F44}"/>
              </a:ext>
            </a:extLst>
          </p:cNvPr>
          <p:cNvSpPr>
            <a:spLocks noGrp="1"/>
          </p:cNvSpPr>
          <p:nvPr>
            <p:ph type="title"/>
          </p:nvPr>
        </p:nvSpPr>
        <p:spPr/>
        <p:txBody>
          <a:bodyPr/>
          <a:lstStyle/>
          <a:p>
            <a:r>
              <a:rPr lang="en-US" dirty="0"/>
              <a:t>Primaries to watch: North Carolina</a:t>
            </a:r>
          </a:p>
        </p:txBody>
      </p:sp>
      <p:sp>
        <p:nvSpPr>
          <p:cNvPr id="4" name="TextBox 3">
            <a:extLst>
              <a:ext uri="{FF2B5EF4-FFF2-40B4-BE49-F238E27FC236}">
                <a16:creationId xmlns:a16="http://schemas.microsoft.com/office/drawing/2014/main" id="{C04EA4FE-D7CD-A014-7AFF-7A6E85A92934}"/>
              </a:ext>
            </a:extLst>
          </p:cNvPr>
          <p:cNvSpPr txBox="1"/>
          <p:nvPr/>
        </p:nvSpPr>
        <p:spPr>
          <a:xfrm>
            <a:off x="636990" y="6224623"/>
            <a:ext cx="5679589" cy="200055"/>
          </a:xfrm>
          <a:prstGeom prst="rect">
            <a:avLst/>
          </a:prstGeom>
          <a:noFill/>
        </p:spPr>
        <p:txBody>
          <a:bodyPr wrap="square" rtlCol="0">
            <a:spAutoFit/>
          </a:bodyPr>
          <a:lstStyle/>
          <a:p>
            <a:r>
              <a:rPr lang="en-US" sz="700" spc="200" dirty="0">
                <a:solidFill>
                  <a:schemeClr val="bg2">
                    <a:lumMod val="50000"/>
                  </a:schemeClr>
                </a:solidFill>
              </a:rPr>
              <a:t>SOURCE </a:t>
            </a:r>
            <a:r>
              <a:rPr lang="en-US" sz="700" i="1" dirty="0">
                <a:solidFill>
                  <a:schemeClr val="bg2">
                    <a:lumMod val="75000"/>
                  </a:schemeClr>
                </a:solidFill>
              </a:rPr>
              <a:t>Ballotpedia, Federal Election Commission, RealClearPolitics, Decision Desk HQ</a:t>
            </a:r>
          </a:p>
        </p:txBody>
      </p:sp>
      <p:sp>
        <p:nvSpPr>
          <p:cNvPr id="5" name="TextBox 4">
            <a:extLst>
              <a:ext uri="{FF2B5EF4-FFF2-40B4-BE49-F238E27FC236}">
                <a16:creationId xmlns:a16="http://schemas.microsoft.com/office/drawing/2014/main" id="{ADD59DDD-5EC9-A77D-C5A7-1230ADC270F7}"/>
              </a:ext>
            </a:extLst>
          </p:cNvPr>
          <p:cNvSpPr txBox="1"/>
          <p:nvPr/>
        </p:nvSpPr>
        <p:spPr>
          <a:xfrm>
            <a:off x="636990" y="6350292"/>
            <a:ext cx="2685329" cy="200055"/>
          </a:xfrm>
          <a:prstGeom prst="rect">
            <a:avLst/>
          </a:prstGeom>
          <a:noFill/>
        </p:spPr>
        <p:txBody>
          <a:bodyPr wrap="square" rtlCol="0">
            <a:spAutoFit/>
          </a:bodyPr>
          <a:lstStyle/>
          <a:p>
            <a:r>
              <a:rPr lang="en-US" sz="700" spc="200" dirty="0">
                <a:solidFill>
                  <a:schemeClr val="accent1"/>
                </a:solidFill>
              </a:rPr>
              <a:t>PRESENTATION CENTER </a:t>
            </a:r>
            <a:r>
              <a:rPr lang="en-US" sz="700" dirty="0">
                <a:solidFill>
                  <a:schemeClr val="bg2">
                    <a:lumMod val="75000"/>
                  </a:schemeClr>
                </a:solidFill>
              </a:rPr>
              <a:t>2/23/26</a:t>
            </a:r>
          </a:p>
        </p:txBody>
      </p:sp>
      <p:graphicFrame>
        <p:nvGraphicFramePr>
          <p:cNvPr id="6" name="HouseTable_Horizontal">
            <a:extLst>
              <a:ext uri="{FF2B5EF4-FFF2-40B4-BE49-F238E27FC236}">
                <a16:creationId xmlns:a16="http://schemas.microsoft.com/office/drawing/2014/main" id="{0792321F-E4F6-73E5-3D95-82A34F00ADFA}"/>
              </a:ext>
            </a:extLst>
          </p:cNvPr>
          <p:cNvGraphicFramePr>
            <a:graphicFrameLocks noGrp="1"/>
          </p:cNvGraphicFramePr>
          <p:nvPr>
            <p:extLst>
              <p:ext uri="{D42A27DB-BD31-4B8C-83A1-F6EECF244321}">
                <p14:modId xmlns:p14="http://schemas.microsoft.com/office/powerpoint/2010/main" val="2005220637"/>
              </p:ext>
            </p:extLst>
          </p:nvPr>
        </p:nvGraphicFramePr>
        <p:xfrm>
          <a:off x="965199" y="1669424"/>
          <a:ext cx="7339816" cy="2011680"/>
        </p:xfrm>
        <a:graphic>
          <a:graphicData uri="http://schemas.openxmlformats.org/drawingml/2006/table">
            <a:tbl>
              <a:tblPr firstRow="1" bandRow="1">
                <a:tableStyleId>{5C22544A-7EE6-4342-B048-85BDC9FD1C3A}</a:tableStyleId>
              </a:tblPr>
              <a:tblGrid>
                <a:gridCol w="1393636">
                  <a:extLst>
                    <a:ext uri="{9D8B030D-6E8A-4147-A177-3AD203B41FA5}">
                      <a16:colId xmlns:a16="http://schemas.microsoft.com/office/drawing/2014/main" val="90219083"/>
                    </a:ext>
                  </a:extLst>
                </a:gridCol>
                <a:gridCol w="1486545">
                  <a:extLst>
                    <a:ext uri="{9D8B030D-6E8A-4147-A177-3AD203B41FA5}">
                      <a16:colId xmlns:a16="http://schemas.microsoft.com/office/drawing/2014/main" val="3818077993"/>
                    </a:ext>
                  </a:extLst>
                </a:gridCol>
                <a:gridCol w="3065999">
                  <a:extLst>
                    <a:ext uri="{9D8B030D-6E8A-4147-A177-3AD203B41FA5}">
                      <a16:colId xmlns:a16="http://schemas.microsoft.com/office/drawing/2014/main" val="2300954848"/>
                    </a:ext>
                  </a:extLst>
                </a:gridCol>
                <a:gridCol w="1393636">
                  <a:extLst>
                    <a:ext uri="{9D8B030D-6E8A-4147-A177-3AD203B41FA5}">
                      <a16:colId xmlns:a16="http://schemas.microsoft.com/office/drawing/2014/main" val="2371894704"/>
                    </a:ext>
                  </a:extLst>
                </a:gridCol>
              </a:tblGrid>
              <a:tr h="365760">
                <a:tc>
                  <a:txBody>
                    <a:bodyPr/>
                    <a:lstStyle/>
                    <a:p>
                      <a:pPr algn="ctr">
                        <a:spcAft>
                          <a:spcPts val="600"/>
                        </a:spcAft>
                      </a:pPr>
                      <a:r>
                        <a:rPr lang="en-US" sz="1200" dirty="0">
                          <a:solidFill>
                            <a:schemeClr val="bg1"/>
                          </a:solidFill>
                        </a:rPr>
                        <a:t>RACE</a:t>
                      </a:r>
                    </a:p>
                  </a:txBody>
                  <a:tcPr marL="50320" marR="50320" marT="50320" marB="50320" anchor="ctr">
                    <a:lnL w="12700" cap="flat" cmpd="sng" algn="ctr">
                      <a:solidFill>
                        <a:schemeClr val="accent1">
                          <a:lumMod val="75000"/>
                        </a:schemeClr>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spcAft>
                          <a:spcPts val="600"/>
                        </a:spcAft>
                      </a:pPr>
                      <a:r>
                        <a:rPr lang="en-US" sz="1200" dirty="0">
                          <a:solidFill>
                            <a:schemeClr val="bg1"/>
                          </a:solidFill>
                        </a:rPr>
                        <a:t>INCUMBENT</a:t>
                      </a:r>
                    </a:p>
                  </a:txBody>
                  <a:tcPr marL="50320" marR="50320" marT="50320" marB="503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spcAft>
                          <a:spcPts val="600"/>
                        </a:spcAft>
                      </a:pPr>
                      <a:r>
                        <a:rPr lang="en-US" sz="1200" dirty="0">
                          <a:solidFill>
                            <a:schemeClr val="bg1"/>
                          </a:solidFill>
                        </a:rPr>
                        <a:t>POTENTIAL CANDIDATES</a:t>
                      </a:r>
                    </a:p>
                  </a:txBody>
                  <a:tcPr marL="50320" marR="50320" marT="50320" marB="503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spcAft>
                          <a:spcPts val="600"/>
                        </a:spcAft>
                      </a:pPr>
                      <a:r>
                        <a:rPr lang="en-US" sz="1200" dirty="0">
                          <a:solidFill>
                            <a:schemeClr val="bg1"/>
                          </a:solidFill>
                        </a:rPr>
                        <a:t>CPR RATING</a:t>
                      </a:r>
                    </a:p>
                  </a:txBody>
                  <a:tcPr marL="50320" marR="50320" marT="50320" marB="50320" anchor="ctr">
                    <a:lnL w="12700" cap="flat" cmpd="sng" algn="ctr">
                      <a:solidFill>
                        <a:schemeClr val="bg2"/>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725415551"/>
                  </a:ext>
                </a:extLst>
              </a:tr>
              <a:tr h="548640">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1" dirty="0">
                          <a:solidFill>
                            <a:schemeClr val="tx1"/>
                          </a:solidFill>
                          <a:latin typeface="+mn-lt"/>
                          <a:cs typeface="Arial" panose="020B0604020202020204" pitchFamily="34" charset="0"/>
                        </a:rPr>
                        <a:t>Senate</a:t>
                      </a:r>
                    </a:p>
                  </a:txBody>
                  <a:tcPr marL="50320" marR="50320" marT="50320" marB="503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0" dirty="0">
                          <a:solidFill>
                            <a:schemeClr val="tx1"/>
                          </a:solidFill>
                          <a:latin typeface="+mn-lt"/>
                          <a:cs typeface="Arial" panose="020B0604020202020204" pitchFamily="34" charset="0"/>
                        </a:rPr>
                        <a:t>Open</a:t>
                      </a:r>
                    </a:p>
                  </a:txBody>
                  <a:tcPr marL="50320" marR="50320" marT="50320" marB="503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0" dirty="0">
                          <a:solidFill>
                            <a:srgbClr val="0380E3"/>
                          </a:solidFill>
                          <a:latin typeface="+mn-lt"/>
                          <a:cs typeface="Arial" panose="020B0604020202020204" pitchFamily="34" charset="0"/>
                        </a:rPr>
                        <a:t>Roy Cooper</a:t>
                      </a:r>
                    </a:p>
                    <a:p>
                      <a:pPr algn="ctr"/>
                      <a:r>
                        <a:rPr lang="en-US" sz="1100" b="0" dirty="0">
                          <a:solidFill>
                            <a:srgbClr val="FF5739"/>
                          </a:solidFill>
                        </a:rPr>
                        <a:t>Michael Whatley / Don Brown / Michele Morrow</a:t>
                      </a:r>
                    </a:p>
                  </a:txBody>
                  <a:tcPr marL="50320" marR="50320" marT="50320" marB="503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1" dirty="0">
                          <a:solidFill>
                            <a:schemeClr val="bg1"/>
                          </a:solidFill>
                        </a:rPr>
                        <a:t>TOSS UP</a:t>
                      </a:r>
                    </a:p>
                  </a:txBody>
                  <a:tcPr marL="50320" marR="50320" marT="50320" marB="503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ACACAC"/>
                    </a:solidFill>
                  </a:tcPr>
                </a:tc>
                <a:extLst>
                  <a:ext uri="{0D108BD9-81ED-4DB2-BD59-A6C34878D82A}">
                    <a16:rowId xmlns:a16="http://schemas.microsoft.com/office/drawing/2014/main" val="3809800032"/>
                  </a:ext>
                </a:extLst>
              </a:tr>
              <a:tr h="548640">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1" dirty="0">
                          <a:solidFill>
                            <a:schemeClr val="tx1"/>
                          </a:solidFill>
                          <a:latin typeface="+mn-lt"/>
                          <a:cs typeface="Arial" panose="020B0604020202020204" pitchFamily="34" charset="0"/>
                        </a:rPr>
                        <a:t>NC-1</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1000" b="0" dirty="0">
                          <a:solidFill>
                            <a:srgbClr val="FF5739"/>
                          </a:solidFill>
                          <a:latin typeface="+mn-lt"/>
                          <a:cs typeface="Arial" panose="020B0604020202020204" pitchFamily="34" charset="0"/>
                        </a:rPr>
                        <a:t>GOP PRIMARY</a:t>
                      </a:r>
                    </a:p>
                  </a:txBody>
                  <a:tcPr marL="50320" marR="50320" marT="50320" marB="503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0" dirty="0">
                          <a:solidFill>
                            <a:srgbClr val="0380E3"/>
                          </a:solidFill>
                          <a:latin typeface="+mn-lt"/>
                          <a:cs typeface="Arial" panose="020B0604020202020204" pitchFamily="34" charset="0"/>
                        </a:rPr>
                        <a:t>Don Davis (D)</a:t>
                      </a:r>
                    </a:p>
                  </a:txBody>
                  <a:tcPr marL="50320" marR="50320" marT="50320" marB="503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rgbClr val="FF5739"/>
                          </a:solidFill>
                          <a:latin typeface="+mn-lt"/>
                          <a:cs typeface="Arial" panose="020B0604020202020204" pitchFamily="34" charset="0"/>
                        </a:rPr>
                        <a:t>Laurie Buckhout / Asa Buck / Bobby Hanig</a:t>
                      </a:r>
                    </a:p>
                  </a:txBody>
                  <a:tcPr marL="50320" marR="50320" marT="50320" marB="503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b="1" dirty="0">
                          <a:solidFill>
                            <a:schemeClr val="bg1"/>
                          </a:solidFill>
                        </a:rPr>
                        <a:t>LEAN R</a:t>
                      </a:r>
                    </a:p>
                  </a:txBody>
                  <a:tcPr marL="50320" marR="50320" marT="50320" marB="503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47484"/>
                    </a:solidFill>
                  </a:tcPr>
                </a:tc>
                <a:extLst>
                  <a:ext uri="{0D108BD9-81ED-4DB2-BD59-A6C34878D82A}">
                    <a16:rowId xmlns:a16="http://schemas.microsoft.com/office/drawing/2014/main" val="2877076785"/>
                  </a:ext>
                </a:extLst>
              </a:tr>
              <a:tr h="548640">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1" dirty="0">
                          <a:solidFill>
                            <a:schemeClr val="tx1"/>
                          </a:solidFill>
                          <a:latin typeface="+mn-lt"/>
                          <a:cs typeface="Arial" panose="020B0604020202020204" pitchFamily="34" charset="0"/>
                        </a:rPr>
                        <a:t>NC-4</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1000" b="0" dirty="0">
                          <a:solidFill>
                            <a:srgbClr val="0380E3"/>
                          </a:solidFill>
                          <a:latin typeface="+mn-lt"/>
                          <a:cs typeface="Arial" panose="020B0604020202020204" pitchFamily="34" charset="0"/>
                        </a:rPr>
                        <a:t>DEM PRIMARY</a:t>
                      </a:r>
                    </a:p>
                  </a:txBody>
                  <a:tcPr marL="50320" marR="50320" marT="50320" marB="503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0" dirty="0">
                          <a:solidFill>
                            <a:srgbClr val="0380E3"/>
                          </a:solidFill>
                          <a:latin typeface="+mn-lt"/>
                          <a:cs typeface="Arial" panose="020B0604020202020204" pitchFamily="34" charset="0"/>
                        </a:rPr>
                        <a:t>Valerie Foushee (D)</a:t>
                      </a:r>
                    </a:p>
                  </a:txBody>
                  <a:tcPr marL="50320" marR="50320" marT="50320" marB="503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dirty="0">
                          <a:solidFill>
                            <a:srgbClr val="0380E3"/>
                          </a:solidFill>
                          <a:latin typeface="+mn-lt"/>
                          <a:cs typeface="Arial" panose="020B0604020202020204" pitchFamily="34" charset="0"/>
                        </a:rPr>
                        <a:t>Nida Allam</a:t>
                      </a:r>
                    </a:p>
                  </a:txBody>
                  <a:tcPr marL="50320" marR="50320" marT="50320" marB="503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b="1" dirty="0">
                          <a:solidFill>
                            <a:schemeClr val="bg1"/>
                          </a:solidFill>
                        </a:rPr>
                        <a:t>SOLID D</a:t>
                      </a:r>
                    </a:p>
                  </a:txBody>
                  <a:tcPr marL="50320" marR="50320" marT="50320" marB="503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245C94"/>
                    </a:solidFill>
                  </a:tcPr>
                </a:tc>
                <a:extLst>
                  <a:ext uri="{0D108BD9-81ED-4DB2-BD59-A6C34878D82A}">
                    <a16:rowId xmlns:a16="http://schemas.microsoft.com/office/drawing/2014/main" val="2602830403"/>
                  </a:ext>
                </a:extLst>
              </a:tr>
            </a:tbl>
          </a:graphicData>
        </a:graphic>
      </p:graphicFrame>
    </p:spTree>
    <p:extLst>
      <p:ext uri="{BB962C8B-B14F-4D97-AF65-F5344CB8AC3E}">
        <p14:creationId xmlns:p14="http://schemas.microsoft.com/office/powerpoint/2010/main" val="21341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8D289-DC8E-D01A-1C45-93793D37429A}"/>
            </a:ext>
          </a:extLst>
        </p:cNvPr>
        <p:cNvGrpSpPr/>
        <p:nvPr/>
      </p:nvGrpSpPr>
      <p:grpSpPr>
        <a:xfrm>
          <a:off x="0" y="0"/>
          <a:ext cx="0" cy="0"/>
          <a:chOff x="0" y="0"/>
          <a:chExt cx="0" cy="0"/>
        </a:xfrm>
      </p:grpSpPr>
      <p:sp>
        <p:nvSpPr>
          <p:cNvPr id="17" name="Title 3">
            <a:extLst>
              <a:ext uri="{FF2B5EF4-FFF2-40B4-BE49-F238E27FC236}">
                <a16:creationId xmlns:a16="http://schemas.microsoft.com/office/drawing/2014/main" id="{5CF8A049-A96E-C7C6-8145-F3BB5F1A2EFA}"/>
              </a:ext>
            </a:extLst>
          </p:cNvPr>
          <p:cNvSpPr>
            <a:spLocks noGrp="1"/>
          </p:cNvSpPr>
          <p:nvPr>
            <p:ph type="title"/>
          </p:nvPr>
        </p:nvSpPr>
        <p:spPr/>
        <p:txBody>
          <a:bodyPr/>
          <a:lstStyle/>
          <a:p>
            <a:r>
              <a:rPr lang="en-US" dirty="0">
                <a:latin typeface="+mj-lt"/>
              </a:rPr>
              <a:t>March 3: North Carolina 4</a:t>
            </a:r>
            <a:r>
              <a:rPr lang="en-US" baseline="30000" dirty="0">
                <a:latin typeface="+mj-lt"/>
              </a:rPr>
              <a:t>th</a:t>
            </a:r>
            <a:r>
              <a:rPr lang="en-US" dirty="0">
                <a:latin typeface="+mj-lt"/>
              </a:rPr>
              <a:t> District </a:t>
            </a:r>
            <a:r>
              <a:rPr lang="en-US" dirty="0">
                <a:solidFill>
                  <a:srgbClr val="0380E3"/>
                </a:solidFill>
                <a:latin typeface="+mj-lt"/>
              </a:rPr>
              <a:t>Democratic Primary</a:t>
            </a:r>
          </a:p>
        </p:txBody>
      </p:sp>
      <p:sp>
        <p:nvSpPr>
          <p:cNvPr id="2" name="TextBox 1">
            <a:extLst>
              <a:ext uri="{FF2B5EF4-FFF2-40B4-BE49-F238E27FC236}">
                <a16:creationId xmlns:a16="http://schemas.microsoft.com/office/drawing/2014/main" id="{BE9EC582-1058-1E15-49AA-E1F014A6FA83}"/>
              </a:ext>
            </a:extLst>
          </p:cNvPr>
          <p:cNvSpPr txBox="1"/>
          <p:nvPr/>
        </p:nvSpPr>
        <p:spPr>
          <a:xfrm>
            <a:off x="636990" y="6224623"/>
            <a:ext cx="5679589" cy="200055"/>
          </a:xfrm>
          <a:prstGeom prst="rect">
            <a:avLst/>
          </a:prstGeom>
          <a:noFill/>
        </p:spPr>
        <p:txBody>
          <a:bodyPr wrap="square" rtlCol="0">
            <a:spAutoFit/>
          </a:bodyPr>
          <a:lstStyle/>
          <a:p>
            <a:r>
              <a:rPr lang="en-US" sz="700" spc="200" dirty="0">
                <a:solidFill>
                  <a:schemeClr val="bg2">
                    <a:lumMod val="50000"/>
                  </a:schemeClr>
                </a:solidFill>
              </a:rPr>
              <a:t>SOURCE </a:t>
            </a:r>
            <a:r>
              <a:rPr lang="en-US" sz="700" i="1" dirty="0">
                <a:solidFill>
                  <a:schemeClr val="bg2">
                    <a:lumMod val="75000"/>
                  </a:schemeClr>
                </a:solidFill>
              </a:rPr>
              <a:t>Ballotpedia, Federal Election Commission, RealClearPolitics, Decision Desk HQ, </a:t>
            </a:r>
            <a:r>
              <a:rPr lang="en-US" sz="700" i="1" dirty="0" err="1">
                <a:solidFill>
                  <a:schemeClr val="bg2">
                    <a:lumMod val="75000"/>
                  </a:schemeClr>
                </a:solidFill>
              </a:rPr>
              <a:t>VoteHub</a:t>
            </a:r>
            <a:endParaRPr lang="en-US" sz="700" i="1" dirty="0">
              <a:solidFill>
                <a:schemeClr val="bg2">
                  <a:lumMod val="75000"/>
                </a:schemeClr>
              </a:solidFill>
            </a:endParaRPr>
          </a:p>
        </p:txBody>
      </p:sp>
      <p:sp>
        <p:nvSpPr>
          <p:cNvPr id="3" name="TextBox 2">
            <a:extLst>
              <a:ext uri="{FF2B5EF4-FFF2-40B4-BE49-F238E27FC236}">
                <a16:creationId xmlns:a16="http://schemas.microsoft.com/office/drawing/2014/main" id="{C927B326-DC8C-E9E1-333C-90371322E7EC}"/>
              </a:ext>
            </a:extLst>
          </p:cNvPr>
          <p:cNvSpPr txBox="1"/>
          <p:nvPr/>
        </p:nvSpPr>
        <p:spPr>
          <a:xfrm>
            <a:off x="636990" y="6350292"/>
            <a:ext cx="2685329" cy="200055"/>
          </a:xfrm>
          <a:prstGeom prst="rect">
            <a:avLst/>
          </a:prstGeom>
          <a:noFill/>
        </p:spPr>
        <p:txBody>
          <a:bodyPr wrap="square" rtlCol="0">
            <a:spAutoFit/>
          </a:bodyPr>
          <a:lstStyle/>
          <a:p>
            <a:r>
              <a:rPr lang="en-US" sz="700" spc="200" dirty="0">
                <a:solidFill>
                  <a:schemeClr val="accent1"/>
                </a:solidFill>
              </a:rPr>
              <a:t>PRESENTATION CENTER </a:t>
            </a:r>
            <a:r>
              <a:rPr lang="en-US" sz="700" dirty="0">
                <a:solidFill>
                  <a:schemeClr val="bg2">
                    <a:lumMod val="75000"/>
                  </a:schemeClr>
                </a:solidFill>
              </a:rPr>
              <a:t>2/23/26</a:t>
            </a:r>
          </a:p>
        </p:txBody>
      </p:sp>
      <p:pic>
        <p:nvPicPr>
          <p:cNvPr id="8" name="Picture 2">
            <a:extLst>
              <a:ext uri="{FF2B5EF4-FFF2-40B4-BE49-F238E27FC236}">
                <a16:creationId xmlns:a16="http://schemas.microsoft.com/office/drawing/2014/main" id="{0B01A273-F18A-4333-1830-74D91268C92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52309" y="2974136"/>
            <a:ext cx="548640" cy="548640"/>
          </a:xfrm>
          <a:prstGeom prst="ellipse">
            <a:avLst/>
          </a:prstGeom>
          <a:solidFill>
            <a:schemeClr val="bg1"/>
          </a:solidFill>
          <a:ln w="19050">
            <a:solidFill>
              <a:srgbClr val="0380E3"/>
            </a:solidFill>
          </a:ln>
        </p:spPr>
      </p:pic>
      <p:pic>
        <p:nvPicPr>
          <p:cNvPr id="4" name="Picture 2">
            <a:extLst>
              <a:ext uri="{FF2B5EF4-FFF2-40B4-BE49-F238E27FC236}">
                <a16:creationId xmlns:a16="http://schemas.microsoft.com/office/drawing/2014/main" id="{0F794030-8FCF-23D5-4608-0E7EAA391F3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2309" y="2174227"/>
            <a:ext cx="548640" cy="548640"/>
          </a:xfrm>
          <a:prstGeom prst="ellipse">
            <a:avLst/>
          </a:prstGeom>
          <a:solidFill>
            <a:schemeClr val="bg1"/>
          </a:solidFill>
          <a:ln w="19050">
            <a:solidFill>
              <a:srgbClr val="0380E3"/>
            </a:solidFill>
          </a:ln>
        </p:spPr>
      </p:pic>
      <p:graphicFrame>
        <p:nvGraphicFramePr>
          <p:cNvPr id="5" name="HouseTable_Horizontal">
            <a:extLst>
              <a:ext uri="{FF2B5EF4-FFF2-40B4-BE49-F238E27FC236}">
                <a16:creationId xmlns:a16="http://schemas.microsoft.com/office/drawing/2014/main" id="{441AEA31-D7DF-8BA0-8587-7BA8FCE2E059}"/>
              </a:ext>
            </a:extLst>
          </p:cNvPr>
          <p:cNvGraphicFramePr>
            <a:graphicFrameLocks noGrp="1"/>
          </p:cNvGraphicFramePr>
          <p:nvPr>
            <p:extLst>
              <p:ext uri="{D42A27DB-BD31-4B8C-83A1-F6EECF244321}">
                <p14:modId xmlns:p14="http://schemas.microsoft.com/office/powerpoint/2010/main" val="2691396558"/>
              </p:ext>
            </p:extLst>
          </p:nvPr>
        </p:nvGraphicFramePr>
        <p:xfrm>
          <a:off x="965199" y="1669424"/>
          <a:ext cx="7342633" cy="2011680"/>
        </p:xfrm>
        <a:graphic>
          <a:graphicData uri="http://schemas.openxmlformats.org/drawingml/2006/table">
            <a:tbl>
              <a:tblPr firstRow="1" bandRow="1">
                <a:tableStyleId>{5C22544A-7EE6-4342-B048-85BDC9FD1C3A}</a:tableStyleId>
              </a:tblPr>
              <a:tblGrid>
                <a:gridCol w="3028836">
                  <a:extLst>
                    <a:ext uri="{9D8B030D-6E8A-4147-A177-3AD203B41FA5}">
                      <a16:colId xmlns:a16="http://schemas.microsoft.com/office/drawing/2014/main" val="90219083"/>
                    </a:ext>
                  </a:extLst>
                </a:gridCol>
                <a:gridCol w="1284961">
                  <a:extLst>
                    <a:ext uri="{9D8B030D-6E8A-4147-A177-3AD203B41FA5}">
                      <a16:colId xmlns:a16="http://schemas.microsoft.com/office/drawing/2014/main" val="3818077993"/>
                    </a:ext>
                  </a:extLst>
                </a:gridCol>
                <a:gridCol w="3028836">
                  <a:extLst>
                    <a:ext uri="{9D8B030D-6E8A-4147-A177-3AD203B41FA5}">
                      <a16:colId xmlns:a16="http://schemas.microsoft.com/office/drawing/2014/main" val="2371894704"/>
                    </a:ext>
                  </a:extLst>
                </a:gridCol>
              </a:tblGrid>
              <a:tr h="365760">
                <a:tc>
                  <a:txBody>
                    <a:bodyPr/>
                    <a:lstStyle/>
                    <a:p>
                      <a:pPr algn="ctr">
                        <a:spcAft>
                          <a:spcPts val="600"/>
                        </a:spcAft>
                      </a:pPr>
                      <a:r>
                        <a:rPr lang="en-US" sz="1200" dirty="0">
                          <a:solidFill>
                            <a:schemeClr val="bg1"/>
                          </a:solidFill>
                        </a:rPr>
                        <a:t>KEY CONTENDERS</a:t>
                      </a:r>
                    </a:p>
                  </a:txBody>
                  <a:tcPr marL="45720" marR="45720" anchor="ctr">
                    <a:lnL w="12700" cap="flat" cmpd="sng" algn="ctr">
                      <a:solidFill>
                        <a:schemeClr val="accent1">
                          <a:lumMod val="75000"/>
                        </a:schemeClr>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spcAft>
                          <a:spcPts val="600"/>
                        </a:spcAft>
                      </a:pPr>
                      <a:r>
                        <a:rPr lang="en-US" sz="1200" dirty="0">
                          <a:solidFill>
                            <a:schemeClr val="bg1"/>
                          </a:solidFill>
                        </a:rPr>
                        <a:t>FUNDRAISED</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spcAft>
                          <a:spcPts val="600"/>
                        </a:spcAft>
                      </a:pPr>
                      <a:r>
                        <a:rPr lang="en-US" sz="1200" dirty="0">
                          <a:solidFill>
                            <a:schemeClr val="bg1"/>
                          </a:solidFill>
                        </a:rPr>
                        <a:t>NOTABLE ENDORSEMENTS</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725415551"/>
                  </a:ext>
                </a:extLst>
              </a:tr>
              <a:tr h="822960">
                <a:tc>
                  <a:txBody>
                    <a:bodyPr/>
                    <a:lstStyle/>
                    <a:p>
                      <a:pPr marL="914400">
                        <a:spcAft>
                          <a:spcPts val="600"/>
                        </a:spcAft>
                      </a:pPr>
                      <a:r>
                        <a:rPr lang="en-US" sz="1100" b="1" dirty="0">
                          <a:solidFill>
                            <a:srgbClr val="0380E3"/>
                          </a:solidFill>
                        </a:rPr>
                        <a:t>Valerie Foushee</a:t>
                      </a:r>
                    </a:p>
                    <a:p>
                      <a:pPr marL="914400">
                        <a:spcAft>
                          <a:spcPts val="600"/>
                        </a:spcAft>
                      </a:pPr>
                      <a:r>
                        <a:rPr lang="en-US" sz="1000" dirty="0">
                          <a:solidFill>
                            <a:schemeClr val="tx1"/>
                          </a:solidFill>
                        </a:rPr>
                        <a:t>Incumbent representative since 2023</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dirty="0">
                          <a:solidFill>
                            <a:schemeClr val="tx1"/>
                          </a:solidFill>
                        </a:rPr>
                        <a:t>$361,920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dirty="0">
                          <a:solidFill>
                            <a:schemeClr val="tx1"/>
                          </a:solidFill>
                        </a:rPr>
                        <a:t>Gov. Josh Stein (D-NC) / Former Gov. Roy Cooper (D-NC) / Rep. Maxwell Frost (D-FL-10) / Rep. Deborah Ross (D-NC-2)</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7363863"/>
                  </a:ext>
                </a:extLst>
              </a:tr>
              <a:tr h="822960">
                <a:tc>
                  <a:txBody>
                    <a:bodyPr/>
                    <a:lstStyle/>
                    <a:p>
                      <a:pPr marL="914400">
                        <a:spcAft>
                          <a:spcPts val="600"/>
                        </a:spcAft>
                      </a:pPr>
                      <a:r>
                        <a:rPr lang="en-US" sz="1100" b="1" dirty="0">
                          <a:solidFill>
                            <a:srgbClr val="0380E3"/>
                          </a:solidFill>
                        </a:rPr>
                        <a:t>Nida Allam</a:t>
                      </a:r>
                    </a:p>
                    <a:p>
                      <a:pPr marL="914400">
                        <a:spcAft>
                          <a:spcPts val="600"/>
                        </a:spcAft>
                      </a:pPr>
                      <a:r>
                        <a:rPr lang="en-US" sz="1000" dirty="0">
                          <a:solidFill>
                            <a:schemeClr val="tx1"/>
                          </a:solidFill>
                        </a:rPr>
                        <a:t>Durham County Commissioner since 2020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0" i="0" kern="1200" dirty="0">
                          <a:solidFill>
                            <a:schemeClr val="dk1"/>
                          </a:solidFill>
                          <a:effectLst/>
                          <a:latin typeface="+mn-lt"/>
                          <a:ea typeface="+mn-ea"/>
                          <a:cs typeface="+mn-cs"/>
                        </a:rPr>
                        <a:t>$334,740</a:t>
                      </a:r>
                      <a:endParaRPr lang="en-US" sz="1100" dirty="0">
                        <a:solidFill>
                          <a:schemeClr val="tx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dirty="0">
                          <a:solidFill>
                            <a:schemeClr val="tx1"/>
                          </a:solidFill>
                        </a:rPr>
                        <a:t>Sen. Bernie Sanders (I-VT) / Former DNC Vice Chair David Hogg</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9800032"/>
                  </a:ext>
                </a:extLst>
              </a:tr>
            </a:tbl>
          </a:graphicData>
        </a:graphic>
      </p:graphicFrame>
      <p:sp>
        <p:nvSpPr>
          <p:cNvPr id="11" name="TextBox 10">
            <a:extLst>
              <a:ext uri="{FF2B5EF4-FFF2-40B4-BE49-F238E27FC236}">
                <a16:creationId xmlns:a16="http://schemas.microsoft.com/office/drawing/2014/main" id="{84F3FD3C-50AD-9148-88D4-8F3B4C32CC92}"/>
              </a:ext>
            </a:extLst>
          </p:cNvPr>
          <p:cNvSpPr txBox="1"/>
          <p:nvPr/>
        </p:nvSpPr>
        <p:spPr>
          <a:xfrm>
            <a:off x="965199" y="3807604"/>
            <a:ext cx="7342632" cy="2251899"/>
          </a:xfrm>
          <a:prstGeom prst="rect">
            <a:avLst/>
          </a:prstGeom>
          <a:noFill/>
        </p:spPr>
        <p:txBody>
          <a:bodyPr wrap="square">
            <a:spAutoFit/>
          </a:bodyPr>
          <a:lstStyle/>
          <a:p>
            <a:pPr marL="0" lvl="1">
              <a:spcAft>
                <a:spcPts val="600"/>
              </a:spcAft>
              <a:buClr>
                <a:srgbClr val="000000"/>
              </a:buClr>
              <a:buSzPts val="1000"/>
              <a:defRPr/>
            </a:pPr>
            <a:r>
              <a:rPr lang="en-US" sz="1200" b="1" dirty="0">
                <a:ea typeface="Arial"/>
                <a:cs typeface="Arial" panose="020B0604020202020204" pitchFamily="34" charset="0"/>
                <a:sym typeface="Arial"/>
              </a:rPr>
              <a:t>WHAT TO KNOW</a:t>
            </a:r>
          </a:p>
          <a:p>
            <a:pPr marL="171450" lvl="1" indent="-171450">
              <a:spcAft>
                <a:spcPts val="300"/>
              </a:spcAft>
              <a:buClr>
                <a:srgbClr val="000000"/>
              </a:buClr>
              <a:buSzPts val="1000"/>
              <a:buFont typeface="Arial" panose="020B0604020202020204" pitchFamily="34" charset="0"/>
              <a:buChar char="•"/>
              <a:defRPr/>
            </a:pPr>
            <a:r>
              <a:rPr lang="en-US" sz="1000" b="1" dirty="0">
                <a:ea typeface="Arial"/>
                <a:cs typeface="Arial" panose="020B0604020202020204" pitchFamily="34" charset="0"/>
                <a:sym typeface="Arial"/>
              </a:rPr>
              <a:t>Rematch between Foushee and Allam</a:t>
            </a:r>
            <a:r>
              <a:rPr lang="en-US" sz="1000" dirty="0">
                <a:ea typeface="Arial"/>
                <a:cs typeface="Arial" panose="020B0604020202020204" pitchFamily="34" charset="0"/>
                <a:sym typeface="Arial"/>
              </a:rPr>
              <a:t>, who competed for the then-open seat in 2022, when Foushee defeated Allam 46 percent to 37 percent</a:t>
            </a:r>
          </a:p>
          <a:p>
            <a:pPr marL="171450" lvl="1" indent="-171450">
              <a:spcAft>
                <a:spcPts val="300"/>
              </a:spcAft>
              <a:buClr>
                <a:srgbClr val="000000"/>
              </a:buClr>
              <a:buSzPts val="1000"/>
              <a:buFont typeface="Arial" panose="020B0604020202020204" pitchFamily="34" charset="0"/>
              <a:buChar char="•"/>
              <a:defRPr/>
            </a:pPr>
            <a:r>
              <a:rPr lang="en-US" sz="1000" dirty="0">
                <a:ea typeface="Arial"/>
                <a:cs typeface="Arial" panose="020B0604020202020204" pitchFamily="34" charset="0"/>
                <a:sym typeface="Arial"/>
              </a:rPr>
              <a:t>The redrawn 4th District differs from the lines used in 2022, with </a:t>
            </a:r>
            <a:r>
              <a:rPr lang="en-US" sz="1000" b="1" dirty="0">
                <a:ea typeface="Arial"/>
                <a:cs typeface="Arial" panose="020B0604020202020204" pitchFamily="34" charset="0"/>
                <a:sym typeface="Arial"/>
              </a:rPr>
              <a:t>roughly 22 percent of Foushee’s previous voters now outside the district</a:t>
            </a:r>
            <a:r>
              <a:rPr lang="en-US" sz="1000" dirty="0">
                <a:ea typeface="Arial"/>
                <a:cs typeface="Arial" panose="020B0604020202020204" pitchFamily="34" charset="0"/>
                <a:sym typeface="Arial"/>
              </a:rPr>
              <a:t>, compared with about 5 percent of Allam’s</a:t>
            </a:r>
          </a:p>
          <a:p>
            <a:pPr marL="171450" lvl="1" indent="-171450">
              <a:spcAft>
                <a:spcPts val="300"/>
              </a:spcAft>
              <a:buClr>
                <a:srgbClr val="000000"/>
              </a:buClr>
              <a:buSzPts val="1000"/>
              <a:buFont typeface="Arial" panose="020B0604020202020204" pitchFamily="34" charset="0"/>
              <a:buChar char="•"/>
              <a:defRPr/>
            </a:pPr>
            <a:r>
              <a:rPr lang="en-US" sz="1000" dirty="0">
                <a:ea typeface="Arial"/>
                <a:cs typeface="Arial" panose="020B0604020202020204" pitchFamily="34" charset="0"/>
                <a:sym typeface="Arial"/>
              </a:rPr>
              <a:t>Foushee is a former Chapel Hill police administrator who served 15 years in local elected office and 10 years in the North Carolina General Assembly before winning her congressional seat, while Allam is an organizer and vice chair of the Durham County Board of Commissioners</a:t>
            </a:r>
          </a:p>
          <a:p>
            <a:pPr marL="171450" lvl="1" indent="-171450">
              <a:spcAft>
                <a:spcPts val="300"/>
              </a:spcAft>
              <a:buClr>
                <a:srgbClr val="000000"/>
              </a:buClr>
              <a:buSzPts val="1000"/>
              <a:buFont typeface="Arial" panose="020B0604020202020204" pitchFamily="34" charset="0"/>
              <a:buChar char="•"/>
              <a:defRPr/>
            </a:pPr>
            <a:r>
              <a:rPr lang="en-US" sz="1000" dirty="0">
                <a:ea typeface="Arial"/>
                <a:cs typeface="Arial" panose="020B0604020202020204" pitchFamily="34" charset="0"/>
                <a:sym typeface="Arial"/>
              </a:rPr>
              <a:t>Foushee has secured endorsements from several high-profile North Carolina Democratic officials, while Allam has progressive support, including backing from Sen. Bernie Sanders and former DNC Vice Chair David Hogg</a:t>
            </a:r>
          </a:p>
          <a:p>
            <a:pPr marL="171450" lvl="1" indent="-171450">
              <a:spcAft>
                <a:spcPts val="300"/>
              </a:spcAft>
              <a:buClr>
                <a:srgbClr val="000000"/>
              </a:buClr>
              <a:buSzPts val="1000"/>
              <a:buFont typeface="Arial" panose="020B0604020202020204" pitchFamily="34" charset="0"/>
              <a:buChar char="•"/>
              <a:defRPr/>
            </a:pPr>
            <a:r>
              <a:rPr lang="en-US" sz="1000" dirty="0">
                <a:ea typeface="Arial"/>
                <a:cs typeface="Arial" panose="020B0604020202020204" pitchFamily="34" charset="0"/>
                <a:sym typeface="Arial"/>
              </a:rPr>
              <a:t>From a partisan standpoint, the district remains strongly Democratic, having voted for Kamala Harris by 45 points in 2024 and </a:t>
            </a:r>
            <a:r>
              <a:rPr lang="en-US" sz="1000" b="1" dirty="0">
                <a:ea typeface="Arial"/>
                <a:cs typeface="Arial" panose="020B0604020202020204" pitchFamily="34" charset="0"/>
                <a:sym typeface="Arial"/>
              </a:rPr>
              <a:t>projected to do so again under the new lines</a:t>
            </a:r>
            <a:endParaRPr lang="en-US" sz="1000" dirty="0">
              <a:ea typeface="Arial"/>
              <a:cs typeface="Arial" panose="020B0604020202020204" pitchFamily="34" charset="0"/>
              <a:sym typeface="Arial"/>
            </a:endParaRPr>
          </a:p>
        </p:txBody>
      </p:sp>
    </p:spTree>
    <p:extLst>
      <p:ext uri="{BB962C8B-B14F-4D97-AF65-F5344CB8AC3E}">
        <p14:creationId xmlns:p14="http://schemas.microsoft.com/office/powerpoint/2010/main" val="1342312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1131A-D641-5FC8-56BA-D93182E310D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2C38D63-E77C-005F-3548-64B8F15C7F8A}"/>
              </a:ext>
            </a:extLst>
          </p:cNvPr>
          <p:cNvSpPr/>
          <p:nvPr/>
        </p:nvSpPr>
        <p:spPr>
          <a:xfrm>
            <a:off x="2377440" y="2421032"/>
            <a:ext cx="4389120" cy="2015936"/>
          </a:xfrm>
          <a:prstGeom prst="rect">
            <a:avLst/>
          </a:prstGeom>
        </p:spPr>
        <p:txBody>
          <a:bodyPr wrap="square">
            <a:spAutoFit/>
          </a:bodyPr>
          <a:lstStyle/>
          <a:p>
            <a:pPr marL="342900" indent="-342900">
              <a:spcAft>
                <a:spcPts val="1200"/>
              </a:spcAft>
              <a:buFont typeface="Arial" panose="020B0604020202020204" pitchFamily="34" charset="0"/>
              <a:buChar char="•"/>
            </a:pPr>
            <a:r>
              <a:rPr lang="en-US" sz="2000" b="1" dirty="0">
                <a:solidFill>
                  <a:schemeClr val="bg2">
                    <a:lumMod val="90000"/>
                  </a:schemeClr>
                </a:solidFill>
              </a:rPr>
              <a:t>March primary overview</a:t>
            </a:r>
          </a:p>
          <a:p>
            <a:pPr marL="342900" indent="-342900">
              <a:spcAft>
                <a:spcPts val="600"/>
              </a:spcAft>
              <a:buFont typeface="Arial" panose="020B0604020202020204" pitchFamily="34" charset="0"/>
              <a:buChar char="•"/>
            </a:pPr>
            <a:r>
              <a:rPr lang="en-US" sz="2000" b="1" dirty="0"/>
              <a:t>Race spotlights</a:t>
            </a:r>
          </a:p>
          <a:p>
            <a:pPr marL="800100" lvl="1" indent="-342900">
              <a:spcAft>
                <a:spcPts val="600"/>
              </a:spcAft>
              <a:buFont typeface="Arial" panose="020B0604020202020204" pitchFamily="34" charset="0"/>
              <a:buChar char="•"/>
            </a:pPr>
            <a:r>
              <a:rPr lang="en-US" sz="2000" b="1" dirty="0">
                <a:solidFill>
                  <a:schemeClr val="bg2">
                    <a:lumMod val="90000"/>
                  </a:schemeClr>
                </a:solidFill>
              </a:rPr>
              <a:t>Texas</a:t>
            </a:r>
          </a:p>
          <a:p>
            <a:pPr marL="800100" lvl="1" indent="-342900">
              <a:spcAft>
                <a:spcPts val="600"/>
              </a:spcAft>
              <a:buFont typeface="Arial" panose="020B0604020202020204" pitchFamily="34" charset="0"/>
              <a:buChar char="•"/>
            </a:pPr>
            <a:r>
              <a:rPr lang="en-US" sz="2000" b="1" dirty="0">
                <a:solidFill>
                  <a:schemeClr val="bg2">
                    <a:lumMod val="90000"/>
                  </a:schemeClr>
                </a:solidFill>
              </a:rPr>
              <a:t>North Carolina</a:t>
            </a:r>
          </a:p>
          <a:p>
            <a:pPr marL="800100" lvl="1" indent="-342900">
              <a:spcAft>
                <a:spcPts val="600"/>
              </a:spcAft>
              <a:buFont typeface="Arial" panose="020B0604020202020204" pitchFamily="34" charset="0"/>
              <a:buChar char="•"/>
            </a:pPr>
            <a:r>
              <a:rPr lang="en-US" sz="2000" b="1" dirty="0"/>
              <a:t>Illinois</a:t>
            </a:r>
          </a:p>
        </p:txBody>
      </p:sp>
      <p:sp>
        <p:nvSpPr>
          <p:cNvPr id="4" name="Title 1">
            <a:extLst>
              <a:ext uri="{FF2B5EF4-FFF2-40B4-BE49-F238E27FC236}">
                <a16:creationId xmlns:a16="http://schemas.microsoft.com/office/drawing/2014/main" id="{4C406ACC-6057-139F-B8A0-E043EC83C3DE}"/>
              </a:ext>
            </a:extLst>
          </p:cNvPr>
          <p:cNvSpPr>
            <a:spLocks noGrp="1"/>
          </p:cNvSpPr>
          <p:nvPr>
            <p:ph type="title"/>
          </p:nvPr>
        </p:nvSpPr>
        <p:spPr/>
        <p:txBody>
          <a:bodyPr>
            <a:normAutofit/>
          </a:bodyPr>
          <a:lstStyle/>
          <a:p>
            <a:r>
              <a:rPr lang="en-US" sz="3200" dirty="0"/>
              <a:t>Roadmap</a:t>
            </a:r>
          </a:p>
        </p:txBody>
      </p:sp>
    </p:spTree>
    <p:extLst>
      <p:ext uri="{BB962C8B-B14F-4D97-AF65-F5344CB8AC3E}">
        <p14:creationId xmlns:p14="http://schemas.microsoft.com/office/powerpoint/2010/main" val="2031970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43930-E544-2F2C-4FE9-34DA1C688D60}"/>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46A3D16E-42ED-9B28-0625-3DD22BD43E4F}"/>
              </a:ext>
            </a:extLst>
          </p:cNvPr>
          <p:cNvSpPr>
            <a:spLocks noGrp="1"/>
          </p:cNvSpPr>
          <p:nvPr>
            <p:ph type="title"/>
          </p:nvPr>
        </p:nvSpPr>
        <p:spPr/>
        <p:txBody>
          <a:bodyPr/>
          <a:lstStyle/>
          <a:p>
            <a:r>
              <a:rPr lang="en-US" dirty="0"/>
              <a:t>Primaries to watch: Illinois</a:t>
            </a:r>
          </a:p>
        </p:txBody>
      </p:sp>
      <p:sp>
        <p:nvSpPr>
          <p:cNvPr id="4" name="TextBox 3">
            <a:extLst>
              <a:ext uri="{FF2B5EF4-FFF2-40B4-BE49-F238E27FC236}">
                <a16:creationId xmlns:a16="http://schemas.microsoft.com/office/drawing/2014/main" id="{1AE74556-8D6A-FFA4-0CBB-133CD0D16268}"/>
              </a:ext>
            </a:extLst>
          </p:cNvPr>
          <p:cNvSpPr txBox="1"/>
          <p:nvPr/>
        </p:nvSpPr>
        <p:spPr>
          <a:xfrm>
            <a:off x="636990" y="6224623"/>
            <a:ext cx="5679589" cy="200055"/>
          </a:xfrm>
          <a:prstGeom prst="rect">
            <a:avLst/>
          </a:prstGeom>
          <a:noFill/>
        </p:spPr>
        <p:txBody>
          <a:bodyPr wrap="square" rtlCol="0">
            <a:spAutoFit/>
          </a:bodyPr>
          <a:lstStyle/>
          <a:p>
            <a:r>
              <a:rPr lang="en-US" sz="700" spc="200" dirty="0">
                <a:solidFill>
                  <a:schemeClr val="bg2">
                    <a:lumMod val="50000"/>
                  </a:schemeClr>
                </a:solidFill>
              </a:rPr>
              <a:t>SOURCE </a:t>
            </a:r>
            <a:r>
              <a:rPr lang="en-US" sz="700" i="1" dirty="0">
                <a:solidFill>
                  <a:schemeClr val="bg2">
                    <a:lumMod val="75000"/>
                  </a:schemeClr>
                </a:solidFill>
              </a:rPr>
              <a:t>Ballotpedia, Federal Election Commission, RealClearPolitics, Decision Desk HQ, </a:t>
            </a:r>
            <a:r>
              <a:rPr lang="en-US" sz="700" i="1" dirty="0" err="1">
                <a:solidFill>
                  <a:schemeClr val="bg2">
                    <a:lumMod val="75000"/>
                  </a:schemeClr>
                </a:solidFill>
              </a:rPr>
              <a:t>VoteHub</a:t>
            </a:r>
            <a:endParaRPr lang="en-US" sz="700" i="1" dirty="0">
              <a:solidFill>
                <a:schemeClr val="bg2">
                  <a:lumMod val="75000"/>
                </a:schemeClr>
              </a:solidFill>
            </a:endParaRPr>
          </a:p>
        </p:txBody>
      </p:sp>
      <p:sp>
        <p:nvSpPr>
          <p:cNvPr id="5" name="TextBox 4">
            <a:extLst>
              <a:ext uri="{FF2B5EF4-FFF2-40B4-BE49-F238E27FC236}">
                <a16:creationId xmlns:a16="http://schemas.microsoft.com/office/drawing/2014/main" id="{EDBA9942-B1D5-F3A5-3F4C-B24AC435C161}"/>
              </a:ext>
            </a:extLst>
          </p:cNvPr>
          <p:cNvSpPr txBox="1"/>
          <p:nvPr/>
        </p:nvSpPr>
        <p:spPr>
          <a:xfrm>
            <a:off x="636990" y="6350292"/>
            <a:ext cx="2685329" cy="200055"/>
          </a:xfrm>
          <a:prstGeom prst="rect">
            <a:avLst/>
          </a:prstGeom>
          <a:noFill/>
        </p:spPr>
        <p:txBody>
          <a:bodyPr wrap="square" rtlCol="0">
            <a:spAutoFit/>
          </a:bodyPr>
          <a:lstStyle/>
          <a:p>
            <a:r>
              <a:rPr lang="en-US" sz="700" spc="200" dirty="0">
                <a:solidFill>
                  <a:schemeClr val="accent1"/>
                </a:solidFill>
              </a:rPr>
              <a:t>PRESENTATION CENTER </a:t>
            </a:r>
            <a:r>
              <a:rPr lang="en-US" sz="700" dirty="0">
                <a:solidFill>
                  <a:schemeClr val="bg2">
                    <a:lumMod val="75000"/>
                  </a:schemeClr>
                </a:solidFill>
              </a:rPr>
              <a:t>2/23/26</a:t>
            </a:r>
          </a:p>
        </p:txBody>
      </p:sp>
      <p:graphicFrame>
        <p:nvGraphicFramePr>
          <p:cNvPr id="6" name="HouseTable_Horizontal">
            <a:extLst>
              <a:ext uri="{FF2B5EF4-FFF2-40B4-BE49-F238E27FC236}">
                <a16:creationId xmlns:a16="http://schemas.microsoft.com/office/drawing/2014/main" id="{9E26C2D2-2C57-EF16-CC31-D6051E9AC286}"/>
              </a:ext>
            </a:extLst>
          </p:cNvPr>
          <p:cNvGraphicFramePr>
            <a:graphicFrameLocks noGrp="1"/>
          </p:cNvGraphicFramePr>
          <p:nvPr>
            <p:extLst>
              <p:ext uri="{D42A27DB-BD31-4B8C-83A1-F6EECF244321}">
                <p14:modId xmlns:p14="http://schemas.microsoft.com/office/powerpoint/2010/main" val="3603319929"/>
              </p:ext>
            </p:extLst>
          </p:nvPr>
        </p:nvGraphicFramePr>
        <p:xfrm>
          <a:off x="965199" y="1669424"/>
          <a:ext cx="7342633" cy="2560320"/>
        </p:xfrm>
        <a:graphic>
          <a:graphicData uri="http://schemas.openxmlformats.org/drawingml/2006/table">
            <a:tbl>
              <a:tblPr firstRow="1" bandRow="1">
                <a:tableStyleId>{5C22544A-7EE6-4342-B048-85BDC9FD1C3A}</a:tableStyleId>
              </a:tblPr>
              <a:tblGrid>
                <a:gridCol w="1297269">
                  <a:extLst>
                    <a:ext uri="{9D8B030D-6E8A-4147-A177-3AD203B41FA5}">
                      <a16:colId xmlns:a16="http://schemas.microsoft.com/office/drawing/2014/main" val="90219083"/>
                    </a:ext>
                  </a:extLst>
                </a:gridCol>
                <a:gridCol w="1297269">
                  <a:extLst>
                    <a:ext uri="{9D8B030D-6E8A-4147-A177-3AD203B41FA5}">
                      <a16:colId xmlns:a16="http://schemas.microsoft.com/office/drawing/2014/main" val="3818077993"/>
                    </a:ext>
                  </a:extLst>
                </a:gridCol>
                <a:gridCol w="3335834">
                  <a:extLst>
                    <a:ext uri="{9D8B030D-6E8A-4147-A177-3AD203B41FA5}">
                      <a16:colId xmlns:a16="http://schemas.microsoft.com/office/drawing/2014/main" val="2300954848"/>
                    </a:ext>
                  </a:extLst>
                </a:gridCol>
                <a:gridCol w="1412261">
                  <a:extLst>
                    <a:ext uri="{9D8B030D-6E8A-4147-A177-3AD203B41FA5}">
                      <a16:colId xmlns:a16="http://schemas.microsoft.com/office/drawing/2014/main" val="2371894704"/>
                    </a:ext>
                  </a:extLst>
                </a:gridCol>
              </a:tblGrid>
              <a:tr h="365760">
                <a:tc>
                  <a:txBody>
                    <a:bodyPr/>
                    <a:lstStyle/>
                    <a:p>
                      <a:pPr algn="ctr">
                        <a:spcAft>
                          <a:spcPts val="600"/>
                        </a:spcAft>
                      </a:pPr>
                      <a:r>
                        <a:rPr lang="en-US" sz="1200" dirty="0">
                          <a:solidFill>
                            <a:schemeClr val="bg1"/>
                          </a:solidFill>
                        </a:rPr>
                        <a:t>RACE</a:t>
                      </a:r>
                    </a:p>
                  </a:txBody>
                  <a:tcPr marL="50320" marR="50320" marT="50320" marB="50320" anchor="ctr">
                    <a:lnL w="12700" cap="flat" cmpd="sng" algn="ctr">
                      <a:solidFill>
                        <a:schemeClr val="accent1">
                          <a:lumMod val="75000"/>
                        </a:schemeClr>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spcAft>
                          <a:spcPts val="600"/>
                        </a:spcAft>
                      </a:pPr>
                      <a:r>
                        <a:rPr lang="en-US" sz="1200" dirty="0">
                          <a:solidFill>
                            <a:schemeClr val="bg1"/>
                          </a:solidFill>
                        </a:rPr>
                        <a:t>INCUMBENT</a:t>
                      </a:r>
                    </a:p>
                  </a:txBody>
                  <a:tcPr marL="50320" marR="50320" marT="50320" marB="503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spcAft>
                          <a:spcPts val="600"/>
                        </a:spcAft>
                      </a:pPr>
                      <a:r>
                        <a:rPr lang="en-US" sz="1200" dirty="0">
                          <a:solidFill>
                            <a:schemeClr val="bg1"/>
                          </a:solidFill>
                        </a:rPr>
                        <a:t>POTENTIAL CANDIDATES</a:t>
                      </a:r>
                    </a:p>
                  </a:txBody>
                  <a:tcPr marL="50320" marR="50320" marT="50320" marB="503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spcAft>
                          <a:spcPts val="600"/>
                        </a:spcAft>
                      </a:pPr>
                      <a:r>
                        <a:rPr lang="en-US" sz="1200" dirty="0">
                          <a:solidFill>
                            <a:schemeClr val="bg1"/>
                          </a:solidFill>
                        </a:rPr>
                        <a:t>CPR RATING</a:t>
                      </a:r>
                    </a:p>
                  </a:txBody>
                  <a:tcPr marL="50320" marR="50320" marT="50320" marB="50320" anchor="ctr">
                    <a:lnL w="12700" cap="flat" cmpd="sng" algn="ctr">
                      <a:solidFill>
                        <a:schemeClr val="bg2"/>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725415551"/>
                  </a:ext>
                </a:extLst>
              </a:tr>
              <a:tr h="548640">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1" dirty="0">
                          <a:solidFill>
                            <a:schemeClr val="tx1"/>
                          </a:solidFill>
                          <a:latin typeface="+mn-lt"/>
                          <a:cs typeface="Arial" panose="020B0604020202020204" pitchFamily="34" charset="0"/>
                        </a:rPr>
                        <a:t>Senate</a:t>
                      </a:r>
                    </a:p>
                  </a:txBody>
                  <a:tcPr marL="50320" marR="50320" marT="50320" marB="503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0" dirty="0">
                          <a:solidFill>
                            <a:schemeClr val="tx1"/>
                          </a:solidFill>
                          <a:latin typeface="+mn-lt"/>
                          <a:cs typeface="Arial" panose="020B0604020202020204" pitchFamily="34" charset="0"/>
                        </a:rPr>
                        <a:t>Open</a:t>
                      </a:r>
                    </a:p>
                  </a:txBody>
                  <a:tcPr marL="50320" marR="50320" marT="50320" marB="503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0" dirty="0">
                          <a:solidFill>
                            <a:srgbClr val="0380E3"/>
                          </a:solidFill>
                          <a:latin typeface="+mn-lt"/>
                          <a:cs typeface="Arial" panose="020B0604020202020204" pitchFamily="34" charset="0"/>
                        </a:rPr>
                        <a:t>Raja Krishnamoorthi / Juliana Stratton / Robin Kelly</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0" dirty="0">
                          <a:solidFill>
                            <a:srgbClr val="FF5739"/>
                          </a:solidFill>
                        </a:rPr>
                        <a:t>Don Tracy</a:t>
                      </a:r>
                    </a:p>
                  </a:txBody>
                  <a:tcPr marL="50320" marR="50320" marT="50320" marB="503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1" dirty="0">
                          <a:solidFill>
                            <a:schemeClr val="bg1"/>
                          </a:solidFill>
                        </a:rPr>
                        <a:t>SOLID D</a:t>
                      </a:r>
                    </a:p>
                  </a:txBody>
                  <a:tcPr marL="50320" marR="50320" marT="50320" marB="503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245C94"/>
                    </a:solidFill>
                  </a:tcPr>
                </a:tc>
                <a:extLst>
                  <a:ext uri="{0D108BD9-81ED-4DB2-BD59-A6C34878D82A}">
                    <a16:rowId xmlns:a16="http://schemas.microsoft.com/office/drawing/2014/main" val="3809800032"/>
                  </a:ext>
                </a:extLst>
              </a:tr>
              <a:tr h="548640">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050" b="1" dirty="0">
                          <a:solidFill>
                            <a:schemeClr val="tx1"/>
                          </a:solidFill>
                          <a:latin typeface="+mn-lt"/>
                          <a:cs typeface="Arial" panose="020B0604020202020204" pitchFamily="34" charset="0"/>
                        </a:rPr>
                        <a:t>IL-2</a:t>
                      </a:r>
                      <a:endParaRPr lang="en-US" sz="1000" b="1" dirty="0">
                        <a:solidFill>
                          <a:schemeClr val="tx1"/>
                        </a:solidFill>
                        <a:latin typeface="+mn-lt"/>
                        <a:cs typeface="Arial" panose="020B0604020202020204" pitchFamily="34"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1000" b="0" dirty="0">
                          <a:solidFill>
                            <a:srgbClr val="0380E3"/>
                          </a:solidFill>
                          <a:latin typeface="+mn-lt"/>
                          <a:cs typeface="Arial" panose="020B0604020202020204" pitchFamily="34" charset="0"/>
                        </a:rPr>
                        <a:t>DEM PRIMARY</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0" dirty="0">
                          <a:solidFill>
                            <a:schemeClr val="tx1"/>
                          </a:solidFill>
                          <a:latin typeface="+mn-lt"/>
                          <a:cs typeface="Arial" panose="020B0604020202020204" pitchFamily="34" charset="0"/>
                        </a:rPr>
                        <a:t>Open</a:t>
                      </a:r>
                    </a:p>
                  </a:txBody>
                  <a:tcPr marL="50320" marR="50320" marT="50320" marB="503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0" dirty="0">
                          <a:solidFill>
                            <a:srgbClr val="0380E3"/>
                          </a:solidFill>
                          <a:latin typeface="+mn-lt"/>
                          <a:cs typeface="Arial" panose="020B0604020202020204" pitchFamily="34" charset="0"/>
                        </a:rPr>
                        <a:t>Jesse Jackson Jr. / Donna Miller / Yumeka Brown / Robert Peters / Willie Preston</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1" dirty="0">
                          <a:solidFill>
                            <a:schemeClr val="bg1"/>
                          </a:solidFill>
                        </a:rPr>
                        <a:t>SOLID D</a:t>
                      </a:r>
                    </a:p>
                  </a:txBody>
                  <a:tcPr marL="50320" marR="50320" marT="50320" marB="503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245C94"/>
                    </a:solidFill>
                  </a:tcPr>
                </a:tc>
                <a:extLst>
                  <a:ext uri="{0D108BD9-81ED-4DB2-BD59-A6C34878D82A}">
                    <a16:rowId xmlns:a16="http://schemas.microsoft.com/office/drawing/2014/main" val="2337675704"/>
                  </a:ext>
                </a:extLst>
              </a:tr>
              <a:tr h="548640">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050" b="1" dirty="0">
                          <a:solidFill>
                            <a:schemeClr val="tx1"/>
                          </a:solidFill>
                          <a:latin typeface="+mn-lt"/>
                          <a:cs typeface="Arial" panose="020B0604020202020204" pitchFamily="34" charset="0"/>
                        </a:rPr>
                        <a:t>IL-8</a:t>
                      </a:r>
                      <a:endParaRPr lang="en-US" sz="1000" b="1" dirty="0">
                        <a:solidFill>
                          <a:schemeClr val="tx1"/>
                        </a:solidFill>
                        <a:latin typeface="+mn-lt"/>
                        <a:cs typeface="Arial" panose="020B0604020202020204" pitchFamily="34"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1000" b="0" dirty="0">
                          <a:solidFill>
                            <a:srgbClr val="0380E3"/>
                          </a:solidFill>
                          <a:latin typeface="+mn-lt"/>
                          <a:cs typeface="Arial" panose="020B0604020202020204" pitchFamily="34" charset="0"/>
                        </a:rPr>
                        <a:t>DEM PRIMARY</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0" dirty="0">
                          <a:solidFill>
                            <a:schemeClr val="tx1"/>
                          </a:solidFill>
                          <a:latin typeface="+mn-lt"/>
                          <a:cs typeface="Arial" panose="020B0604020202020204" pitchFamily="34" charset="0"/>
                        </a:rPr>
                        <a:t>Open</a:t>
                      </a:r>
                    </a:p>
                  </a:txBody>
                  <a:tcPr marL="50320" marR="50320" marT="50320" marB="503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0" dirty="0">
                          <a:solidFill>
                            <a:srgbClr val="0380E3"/>
                          </a:solidFill>
                          <a:latin typeface="+mn-lt"/>
                          <a:cs typeface="Arial" panose="020B0604020202020204" pitchFamily="34" charset="0"/>
                        </a:rPr>
                        <a:t>Melissa Bean / Junaid Ahmed / Neil Khot / Dan Tully / Kevin Morrison / Yasmeen Bankole</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b="1" dirty="0">
                          <a:solidFill>
                            <a:schemeClr val="bg1"/>
                          </a:solidFill>
                        </a:rPr>
                        <a:t>SOLID D</a:t>
                      </a:r>
                    </a:p>
                  </a:txBody>
                  <a:tcPr marL="50320" marR="50320" marT="50320" marB="503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245C94"/>
                    </a:solidFill>
                  </a:tcPr>
                </a:tc>
                <a:extLst>
                  <a:ext uri="{0D108BD9-81ED-4DB2-BD59-A6C34878D82A}">
                    <a16:rowId xmlns:a16="http://schemas.microsoft.com/office/drawing/2014/main" val="2475719502"/>
                  </a:ext>
                </a:extLst>
              </a:tr>
              <a:tr h="548640">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050" b="1" dirty="0">
                          <a:solidFill>
                            <a:schemeClr val="tx1"/>
                          </a:solidFill>
                          <a:latin typeface="+mn-lt"/>
                          <a:cs typeface="Arial" panose="020B0604020202020204" pitchFamily="34" charset="0"/>
                        </a:rPr>
                        <a:t>IL-9</a:t>
                      </a:r>
                      <a:endParaRPr lang="en-US" sz="1000" b="1" dirty="0">
                        <a:solidFill>
                          <a:schemeClr val="tx1"/>
                        </a:solidFill>
                        <a:latin typeface="+mn-lt"/>
                        <a:cs typeface="Arial" panose="020B0604020202020204" pitchFamily="34"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1000" b="0" dirty="0">
                          <a:solidFill>
                            <a:srgbClr val="0380E3"/>
                          </a:solidFill>
                          <a:latin typeface="+mn-lt"/>
                          <a:cs typeface="Arial" panose="020B0604020202020204" pitchFamily="34" charset="0"/>
                        </a:rPr>
                        <a:t>DEM PRIMARY</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0" dirty="0">
                          <a:solidFill>
                            <a:schemeClr val="tx1"/>
                          </a:solidFill>
                          <a:latin typeface="+mn-lt"/>
                          <a:cs typeface="Arial" panose="020B0604020202020204" pitchFamily="34" charset="0"/>
                        </a:rPr>
                        <a:t>Open</a:t>
                      </a:r>
                    </a:p>
                  </a:txBody>
                  <a:tcPr marL="50320" marR="50320" marT="50320" marB="503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0" dirty="0">
                          <a:solidFill>
                            <a:srgbClr val="0380E3"/>
                          </a:solidFill>
                          <a:latin typeface="+mn-lt"/>
                          <a:cs typeface="Arial" panose="020B0604020202020204" pitchFamily="34" charset="0"/>
                        </a:rPr>
                        <a:t>Daniel Bliss / Laura Fine / Kat Abughazaleh / Mike Simmons / Bushra </a:t>
                      </a:r>
                      <a:r>
                        <a:rPr lang="en-US" sz="1100" b="0" dirty="0" err="1">
                          <a:solidFill>
                            <a:srgbClr val="0380E3"/>
                          </a:solidFill>
                          <a:latin typeface="+mn-lt"/>
                          <a:cs typeface="Arial" panose="020B0604020202020204" pitchFamily="34" charset="0"/>
                        </a:rPr>
                        <a:t>Amiwala</a:t>
                      </a:r>
                      <a:r>
                        <a:rPr lang="en-US" sz="1100" b="0" dirty="0">
                          <a:solidFill>
                            <a:srgbClr val="0380E3"/>
                          </a:solidFill>
                          <a:latin typeface="+mn-lt"/>
                          <a:cs typeface="Arial" panose="020B0604020202020204" pitchFamily="34" charset="0"/>
                        </a:rPr>
                        <a:t> / Hoan Huynh</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b="1" dirty="0">
                          <a:solidFill>
                            <a:schemeClr val="bg1"/>
                          </a:solidFill>
                        </a:rPr>
                        <a:t>SOLID D</a:t>
                      </a:r>
                    </a:p>
                  </a:txBody>
                  <a:tcPr marL="50320" marR="50320" marT="50320" marB="503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245C94"/>
                    </a:solidFill>
                  </a:tcPr>
                </a:tc>
                <a:extLst>
                  <a:ext uri="{0D108BD9-81ED-4DB2-BD59-A6C34878D82A}">
                    <a16:rowId xmlns:a16="http://schemas.microsoft.com/office/drawing/2014/main" val="2877076785"/>
                  </a:ext>
                </a:extLst>
              </a:tr>
            </a:tbl>
          </a:graphicData>
        </a:graphic>
      </p:graphicFrame>
    </p:spTree>
    <p:extLst>
      <p:ext uri="{BB962C8B-B14F-4D97-AF65-F5344CB8AC3E}">
        <p14:creationId xmlns:p14="http://schemas.microsoft.com/office/powerpoint/2010/main" val="2357840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B0942-8CBA-3816-F36F-2D91D9CEAE46}"/>
            </a:ext>
          </a:extLst>
        </p:cNvPr>
        <p:cNvGrpSpPr/>
        <p:nvPr/>
      </p:nvGrpSpPr>
      <p:grpSpPr>
        <a:xfrm>
          <a:off x="0" y="0"/>
          <a:ext cx="0" cy="0"/>
          <a:chOff x="0" y="0"/>
          <a:chExt cx="0" cy="0"/>
        </a:xfrm>
      </p:grpSpPr>
      <p:sp>
        <p:nvSpPr>
          <p:cNvPr id="17" name="Title 3">
            <a:extLst>
              <a:ext uri="{FF2B5EF4-FFF2-40B4-BE49-F238E27FC236}">
                <a16:creationId xmlns:a16="http://schemas.microsoft.com/office/drawing/2014/main" id="{A4D24CF3-031B-2937-CFB7-EF592376DE02}"/>
              </a:ext>
            </a:extLst>
          </p:cNvPr>
          <p:cNvSpPr>
            <a:spLocks noGrp="1"/>
          </p:cNvSpPr>
          <p:nvPr>
            <p:ph type="title"/>
          </p:nvPr>
        </p:nvSpPr>
        <p:spPr/>
        <p:txBody>
          <a:bodyPr/>
          <a:lstStyle/>
          <a:p>
            <a:r>
              <a:rPr lang="en-US" dirty="0">
                <a:latin typeface="+mj-lt"/>
              </a:rPr>
              <a:t>March 17: Illinois Senate </a:t>
            </a:r>
            <a:r>
              <a:rPr lang="en-US" dirty="0">
                <a:solidFill>
                  <a:srgbClr val="0380E3"/>
                </a:solidFill>
                <a:latin typeface="+mj-lt"/>
              </a:rPr>
              <a:t>Democratic Primary</a:t>
            </a:r>
          </a:p>
        </p:txBody>
      </p:sp>
      <p:sp>
        <p:nvSpPr>
          <p:cNvPr id="2" name="TextBox 1">
            <a:extLst>
              <a:ext uri="{FF2B5EF4-FFF2-40B4-BE49-F238E27FC236}">
                <a16:creationId xmlns:a16="http://schemas.microsoft.com/office/drawing/2014/main" id="{1D6D2A01-27F7-C5AC-7373-473D28F44632}"/>
              </a:ext>
            </a:extLst>
          </p:cNvPr>
          <p:cNvSpPr txBox="1"/>
          <p:nvPr/>
        </p:nvSpPr>
        <p:spPr>
          <a:xfrm>
            <a:off x="636990" y="6224623"/>
            <a:ext cx="5679589" cy="200055"/>
          </a:xfrm>
          <a:prstGeom prst="rect">
            <a:avLst/>
          </a:prstGeom>
          <a:noFill/>
        </p:spPr>
        <p:txBody>
          <a:bodyPr wrap="square" rtlCol="0">
            <a:spAutoFit/>
          </a:bodyPr>
          <a:lstStyle/>
          <a:p>
            <a:r>
              <a:rPr lang="en-US" sz="700" spc="200" dirty="0">
                <a:solidFill>
                  <a:schemeClr val="bg2">
                    <a:lumMod val="50000"/>
                  </a:schemeClr>
                </a:solidFill>
              </a:rPr>
              <a:t>SOURCE </a:t>
            </a:r>
            <a:r>
              <a:rPr lang="en-US" sz="700" i="1" dirty="0">
                <a:solidFill>
                  <a:schemeClr val="bg2">
                    <a:lumMod val="75000"/>
                  </a:schemeClr>
                </a:solidFill>
              </a:rPr>
              <a:t>Ballotpedia, Federal Election Commission, RealClearPolitics, Decision Desk HQ, </a:t>
            </a:r>
            <a:r>
              <a:rPr lang="en-US" sz="700" i="1" dirty="0" err="1">
                <a:solidFill>
                  <a:schemeClr val="bg2">
                    <a:lumMod val="75000"/>
                  </a:schemeClr>
                </a:solidFill>
              </a:rPr>
              <a:t>VoteHub</a:t>
            </a:r>
            <a:endParaRPr lang="en-US" sz="700" i="1" dirty="0">
              <a:solidFill>
                <a:schemeClr val="bg2">
                  <a:lumMod val="75000"/>
                </a:schemeClr>
              </a:solidFill>
            </a:endParaRPr>
          </a:p>
        </p:txBody>
      </p:sp>
      <p:sp>
        <p:nvSpPr>
          <p:cNvPr id="3" name="TextBox 2">
            <a:extLst>
              <a:ext uri="{FF2B5EF4-FFF2-40B4-BE49-F238E27FC236}">
                <a16:creationId xmlns:a16="http://schemas.microsoft.com/office/drawing/2014/main" id="{82CBFCBF-0159-F377-07BB-AD0D071B33DB}"/>
              </a:ext>
            </a:extLst>
          </p:cNvPr>
          <p:cNvSpPr txBox="1"/>
          <p:nvPr/>
        </p:nvSpPr>
        <p:spPr>
          <a:xfrm>
            <a:off x="636990" y="6350292"/>
            <a:ext cx="2685329" cy="200055"/>
          </a:xfrm>
          <a:prstGeom prst="rect">
            <a:avLst/>
          </a:prstGeom>
          <a:noFill/>
        </p:spPr>
        <p:txBody>
          <a:bodyPr wrap="square" rtlCol="0">
            <a:spAutoFit/>
          </a:bodyPr>
          <a:lstStyle/>
          <a:p>
            <a:r>
              <a:rPr lang="en-US" sz="700" spc="200" dirty="0">
                <a:solidFill>
                  <a:schemeClr val="accent1"/>
                </a:solidFill>
              </a:rPr>
              <a:t>PRESENTATION CENTER </a:t>
            </a:r>
            <a:r>
              <a:rPr lang="en-US" sz="700" dirty="0">
                <a:solidFill>
                  <a:schemeClr val="bg2">
                    <a:lumMod val="75000"/>
                  </a:schemeClr>
                </a:solidFill>
              </a:rPr>
              <a:t>2/23/26</a:t>
            </a:r>
          </a:p>
        </p:txBody>
      </p:sp>
      <p:sp>
        <p:nvSpPr>
          <p:cNvPr id="11" name="TextBox 10">
            <a:extLst>
              <a:ext uri="{FF2B5EF4-FFF2-40B4-BE49-F238E27FC236}">
                <a16:creationId xmlns:a16="http://schemas.microsoft.com/office/drawing/2014/main" id="{01F5B3ED-25C8-174A-9330-4063F982049A}"/>
              </a:ext>
            </a:extLst>
          </p:cNvPr>
          <p:cNvSpPr txBox="1"/>
          <p:nvPr/>
        </p:nvSpPr>
        <p:spPr>
          <a:xfrm>
            <a:off x="965201" y="4355413"/>
            <a:ext cx="7342632" cy="1585049"/>
          </a:xfrm>
          <a:prstGeom prst="rect">
            <a:avLst/>
          </a:prstGeom>
          <a:noFill/>
        </p:spPr>
        <p:txBody>
          <a:bodyPr wrap="square">
            <a:spAutoFit/>
          </a:bodyPr>
          <a:lstStyle/>
          <a:p>
            <a:pPr marL="0" lvl="1">
              <a:spcAft>
                <a:spcPts val="600"/>
              </a:spcAft>
              <a:buClr>
                <a:srgbClr val="000000"/>
              </a:buClr>
              <a:buSzPts val="1000"/>
              <a:defRPr/>
            </a:pPr>
            <a:r>
              <a:rPr lang="en-US" sz="1200" b="1" dirty="0">
                <a:ea typeface="Arial"/>
                <a:cs typeface="Arial" panose="020B0604020202020204" pitchFamily="34" charset="0"/>
                <a:sym typeface="Arial"/>
              </a:rPr>
              <a:t>WHAT TO KNOW</a:t>
            </a:r>
          </a:p>
          <a:p>
            <a:pPr marL="171450" lvl="1" indent="-171450">
              <a:spcAft>
                <a:spcPts val="300"/>
              </a:spcAft>
              <a:buClr>
                <a:srgbClr val="000000"/>
              </a:buClr>
              <a:buSzPts val="1000"/>
              <a:buFont typeface="Arial" panose="020B0604020202020204" pitchFamily="34" charset="0"/>
              <a:buChar char="•"/>
              <a:defRPr/>
            </a:pPr>
            <a:r>
              <a:rPr lang="en-US" sz="1000" dirty="0">
                <a:ea typeface="Arial"/>
                <a:cs typeface="Arial" panose="020B0604020202020204" pitchFamily="34" charset="0"/>
                <a:sym typeface="Arial"/>
              </a:rPr>
              <a:t>Sen. Dick Durbin’s retirement has opened this </a:t>
            </a:r>
            <a:r>
              <a:rPr lang="en-US" sz="1000" b="1" dirty="0">
                <a:ea typeface="Arial"/>
                <a:cs typeface="Arial" panose="020B0604020202020204" pitchFamily="34" charset="0"/>
                <a:sym typeface="Arial"/>
              </a:rPr>
              <a:t>safely Democratic seat for the first time since 1997</a:t>
            </a:r>
          </a:p>
          <a:p>
            <a:pPr marL="171450" lvl="1" indent="-171450">
              <a:spcAft>
                <a:spcPts val="300"/>
              </a:spcAft>
              <a:buClr>
                <a:srgbClr val="000000"/>
              </a:buClr>
              <a:buSzPts val="1000"/>
              <a:buFont typeface="Arial" panose="020B0604020202020204" pitchFamily="34" charset="0"/>
              <a:buChar char="•"/>
              <a:defRPr/>
            </a:pPr>
            <a:r>
              <a:rPr lang="en-US" sz="1000" dirty="0">
                <a:ea typeface="Arial"/>
                <a:cs typeface="Arial" panose="020B0604020202020204" pitchFamily="34" charset="0"/>
                <a:sym typeface="Arial"/>
              </a:rPr>
              <a:t>Lt. Gov. Juliana Stratton entered the race first and </a:t>
            </a:r>
            <a:r>
              <a:rPr lang="en-US" sz="1000" b="1" dirty="0">
                <a:ea typeface="Arial"/>
                <a:cs typeface="Arial" panose="020B0604020202020204" pitchFamily="34" charset="0"/>
                <a:sym typeface="Arial"/>
              </a:rPr>
              <a:t>quickly secured Gov. J.B. Pritzker’s endorsement</a:t>
            </a:r>
            <a:r>
              <a:rPr lang="en-US" sz="1000" dirty="0">
                <a:ea typeface="Arial"/>
                <a:cs typeface="Arial" panose="020B0604020202020204" pitchFamily="34" charset="0"/>
                <a:sym typeface="Arial"/>
              </a:rPr>
              <a:t>, with reports indicating Pritzker and his allies sought to discourage other prominent Democrats from running, though US Reps. Robin Kelly and Raja Krishnamoorthi entered soon after</a:t>
            </a:r>
          </a:p>
          <a:p>
            <a:pPr marL="171450" lvl="1" indent="-171450">
              <a:spcAft>
                <a:spcPts val="300"/>
              </a:spcAft>
              <a:buClr>
                <a:srgbClr val="000000"/>
              </a:buClr>
              <a:buSzPts val="1000"/>
              <a:buFont typeface="Arial" panose="020B0604020202020204" pitchFamily="34" charset="0"/>
              <a:buChar char="•"/>
              <a:defRPr/>
            </a:pPr>
            <a:r>
              <a:rPr lang="en-US" sz="1000" dirty="0">
                <a:ea typeface="Arial"/>
                <a:cs typeface="Arial" panose="020B0604020202020204" pitchFamily="34" charset="0"/>
                <a:sym typeface="Arial"/>
              </a:rPr>
              <a:t>Krishnamoorthi has </a:t>
            </a:r>
            <a:r>
              <a:rPr lang="en-US" sz="1000" b="1" dirty="0">
                <a:ea typeface="Arial"/>
                <a:cs typeface="Arial" panose="020B0604020202020204" pitchFamily="34" charset="0"/>
                <a:sym typeface="Arial"/>
              </a:rPr>
              <a:t>built the largest fundraising operation of any non-incumbent Senate candidate in the country</a:t>
            </a:r>
            <a:r>
              <a:rPr lang="en-US" sz="1000" dirty="0">
                <a:ea typeface="Arial"/>
                <a:cs typeface="Arial" panose="020B0604020202020204" pitchFamily="34" charset="0"/>
                <a:sym typeface="Arial"/>
              </a:rPr>
              <a:t>, raising more than $28 million in 2025 and beginning 2026 with over $15 million in cash on hand</a:t>
            </a:r>
          </a:p>
          <a:p>
            <a:pPr marL="171450" lvl="1" indent="-171450">
              <a:spcAft>
                <a:spcPts val="300"/>
              </a:spcAft>
              <a:buClr>
                <a:srgbClr val="000000"/>
              </a:buClr>
              <a:buSzPts val="1000"/>
              <a:buFont typeface="Arial" panose="020B0604020202020204" pitchFamily="34" charset="0"/>
              <a:buChar char="•"/>
              <a:defRPr/>
            </a:pPr>
            <a:r>
              <a:rPr lang="en-US" sz="1000" dirty="0">
                <a:ea typeface="Arial"/>
                <a:cs typeface="Arial" panose="020B0604020202020204" pitchFamily="34" charset="0"/>
                <a:sym typeface="Arial"/>
              </a:rPr>
              <a:t>Krishnamoorthi has led in every public poll, with Stratton consistently in second and Kelly in third</a:t>
            </a:r>
          </a:p>
        </p:txBody>
      </p:sp>
      <p:graphicFrame>
        <p:nvGraphicFramePr>
          <p:cNvPr id="6" name="HouseTable_Horizontal">
            <a:extLst>
              <a:ext uri="{FF2B5EF4-FFF2-40B4-BE49-F238E27FC236}">
                <a16:creationId xmlns:a16="http://schemas.microsoft.com/office/drawing/2014/main" id="{86B63C4F-A937-5DFB-8E7C-0E045597C873}"/>
              </a:ext>
            </a:extLst>
          </p:cNvPr>
          <p:cNvGraphicFramePr>
            <a:graphicFrameLocks noGrp="1"/>
          </p:cNvGraphicFramePr>
          <p:nvPr>
            <p:extLst>
              <p:ext uri="{D42A27DB-BD31-4B8C-83A1-F6EECF244321}">
                <p14:modId xmlns:p14="http://schemas.microsoft.com/office/powerpoint/2010/main" val="4093447901"/>
              </p:ext>
            </p:extLst>
          </p:nvPr>
        </p:nvGraphicFramePr>
        <p:xfrm>
          <a:off x="965199" y="1669424"/>
          <a:ext cx="7337717" cy="2560320"/>
        </p:xfrm>
        <a:graphic>
          <a:graphicData uri="http://schemas.openxmlformats.org/drawingml/2006/table">
            <a:tbl>
              <a:tblPr firstRow="1" bandRow="1">
                <a:tableStyleId>{5C22544A-7EE6-4342-B048-85BDC9FD1C3A}</a:tableStyleId>
              </a:tblPr>
              <a:tblGrid>
                <a:gridCol w="2478138">
                  <a:extLst>
                    <a:ext uri="{9D8B030D-6E8A-4147-A177-3AD203B41FA5}">
                      <a16:colId xmlns:a16="http://schemas.microsoft.com/office/drawing/2014/main" val="90219083"/>
                    </a:ext>
                  </a:extLst>
                </a:gridCol>
                <a:gridCol w="1380744">
                  <a:extLst>
                    <a:ext uri="{9D8B030D-6E8A-4147-A177-3AD203B41FA5}">
                      <a16:colId xmlns:a16="http://schemas.microsoft.com/office/drawing/2014/main" val="3818077993"/>
                    </a:ext>
                  </a:extLst>
                </a:gridCol>
                <a:gridCol w="1101395">
                  <a:extLst>
                    <a:ext uri="{9D8B030D-6E8A-4147-A177-3AD203B41FA5}">
                      <a16:colId xmlns:a16="http://schemas.microsoft.com/office/drawing/2014/main" val="2300954848"/>
                    </a:ext>
                  </a:extLst>
                </a:gridCol>
                <a:gridCol w="2377440">
                  <a:extLst>
                    <a:ext uri="{9D8B030D-6E8A-4147-A177-3AD203B41FA5}">
                      <a16:colId xmlns:a16="http://schemas.microsoft.com/office/drawing/2014/main" val="2371894704"/>
                    </a:ext>
                  </a:extLst>
                </a:gridCol>
              </a:tblGrid>
              <a:tr h="365760">
                <a:tc>
                  <a:txBody>
                    <a:bodyPr/>
                    <a:lstStyle/>
                    <a:p>
                      <a:pPr algn="ctr">
                        <a:spcAft>
                          <a:spcPts val="600"/>
                        </a:spcAft>
                      </a:pPr>
                      <a:r>
                        <a:rPr lang="en-US" sz="1200" dirty="0">
                          <a:solidFill>
                            <a:schemeClr val="bg1"/>
                          </a:solidFill>
                        </a:rPr>
                        <a:t>KEY CONTENDERS</a:t>
                      </a:r>
                    </a:p>
                  </a:txBody>
                  <a:tcPr marL="45720" marR="45720" anchor="ctr">
                    <a:lnL w="12700" cap="flat" cmpd="sng" algn="ctr">
                      <a:solidFill>
                        <a:schemeClr val="accent1">
                          <a:lumMod val="75000"/>
                        </a:schemeClr>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spcAft>
                          <a:spcPts val="600"/>
                        </a:spcAft>
                      </a:pPr>
                      <a:r>
                        <a:rPr lang="en-US" sz="1200" dirty="0">
                          <a:solidFill>
                            <a:schemeClr val="bg1"/>
                          </a:solidFill>
                        </a:rPr>
                        <a:t>FUNDRAISED</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spcAft>
                          <a:spcPts val="600"/>
                        </a:spcAft>
                      </a:pPr>
                      <a:r>
                        <a:rPr lang="en-US" sz="1200" dirty="0">
                          <a:solidFill>
                            <a:schemeClr val="bg1"/>
                          </a:solidFill>
                        </a:rPr>
                        <a:t>POLL AVG.</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spcAft>
                          <a:spcPts val="600"/>
                        </a:spcAft>
                      </a:pPr>
                      <a:r>
                        <a:rPr lang="en-US" sz="1200" dirty="0">
                          <a:solidFill>
                            <a:schemeClr val="bg1"/>
                          </a:solidFill>
                        </a:rPr>
                        <a:t>NOTABLE ENDORSEMENTS</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725415551"/>
                  </a:ext>
                </a:extLst>
              </a:tr>
              <a:tr h="731520">
                <a:tc>
                  <a:txBody>
                    <a:bodyPr/>
                    <a:lstStyle/>
                    <a:p>
                      <a:pPr marL="914400">
                        <a:spcAft>
                          <a:spcPts val="600"/>
                        </a:spcAft>
                      </a:pPr>
                      <a:r>
                        <a:rPr lang="en-US" sz="1100" b="1" dirty="0">
                          <a:solidFill>
                            <a:srgbClr val="0380E3"/>
                          </a:solidFill>
                        </a:rPr>
                        <a:t>Raja Krishnamoorthi</a:t>
                      </a:r>
                    </a:p>
                    <a:p>
                      <a:pPr marL="914400">
                        <a:spcAft>
                          <a:spcPts val="600"/>
                        </a:spcAft>
                      </a:pPr>
                      <a:r>
                        <a:rPr lang="en-US" sz="1000" dirty="0">
                          <a:solidFill>
                            <a:schemeClr val="tx1"/>
                          </a:solidFill>
                        </a:rPr>
                        <a:t>US Representative since 2017</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dirty="0">
                          <a:solidFill>
                            <a:schemeClr val="tx1"/>
                          </a:solidFill>
                        </a:rPr>
                        <a:t>$28,480,748</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dirty="0">
                          <a:solidFill>
                            <a:schemeClr val="tx1"/>
                          </a:solidFill>
                        </a:rPr>
                        <a:t>35.6%</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dirty="0">
                          <a:solidFill>
                            <a:schemeClr val="tx1"/>
                          </a:solidFill>
                        </a:rPr>
                        <a:t>AFGE</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7363863"/>
                  </a:ext>
                </a:extLst>
              </a:tr>
              <a:tr h="731520">
                <a:tc>
                  <a:txBody>
                    <a:bodyPr/>
                    <a:lstStyle/>
                    <a:p>
                      <a:pPr marL="914400">
                        <a:spcAft>
                          <a:spcPts val="600"/>
                        </a:spcAft>
                      </a:pPr>
                      <a:r>
                        <a:rPr lang="en-US" sz="1100" b="1" dirty="0">
                          <a:solidFill>
                            <a:srgbClr val="0380E3"/>
                          </a:solidFill>
                        </a:rPr>
                        <a:t>Juliana Stratton</a:t>
                      </a:r>
                    </a:p>
                    <a:p>
                      <a:pPr marL="914400">
                        <a:spcAft>
                          <a:spcPts val="600"/>
                        </a:spcAft>
                      </a:pPr>
                      <a:r>
                        <a:rPr lang="en-US" sz="1000" dirty="0">
                          <a:solidFill>
                            <a:schemeClr val="tx1"/>
                          </a:solidFill>
                        </a:rPr>
                        <a:t>Lieutenant Governor since 2019</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0" i="0" kern="1200" dirty="0">
                          <a:solidFill>
                            <a:schemeClr val="dk1"/>
                          </a:solidFill>
                          <a:effectLst/>
                          <a:latin typeface="+mn-lt"/>
                          <a:ea typeface="+mn-ea"/>
                          <a:cs typeface="+mn-cs"/>
                        </a:rPr>
                        <a:t>$3,199,075</a:t>
                      </a:r>
                      <a:endParaRPr lang="en-US" sz="1100" dirty="0">
                        <a:solidFill>
                          <a:schemeClr val="tx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dirty="0">
                          <a:solidFill>
                            <a:schemeClr val="tx1"/>
                          </a:solidFill>
                        </a:rPr>
                        <a:t>16.3%</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dirty="0">
                          <a:solidFill>
                            <a:schemeClr val="tx1"/>
                          </a:solidFill>
                        </a:rPr>
                        <a:t>Gov. J.B. Pritzker (D-IL) / Sen. Elizabeth Warren (D-MA) / Sen. Tammy Duckworth (D-IL)</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9800032"/>
                  </a:ext>
                </a:extLst>
              </a:tr>
              <a:tr h="731520">
                <a:tc>
                  <a:txBody>
                    <a:bodyPr/>
                    <a:lstStyle/>
                    <a:p>
                      <a:pPr marL="914400">
                        <a:spcAft>
                          <a:spcPts val="600"/>
                        </a:spcAft>
                      </a:pPr>
                      <a:r>
                        <a:rPr lang="en-US" sz="1100" b="1" dirty="0">
                          <a:solidFill>
                            <a:srgbClr val="0380E3"/>
                          </a:solidFill>
                        </a:rPr>
                        <a:t>Robin Kelly</a:t>
                      </a:r>
                    </a:p>
                    <a:p>
                      <a:pPr marL="914400">
                        <a:spcAft>
                          <a:spcPts val="600"/>
                        </a:spcAft>
                      </a:pPr>
                      <a:r>
                        <a:rPr lang="en-US" sz="1000" dirty="0">
                          <a:solidFill>
                            <a:schemeClr val="tx1"/>
                          </a:solidFill>
                        </a:rPr>
                        <a:t>US Representative since 2013</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0" i="0" kern="1200" dirty="0">
                          <a:solidFill>
                            <a:schemeClr val="dk1"/>
                          </a:solidFill>
                          <a:effectLst/>
                          <a:latin typeface="+mn-lt"/>
                          <a:ea typeface="+mn-ea"/>
                          <a:cs typeface="+mn-cs"/>
                        </a:rPr>
                        <a:t>$2,949,084</a:t>
                      </a:r>
                      <a:endParaRPr lang="en-US" sz="1100" dirty="0">
                        <a:solidFill>
                          <a:schemeClr val="tx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dirty="0">
                          <a:solidFill>
                            <a:schemeClr val="tx1"/>
                          </a:solidFill>
                        </a:rPr>
                        <a:t>9.7%</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dirty="0">
                          <a:solidFill>
                            <a:schemeClr val="tx1"/>
                          </a:solidFill>
                        </a:rPr>
                        <a:t>Sen. Chris Murphy (D-CT) / 18 US Representatives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0263255"/>
                  </a:ext>
                </a:extLst>
              </a:tr>
            </a:tbl>
          </a:graphicData>
        </a:graphic>
      </p:graphicFrame>
      <p:pic>
        <p:nvPicPr>
          <p:cNvPr id="10" name="Picture 2">
            <a:extLst>
              <a:ext uri="{FF2B5EF4-FFF2-40B4-BE49-F238E27FC236}">
                <a16:creationId xmlns:a16="http://schemas.microsoft.com/office/drawing/2014/main" id="{3BEF3364-0D25-A072-53B4-050B7BB72D1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52309" y="2132517"/>
            <a:ext cx="548640" cy="548640"/>
          </a:xfrm>
          <a:prstGeom prst="ellipse">
            <a:avLst/>
          </a:prstGeom>
          <a:solidFill>
            <a:srgbClr val="359F8F"/>
          </a:solidFill>
          <a:ln w="19050">
            <a:solidFill>
              <a:srgbClr val="0380E3"/>
            </a:solidFill>
          </a:ln>
        </p:spPr>
      </p:pic>
      <p:pic>
        <p:nvPicPr>
          <p:cNvPr id="12" name="Picture 2">
            <a:extLst>
              <a:ext uri="{FF2B5EF4-FFF2-40B4-BE49-F238E27FC236}">
                <a16:creationId xmlns:a16="http://schemas.microsoft.com/office/drawing/2014/main" id="{56CE9A28-4D02-278B-4A65-ADC158F6C8A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2309" y="2862071"/>
            <a:ext cx="548640" cy="548640"/>
          </a:xfrm>
          <a:prstGeom prst="ellipse">
            <a:avLst/>
          </a:prstGeom>
          <a:solidFill>
            <a:srgbClr val="359F8F"/>
          </a:solidFill>
          <a:ln w="19050">
            <a:solidFill>
              <a:srgbClr val="0380E3"/>
            </a:solidFill>
          </a:ln>
        </p:spPr>
      </p:pic>
      <p:pic>
        <p:nvPicPr>
          <p:cNvPr id="13" name="Picture 2">
            <a:extLst>
              <a:ext uri="{FF2B5EF4-FFF2-40B4-BE49-F238E27FC236}">
                <a16:creationId xmlns:a16="http://schemas.microsoft.com/office/drawing/2014/main" id="{733439AB-DBA3-5748-1E18-871798F6B3E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52309" y="3591625"/>
            <a:ext cx="548640" cy="548640"/>
          </a:xfrm>
          <a:prstGeom prst="ellipse">
            <a:avLst/>
          </a:prstGeom>
          <a:solidFill>
            <a:srgbClr val="359F8F"/>
          </a:solidFill>
          <a:ln w="19050">
            <a:solidFill>
              <a:srgbClr val="0380E3"/>
            </a:solidFill>
          </a:ln>
        </p:spPr>
      </p:pic>
    </p:spTree>
    <p:extLst>
      <p:ext uri="{BB962C8B-B14F-4D97-AF65-F5344CB8AC3E}">
        <p14:creationId xmlns:p14="http://schemas.microsoft.com/office/powerpoint/2010/main" val="26202039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E6B94-BE67-6823-0959-597F785A9E21}"/>
            </a:ext>
          </a:extLst>
        </p:cNvPr>
        <p:cNvGrpSpPr/>
        <p:nvPr/>
      </p:nvGrpSpPr>
      <p:grpSpPr>
        <a:xfrm>
          <a:off x="0" y="0"/>
          <a:ext cx="0" cy="0"/>
          <a:chOff x="0" y="0"/>
          <a:chExt cx="0" cy="0"/>
        </a:xfrm>
      </p:grpSpPr>
      <p:sp>
        <p:nvSpPr>
          <p:cNvPr id="17" name="Title 3">
            <a:extLst>
              <a:ext uri="{FF2B5EF4-FFF2-40B4-BE49-F238E27FC236}">
                <a16:creationId xmlns:a16="http://schemas.microsoft.com/office/drawing/2014/main" id="{F953F5C5-9D76-2650-73FB-D557E0639A7D}"/>
              </a:ext>
            </a:extLst>
          </p:cNvPr>
          <p:cNvSpPr>
            <a:spLocks noGrp="1"/>
          </p:cNvSpPr>
          <p:nvPr>
            <p:ph type="title"/>
          </p:nvPr>
        </p:nvSpPr>
        <p:spPr/>
        <p:txBody>
          <a:bodyPr/>
          <a:lstStyle/>
          <a:p>
            <a:r>
              <a:rPr lang="en-US" dirty="0">
                <a:latin typeface="+mj-lt"/>
              </a:rPr>
              <a:t>March 17: Illinois 2</a:t>
            </a:r>
            <a:r>
              <a:rPr lang="en-US" baseline="30000" dirty="0">
                <a:latin typeface="+mj-lt"/>
              </a:rPr>
              <a:t>nd</a:t>
            </a:r>
            <a:r>
              <a:rPr lang="en-US" dirty="0">
                <a:latin typeface="+mj-lt"/>
              </a:rPr>
              <a:t> District </a:t>
            </a:r>
            <a:r>
              <a:rPr lang="en-US" dirty="0">
                <a:solidFill>
                  <a:srgbClr val="0380E3"/>
                </a:solidFill>
                <a:latin typeface="+mj-lt"/>
              </a:rPr>
              <a:t>Democratic Primary</a:t>
            </a:r>
          </a:p>
        </p:txBody>
      </p:sp>
      <p:sp>
        <p:nvSpPr>
          <p:cNvPr id="2" name="TextBox 1">
            <a:extLst>
              <a:ext uri="{FF2B5EF4-FFF2-40B4-BE49-F238E27FC236}">
                <a16:creationId xmlns:a16="http://schemas.microsoft.com/office/drawing/2014/main" id="{691FF2D8-0832-5FED-BDA9-81FB254A558D}"/>
              </a:ext>
            </a:extLst>
          </p:cNvPr>
          <p:cNvSpPr txBox="1"/>
          <p:nvPr/>
        </p:nvSpPr>
        <p:spPr>
          <a:xfrm>
            <a:off x="636990" y="6224623"/>
            <a:ext cx="5679589" cy="200055"/>
          </a:xfrm>
          <a:prstGeom prst="rect">
            <a:avLst/>
          </a:prstGeom>
          <a:noFill/>
        </p:spPr>
        <p:txBody>
          <a:bodyPr wrap="square" rtlCol="0">
            <a:spAutoFit/>
          </a:bodyPr>
          <a:lstStyle/>
          <a:p>
            <a:r>
              <a:rPr lang="en-US" sz="700" spc="200" dirty="0">
                <a:solidFill>
                  <a:schemeClr val="bg2">
                    <a:lumMod val="50000"/>
                  </a:schemeClr>
                </a:solidFill>
              </a:rPr>
              <a:t>SOURCE </a:t>
            </a:r>
            <a:r>
              <a:rPr lang="en-US" sz="700" i="1" dirty="0">
                <a:solidFill>
                  <a:schemeClr val="bg2">
                    <a:lumMod val="75000"/>
                  </a:schemeClr>
                </a:solidFill>
              </a:rPr>
              <a:t>Ballotpedia, Federal Election Commission, RealClearPolitics, Decision Desk HQ, </a:t>
            </a:r>
            <a:r>
              <a:rPr lang="en-US" sz="700" i="1" dirty="0" err="1">
                <a:solidFill>
                  <a:schemeClr val="bg2">
                    <a:lumMod val="75000"/>
                  </a:schemeClr>
                </a:solidFill>
              </a:rPr>
              <a:t>VoteHub</a:t>
            </a:r>
            <a:endParaRPr lang="en-US" sz="700" i="1" dirty="0">
              <a:solidFill>
                <a:schemeClr val="bg2">
                  <a:lumMod val="75000"/>
                </a:schemeClr>
              </a:solidFill>
            </a:endParaRPr>
          </a:p>
        </p:txBody>
      </p:sp>
      <p:sp>
        <p:nvSpPr>
          <p:cNvPr id="3" name="TextBox 2">
            <a:extLst>
              <a:ext uri="{FF2B5EF4-FFF2-40B4-BE49-F238E27FC236}">
                <a16:creationId xmlns:a16="http://schemas.microsoft.com/office/drawing/2014/main" id="{CB7CA564-588E-99C5-9DB2-6289C1A7BECD}"/>
              </a:ext>
            </a:extLst>
          </p:cNvPr>
          <p:cNvSpPr txBox="1"/>
          <p:nvPr/>
        </p:nvSpPr>
        <p:spPr>
          <a:xfrm>
            <a:off x="636990" y="6350292"/>
            <a:ext cx="2685329" cy="200055"/>
          </a:xfrm>
          <a:prstGeom prst="rect">
            <a:avLst/>
          </a:prstGeom>
          <a:noFill/>
        </p:spPr>
        <p:txBody>
          <a:bodyPr wrap="square" rtlCol="0">
            <a:spAutoFit/>
          </a:bodyPr>
          <a:lstStyle/>
          <a:p>
            <a:r>
              <a:rPr lang="en-US" sz="700" spc="200" dirty="0">
                <a:solidFill>
                  <a:schemeClr val="accent1"/>
                </a:solidFill>
              </a:rPr>
              <a:t>PRESENTATION CENTER </a:t>
            </a:r>
            <a:r>
              <a:rPr lang="en-US" sz="700" dirty="0">
                <a:solidFill>
                  <a:schemeClr val="bg2">
                    <a:lumMod val="75000"/>
                  </a:schemeClr>
                </a:solidFill>
              </a:rPr>
              <a:t>2/23/26</a:t>
            </a:r>
          </a:p>
        </p:txBody>
      </p:sp>
      <p:sp>
        <p:nvSpPr>
          <p:cNvPr id="11" name="TextBox 10">
            <a:extLst>
              <a:ext uri="{FF2B5EF4-FFF2-40B4-BE49-F238E27FC236}">
                <a16:creationId xmlns:a16="http://schemas.microsoft.com/office/drawing/2014/main" id="{00EA2C5A-70B6-F89C-787E-AB74CAC429E8}"/>
              </a:ext>
            </a:extLst>
          </p:cNvPr>
          <p:cNvSpPr txBox="1"/>
          <p:nvPr/>
        </p:nvSpPr>
        <p:spPr>
          <a:xfrm>
            <a:off x="965201" y="4355413"/>
            <a:ext cx="7342632" cy="1738938"/>
          </a:xfrm>
          <a:prstGeom prst="rect">
            <a:avLst/>
          </a:prstGeom>
          <a:noFill/>
        </p:spPr>
        <p:txBody>
          <a:bodyPr wrap="square">
            <a:spAutoFit/>
          </a:bodyPr>
          <a:lstStyle/>
          <a:p>
            <a:pPr marL="0" lvl="1">
              <a:spcAft>
                <a:spcPts val="600"/>
              </a:spcAft>
              <a:buClr>
                <a:srgbClr val="000000"/>
              </a:buClr>
              <a:buSzPts val="1000"/>
              <a:defRPr/>
            </a:pPr>
            <a:r>
              <a:rPr lang="en-US" sz="1200" b="1" dirty="0">
                <a:ea typeface="Arial"/>
                <a:cs typeface="Arial" panose="020B0604020202020204" pitchFamily="34" charset="0"/>
                <a:sym typeface="Arial"/>
              </a:rPr>
              <a:t>WHAT TO KNOW</a:t>
            </a:r>
          </a:p>
          <a:p>
            <a:pPr marL="171450" lvl="1" indent="-171450">
              <a:spcAft>
                <a:spcPts val="300"/>
              </a:spcAft>
              <a:buClr>
                <a:srgbClr val="000000"/>
              </a:buClr>
              <a:buSzPts val="1000"/>
              <a:buFont typeface="Arial" panose="020B0604020202020204" pitchFamily="34" charset="0"/>
              <a:buChar char="•"/>
              <a:defRPr/>
            </a:pPr>
            <a:r>
              <a:rPr lang="en-US" sz="1000" dirty="0">
                <a:ea typeface="Arial"/>
                <a:cs typeface="Arial" panose="020B0604020202020204" pitchFamily="34" charset="0"/>
                <a:sym typeface="Arial"/>
              </a:rPr>
              <a:t>Incumbent Rep. Robin Kelly (D) is running for Senate, opening this deep blue southeast Chicago district, where nearly two thirds of residents live in densely populated Cook County and the remainder are spread across several more rural counties along the Indiana border</a:t>
            </a:r>
          </a:p>
          <a:p>
            <a:pPr marL="171450" lvl="1" indent="-171450">
              <a:spcAft>
                <a:spcPts val="300"/>
              </a:spcAft>
              <a:buClr>
                <a:srgbClr val="000000"/>
              </a:buClr>
              <a:buSzPts val="1000"/>
              <a:buFont typeface="Arial" panose="020B0604020202020204" pitchFamily="34" charset="0"/>
              <a:buChar char="•"/>
              <a:defRPr/>
            </a:pPr>
            <a:r>
              <a:rPr lang="en-US" sz="1000" dirty="0">
                <a:ea typeface="Arial"/>
                <a:cs typeface="Arial" panose="020B0604020202020204" pitchFamily="34" charset="0"/>
                <a:sym typeface="Arial"/>
              </a:rPr>
              <a:t>The district is nearly 50 percent Black, and all four of its representatives since 1980 have been Black</a:t>
            </a:r>
          </a:p>
          <a:p>
            <a:pPr marL="171450" lvl="1" indent="-171450">
              <a:spcAft>
                <a:spcPts val="300"/>
              </a:spcAft>
              <a:buClr>
                <a:srgbClr val="000000"/>
              </a:buClr>
              <a:buSzPts val="1000"/>
              <a:buFont typeface="Arial" panose="020B0604020202020204" pitchFamily="34" charset="0"/>
              <a:buChar char="•"/>
              <a:defRPr/>
            </a:pPr>
            <a:r>
              <a:rPr lang="en-US" sz="1000" dirty="0">
                <a:ea typeface="Arial"/>
                <a:cs typeface="Arial" panose="020B0604020202020204" pitchFamily="34" charset="0"/>
                <a:sym typeface="Arial"/>
              </a:rPr>
              <a:t>Cook County Commissioner Donna Miller leads fundraising in the crowded field, while State Sen. Robert Peters has progressive backing, including endorsements from US Sens. Bernie Sanders and Elizabeth Warren.</a:t>
            </a:r>
          </a:p>
          <a:p>
            <a:pPr marL="171450" lvl="1" indent="-171450">
              <a:spcAft>
                <a:spcPts val="300"/>
              </a:spcAft>
              <a:buClr>
                <a:srgbClr val="000000"/>
              </a:buClr>
              <a:buSzPts val="1000"/>
              <a:buFont typeface="Arial" panose="020B0604020202020204" pitchFamily="34" charset="0"/>
              <a:buChar char="•"/>
              <a:defRPr/>
            </a:pPr>
            <a:r>
              <a:rPr lang="en-US" sz="1000" dirty="0">
                <a:ea typeface="Arial"/>
                <a:cs typeface="Arial" panose="020B0604020202020204" pitchFamily="34" charset="0"/>
                <a:sym typeface="Arial"/>
              </a:rPr>
              <a:t>Former US Rep. Jesse Jackson Jr., who left Congress amid federal charges for misusing campaign funds and ultimately served two years in federal prison, and whose brother represents the nearby 1st District, led in two polls in late 2025</a:t>
            </a:r>
          </a:p>
        </p:txBody>
      </p:sp>
      <p:graphicFrame>
        <p:nvGraphicFramePr>
          <p:cNvPr id="6" name="HouseTable_Horizontal">
            <a:extLst>
              <a:ext uri="{FF2B5EF4-FFF2-40B4-BE49-F238E27FC236}">
                <a16:creationId xmlns:a16="http://schemas.microsoft.com/office/drawing/2014/main" id="{35EDDA3B-332E-9AA0-93B1-48F6E06A14B2}"/>
              </a:ext>
            </a:extLst>
          </p:cNvPr>
          <p:cNvGraphicFramePr>
            <a:graphicFrameLocks noGrp="1"/>
          </p:cNvGraphicFramePr>
          <p:nvPr>
            <p:extLst>
              <p:ext uri="{D42A27DB-BD31-4B8C-83A1-F6EECF244321}">
                <p14:modId xmlns:p14="http://schemas.microsoft.com/office/powerpoint/2010/main" val="2465142003"/>
              </p:ext>
            </p:extLst>
          </p:nvPr>
        </p:nvGraphicFramePr>
        <p:xfrm>
          <a:off x="965199" y="1669424"/>
          <a:ext cx="7342633" cy="2560320"/>
        </p:xfrm>
        <a:graphic>
          <a:graphicData uri="http://schemas.openxmlformats.org/drawingml/2006/table">
            <a:tbl>
              <a:tblPr firstRow="1" bandRow="1">
                <a:tableStyleId>{5C22544A-7EE6-4342-B048-85BDC9FD1C3A}</a:tableStyleId>
              </a:tblPr>
              <a:tblGrid>
                <a:gridCol w="2917755">
                  <a:extLst>
                    <a:ext uri="{9D8B030D-6E8A-4147-A177-3AD203B41FA5}">
                      <a16:colId xmlns:a16="http://schemas.microsoft.com/office/drawing/2014/main" val="90219083"/>
                    </a:ext>
                  </a:extLst>
                </a:gridCol>
                <a:gridCol w="1625685">
                  <a:extLst>
                    <a:ext uri="{9D8B030D-6E8A-4147-A177-3AD203B41FA5}">
                      <a16:colId xmlns:a16="http://schemas.microsoft.com/office/drawing/2014/main" val="3818077993"/>
                    </a:ext>
                  </a:extLst>
                </a:gridCol>
                <a:gridCol w="2799193">
                  <a:extLst>
                    <a:ext uri="{9D8B030D-6E8A-4147-A177-3AD203B41FA5}">
                      <a16:colId xmlns:a16="http://schemas.microsoft.com/office/drawing/2014/main" val="2371894704"/>
                    </a:ext>
                  </a:extLst>
                </a:gridCol>
              </a:tblGrid>
              <a:tr h="365760">
                <a:tc>
                  <a:txBody>
                    <a:bodyPr/>
                    <a:lstStyle/>
                    <a:p>
                      <a:pPr algn="ctr">
                        <a:spcAft>
                          <a:spcPts val="600"/>
                        </a:spcAft>
                      </a:pPr>
                      <a:r>
                        <a:rPr lang="en-US" sz="1200" dirty="0">
                          <a:solidFill>
                            <a:schemeClr val="bg1"/>
                          </a:solidFill>
                        </a:rPr>
                        <a:t>KEY CONTENDERS</a:t>
                      </a:r>
                    </a:p>
                  </a:txBody>
                  <a:tcPr marL="45720" marR="45720" anchor="ctr">
                    <a:lnL w="12700" cap="flat" cmpd="sng" algn="ctr">
                      <a:solidFill>
                        <a:schemeClr val="accent1">
                          <a:lumMod val="75000"/>
                        </a:schemeClr>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spcAft>
                          <a:spcPts val="600"/>
                        </a:spcAft>
                      </a:pPr>
                      <a:r>
                        <a:rPr lang="en-US" sz="1200" dirty="0">
                          <a:solidFill>
                            <a:schemeClr val="bg1"/>
                          </a:solidFill>
                        </a:rPr>
                        <a:t>FUNDRAISED</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spcAft>
                          <a:spcPts val="600"/>
                        </a:spcAft>
                      </a:pPr>
                      <a:r>
                        <a:rPr lang="en-US" sz="1200" dirty="0">
                          <a:solidFill>
                            <a:schemeClr val="bg1"/>
                          </a:solidFill>
                        </a:rPr>
                        <a:t>NOTABLE ENDORSEMENTS</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725415551"/>
                  </a:ext>
                </a:extLst>
              </a:tr>
              <a:tr h="731520">
                <a:tc>
                  <a:txBody>
                    <a:bodyPr/>
                    <a:lstStyle/>
                    <a:p>
                      <a:pPr marL="914400">
                        <a:spcAft>
                          <a:spcPts val="600"/>
                        </a:spcAft>
                      </a:pPr>
                      <a:r>
                        <a:rPr lang="en-US" sz="1100" b="1" dirty="0">
                          <a:solidFill>
                            <a:srgbClr val="0380E3"/>
                          </a:solidFill>
                        </a:rPr>
                        <a:t>Jesse Jackson Jr.</a:t>
                      </a:r>
                    </a:p>
                    <a:p>
                      <a:pPr marL="914400">
                        <a:spcAft>
                          <a:spcPts val="600"/>
                        </a:spcAft>
                      </a:pPr>
                      <a:r>
                        <a:rPr lang="en-US" sz="1000" dirty="0">
                          <a:solidFill>
                            <a:schemeClr val="tx1"/>
                          </a:solidFill>
                        </a:rPr>
                        <a:t>Former representative (1995-2012)</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dirty="0">
                          <a:solidFill>
                            <a:schemeClr val="tx1"/>
                          </a:solidFill>
                        </a:rPr>
                        <a:t>$206,288</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dirty="0">
                          <a:solidFill>
                            <a:schemeClr val="tx1"/>
                          </a:solidFill>
                        </a:rPr>
                        <a:t>Former Rep. Bobby Rush (D-IL-1)</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7363863"/>
                  </a:ext>
                </a:extLst>
              </a:tr>
              <a:tr h="731520">
                <a:tc>
                  <a:txBody>
                    <a:bodyPr/>
                    <a:lstStyle/>
                    <a:p>
                      <a:pPr marL="914400">
                        <a:spcAft>
                          <a:spcPts val="600"/>
                        </a:spcAft>
                      </a:pPr>
                      <a:r>
                        <a:rPr lang="en-US" sz="1100" b="1" dirty="0">
                          <a:solidFill>
                            <a:srgbClr val="0380E3"/>
                          </a:solidFill>
                        </a:rPr>
                        <a:t>Donna Miller</a:t>
                      </a:r>
                    </a:p>
                    <a:p>
                      <a:pPr marL="914400">
                        <a:spcAft>
                          <a:spcPts val="600"/>
                        </a:spcAft>
                      </a:pPr>
                      <a:r>
                        <a:rPr lang="en-US" sz="1000" dirty="0">
                          <a:solidFill>
                            <a:schemeClr val="tx1"/>
                          </a:solidFill>
                        </a:rPr>
                        <a:t>Cook County commissioner since 2018</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0" i="0" kern="1200" dirty="0">
                          <a:solidFill>
                            <a:schemeClr val="dk1"/>
                          </a:solidFill>
                          <a:effectLst/>
                          <a:latin typeface="+mn-lt"/>
                          <a:ea typeface="+mn-ea"/>
                          <a:cs typeface="+mn-cs"/>
                        </a:rPr>
                        <a:t>$1,295,068</a:t>
                      </a:r>
                      <a:endParaRPr lang="en-US" sz="1100" dirty="0">
                        <a:solidFill>
                          <a:schemeClr val="tx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dirty="0">
                          <a:solidFill>
                            <a:schemeClr val="tx1"/>
                          </a:solidFill>
                        </a:rPr>
                        <a:t>Five US Reps / Former Chicago Mayor Lori Lightfoot / Chicago Tribune</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9800032"/>
                  </a:ext>
                </a:extLst>
              </a:tr>
              <a:tr h="731520">
                <a:tc>
                  <a:txBody>
                    <a:bodyPr/>
                    <a:lstStyle/>
                    <a:p>
                      <a:pPr marL="914400">
                        <a:spcAft>
                          <a:spcPts val="600"/>
                        </a:spcAft>
                      </a:pPr>
                      <a:r>
                        <a:rPr lang="en-US" sz="1100" b="1" dirty="0">
                          <a:solidFill>
                            <a:srgbClr val="0380E3"/>
                          </a:solidFill>
                        </a:rPr>
                        <a:t>Robert Peters</a:t>
                      </a:r>
                    </a:p>
                    <a:p>
                      <a:pPr marL="914400">
                        <a:spcAft>
                          <a:spcPts val="600"/>
                        </a:spcAft>
                      </a:pPr>
                      <a:r>
                        <a:rPr lang="en-US" sz="1000" dirty="0">
                          <a:solidFill>
                            <a:schemeClr val="tx1"/>
                          </a:solidFill>
                        </a:rPr>
                        <a:t>State Senator since 2019</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0" i="0" kern="1200" dirty="0">
                          <a:solidFill>
                            <a:schemeClr val="dk1"/>
                          </a:solidFill>
                          <a:effectLst/>
                          <a:latin typeface="+mn-lt"/>
                          <a:ea typeface="+mn-ea"/>
                          <a:cs typeface="+mn-cs"/>
                        </a:rPr>
                        <a:t>$903,344</a:t>
                      </a:r>
                      <a:endParaRPr lang="en-US" sz="1100" dirty="0">
                        <a:solidFill>
                          <a:schemeClr val="tx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dirty="0">
                          <a:solidFill>
                            <a:schemeClr val="tx1"/>
                          </a:solidFill>
                        </a:rPr>
                        <a:t>Sen. Bernie Sanders (I-VT) / Sen. Elizabeth Warren (D-MA) / Six US Reps / Former DNC Vice Chair David Hogg</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0263255"/>
                  </a:ext>
                </a:extLst>
              </a:tr>
            </a:tbl>
          </a:graphicData>
        </a:graphic>
      </p:graphicFrame>
      <p:pic>
        <p:nvPicPr>
          <p:cNvPr id="4" name="Picture 2">
            <a:extLst>
              <a:ext uri="{FF2B5EF4-FFF2-40B4-BE49-F238E27FC236}">
                <a16:creationId xmlns:a16="http://schemas.microsoft.com/office/drawing/2014/main" id="{F6A0FE62-E6C3-3A6D-AA51-FCACAB8CE0ED}"/>
              </a:ext>
            </a:extLst>
          </p:cNvPr>
          <p:cNvPicPr>
            <a:picLocks noChangeAspect="1" noChangeArrowheads="1"/>
          </p:cNvPicPr>
          <p:nvPr/>
        </p:nvPicPr>
        <p:blipFill>
          <a:blip r:embed="rId3"/>
          <a:srcRect l="14822" t="17888" r="13845" b="24663"/>
          <a:stretch>
            <a:fillRect/>
          </a:stretch>
        </p:blipFill>
        <p:spPr bwMode="auto">
          <a:xfrm>
            <a:off x="1152309" y="2862071"/>
            <a:ext cx="548640" cy="548640"/>
          </a:xfrm>
          <a:prstGeom prst="ellipse">
            <a:avLst/>
          </a:prstGeom>
          <a:solidFill>
            <a:srgbClr val="359F8F"/>
          </a:solidFill>
          <a:ln w="19050">
            <a:solidFill>
              <a:srgbClr val="0380E3"/>
            </a:solidFill>
          </a:ln>
        </p:spPr>
      </p:pic>
      <p:pic>
        <p:nvPicPr>
          <p:cNvPr id="5" name="Picture 2">
            <a:extLst>
              <a:ext uri="{FF2B5EF4-FFF2-40B4-BE49-F238E27FC236}">
                <a16:creationId xmlns:a16="http://schemas.microsoft.com/office/drawing/2014/main" id="{0C74113C-6A50-4C4B-8E3F-3928AB1A4044}"/>
              </a:ext>
            </a:extLst>
          </p:cNvPr>
          <p:cNvPicPr>
            <a:picLocks noChangeAspect="1" noChangeArrowheads="1"/>
          </p:cNvPicPr>
          <p:nvPr/>
        </p:nvPicPr>
        <p:blipFill>
          <a:blip r:embed="rId4"/>
          <a:srcRect l="27864" t="3043" r="5899" b="8867"/>
          <a:stretch>
            <a:fillRect/>
          </a:stretch>
        </p:blipFill>
        <p:spPr bwMode="auto">
          <a:xfrm>
            <a:off x="1152309" y="2132517"/>
            <a:ext cx="548640" cy="548640"/>
          </a:xfrm>
          <a:prstGeom prst="ellipse">
            <a:avLst/>
          </a:prstGeom>
          <a:solidFill>
            <a:srgbClr val="2764A1"/>
          </a:solidFill>
          <a:ln w="19050">
            <a:solidFill>
              <a:srgbClr val="0380E3"/>
            </a:solidFill>
          </a:ln>
        </p:spPr>
      </p:pic>
      <p:pic>
        <p:nvPicPr>
          <p:cNvPr id="7" name="Picture 2">
            <a:extLst>
              <a:ext uri="{FF2B5EF4-FFF2-40B4-BE49-F238E27FC236}">
                <a16:creationId xmlns:a16="http://schemas.microsoft.com/office/drawing/2014/main" id="{A99EEAC4-16DC-6A47-6AC0-C5C4C10E7CF6}"/>
              </a:ext>
            </a:extLst>
          </p:cNvPr>
          <p:cNvPicPr>
            <a:picLocks noChangeAspect="1" noChangeArrowheads="1"/>
          </p:cNvPicPr>
          <p:nvPr/>
        </p:nvPicPr>
        <p:blipFill>
          <a:blip r:embed="rId5"/>
          <a:srcRect l="13562" t="9894" r="23604" b="45251"/>
          <a:stretch>
            <a:fillRect/>
          </a:stretch>
        </p:blipFill>
        <p:spPr bwMode="auto">
          <a:xfrm>
            <a:off x="1152309" y="3591625"/>
            <a:ext cx="548640" cy="548640"/>
          </a:xfrm>
          <a:prstGeom prst="ellipse">
            <a:avLst/>
          </a:prstGeom>
          <a:solidFill>
            <a:srgbClr val="359F8F"/>
          </a:solidFill>
          <a:ln w="19050">
            <a:solidFill>
              <a:srgbClr val="0380E3"/>
            </a:solidFill>
          </a:ln>
        </p:spPr>
      </p:pic>
    </p:spTree>
    <p:extLst>
      <p:ext uri="{BB962C8B-B14F-4D97-AF65-F5344CB8AC3E}">
        <p14:creationId xmlns:p14="http://schemas.microsoft.com/office/powerpoint/2010/main" val="717386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EC32D-8211-6F69-7397-A27897A8F3EE}"/>
            </a:ext>
          </a:extLst>
        </p:cNvPr>
        <p:cNvGrpSpPr/>
        <p:nvPr/>
      </p:nvGrpSpPr>
      <p:grpSpPr>
        <a:xfrm>
          <a:off x="0" y="0"/>
          <a:ext cx="0" cy="0"/>
          <a:chOff x="0" y="0"/>
          <a:chExt cx="0" cy="0"/>
        </a:xfrm>
      </p:grpSpPr>
      <p:sp>
        <p:nvSpPr>
          <p:cNvPr id="17" name="Title 3">
            <a:extLst>
              <a:ext uri="{FF2B5EF4-FFF2-40B4-BE49-F238E27FC236}">
                <a16:creationId xmlns:a16="http://schemas.microsoft.com/office/drawing/2014/main" id="{E3E33825-9769-C3CF-1AF6-D207711B404E}"/>
              </a:ext>
            </a:extLst>
          </p:cNvPr>
          <p:cNvSpPr>
            <a:spLocks noGrp="1"/>
          </p:cNvSpPr>
          <p:nvPr>
            <p:ph type="title"/>
          </p:nvPr>
        </p:nvSpPr>
        <p:spPr/>
        <p:txBody>
          <a:bodyPr/>
          <a:lstStyle/>
          <a:p>
            <a:r>
              <a:rPr lang="en-US" dirty="0">
                <a:latin typeface="+mj-lt"/>
              </a:rPr>
              <a:t>March 17: Illinois 9</a:t>
            </a:r>
            <a:r>
              <a:rPr lang="en-US" baseline="30000" dirty="0">
                <a:latin typeface="+mj-lt"/>
              </a:rPr>
              <a:t>th</a:t>
            </a:r>
            <a:r>
              <a:rPr lang="en-US" dirty="0">
                <a:latin typeface="+mj-lt"/>
              </a:rPr>
              <a:t> District </a:t>
            </a:r>
            <a:r>
              <a:rPr lang="en-US" dirty="0">
                <a:solidFill>
                  <a:srgbClr val="0380E3"/>
                </a:solidFill>
                <a:latin typeface="+mj-lt"/>
              </a:rPr>
              <a:t>Democratic Primary</a:t>
            </a:r>
          </a:p>
        </p:txBody>
      </p:sp>
      <p:sp>
        <p:nvSpPr>
          <p:cNvPr id="2" name="TextBox 1">
            <a:extLst>
              <a:ext uri="{FF2B5EF4-FFF2-40B4-BE49-F238E27FC236}">
                <a16:creationId xmlns:a16="http://schemas.microsoft.com/office/drawing/2014/main" id="{868EC670-DA5C-1375-1556-DD1A2AC92DA3}"/>
              </a:ext>
            </a:extLst>
          </p:cNvPr>
          <p:cNvSpPr txBox="1"/>
          <p:nvPr/>
        </p:nvSpPr>
        <p:spPr>
          <a:xfrm>
            <a:off x="636990" y="6224623"/>
            <a:ext cx="5679589" cy="200055"/>
          </a:xfrm>
          <a:prstGeom prst="rect">
            <a:avLst/>
          </a:prstGeom>
          <a:noFill/>
        </p:spPr>
        <p:txBody>
          <a:bodyPr wrap="square" rtlCol="0">
            <a:spAutoFit/>
          </a:bodyPr>
          <a:lstStyle/>
          <a:p>
            <a:r>
              <a:rPr lang="en-US" sz="700" spc="200" dirty="0">
                <a:solidFill>
                  <a:schemeClr val="bg2">
                    <a:lumMod val="50000"/>
                  </a:schemeClr>
                </a:solidFill>
              </a:rPr>
              <a:t>SOURCE </a:t>
            </a:r>
            <a:r>
              <a:rPr lang="en-US" sz="700" i="1" dirty="0">
                <a:solidFill>
                  <a:schemeClr val="bg2">
                    <a:lumMod val="75000"/>
                  </a:schemeClr>
                </a:solidFill>
              </a:rPr>
              <a:t>Ballotpedia, Federal Election Commission, RealClearPolitics, Decision Desk HQ, </a:t>
            </a:r>
            <a:r>
              <a:rPr lang="en-US" sz="700" i="1" dirty="0" err="1">
                <a:solidFill>
                  <a:schemeClr val="bg2">
                    <a:lumMod val="75000"/>
                  </a:schemeClr>
                </a:solidFill>
              </a:rPr>
              <a:t>VoteHub</a:t>
            </a:r>
            <a:endParaRPr lang="en-US" sz="700" i="1" dirty="0">
              <a:solidFill>
                <a:schemeClr val="bg2">
                  <a:lumMod val="75000"/>
                </a:schemeClr>
              </a:solidFill>
            </a:endParaRPr>
          </a:p>
        </p:txBody>
      </p:sp>
      <p:sp>
        <p:nvSpPr>
          <p:cNvPr id="3" name="TextBox 2">
            <a:extLst>
              <a:ext uri="{FF2B5EF4-FFF2-40B4-BE49-F238E27FC236}">
                <a16:creationId xmlns:a16="http://schemas.microsoft.com/office/drawing/2014/main" id="{301770E2-52E0-9A0D-C4F3-9208EF9D3BD2}"/>
              </a:ext>
            </a:extLst>
          </p:cNvPr>
          <p:cNvSpPr txBox="1"/>
          <p:nvPr/>
        </p:nvSpPr>
        <p:spPr>
          <a:xfrm>
            <a:off x="636990" y="6350292"/>
            <a:ext cx="2685329" cy="200055"/>
          </a:xfrm>
          <a:prstGeom prst="rect">
            <a:avLst/>
          </a:prstGeom>
          <a:noFill/>
        </p:spPr>
        <p:txBody>
          <a:bodyPr wrap="square" rtlCol="0">
            <a:spAutoFit/>
          </a:bodyPr>
          <a:lstStyle/>
          <a:p>
            <a:r>
              <a:rPr lang="en-US" sz="700" spc="200" dirty="0">
                <a:solidFill>
                  <a:schemeClr val="accent1"/>
                </a:solidFill>
              </a:rPr>
              <a:t>PRESENTATION CENTER </a:t>
            </a:r>
            <a:r>
              <a:rPr lang="en-US" sz="700" dirty="0">
                <a:solidFill>
                  <a:schemeClr val="bg2">
                    <a:lumMod val="75000"/>
                  </a:schemeClr>
                </a:solidFill>
              </a:rPr>
              <a:t>2/23/26</a:t>
            </a:r>
          </a:p>
        </p:txBody>
      </p:sp>
      <p:sp>
        <p:nvSpPr>
          <p:cNvPr id="11" name="TextBox 10">
            <a:extLst>
              <a:ext uri="{FF2B5EF4-FFF2-40B4-BE49-F238E27FC236}">
                <a16:creationId xmlns:a16="http://schemas.microsoft.com/office/drawing/2014/main" id="{C9CFFC5D-78F4-D3CF-8A11-A759776A8797}"/>
              </a:ext>
            </a:extLst>
          </p:cNvPr>
          <p:cNvSpPr txBox="1"/>
          <p:nvPr/>
        </p:nvSpPr>
        <p:spPr>
          <a:xfrm>
            <a:off x="965201" y="4355413"/>
            <a:ext cx="7342632" cy="1738938"/>
          </a:xfrm>
          <a:prstGeom prst="rect">
            <a:avLst/>
          </a:prstGeom>
          <a:noFill/>
        </p:spPr>
        <p:txBody>
          <a:bodyPr wrap="square">
            <a:spAutoFit/>
          </a:bodyPr>
          <a:lstStyle/>
          <a:p>
            <a:pPr marL="0" lvl="1">
              <a:spcAft>
                <a:spcPts val="600"/>
              </a:spcAft>
              <a:buClr>
                <a:srgbClr val="000000"/>
              </a:buClr>
              <a:buSzPts val="1000"/>
              <a:defRPr/>
            </a:pPr>
            <a:r>
              <a:rPr lang="en-US" sz="1200" b="1" dirty="0">
                <a:ea typeface="Arial"/>
                <a:cs typeface="Arial" panose="020B0604020202020204" pitchFamily="34" charset="0"/>
                <a:sym typeface="Arial"/>
              </a:rPr>
              <a:t>WHAT TO KNOW</a:t>
            </a:r>
          </a:p>
          <a:p>
            <a:pPr marL="171450" lvl="1" indent="-171450">
              <a:spcAft>
                <a:spcPts val="300"/>
              </a:spcAft>
              <a:buClr>
                <a:srgbClr val="000000"/>
              </a:buClr>
              <a:buSzPts val="1000"/>
              <a:buFont typeface="Arial" panose="020B0604020202020204" pitchFamily="34" charset="0"/>
              <a:buChar char="•"/>
              <a:defRPr/>
            </a:pPr>
            <a:r>
              <a:rPr lang="en-US" sz="1000" dirty="0">
                <a:ea typeface="Arial"/>
                <a:cs typeface="Arial" panose="020B0604020202020204" pitchFamily="34" charset="0"/>
                <a:sym typeface="Arial"/>
              </a:rPr>
              <a:t>Rep. Jan Schakowsky’s retirement opened this deep blue northern Chicago district for the first time since 1988, drawing 15 Democrats into one of the most competitive Illinois House primaries in recent history</a:t>
            </a:r>
          </a:p>
          <a:p>
            <a:pPr marL="171450" lvl="1" indent="-171450">
              <a:spcAft>
                <a:spcPts val="300"/>
              </a:spcAft>
              <a:buClr>
                <a:srgbClr val="000000"/>
              </a:buClr>
              <a:buSzPts val="1000"/>
              <a:buFont typeface="Arial" panose="020B0604020202020204" pitchFamily="34" charset="0"/>
              <a:buChar char="•"/>
              <a:defRPr/>
            </a:pPr>
            <a:r>
              <a:rPr lang="en-US" sz="1000" dirty="0">
                <a:ea typeface="Arial"/>
                <a:cs typeface="Arial" panose="020B0604020202020204" pitchFamily="34" charset="0"/>
                <a:sym typeface="Arial"/>
              </a:rPr>
              <a:t>Former journalist turned progressive social media creator Kat Abughazaleh, Evanston mayor Daniel Bliss, and state senator Laura Fine each raised around $2 million in 2025</a:t>
            </a:r>
          </a:p>
          <a:p>
            <a:pPr marL="171450" lvl="1" indent="-171450">
              <a:spcAft>
                <a:spcPts val="300"/>
              </a:spcAft>
              <a:buClr>
                <a:srgbClr val="000000"/>
              </a:buClr>
              <a:buSzPts val="1000"/>
              <a:buFont typeface="Arial" panose="020B0604020202020204" pitchFamily="34" charset="0"/>
              <a:buChar char="•"/>
              <a:defRPr/>
            </a:pPr>
            <a:r>
              <a:rPr lang="en-US" sz="1000" dirty="0">
                <a:ea typeface="Arial"/>
                <a:cs typeface="Arial" panose="020B0604020202020204" pitchFamily="34" charset="0"/>
                <a:sym typeface="Arial"/>
              </a:rPr>
              <a:t>Divisions among Democrats over US support for Israel are in the spotlight: Fine and Biss are Jewish, Abughazaleh is Palestinian American; a dark-money super PAC reportedly backed by AIPAC is spending heavily in support of Fine</a:t>
            </a:r>
          </a:p>
          <a:p>
            <a:pPr marL="171450" lvl="1" indent="-171450">
              <a:spcAft>
                <a:spcPts val="300"/>
              </a:spcAft>
              <a:buClr>
                <a:srgbClr val="000000"/>
              </a:buClr>
              <a:buSzPts val="1000"/>
              <a:buFont typeface="Arial" panose="020B0604020202020204" pitchFamily="34" charset="0"/>
              <a:buChar char="•"/>
              <a:defRPr/>
            </a:pPr>
            <a:r>
              <a:rPr lang="en-US" sz="1000" dirty="0">
                <a:ea typeface="Arial"/>
                <a:cs typeface="Arial" panose="020B0604020202020204" pitchFamily="34" charset="0"/>
                <a:sym typeface="Arial"/>
              </a:rPr>
              <a:t>An early February poll fielded by Impact Research found Bliss ahead with 31%, followed by Fine and Abughazaleh at 18%, with four other Democrats registering in the single digits and 11% still undecided</a:t>
            </a:r>
          </a:p>
        </p:txBody>
      </p:sp>
      <p:graphicFrame>
        <p:nvGraphicFramePr>
          <p:cNvPr id="6" name="HouseTable_Horizontal">
            <a:extLst>
              <a:ext uri="{FF2B5EF4-FFF2-40B4-BE49-F238E27FC236}">
                <a16:creationId xmlns:a16="http://schemas.microsoft.com/office/drawing/2014/main" id="{67EE44FF-F10B-A452-C01A-0E10F64B09EA}"/>
              </a:ext>
            </a:extLst>
          </p:cNvPr>
          <p:cNvGraphicFramePr>
            <a:graphicFrameLocks noGrp="1"/>
          </p:cNvGraphicFramePr>
          <p:nvPr>
            <p:extLst>
              <p:ext uri="{D42A27DB-BD31-4B8C-83A1-F6EECF244321}">
                <p14:modId xmlns:p14="http://schemas.microsoft.com/office/powerpoint/2010/main" val="648732154"/>
              </p:ext>
            </p:extLst>
          </p:nvPr>
        </p:nvGraphicFramePr>
        <p:xfrm>
          <a:off x="965199" y="1669424"/>
          <a:ext cx="7342633" cy="2560320"/>
        </p:xfrm>
        <a:graphic>
          <a:graphicData uri="http://schemas.openxmlformats.org/drawingml/2006/table">
            <a:tbl>
              <a:tblPr firstRow="1" bandRow="1">
                <a:tableStyleId>{5C22544A-7EE6-4342-B048-85BDC9FD1C3A}</a:tableStyleId>
              </a:tblPr>
              <a:tblGrid>
                <a:gridCol w="2917755">
                  <a:extLst>
                    <a:ext uri="{9D8B030D-6E8A-4147-A177-3AD203B41FA5}">
                      <a16:colId xmlns:a16="http://schemas.microsoft.com/office/drawing/2014/main" val="90219083"/>
                    </a:ext>
                  </a:extLst>
                </a:gridCol>
                <a:gridCol w="1625685">
                  <a:extLst>
                    <a:ext uri="{9D8B030D-6E8A-4147-A177-3AD203B41FA5}">
                      <a16:colId xmlns:a16="http://schemas.microsoft.com/office/drawing/2014/main" val="3818077993"/>
                    </a:ext>
                  </a:extLst>
                </a:gridCol>
                <a:gridCol w="2799193">
                  <a:extLst>
                    <a:ext uri="{9D8B030D-6E8A-4147-A177-3AD203B41FA5}">
                      <a16:colId xmlns:a16="http://schemas.microsoft.com/office/drawing/2014/main" val="2371894704"/>
                    </a:ext>
                  </a:extLst>
                </a:gridCol>
              </a:tblGrid>
              <a:tr h="365760">
                <a:tc>
                  <a:txBody>
                    <a:bodyPr/>
                    <a:lstStyle/>
                    <a:p>
                      <a:pPr algn="ctr">
                        <a:spcAft>
                          <a:spcPts val="600"/>
                        </a:spcAft>
                      </a:pPr>
                      <a:r>
                        <a:rPr lang="en-US" sz="1200" dirty="0">
                          <a:solidFill>
                            <a:schemeClr val="bg1"/>
                          </a:solidFill>
                        </a:rPr>
                        <a:t>KEY CONTENDERS</a:t>
                      </a:r>
                    </a:p>
                  </a:txBody>
                  <a:tcPr marL="45720" marR="45720" anchor="ctr">
                    <a:lnL w="12700" cap="flat" cmpd="sng" algn="ctr">
                      <a:solidFill>
                        <a:schemeClr val="accent1">
                          <a:lumMod val="75000"/>
                        </a:schemeClr>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spcAft>
                          <a:spcPts val="600"/>
                        </a:spcAft>
                      </a:pPr>
                      <a:r>
                        <a:rPr lang="en-US" sz="1200" dirty="0">
                          <a:solidFill>
                            <a:schemeClr val="bg1"/>
                          </a:solidFill>
                        </a:rPr>
                        <a:t>FUNDRAISED</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spcAft>
                          <a:spcPts val="600"/>
                        </a:spcAft>
                      </a:pPr>
                      <a:r>
                        <a:rPr lang="en-US" sz="1200" dirty="0">
                          <a:solidFill>
                            <a:schemeClr val="bg1"/>
                          </a:solidFill>
                        </a:rPr>
                        <a:t>NOTABLE ENDORSEMENTS</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725415551"/>
                  </a:ext>
                </a:extLst>
              </a:tr>
              <a:tr h="731520">
                <a:tc>
                  <a:txBody>
                    <a:bodyPr/>
                    <a:lstStyle/>
                    <a:p>
                      <a:pPr marL="914400">
                        <a:spcAft>
                          <a:spcPts val="600"/>
                        </a:spcAft>
                      </a:pPr>
                      <a:r>
                        <a:rPr lang="en-US" sz="1100" b="1" dirty="0">
                          <a:solidFill>
                            <a:srgbClr val="0380E3"/>
                          </a:solidFill>
                        </a:rPr>
                        <a:t>Daniel Bliss</a:t>
                      </a:r>
                    </a:p>
                    <a:p>
                      <a:pPr marL="914400">
                        <a:spcAft>
                          <a:spcPts val="600"/>
                        </a:spcAft>
                      </a:pPr>
                      <a:r>
                        <a:rPr lang="en-US" sz="1000" dirty="0">
                          <a:solidFill>
                            <a:schemeClr val="tx1"/>
                          </a:solidFill>
                        </a:rPr>
                        <a:t>Mayor of Evanston since 2021</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dirty="0">
                          <a:solidFill>
                            <a:schemeClr val="tx1"/>
                          </a:solidFill>
                        </a:rPr>
                        <a:t>$1,984,528</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dirty="0">
                          <a:solidFill>
                            <a:schemeClr val="tx1"/>
                          </a:solidFill>
                        </a:rPr>
                        <a:t>Outgoing Rep. Jan Schakowsky (D-IL-9) and 8 others / Sen. Tammy Duckworth (D-IL) / Sen. Elizabeth Warren (D-MA)</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7363863"/>
                  </a:ext>
                </a:extLst>
              </a:tr>
              <a:tr h="731520">
                <a:tc>
                  <a:txBody>
                    <a:bodyPr/>
                    <a:lstStyle/>
                    <a:p>
                      <a:pPr marL="914400">
                        <a:spcAft>
                          <a:spcPts val="600"/>
                        </a:spcAft>
                      </a:pPr>
                      <a:r>
                        <a:rPr lang="en-US" sz="1100" b="1" dirty="0">
                          <a:solidFill>
                            <a:srgbClr val="0380E3"/>
                          </a:solidFill>
                        </a:rPr>
                        <a:t>Laura Fine</a:t>
                      </a:r>
                    </a:p>
                    <a:p>
                      <a:pPr marL="914400">
                        <a:spcAft>
                          <a:spcPts val="600"/>
                        </a:spcAft>
                      </a:pPr>
                      <a:r>
                        <a:rPr lang="en-US" sz="1000" dirty="0">
                          <a:solidFill>
                            <a:schemeClr val="tx1"/>
                          </a:solidFill>
                        </a:rPr>
                        <a:t>State senator since 2019</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0" i="0" kern="1200" dirty="0">
                          <a:solidFill>
                            <a:schemeClr val="dk1"/>
                          </a:solidFill>
                          <a:effectLst/>
                          <a:latin typeface="+mn-lt"/>
                          <a:ea typeface="+mn-ea"/>
                          <a:cs typeface="+mn-cs"/>
                        </a:rPr>
                        <a:t>$1,921,415</a:t>
                      </a:r>
                      <a:endParaRPr lang="en-US" sz="1100" dirty="0">
                        <a:solidFill>
                          <a:schemeClr val="tx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dirty="0">
                          <a:solidFill>
                            <a:schemeClr val="tx1"/>
                          </a:solidFill>
                        </a:rPr>
                        <a:t>3 current US Reps. / Chicago Tribune</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9800032"/>
                  </a:ext>
                </a:extLst>
              </a:tr>
              <a:tr h="731520">
                <a:tc>
                  <a:txBody>
                    <a:bodyPr/>
                    <a:lstStyle/>
                    <a:p>
                      <a:pPr marL="914400">
                        <a:spcAft>
                          <a:spcPts val="600"/>
                        </a:spcAft>
                      </a:pPr>
                      <a:r>
                        <a:rPr lang="en-US" sz="1100" b="1" dirty="0">
                          <a:solidFill>
                            <a:srgbClr val="0380E3"/>
                          </a:solidFill>
                        </a:rPr>
                        <a:t>Kat Abughazaleh</a:t>
                      </a:r>
                    </a:p>
                    <a:p>
                      <a:pPr marL="914400">
                        <a:spcAft>
                          <a:spcPts val="600"/>
                        </a:spcAft>
                      </a:pPr>
                      <a:r>
                        <a:rPr lang="en-US" sz="1000" dirty="0">
                          <a:solidFill>
                            <a:schemeClr val="tx1"/>
                          </a:solidFill>
                        </a:rPr>
                        <a:t>Social media influencer</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0" i="0" kern="1200" dirty="0">
                          <a:solidFill>
                            <a:schemeClr val="dk1"/>
                          </a:solidFill>
                          <a:effectLst/>
                          <a:latin typeface="+mn-lt"/>
                          <a:ea typeface="+mn-ea"/>
                          <a:cs typeface="+mn-cs"/>
                        </a:rPr>
                        <a:t>$2,705,175</a:t>
                      </a:r>
                      <a:endParaRPr lang="en-US" sz="1100" dirty="0">
                        <a:solidFill>
                          <a:schemeClr val="tx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dirty="0">
                          <a:solidFill>
                            <a:schemeClr val="tx1"/>
                          </a:solidFill>
                        </a:rPr>
                        <a:t>US Rep. Ro Khanna / Former US Rep. Jamaal Bowman / Justice Democrats</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0263255"/>
                  </a:ext>
                </a:extLst>
              </a:tr>
            </a:tbl>
          </a:graphicData>
        </a:graphic>
      </p:graphicFrame>
      <p:pic>
        <p:nvPicPr>
          <p:cNvPr id="8" name="Picture 2">
            <a:extLst>
              <a:ext uri="{FF2B5EF4-FFF2-40B4-BE49-F238E27FC236}">
                <a16:creationId xmlns:a16="http://schemas.microsoft.com/office/drawing/2014/main" id="{358B1A5E-76CA-59F3-D52F-7501AC21CE26}"/>
              </a:ext>
            </a:extLst>
          </p:cNvPr>
          <p:cNvPicPr>
            <a:picLocks noChangeAspect="1" noChangeArrowheads="1"/>
          </p:cNvPicPr>
          <p:nvPr/>
        </p:nvPicPr>
        <p:blipFill>
          <a:blip r:embed="rId3"/>
          <a:srcRect l="9393" t="8350" r="8265" b="32835"/>
          <a:stretch>
            <a:fillRect/>
          </a:stretch>
        </p:blipFill>
        <p:spPr bwMode="auto">
          <a:xfrm>
            <a:off x="1152309" y="2862071"/>
            <a:ext cx="548640" cy="548640"/>
          </a:xfrm>
          <a:prstGeom prst="ellipse">
            <a:avLst/>
          </a:prstGeom>
          <a:solidFill>
            <a:srgbClr val="359F8F"/>
          </a:solidFill>
          <a:ln w="19050">
            <a:solidFill>
              <a:srgbClr val="0380E3"/>
            </a:solidFill>
          </a:ln>
        </p:spPr>
      </p:pic>
      <p:pic>
        <p:nvPicPr>
          <p:cNvPr id="9" name="Picture 2">
            <a:extLst>
              <a:ext uri="{FF2B5EF4-FFF2-40B4-BE49-F238E27FC236}">
                <a16:creationId xmlns:a16="http://schemas.microsoft.com/office/drawing/2014/main" id="{76DDECAF-9874-6290-1C73-732FC8EEF61F}"/>
              </a:ext>
            </a:extLst>
          </p:cNvPr>
          <p:cNvPicPr>
            <a:picLocks noChangeAspect="1" noChangeArrowheads="1"/>
          </p:cNvPicPr>
          <p:nvPr/>
        </p:nvPicPr>
        <p:blipFill>
          <a:blip r:embed="rId4"/>
          <a:srcRect t="1411" b="19934"/>
          <a:stretch>
            <a:fillRect/>
          </a:stretch>
        </p:blipFill>
        <p:spPr bwMode="auto">
          <a:xfrm>
            <a:off x="1152309" y="2132517"/>
            <a:ext cx="548640" cy="548640"/>
          </a:xfrm>
          <a:prstGeom prst="ellipse">
            <a:avLst/>
          </a:prstGeom>
          <a:solidFill>
            <a:srgbClr val="2764A1"/>
          </a:solidFill>
          <a:ln w="19050">
            <a:solidFill>
              <a:srgbClr val="0380E3"/>
            </a:solidFill>
          </a:ln>
        </p:spPr>
      </p:pic>
      <p:pic>
        <p:nvPicPr>
          <p:cNvPr id="10" name="Picture 2">
            <a:extLst>
              <a:ext uri="{FF2B5EF4-FFF2-40B4-BE49-F238E27FC236}">
                <a16:creationId xmlns:a16="http://schemas.microsoft.com/office/drawing/2014/main" id="{7C67D4D8-AAEF-3F07-0AF9-3350D1FC3669}"/>
              </a:ext>
            </a:extLst>
          </p:cNvPr>
          <p:cNvPicPr>
            <a:picLocks noChangeAspect="1" noChangeArrowheads="1"/>
          </p:cNvPicPr>
          <p:nvPr/>
        </p:nvPicPr>
        <p:blipFill>
          <a:blip r:embed="rId5"/>
          <a:srcRect l="23529" t="4849" r="18854" b="51981"/>
          <a:stretch>
            <a:fillRect/>
          </a:stretch>
        </p:blipFill>
        <p:spPr bwMode="auto">
          <a:xfrm>
            <a:off x="1152309" y="3591625"/>
            <a:ext cx="548640" cy="548640"/>
          </a:xfrm>
          <a:prstGeom prst="ellipse">
            <a:avLst/>
          </a:prstGeom>
          <a:solidFill>
            <a:srgbClr val="359F8F"/>
          </a:solidFill>
          <a:ln w="19050">
            <a:solidFill>
              <a:srgbClr val="0380E3"/>
            </a:solidFill>
          </a:ln>
        </p:spPr>
      </p:pic>
    </p:spTree>
    <p:extLst>
      <p:ext uri="{BB962C8B-B14F-4D97-AF65-F5344CB8AC3E}">
        <p14:creationId xmlns:p14="http://schemas.microsoft.com/office/powerpoint/2010/main" val="3231619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20E20DE5-6B11-5E45-B730-74862AE5490B}"/>
              </a:ext>
            </a:extLst>
          </p:cNvPr>
          <p:cNvSpPr/>
          <p:nvPr/>
        </p:nvSpPr>
        <p:spPr>
          <a:xfrm>
            <a:off x="4688955" y="1502892"/>
            <a:ext cx="3310838" cy="4145970"/>
          </a:xfrm>
          <a:prstGeom prst="roundRect">
            <a:avLst>
              <a:gd name="adj" fmla="val 3206"/>
            </a:avLst>
          </a:prstGeom>
          <a:solidFill>
            <a:schemeClr val="bg1"/>
          </a:solidFill>
          <a:ln>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4" name="Rounded Rectangle 13">
            <a:extLst>
              <a:ext uri="{FF2B5EF4-FFF2-40B4-BE49-F238E27FC236}">
                <a16:creationId xmlns:a16="http://schemas.microsoft.com/office/drawing/2014/main" id="{8438CF58-E76E-3C43-8728-2B423FEC87E3}"/>
              </a:ext>
            </a:extLst>
          </p:cNvPr>
          <p:cNvSpPr/>
          <p:nvPr/>
        </p:nvSpPr>
        <p:spPr>
          <a:xfrm>
            <a:off x="1069772" y="1502892"/>
            <a:ext cx="3310838" cy="4145970"/>
          </a:xfrm>
          <a:prstGeom prst="roundRect">
            <a:avLst>
              <a:gd name="adj" fmla="val 3206"/>
            </a:avLst>
          </a:prstGeom>
          <a:solidFill>
            <a:schemeClr val="bg1"/>
          </a:solidFill>
          <a:ln>
            <a:solidFill>
              <a:schemeClr val="bg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E07EAC20-8547-0B45-A6C6-E3139DFF9865}"/>
              </a:ext>
            </a:extLst>
          </p:cNvPr>
          <p:cNvSpPr/>
          <p:nvPr/>
        </p:nvSpPr>
        <p:spPr>
          <a:xfrm>
            <a:off x="1164261" y="1578973"/>
            <a:ext cx="3125225" cy="1049005"/>
          </a:xfrm>
          <a:prstGeom prst="rect">
            <a:avLst/>
          </a:prstGeom>
        </p:spPr>
        <p:txBody>
          <a:bodyPr wrap="square">
            <a:spAutoFit/>
          </a:bodyPr>
          <a:lstStyle/>
          <a:p>
            <a:pPr>
              <a:spcAft>
                <a:spcPts val="500"/>
              </a:spcAft>
            </a:pPr>
            <a:r>
              <a:rPr lang="en-US" sz="2000" b="1" dirty="0">
                <a:solidFill>
                  <a:schemeClr val="accent1">
                    <a:lumMod val="75000"/>
                  </a:schemeClr>
                </a:solidFill>
                <a:cs typeface="Arial" panose="020B0604020202020204" pitchFamily="34" charset="0"/>
              </a:rPr>
              <a:t>Looking to customize these slides yourself? </a:t>
            </a:r>
            <a:r>
              <a:rPr lang="en-US" dirty="0">
                <a:cs typeface="Arial" panose="020B0604020202020204" pitchFamily="34" charset="0"/>
              </a:rPr>
              <a:t> </a:t>
            </a:r>
          </a:p>
          <a:p>
            <a:pPr algn="ctr"/>
            <a:endParaRPr lang="en-US" dirty="0"/>
          </a:p>
        </p:txBody>
      </p:sp>
      <p:sp>
        <p:nvSpPr>
          <p:cNvPr id="2" name="Rectangle 1">
            <a:extLst>
              <a:ext uri="{FF2B5EF4-FFF2-40B4-BE49-F238E27FC236}">
                <a16:creationId xmlns:a16="http://schemas.microsoft.com/office/drawing/2014/main" id="{0EFE3AE5-833E-104E-8674-522BA4DAE204}"/>
              </a:ext>
            </a:extLst>
          </p:cNvPr>
          <p:cNvSpPr/>
          <p:nvPr/>
        </p:nvSpPr>
        <p:spPr>
          <a:xfrm>
            <a:off x="1069772" y="6100370"/>
            <a:ext cx="6930021" cy="338554"/>
          </a:xfrm>
          <a:prstGeom prst="rect">
            <a:avLst/>
          </a:prstGeom>
        </p:spPr>
        <p:txBody>
          <a:bodyPr wrap="square">
            <a:spAutoFit/>
          </a:bodyPr>
          <a:lstStyle/>
          <a:p>
            <a:pPr algn="ctr">
              <a:spcAft>
                <a:spcPts val="500"/>
              </a:spcAft>
            </a:pPr>
            <a:r>
              <a:rPr lang="en-US" altLang="en-US" sz="1600" b="1" dirty="0">
                <a:solidFill>
                  <a:schemeClr val="accent1">
                    <a:lumMod val="75000"/>
                  </a:schemeClr>
                </a:solidFill>
              </a:rPr>
              <a:t>Feel free to delete this slide before presenting.</a:t>
            </a:r>
          </a:p>
        </p:txBody>
      </p:sp>
      <p:sp>
        <p:nvSpPr>
          <p:cNvPr id="40" name="Rectangle 39">
            <a:extLst>
              <a:ext uri="{FF2B5EF4-FFF2-40B4-BE49-F238E27FC236}">
                <a16:creationId xmlns:a16="http://schemas.microsoft.com/office/drawing/2014/main" id="{86F3EF02-7F87-DF4C-A79C-FF35FC479A2E}"/>
              </a:ext>
            </a:extLst>
          </p:cNvPr>
          <p:cNvSpPr/>
          <p:nvPr/>
        </p:nvSpPr>
        <p:spPr>
          <a:xfrm>
            <a:off x="4807181" y="1578974"/>
            <a:ext cx="3121352" cy="2190343"/>
          </a:xfrm>
          <a:prstGeom prst="rect">
            <a:avLst/>
          </a:prstGeom>
        </p:spPr>
        <p:txBody>
          <a:bodyPr wrap="square">
            <a:spAutoFit/>
          </a:bodyPr>
          <a:lstStyle/>
          <a:p>
            <a:pPr>
              <a:spcAft>
                <a:spcPts val="500"/>
              </a:spcAft>
            </a:pPr>
            <a:r>
              <a:rPr lang="en-US" sz="2000" b="1" dirty="0">
                <a:solidFill>
                  <a:schemeClr val="accent1">
                    <a:lumMod val="75000"/>
                  </a:schemeClr>
                </a:solidFill>
                <a:cs typeface="Arial" panose="020B0604020202020204" pitchFamily="34" charset="0"/>
              </a:rPr>
              <a:t>Looking for assistance with customization?</a:t>
            </a:r>
          </a:p>
          <a:p>
            <a:pPr>
              <a:spcAft>
                <a:spcPts val="500"/>
              </a:spcAft>
            </a:pPr>
            <a:endParaRPr lang="en-US" sz="1600" b="1" dirty="0">
              <a:solidFill>
                <a:schemeClr val="accent1">
                  <a:lumMod val="75000"/>
                </a:schemeClr>
              </a:solidFill>
              <a:cs typeface="Arial" panose="020B0604020202020204" pitchFamily="34" charset="0"/>
            </a:endParaRPr>
          </a:p>
          <a:p>
            <a:pPr algn="ctr">
              <a:lnSpc>
                <a:spcPct val="150000"/>
              </a:lnSpc>
            </a:pPr>
            <a:br>
              <a:rPr lang="en-US" b="1" dirty="0"/>
            </a:br>
            <a:r>
              <a:rPr lang="en-US" dirty="0">
                <a:cs typeface="Arial" panose="020B0604020202020204" pitchFamily="34" charset="0"/>
              </a:rPr>
              <a:t> </a:t>
            </a:r>
          </a:p>
          <a:p>
            <a:pPr algn="ctr"/>
            <a:endParaRPr lang="en-US" dirty="0"/>
          </a:p>
        </p:txBody>
      </p:sp>
      <p:pic>
        <p:nvPicPr>
          <p:cNvPr id="3" name="Picture 2">
            <a:extLst>
              <a:ext uri="{FF2B5EF4-FFF2-40B4-BE49-F238E27FC236}">
                <a16:creationId xmlns:a16="http://schemas.microsoft.com/office/drawing/2014/main" id="{9FFE2039-967E-334A-919D-D4796EDCAB69}"/>
              </a:ext>
            </a:extLst>
          </p:cNvPr>
          <p:cNvPicPr>
            <a:picLocks noChangeAspect="1"/>
          </p:cNvPicPr>
          <p:nvPr/>
        </p:nvPicPr>
        <p:blipFill>
          <a:blip r:embed="rId2"/>
          <a:stretch>
            <a:fillRect/>
          </a:stretch>
        </p:blipFill>
        <p:spPr>
          <a:xfrm>
            <a:off x="5640293" y="2435745"/>
            <a:ext cx="1255916" cy="653076"/>
          </a:xfrm>
          <a:prstGeom prst="rect">
            <a:avLst/>
          </a:prstGeom>
        </p:spPr>
      </p:pic>
      <p:pic>
        <p:nvPicPr>
          <p:cNvPr id="4" name="Picture 3">
            <a:extLst>
              <a:ext uri="{FF2B5EF4-FFF2-40B4-BE49-F238E27FC236}">
                <a16:creationId xmlns:a16="http://schemas.microsoft.com/office/drawing/2014/main" id="{5144B5D3-CEE9-8A40-9731-D99E7B724783}"/>
              </a:ext>
            </a:extLst>
          </p:cNvPr>
          <p:cNvPicPr>
            <a:picLocks noChangeAspect="1"/>
          </p:cNvPicPr>
          <p:nvPr/>
        </p:nvPicPr>
        <p:blipFill>
          <a:blip r:embed="rId3"/>
          <a:stretch>
            <a:fillRect/>
          </a:stretch>
        </p:blipFill>
        <p:spPr>
          <a:xfrm>
            <a:off x="2247791" y="2412636"/>
            <a:ext cx="970516" cy="679361"/>
          </a:xfrm>
          <a:prstGeom prst="rect">
            <a:avLst/>
          </a:prstGeom>
        </p:spPr>
      </p:pic>
      <p:sp>
        <p:nvSpPr>
          <p:cNvPr id="5" name="Rectangle 4">
            <a:extLst>
              <a:ext uri="{FF2B5EF4-FFF2-40B4-BE49-F238E27FC236}">
                <a16:creationId xmlns:a16="http://schemas.microsoft.com/office/drawing/2014/main" id="{5B9E219D-050C-D942-A56A-034B9C81C51F}"/>
              </a:ext>
            </a:extLst>
          </p:cNvPr>
          <p:cNvSpPr/>
          <p:nvPr/>
        </p:nvSpPr>
        <p:spPr>
          <a:xfrm>
            <a:off x="1194201" y="3080415"/>
            <a:ext cx="3074019" cy="1846659"/>
          </a:xfrm>
          <a:prstGeom prst="rect">
            <a:avLst/>
          </a:prstGeom>
        </p:spPr>
        <p:txBody>
          <a:bodyPr wrap="square">
            <a:spAutoFit/>
          </a:bodyPr>
          <a:lstStyle/>
          <a:p>
            <a:pPr algn="ctr">
              <a:lnSpc>
                <a:spcPct val="150000"/>
              </a:lnSpc>
            </a:pPr>
            <a:r>
              <a:rPr lang="en-US" b="1" dirty="0"/>
              <a:t>No problem.</a:t>
            </a:r>
            <a:endParaRPr lang="en-US" dirty="0"/>
          </a:p>
          <a:p>
            <a:pPr algn="ctr"/>
            <a:endParaRPr lang="en-US" sz="1200" dirty="0"/>
          </a:p>
          <a:p>
            <a:pPr>
              <a:spcAft>
                <a:spcPts val="500"/>
              </a:spcAft>
            </a:pPr>
            <a:r>
              <a:rPr lang="en-US" sz="1200" dirty="0">
                <a:cs typeface="Arial" panose="020B0604020202020204" pitchFamily="34" charset="0"/>
              </a:rPr>
              <a:t>The slides in this deck can be edited to suit your needs. However, if you alter text, data or images on our slides, we ask that you </a:t>
            </a:r>
            <a:r>
              <a:rPr lang="en-US" sz="1200" b="1" dirty="0">
                <a:cs typeface="Arial" panose="020B0604020202020204" pitchFamily="34" charset="0"/>
              </a:rPr>
              <a:t>remove National Journal logos and branding </a:t>
            </a:r>
            <a:r>
              <a:rPr lang="en-US" sz="1200" dirty="0">
                <a:cs typeface="Arial" panose="020B0604020202020204" pitchFamily="34" charset="0"/>
              </a:rPr>
              <a:t>prior to distribution or public use. Look </a:t>
            </a:r>
            <a:r>
              <a:rPr lang="en-US" sz="1200">
                <a:cs typeface="Arial" panose="020B0604020202020204" pitchFamily="34" charset="0"/>
              </a:rPr>
              <a:t>for: </a:t>
            </a:r>
            <a:endParaRPr lang="en-US" sz="1200" dirty="0">
              <a:cs typeface="Arial" panose="020B0604020202020204" pitchFamily="34" charset="0"/>
            </a:endParaRPr>
          </a:p>
        </p:txBody>
      </p:sp>
      <p:sp>
        <p:nvSpPr>
          <p:cNvPr id="6" name="Rectangle 5">
            <a:extLst>
              <a:ext uri="{FF2B5EF4-FFF2-40B4-BE49-F238E27FC236}">
                <a16:creationId xmlns:a16="http://schemas.microsoft.com/office/drawing/2014/main" id="{BFA04144-1919-664A-A185-7029B3C0D83C}"/>
              </a:ext>
            </a:extLst>
          </p:cNvPr>
          <p:cNvSpPr/>
          <p:nvPr/>
        </p:nvSpPr>
        <p:spPr>
          <a:xfrm>
            <a:off x="4839080" y="3187043"/>
            <a:ext cx="3007750" cy="2372444"/>
          </a:xfrm>
          <a:prstGeom prst="rect">
            <a:avLst/>
          </a:prstGeom>
        </p:spPr>
        <p:txBody>
          <a:bodyPr wrap="square">
            <a:spAutoFit/>
          </a:bodyPr>
          <a:lstStyle/>
          <a:p>
            <a:pPr algn="ctr"/>
            <a:r>
              <a:rPr lang="en-US" b="1" dirty="0"/>
              <a:t>We’re here to help.</a:t>
            </a:r>
            <a:br>
              <a:rPr lang="en-US" b="1" dirty="0"/>
            </a:br>
            <a:endParaRPr lang="en-US" dirty="0"/>
          </a:p>
          <a:p>
            <a:pPr>
              <a:spcAft>
                <a:spcPts val="500"/>
              </a:spcAft>
            </a:pPr>
            <a:r>
              <a:rPr lang="en-US" sz="1200" dirty="0">
                <a:cs typeface="Arial" panose="020B0604020202020204" pitchFamily="34" charset="0"/>
              </a:rPr>
              <a:t>If you’d like our team of policy researchers and data visualization specialists to customize this deck with your vision in mind, </a:t>
            </a:r>
            <a:r>
              <a:rPr lang="en-US" sz="1200" b="1" dirty="0">
                <a:cs typeface="Arial" panose="020B0604020202020204" pitchFamily="34" charset="0"/>
              </a:rPr>
              <a:t>contact your Dedicated Advisor </a:t>
            </a:r>
            <a:r>
              <a:rPr lang="en-US" sz="1200" dirty="0">
                <a:cs typeface="Arial" panose="020B0604020202020204" pitchFamily="34" charset="0"/>
              </a:rPr>
              <a:t>or email </a:t>
            </a:r>
            <a:r>
              <a:rPr lang="en-US" sz="1200" dirty="0">
                <a:cs typeface="Arial" panose="020B0604020202020204" pitchFamily="34" charset="0"/>
                <a:hlinkClick r:id="rId4"/>
              </a:rPr>
              <a:t>service@nationaljournal.com</a:t>
            </a:r>
            <a:r>
              <a:rPr lang="en-US" sz="1200" dirty="0">
                <a:cs typeface="Arial" panose="020B0604020202020204" pitchFamily="34" charset="0"/>
              </a:rPr>
              <a:t>. </a:t>
            </a:r>
          </a:p>
          <a:p>
            <a:pPr>
              <a:spcAft>
                <a:spcPts val="500"/>
              </a:spcAft>
            </a:pPr>
            <a:br>
              <a:rPr lang="en-US" sz="1200" dirty="0">
                <a:cs typeface="Arial" panose="020B0604020202020204" pitchFamily="34" charset="0"/>
              </a:rPr>
            </a:br>
            <a:r>
              <a:rPr lang="en-US" sz="1200" dirty="0">
                <a:cs typeface="Arial" panose="020B0604020202020204" pitchFamily="34" charset="0"/>
              </a:rPr>
              <a:t>This service is included in most membership packages.</a:t>
            </a:r>
          </a:p>
        </p:txBody>
      </p:sp>
      <p:pic>
        <p:nvPicPr>
          <p:cNvPr id="7" name="Picture 6">
            <a:extLst>
              <a:ext uri="{FF2B5EF4-FFF2-40B4-BE49-F238E27FC236}">
                <a16:creationId xmlns:a16="http://schemas.microsoft.com/office/drawing/2014/main" id="{C07E8841-4490-254A-B79C-F5CFF007D3D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81846" y="4900653"/>
            <a:ext cx="1288593" cy="342425"/>
          </a:xfrm>
          <a:prstGeom prst="rect">
            <a:avLst/>
          </a:prstGeom>
        </p:spPr>
      </p:pic>
      <p:pic>
        <p:nvPicPr>
          <p:cNvPr id="8" name="Picture 7">
            <a:extLst>
              <a:ext uri="{FF2B5EF4-FFF2-40B4-BE49-F238E27FC236}">
                <a16:creationId xmlns:a16="http://schemas.microsoft.com/office/drawing/2014/main" id="{3BA70CE5-5DEC-6344-A2A5-55B936F3C22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81846" y="5287397"/>
            <a:ext cx="1942450" cy="290183"/>
          </a:xfrm>
          <a:prstGeom prst="rect">
            <a:avLst/>
          </a:prstGeom>
        </p:spPr>
      </p:pic>
      <p:sp>
        <p:nvSpPr>
          <p:cNvPr id="10" name="Title 9"/>
          <p:cNvSpPr>
            <a:spLocks noGrp="1"/>
          </p:cNvSpPr>
          <p:nvPr>
            <p:ph type="title"/>
          </p:nvPr>
        </p:nvSpPr>
        <p:spPr/>
        <p:txBody>
          <a:bodyPr/>
          <a:lstStyle/>
          <a:p>
            <a:r>
              <a:rPr lang="en-US" dirty="0"/>
              <a:t>Ways to edit these slides</a:t>
            </a:r>
          </a:p>
        </p:txBody>
      </p:sp>
    </p:spTree>
    <p:extLst>
      <p:ext uri="{BB962C8B-B14F-4D97-AF65-F5344CB8AC3E}">
        <p14:creationId xmlns:p14="http://schemas.microsoft.com/office/powerpoint/2010/main" val="1247845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21BED7A-D91B-FE90-D0F8-C68B966543B9}"/>
              </a:ext>
            </a:extLst>
          </p:cNvPr>
          <p:cNvSpPr/>
          <p:nvPr/>
        </p:nvSpPr>
        <p:spPr>
          <a:xfrm>
            <a:off x="2377440" y="2421032"/>
            <a:ext cx="4389120" cy="2015936"/>
          </a:xfrm>
          <a:prstGeom prst="rect">
            <a:avLst/>
          </a:prstGeom>
        </p:spPr>
        <p:txBody>
          <a:bodyPr wrap="square">
            <a:spAutoFit/>
          </a:bodyPr>
          <a:lstStyle/>
          <a:p>
            <a:pPr marL="342900" indent="-342900">
              <a:spcAft>
                <a:spcPts val="1200"/>
              </a:spcAft>
              <a:buFont typeface="Arial" panose="020B0604020202020204" pitchFamily="34" charset="0"/>
              <a:buChar char="•"/>
            </a:pPr>
            <a:r>
              <a:rPr lang="en-US" sz="2000" b="1" dirty="0"/>
              <a:t>March primary overview</a:t>
            </a:r>
          </a:p>
          <a:p>
            <a:pPr marL="342900" indent="-342900">
              <a:spcAft>
                <a:spcPts val="600"/>
              </a:spcAft>
              <a:buFont typeface="Arial" panose="020B0604020202020204" pitchFamily="34" charset="0"/>
              <a:buChar char="•"/>
            </a:pPr>
            <a:r>
              <a:rPr lang="en-US" sz="2000" b="1" dirty="0">
                <a:solidFill>
                  <a:schemeClr val="bg2">
                    <a:lumMod val="90000"/>
                  </a:schemeClr>
                </a:solidFill>
              </a:rPr>
              <a:t>Race spotlights</a:t>
            </a:r>
          </a:p>
          <a:p>
            <a:pPr marL="800100" lvl="1" indent="-342900">
              <a:spcAft>
                <a:spcPts val="600"/>
              </a:spcAft>
              <a:buFont typeface="Arial" panose="020B0604020202020204" pitchFamily="34" charset="0"/>
              <a:buChar char="•"/>
            </a:pPr>
            <a:r>
              <a:rPr lang="en-US" sz="2000" b="1" dirty="0">
                <a:solidFill>
                  <a:schemeClr val="bg2">
                    <a:lumMod val="90000"/>
                  </a:schemeClr>
                </a:solidFill>
              </a:rPr>
              <a:t>Texas</a:t>
            </a:r>
          </a:p>
          <a:p>
            <a:pPr marL="800100" lvl="1" indent="-342900">
              <a:spcAft>
                <a:spcPts val="600"/>
              </a:spcAft>
              <a:buFont typeface="Arial" panose="020B0604020202020204" pitchFamily="34" charset="0"/>
              <a:buChar char="•"/>
            </a:pPr>
            <a:r>
              <a:rPr lang="en-US" sz="2000" b="1" dirty="0">
                <a:solidFill>
                  <a:schemeClr val="bg2">
                    <a:lumMod val="90000"/>
                  </a:schemeClr>
                </a:solidFill>
              </a:rPr>
              <a:t>North Carolina</a:t>
            </a:r>
          </a:p>
          <a:p>
            <a:pPr marL="800100" lvl="1" indent="-342900">
              <a:spcAft>
                <a:spcPts val="600"/>
              </a:spcAft>
              <a:buFont typeface="Arial" panose="020B0604020202020204" pitchFamily="34" charset="0"/>
              <a:buChar char="•"/>
            </a:pPr>
            <a:r>
              <a:rPr lang="en-US" sz="2000" b="1" dirty="0">
                <a:solidFill>
                  <a:schemeClr val="bg2">
                    <a:lumMod val="90000"/>
                  </a:schemeClr>
                </a:solidFill>
              </a:rPr>
              <a:t>Illinois</a:t>
            </a:r>
          </a:p>
        </p:txBody>
      </p:sp>
      <p:sp>
        <p:nvSpPr>
          <p:cNvPr id="4" name="Title 1">
            <a:extLst>
              <a:ext uri="{FF2B5EF4-FFF2-40B4-BE49-F238E27FC236}">
                <a16:creationId xmlns:a16="http://schemas.microsoft.com/office/drawing/2014/main" id="{B6B3096F-B92A-A5C7-D8E9-74EFA0E6B701}"/>
              </a:ext>
            </a:extLst>
          </p:cNvPr>
          <p:cNvSpPr>
            <a:spLocks noGrp="1"/>
          </p:cNvSpPr>
          <p:nvPr>
            <p:ph type="title"/>
          </p:nvPr>
        </p:nvSpPr>
        <p:spPr/>
        <p:txBody>
          <a:bodyPr>
            <a:normAutofit/>
          </a:bodyPr>
          <a:lstStyle/>
          <a:p>
            <a:r>
              <a:rPr lang="en-US" sz="3200" dirty="0"/>
              <a:t>Roadmap</a:t>
            </a:r>
          </a:p>
        </p:txBody>
      </p:sp>
    </p:spTree>
    <p:extLst>
      <p:ext uri="{BB962C8B-B14F-4D97-AF65-F5344CB8AC3E}">
        <p14:creationId xmlns:p14="http://schemas.microsoft.com/office/powerpoint/2010/main" val="3982576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0C72A-5880-C610-93B9-139D147503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1CC47D-95B8-31A1-60EE-21EB9AF54B07}"/>
              </a:ext>
            </a:extLst>
          </p:cNvPr>
          <p:cNvSpPr>
            <a:spLocks noGrp="1"/>
          </p:cNvSpPr>
          <p:nvPr>
            <p:ph type="title"/>
          </p:nvPr>
        </p:nvSpPr>
        <p:spPr>
          <a:xfrm>
            <a:off x="965201" y="820133"/>
            <a:ext cx="7339814" cy="723622"/>
          </a:xfrm>
        </p:spPr>
        <p:txBody>
          <a:bodyPr/>
          <a:lstStyle/>
          <a:p>
            <a:r>
              <a:rPr lang="en-US" dirty="0"/>
              <a:t>March primary dates and races to watch</a:t>
            </a:r>
          </a:p>
        </p:txBody>
      </p:sp>
      <p:sp>
        <p:nvSpPr>
          <p:cNvPr id="29" name="TextBox 28">
            <a:extLst>
              <a:ext uri="{FF2B5EF4-FFF2-40B4-BE49-F238E27FC236}">
                <a16:creationId xmlns:a16="http://schemas.microsoft.com/office/drawing/2014/main" id="{6EEB2C43-1071-D50A-8DC9-2533A97E2A93}"/>
              </a:ext>
            </a:extLst>
          </p:cNvPr>
          <p:cNvSpPr txBox="1"/>
          <p:nvPr/>
        </p:nvSpPr>
        <p:spPr>
          <a:xfrm>
            <a:off x="636990" y="6224623"/>
            <a:ext cx="5268510" cy="200055"/>
          </a:xfrm>
          <a:prstGeom prst="rect">
            <a:avLst/>
          </a:prstGeom>
          <a:noFill/>
        </p:spPr>
        <p:txBody>
          <a:bodyPr wrap="square" rtlCol="0">
            <a:spAutoFit/>
          </a:bodyPr>
          <a:lstStyle/>
          <a:p>
            <a:r>
              <a:rPr lang="en-US" sz="700" spc="200" dirty="0">
                <a:solidFill>
                  <a:schemeClr val="bg2">
                    <a:lumMod val="50000"/>
                  </a:schemeClr>
                </a:solidFill>
              </a:rPr>
              <a:t>SOURCE</a:t>
            </a:r>
            <a:r>
              <a:rPr lang="en-US" sz="700" spc="200" dirty="0">
                <a:solidFill>
                  <a:schemeClr val="accent2"/>
                </a:solidFill>
              </a:rPr>
              <a:t> </a:t>
            </a:r>
            <a:r>
              <a:rPr lang="en-US" sz="700" i="1" dirty="0">
                <a:solidFill>
                  <a:schemeClr val="bg2">
                    <a:lumMod val="75000"/>
                  </a:schemeClr>
                </a:solidFill>
              </a:rPr>
              <a:t>Rational360</a:t>
            </a:r>
          </a:p>
        </p:txBody>
      </p:sp>
      <p:sp>
        <p:nvSpPr>
          <p:cNvPr id="30" name="TextBox 29">
            <a:extLst>
              <a:ext uri="{FF2B5EF4-FFF2-40B4-BE49-F238E27FC236}">
                <a16:creationId xmlns:a16="http://schemas.microsoft.com/office/drawing/2014/main" id="{C98917B5-B747-34C1-BFA7-ACFE70827427}"/>
              </a:ext>
            </a:extLst>
          </p:cNvPr>
          <p:cNvSpPr txBox="1"/>
          <p:nvPr/>
        </p:nvSpPr>
        <p:spPr>
          <a:xfrm>
            <a:off x="636989" y="6346956"/>
            <a:ext cx="2685329" cy="200055"/>
          </a:xfrm>
          <a:prstGeom prst="rect">
            <a:avLst/>
          </a:prstGeom>
          <a:noFill/>
        </p:spPr>
        <p:txBody>
          <a:bodyPr wrap="square" rtlCol="0">
            <a:spAutoFit/>
          </a:bodyPr>
          <a:lstStyle/>
          <a:p>
            <a:r>
              <a:rPr lang="en-US" sz="700" spc="200" dirty="0">
                <a:solidFill>
                  <a:schemeClr val="accent1"/>
                </a:solidFill>
              </a:rPr>
              <a:t>PRESENTATION CENTER </a:t>
            </a:r>
            <a:r>
              <a:rPr lang="en-US" sz="700" dirty="0">
                <a:solidFill>
                  <a:schemeClr val="bg2">
                    <a:lumMod val="75000"/>
                  </a:schemeClr>
                </a:solidFill>
              </a:rPr>
              <a:t>2/23/26</a:t>
            </a:r>
          </a:p>
        </p:txBody>
      </p:sp>
      <p:graphicFrame>
        <p:nvGraphicFramePr>
          <p:cNvPr id="6" name="HouseTable_Horizontal">
            <a:extLst>
              <a:ext uri="{FF2B5EF4-FFF2-40B4-BE49-F238E27FC236}">
                <a16:creationId xmlns:a16="http://schemas.microsoft.com/office/drawing/2014/main" id="{1F85FAD7-E871-6A48-DB9D-0C8017C0C012}"/>
              </a:ext>
            </a:extLst>
          </p:cNvPr>
          <p:cNvGraphicFramePr>
            <a:graphicFrameLocks noGrp="1"/>
          </p:cNvGraphicFramePr>
          <p:nvPr>
            <p:extLst>
              <p:ext uri="{D42A27DB-BD31-4B8C-83A1-F6EECF244321}">
                <p14:modId xmlns:p14="http://schemas.microsoft.com/office/powerpoint/2010/main" val="876669017"/>
              </p:ext>
            </p:extLst>
          </p:nvPr>
        </p:nvGraphicFramePr>
        <p:xfrm>
          <a:off x="965201" y="3633410"/>
          <a:ext cx="7342632" cy="2468880"/>
        </p:xfrm>
        <a:graphic>
          <a:graphicData uri="http://schemas.openxmlformats.org/drawingml/2006/table">
            <a:tbl>
              <a:tblPr firstRow="1" bandRow="1">
                <a:tableStyleId>{5C22544A-7EE6-4342-B048-85BDC9FD1C3A}</a:tableStyleId>
              </a:tblPr>
              <a:tblGrid>
                <a:gridCol w="1193178">
                  <a:extLst>
                    <a:ext uri="{9D8B030D-6E8A-4147-A177-3AD203B41FA5}">
                      <a16:colId xmlns:a16="http://schemas.microsoft.com/office/drawing/2014/main" val="90219083"/>
                    </a:ext>
                  </a:extLst>
                </a:gridCol>
                <a:gridCol w="1284961">
                  <a:extLst>
                    <a:ext uri="{9D8B030D-6E8A-4147-A177-3AD203B41FA5}">
                      <a16:colId xmlns:a16="http://schemas.microsoft.com/office/drawing/2014/main" val="3818077993"/>
                    </a:ext>
                  </a:extLst>
                </a:gridCol>
                <a:gridCol w="1659126">
                  <a:extLst>
                    <a:ext uri="{9D8B030D-6E8A-4147-A177-3AD203B41FA5}">
                      <a16:colId xmlns:a16="http://schemas.microsoft.com/office/drawing/2014/main" val="2300954848"/>
                    </a:ext>
                  </a:extLst>
                </a:gridCol>
                <a:gridCol w="2103972">
                  <a:extLst>
                    <a:ext uri="{9D8B030D-6E8A-4147-A177-3AD203B41FA5}">
                      <a16:colId xmlns:a16="http://schemas.microsoft.com/office/drawing/2014/main" val="3676066659"/>
                    </a:ext>
                  </a:extLst>
                </a:gridCol>
                <a:gridCol w="1101395">
                  <a:extLst>
                    <a:ext uri="{9D8B030D-6E8A-4147-A177-3AD203B41FA5}">
                      <a16:colId xmlns:a16="http://schemas.microsoft.com/office/drawing/2014/main" val="2371894704"/>
                    </a:ext>
                  </a:extLst>
                </a:gridCol>
              </a:tblGrid>
              <a:tr h="274320">
                <a:tc>
                  <a:txBody>
                    <a:bodyPr/>
                    <a:lstStyle/>
                    <a:p>
                      <a:pPr algn="ctr">
                        <a:spcAft>
                          <a:spcPts val="300"/>
                        </a:spcAft>
                      </a:pPr>
                      <a:r>
                        <a:rPr lang="en-US" sz="1000" dirty="0">
                          <a:solidFill>
                            <a:schemeClr val="bg1"/>
                          </a:solidFill>
                        </a:rPr>
                        <a:t>RACE (PRIMARY)</a:t>
                      </a:r>
                    </a:p>
                  </a:txBody>
                  <a:tcPr marL="45720" marR="45720" anchor="ctr">
                    <a:lnL w="12700" cap="flat" cmpd="sng" algn="ctr">
                      <a:solidFill>
                        <a:schemeClr val="accent1">
                          <a:lumMod val="75000"/>
                        </a:schemeClr>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spcAft>
                          <a:spcPts val="300"/>
                        </a:spcAft>
                      </a:pPr>
                      <a:r>
                        <a:rPr lang="en-US" sz="1000" dirty="0">
                          <a:solidFill>
                            <a:schemeClr val="bg1"/>
                          </a:solidFill>
                        </a:rPr>
                        <a:t>INCUMBENT</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gridSpan="2">
                  <a:txBody>
                    <a:bodyPr/>
                    <a:lstStyle/>
                    <a:p>
                      <a:pPr algn="ctr">
                        <a:spcAft>
                          <a:spcPts val="300"/>
                        </a:spcAft>
                      </a:pPr>
                      <a:r>
                        <a:rPr lang="en-US" sz="1000" dirty="0">
                          <a:solidFill>
                            <a:schemeClr val="bg1"/>
                          </a:solidFill>
                        </a:rPr>
                        <a:t>POTENTIAL CANDIDATES</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US"/>
                    </a:p>
                  </a:txBody>
                  <a:tcPr/>
                </a:tc>
                <a:tc>
                  <a:txBody>
                    <a:bodyPr/>
                    <a:lstStyle/>
                    <a:p>
                      <a:pPr algn="ctr">
                        <a:spcAft>
                          <a:spcPts val="300"/>
                        </a:spcAft>
                      </a:pPr>
                      <a:r>
                        <a:rPr lang="en-US" sz="1000" dirty="0">
                          <a:solidFill>
                            <a:schemeClr val="bg1"/>
                          </a:solidFill>
                        </a:rPr>
                        <a:t>CPR RATING</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725415551"/>
                  </a:ext>
                </a:extLst>
              </a:tr>
              <a:tr h="182880">
                <a:tc>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en-US" sz="1000" b="1" dirty="0">
                          <a:solidFill>
                            <a:schemeClr val="tx1"/>
                          </a:solidFill>
                          <a:latin typeface="+mn-lt"/>
                          <a:cs typeface="Arial" panose="020B0604020202020204" pitchFamily="34" charset="0"/>
                        </a:rPr>
                        <a:t>Texas Senate</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en-US" sz="1000" b="0" dirty="0">
                          <a:solidFill>
                            <a:srgbClr val="ED3C4C"/>
                          </a:solidFill>
                          <a:latin typeface="+mn-lt"/>
                          <a:cs typeface="Arial" panose="020B0604020202020204" pitchFamily="34" charset="0"/>
                        </a:rPr>
                        <a:t>John Cornyn (R)</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en-US" sz="1000" b="0" dirty="0">
                          <a:solidFill>
                            <a:srgbClr val="FF5739"/>
                          </a:solidFill>
                        </a:rPr>
                        <a:t>Ken Paxton / Wesley Hunt</a:t>
                      </a:r>
                      <a:endParaRPr lang="en-US" sz="1000" b="0" dirty="0">
                        <a:solidFill>
                          <a:srgbClr val="0380E3"/>
                        </a:solidFill>
                        <a:latin typeface="+mn-lt"/>
                        <a:cs typeface="Arial" panose="020B0604020202020204" pitchFamily="34" charset="0"/>
                      </a:endParaRP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en-US" sz="1000" b="0" dirty="0">
                          <a:solidFill>
                            <a:srgbClr val="0380E3"/>
                          </a:solidFill>
                          <a:latin typeface="+mn-lt"/>
                          <a:cs typeface="Arial" panose="020B0604020202020204" pitchFamily="34" charset="0"/>
                        </a:rPr>
                        <a:t>James Talarico / Jasmine Crockett</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en-US" sz="1000" b="1" dirty="0">
                          <a:solidFill>
                            <a:schemeClr val="bg1"/>
                          </a:solidFill>
                        </a:rPr>
                        <a:t>LIKELY R</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C3C4C"/>
                    </a:solidFill>
                  </a:tcPr>
                </a:tc>
                <a:extLst>
                  <a:ext uri="{0D108BD9-81ED-4DB2-BD59-A6C34878D82A}">
                    <a16:rowId xmlns:a16="http://schemas.microsoft.com/office/drawing/2014/main" val="3809800032"/>
                  </a:ext>
                </a:extLst>
              </a:tr>
              <a:tr h="182880">
                <a:tc>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en-US" sz="1000" b="1" dirty="0">
                          <a:solidFill>
                            <a:schemeClr val="tx1"/>
                          </a:solidFill>
                          <a:latin typeface="+mn-lt"/>
                          <a:cs typeface="Arial" panose="020B0604020202020204" pitchFamily="34" charset="0"/>
                        </a:rPr>
                        <a:t>TX-9 </a:t>
                      </a:r>
                      <a:r>
                        <a:rPr lang="en-US" sz="1000" b="0" dirty="0">
                          <a:solidFill>
                            <a:srgbClr val="FF5739"/>
                          </a:solidFill>
                          <a:latin typeface="+mn-lt"/>
                          <a:cs typeface="Arial" panose="020B0604020202020204" pitchFamily="34" charset="0"/>
                        </a:rPr>
                        <a:t>(R)</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en-US" sz="1000" b="0" dirty="0">
                          <a:solidFill>
                            <a:schemeClr val="tx1"/>
                          </a:solidFill>
                          <a:latin typeface="+mn-lt"/>
                          <a:cs typeface="Arial" panose="020B0604020202020204" pitchFamily="34" charset="0"/>
                        </a:rPr>
                        <a:t>Open</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en-US" sz="1000" b="0" dirty="0">
                          <a:solidFill>
                            <a:srgbClr val="FF5739"/>
                          </a:solidFill>
                          <a:latin typeface="+mn-lt"/>
                          <a:cs typeface="Arial" panose="020B0604020202020204" pitchFamily="34" charset="0"/>
                        </a:rPr>
                        <a:t>Alex Mealer / Briscoe Cain / Dan Mims / Steve Stockman</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spcAft>
                          <a:spcPts val="300"/>
                        </a:spcAft>
                      </a:pPr>
                      <a:r>
                        <a:rPr lang="en-US" sz="1000" b="1" dirty="0">
                          <a:solidFill>
                            <a:schemeClr val="bg1"/>
                          </a:solidFill>
                        </a:rPr>
                        <a:t>SOLID R (FLIP)</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BC2C3C"/>
                    </a:solidFill>
                  </a:tcPr>
                </a:tc>
                <a:extLst>
                  <a:ext uri="{0D108BD9-81ED-4DB2-BD59-A6C34878D82A}">
                    <a16:rowId xmlns:a16="http://schemas.microsoft.com/office/drawing/2014/main" val="2337675704"/>
                  </a:ext>
                </a:extLst>
              </a:tr>
              <a:tr h="182880">
                <a:tc>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en-US" sz="1000" b="1" dirty="0">
                          <a:solidFill>
                            <a:schemeClr val="tx1"/>
                          </a:solidFill>
                          <a:latin typeface="+mn-lt"/>
                          <a:cs typeface="Arial" panose="020B0604020202020204" pitchFamily="34" charset="0"/>
                        </a:rPr>
                        <a:t>TX-23 </a:t>
                      </a:r>
                      <a:r>
                        <a:rPr lang="en-US" sz="1000" b="0" dirty="0">
                          <a:solidFill>
                            <a:srgbClr val="FF5739"/>
                          </a:solidFill>
                          <a:latin typeface="+mn-lt"/>
                          <a:cs typeface="Arial" panose="020B0604020202020204" pitchFamily="34" charset="0"/>
                        </a:rPr>
                        <a:t>(R)</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en-US" sz="1000" b="0" dirty="0">
                          <a:solidFill>
                            <a:srgbClr val="FF5739"/>
                          </a:solidFill>
                          <a:latin typeface="+mn-lt"/>
                          <a:cs typeface="Arial" panose="020B0604020202020204" pitchFamily="34" charset="0"/>
                        </a:rPr>
                        <a:t>Tony Gonzales (R)</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en-US" sz="1000" b="0" dirty="0">
                          <a:solidFill>
                            <a:srgbClr val="FF5739"/>
                          </a:solidFill>
                          <a:latin typeface="+mn-lt"/>
                          <a:cs typeface="Arial" panose="020B0604020202020204" pitchFamily="34" charset="0"/>
                        </a:rPr>
                        <a:t>Brandon Herrera</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spcAft>
                          <a:spcPts val="300"/>
                        </a:spcAft>
                      </a:pPr>
                      <a:r>
                        <a:rPr lang="en-US" sz="1000" b="1" dirty="0">
                          <a:solidFill>
                            <a:schemeClr val="bg1"/>
                          </a:solidFill>
                        </a:rPr>
                        <a:t>SOLID R</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BC2C3C"/>
                    </a:solidFill>
                  </a:tcPr>
                </a:tc>
                <a:extLst>
                  <a:ext uri="{0D108BD9-81ED-4DB2-BD59-A6C34878D82A}">
                    <a16:rowId xmlns:a16="http://schemas.microsoft.com/office/drawing/2014/main" val="2475719502"/>
                  </a:ext>
                </a:extLst>
              </a:tr>
              <a:tr h="182880">
                <a:tc>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en-US" sz="1000" b="1" dirty="0">
                          <a:solidFill>
                            <a:schemeClr val="tx1"/>
                          </a:solidFill>
                          <a:latin typeface="+mn-lt"/>
                          <a:cs typeface="Arial" panose="020B0604020202020204" pitchFamily="34" charset="0"/>
                        </a:rPr>
                        <a:t>TX-32 </a:t>
                      </a:r>
                      <a:r>
                        <a:rPr lang="en-US" sz="1000" b="0" dirty="0">
                          <a:solidFill>
                            <a:srgbClr val="FF5739"/>
                          </a:solidFill>
                          <a:latin typeface="+mn-lt"/>
                          <a:cs typeface="Arial" panose="020B0604020202020204" pitchFamily="34" charset="0"/>
                        </a:rPr>
                        <a:t>(R)</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en-US" sz="1000" b="0" dirty="0">
                          <a:solidFill>
                            <a:schemeClr val="tx1"/>
                          </a:solidFill>
                          <a:latin typeface="+mn-lt"/>
                          <a:cs typeface="Arial" panose="020B0604020202020204" pitchFamily="34" charset="0"/>
                        </a:rPr>
                        <a:t>Open</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en-US" sz="1000" b="0" dirty="0">
                          <a:solidFill>
                            <a:srgbClr val="FF5739"/>
                          </a:solidFill>
                          <a:latin typeface="+mn-lt"/>
                          <a:cs typeface="Arial" panose="020B0604020202020204" pitchFamily="34" charset="0"/>
                        </a:rPr>
                        <a:t>Ryan Binkley / Paul Bondar / Jace Yarbrough</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en-US" sz="1000" b="1" dirty="0">
                          <a:solidFill>
                            <a:schemeClr val="bg1"/>
                          </a:solidFill>
                        </a:rPr>
                        <a:t>SOLID R (FLIP)</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BC2C3C"/>
                    </a:solidFill>
                  </a:tcPr>
                </a:tc>
                <a:extLst>
                  <a:ext uri="{0D108BD9-81ED-4DB2-BD59-A6C34878D82A}">
                    <a16:rowId xmlns:a16="http://schemas.microsoft.com/office/drawing/2014/main" val="2987661575"/>
                  </a:ext>
                </a:extLst>
              </a:tr>
              <a:tr h="182880">
                <a:tc>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en-US" sz="1000" b="1" dirty="0">
                          <a:solidFill>
                            <a:schemeClr val="tx1"/>
                          </a:solidFill>
                          <a:latin typeface="+mn-lt"/>
                          <a:cs typeface="Arial" panose="020B0604020202020204" pitchFamily="34" charset="0"/>
                        </a:rPr>
                        <a:t>NC-1 </a:t>
                      </a:r>
                      <a:r>
                        <a:rPr lang="en-US" sz="1000" b="0" dirty="0">
                          <a:solidFill>
                            <a:srgbClr val="FF5739"/>
                          </a:solidFill>
                          <a:latin typeface="+mn-lt"/>
                          <a:cs typeface="Arial" panose="020B0604020202020204" pitchFamily="34" charset="0"/>
                        </a:rPr>
                        <a:t>(R)</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en-US" sz="1000" b="0" dirty="0">
                          <a:solidFill>
                            <a:srgbClr val="0380E3"/>
                          </a:solidFill>
                          <a:latin typeface="+mn-lt"/>
                          <a:cs typeface="Arial" panose="020B0604020202020204" pitchFamily="34" charset="0"/>
                        </a:rPr>
                        <a:t>Don Davis (D)</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en-US" sz="1000" b="0" dirty="0">
                          <a:solidFill>
                            <a:srgbClr val="FF5739"/>
                          </a:solidFill>
                          <a:latin typeface="+mn-lt"/>
                          <a:cs typeface="Arial" panose="020B0604020202020204" pitchFamily="34" charset="0"/>
                        </a:rPr>
                        <a:t>Laurie Buckhout / Asa Buck / Bobby Hanig</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spcAft>
                          <a:spcPts val="300"/>
                        </a:spcAft>
                      </a:pPr>
                      <a:r>
                        <a:rPr lang="en-US" sz="1000" b="1" dirty="0">
                          <a:solidFill>
                            <a:schemeClr val="bg1"/>
                          </a:solidFill>
                        </a:rPr>
                        <a:t>LEAN R</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F47484"/>
                    </a:solidFill>
                  </a:tcPr>
                </a:tc>
                <a:extLst>
                  <a:ext uri="{0D108BD9-81ED-4DB2-BD59-A6C34878D82A}">
                    <a16:rowId xmlns:a16="http://schemas.microsoft.com/office/drawing/2014/main" val="2902041881"/>
                  </a:ext>
                </a:extLst>
              </a:tr>
              <a:tr h="182880">
                <a:tc>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en-US" sz="1000" b="1" dirty="0">
                          <a:solidFill>
                            <a:schemeClr val="tx1"/>
                          </a:solidFill>
                          <a:latin typeface="+mn-lt"/>
                          <a:cs typeface="Arial" panose="020B0604020202020204" pitchFamily="34" charset="0"/>
                        </a:rPr>
                        <a:t>NC-4 </a:t>
                      </a:r>
                      <a:r>
                        <a:rPr lang="en-US" sz="1000" b="0" dirty="0">
                          <a:solidFill>
                            <a:srgbClr val="0380E3"/>
                          </a:solidFill>
                          <a:latin typeface="+mn-lt"/>
                          <a:cs typeface="Arial" panose="020B0604020202020204" pitchFamily="34" charset="0"/>
                        </a:rPr>
                        <a:t>(D)</a:t>
                      </a:r>
                      <a:endParaRPr lang="en-US" sz="1000" b="1" dirty="0">
                        <a:solidFill>
                          <a:schemeClr val="tx1"/>
                        </a:solidFill>
                        <a:latin typeface="+mn-lt"/>
                        <a:cs typeface="Arial" panose="020B0604020202020204" pitchFamily="34" charset="0"/>
                      </a:endParaRP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en-US" sz="1000" b="0" dirty="0">
                          <a:solidFill>
                            <a:srgbClr val="0380E3"/>
                          </a:solidFill>
                          <a:latin typeface="+mn-lt"/>
                          <a:cs typeface="Arial" panose="020B0604020202020204" pitchFamily="34" charset="0"/>
                        </a:rPr>
                        <a:t>Valerie Foushee (D)</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en-US" sz="1000" b="0" dirty="0">
                          <a:solidFill>
                            <a:srgbClr val="0380E3"/>
                          </a:solidFill>
                          <a:latin typeface="+mn-lt"/>
                          <a:cs typeface="Arial" panose="020B0604020202020204" pitchFamily="34" charset="0"/>
                        </a:rPr>
                        <a:t>Nida Allam</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spcAft>
                          <a:spcPts val="300"/>
                        </a:spcAft>
                      </a:pPr>
                      <a:r>
                        <a:rPr lang="en-US" sz="1000" b="1" dirty="0">
                          <a:solidFill>
                            <a:schemeClr val="bg1"/>
                          </a:solidFill>
                        </a:rPr>
                        <a:t>SOLID D</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245C94"/>
                    </a:solidFill>
                  </a:tcPr>
                </a:tc>
                <a:extLst>
                  <a:ext uri="{0D108BD9-81ED-4DB2-BD59-A6C34878D82A}">
                    <a16:rowId xmlns:a16="http://schemas.microsoft.com/office/drawing/2014/main" val="1371362277"/>
                  </a:ext>
                </a:extLst>
              </a:tr>
              <a:tr h="182880">
                <a:tc>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en-US" sz="1000" b="1" dirty="0">
                          <a:solidFill>
                            <a:schemeClr val="tx1"/>
                          </a:solidFill>
                          <a:latin typeface="+mn-lt"/>
                          <a:cs typeface="Arial" panose="020B0604020202020204" pitchFamily="34" charset="0"/>
                        </a:rPr>
                        <a:t>IL Senate </a:t>
                      </a:r>
                      <a:r>
                        <a:rPr lang="en-US" sz="1000" b="0" dirty="0">
                          <a:solidFill>
                            <a:srgbClr val="0380E3"/>
                          </a:solidFill>
                          <a:latin typeface="+mn-lt"/>
                          <a:cs typeface="Arial" panose="020B0604020202020204" pitchFamily="34" charset="0"/>
                        </a:rPr>
                        <a:t>(D)</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en-US" sz="1000" b="0" dirty="0">
                          <a:solidFill>
                            <a:schemeClr val="tx1"/>
                          </a:solidFill>
                          <a:latin typeface="+mn-lt"/>
                          <a:cs typeface="Arial" panose="020B0604020202020204" pitchFamily="34" charset="0"/>
                        </a:rPr>
                        <a:t>Open</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en-US" sz="1000" b="0" dirty="0">
                          <a:solidFill>
                            <a:srgbClr val="0380E3"/>
                          </a:solidFill>
                          <a:latin typeface="+mn-lt"/>
                          <a:cs typeface="Arial" panose="020B0604020202020204" pitchFamily="34" charset="0"/>
                        </a:rPr>
                        <a:t>Raja Krishnamoorthi / Juliana Stratton / Robin Kelly</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en-US" sz="1000" b="1" dirty="0">
                          <a:solidFill>
                            <a:schemeClr val="bg1"/>
                          </a:solidFill>
                        </a:rPr>
                        <a:t>SOLID D</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245C94"/>
                    </a:solidFill>
                  </a:tcPr>
                </a:tc>
                <a:extLst>
                  <a:ext uri="{0D108BD9-81ED-4DB2-BD59-A6C34878D82A}">
                    <a16:rowId xmlns:a16="http://schemas.microsoft.com/office/drawing/2014/main" val="1766443671"/>
                  </a:ext>
                </a:extLst>
              </a:tr>
              <a:tr h="182880">
                <a:tc>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en-US" sz="1000" b="1" dirty="0">
                          <a:solidFill>
                            <a:schemeClr val="tx1"/>
                          </a:solidFill>
                          <a:latin typeface="+mn-lt"/>
                          <a:cs typeface="Arial" panose="020B0604020202020204" pitchFamily="34" charset="0"/>
                        </a:rPr>
                        <a:t>IL-2 </a:t>
                      </a:r>
                      <a:r>
                        <a:rPr lang="en-US" sz="1000" b="0" dirty="0">
                          <a:solidFill>
                            <a:srgbClr val="0380E3"/>
                          </a:solidFill>
                          <a:latin typeface="+mn-lt"/>
                          <a:cs typeface="Arial" panose="020B0604020202020204" pitchFamily="34" charset="0"/>
                        </a:rPr>
                        <a:t>(D)</a:t>
                      </a:r>
                      <a:endParaRPr lang="en-US" sz="1000" b="1" dirty="0">
                        <a:solidFill>
                          <a:schemeClr val="tx1"/>
                        </a:solidFill>
                        <a:latin typeface="+mn-lt"/>
                        <a:cs typeface="Arial" panose="020B0604020202020204" pitchFamily="34" charset="0"/>
                      </a:endParaRP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en-US" sz="1000" b="0" dirty="0">
                          <a:solidFill>
                            <a:schemeClr val="tx1"/>
                          </a:solidFill>
                          <a:latin typeface="+mn-lt"/>
                          <a:cs typeface="Arial" panose="020B0604020202020204" pitchFamily="34" charset="0"/>
                        </a:rPr>
                        <a:t>Open</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en-US" sz="1000" b="0" dirty="0">
                          <a:solidFill>
                            <a:srgbClr val="0380E3"/>
                          </a:solidFill>
                          <a:latin typeface="+mn-lt"/>
                          <a:cs typeface="Arial" panose="020B0604020202020204" pitchFamily="34" charset="0"/>
                        </a:rPr>
                        <a:t>Jesse Jackson Jr. / Donna Miller / Robert Peters</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en-US" sz="1000" b="1" dirty="0">
                          <a:solidFill>
                            <a:schemeClr val="bg1"/>
                          </a:solidFill>
                        </a:rPr>
                        <a:t>SOLID D</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245C94"/>
                    </a:solidFill>
                  </a:tcPr>
                </a:tc>
                <a:extLst>
                  <a:ext uri="{0D108BD9-81ED-4DB2-BD59-A6C34878D82A}">
                    <a16:rowId xmlns:a16="http://schemas.microsoft.com/office/drawing/2014/main" val="2152492484"/>
                  </a:ext>
                </a:extLst>
              </a:tr>
              <a:tr h="182880">
                <a:tc>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en-US" sz="1000" b="1" dirty="0">
                          <a:solidFill>
                            <a:schemeClr val="tx1"/>
                          </a:solidFill>
                          <a:latin typeface="+mn-lt"/>
                          <a:cs typeface="Arial" panose="020B0604020202020204" pitchFamily="34" charset="0"/>
                        </a:rPr>
                        <a:t>IL-9 </a:t>
                      </a:r>
                      <a:r>
                        <a:rPr lang="en-US" sz="1000" b="0" dirty="0">
                          <a:solidFill>
                            <a:srgbClr val="0380E3"/>
                          </a:solidFill>
                          <a:latin typeface="+mn-lt"/>
                          <a:cs typeface="Arial" panose="020B0604020202020204" pitchFamily="34" charset="0"/>
                        </a:rPr>
                        <a:t>(D)</a:t>
                      </a:r>
                      <a:endParaRPr lang="en-US" sz="1000" b="1" dirty="0">
                        <a:solidFill>
                          <a:schemeClr val="tx1"/>
                        </a:solidFill>
                        <a:latin typeface="+mn-lt"/>
                        <a:cs typeface="Arial" panose="020B0604020202020204" pitchFamily="34" charset="0"/>
                      </a:endParaRP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en-US" sz="1000" b="0" dirty="0">
                          <a:solidFill>
                            <a:schemeClr val="tx1"/>
                          </a:solidFill>
                          <a:latin typeface="+mn-lt"/>
                          <a:cs typeface="Arial" panose="020B0604020202020204" pitchFamily="34" charset="0"/>
                        </a:rPr>
                        <a:t>Open</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lang="en-US" sz="1000" b="0">
                          <a:solidFill>
                            <a:srgbClr val="0380E3"/>
                          </a:solidFill>
                          <a:latin typeface="+mn-lt"/>
                          <a:cs typeface="Arial" panose="020B0604020202020204" pitchFamily="34" charset="0"/>
                        </a:rPr>
                        <a:t>Daniel Biss </a:t>
                      </a:r>
                      <a:r>
                        <a:rPr lang="en-US" sz="1000" b="0" dirty="0">
                          <a:solidFill>
                            <a:srgbClr val="0380E3"/>
                          </a:solidFill>
                          <a:latin typeface="+mn-lt"/>
                          <a:cs typeface="Arial" panose="020B0604020202020204" pitchFamily="34" charset="0"/>
                        </a:rPr>
                        <a:t>/ Laura Fine / Kat Abughazaleh</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algn="ctr">
                        <a:spcAft>
                          <a:spcPts val="300"/>
                        </a:spcAft>
                      </a:pPr>
                      <a:r>
                        <a:rPr lang="en-US" sz="1000" b="1" dirty="0">
                          <a:solidFill>
                            <a:schemeClr val="bg1"/>
                          </a:solidFill>
                        </a:rPr>
                        <a:t>SOLID D</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245C94"/>
                    </a:solidFill>
                  </a:tcPr>
                </a:tc>
                <a:extLst>
                  <a:ext uri="{0D108BD9-81ED-4DB2-BD59-A6C34878D82A}">
                    <a16:rowId xmlns:a16="http://schemas.microsoft.com/office/drawing/2014/main" val="2325839334"/>
                  </a:ext>
                </a:extLst>
              </a:tr>
            </a:tbl>
          </a:graphicData>
        </a:graphic>
      </p:graphicFrame>
      <p:graphicFrame>
        <p:nvGraphicFramePr>
          <p:cNvPr id="4" name="Table 3">
            <a:extLst>
              <a:ext uri="{FF2B5EF4-FFF2-40B4-BE49-F238E27FC236}">
                <a16:creationId xmlns:a16="http://schemas.microsoft.com/office/drawing/2014/main" id="{F0DA5272-1805-8A62-B2F8-DCD196B3DA64}"/>
              </a:ext>
            </a:extLst>
          </p:cNvPr>
          <p:cNvGraphicFramePr>
            <a:graphicFrameLocks noGrp="1"/>
          </p:cNvGraphicFramePr>
          <p:nvPr/>
        </p:nvGraphicFramePr>
        <p:xfrm>
          <a:off x="4918841" y="1759042"/>
          <a:ext cx="2519685" cy="1463040"/>
        </p:xfrm>
        <a:graphic>
          <a:graphicData uri="http://schemas.openxmlformats.org/drawingml/2006/table">
            <a:tbl>
              <a:tblPr/>
              <a:tblGrid>
                <a:gridCol w="359955">
                  <a:extLst>
                    <a:ext uri="{9D8B030D-6E8A-4147-A177-3AD203B41FA5}">
                      <a16:colId xmlns:a16="http://schemas.microsoft.com/office/drawing/2014/main" val="20000"/>
                    </a:ext>
                  </a:extLst>
                </a:gridCol>
                <a:gridCol w="359955">
                  <a:extLst>
                    <a:ext uri="{9D8B030D-6E8A-4147-A177-3AD203B41FA5}">
                      <a16:colId xmlns:a16="http://schemas.microsoft.com/office/drawing/2014/main" val="20001"/>
                    </a:ext>
                  </a:extLst>
                </a:gridCol>
                <a:gridCol w="359955">
                  <a:extLst>
                    <a:ext uri="{9D8B030D-6E8A-4147-A177-3AD203B41FA5}">
                      <a16:colId xmlns:a16="http://schemas.microsoft.com/office/drawing/2014/main" val="20002"/>
                    </a:ext>
                  </a:extLst>
                </a:gridCol>
                <a:gridCol w="359955">
                  <a:extLst>
                    <a:ext uri="{9D8B030D-6E8A-4147-A177-3AD203B41FA5}">
                      <a16:colId xmlns:a16="http://schemas.microsoft.com/office/drawing/2014/main" val="20003"/>
                    </a:ext>
                  </a:extLst>
                </a:gridCol>
                <a:gridCol w="359955">
                  <a:extLst>
                    <a:ext uri="{9D8B030D-6E8A-4147-A177-3AD203B41FA5}">
                      <a16:colId xmlns:a16="http://schemas.microsoft.com/office/drawing/2014/main" val="20004"/>
                    </a:ext>
                  </a:extLst>
                </a:gridCol>
                <a:gridCol w="359955">
                  <a:extLst>
                    <a:ext uri="{9D8B030D-6E8A-4147-A177-3AD203B41FA5}">
                      <a16:colId xmlns:a16="http://schemas.microsoft.com/office/drawing/2014/main" val="20005"/>
                    </a:ext>
                  </a:extLst>
                </a:gridCol>
                <a:gridCol w="359955">
                  <a:extLst>
                    <a:ext uri="{9D8B030D-6E8A-4147-A177-3AD203B41FA5}">
                      <a16:colId xmlns:a16="http://schemas.microsoft.com/office/drawing/2014/main" val="20006"/>
                    </a:ext>
                  </a:extLst>
                </a:gridCol>
              </a:tblGrid>
              <a:tr h="292608">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mn-lt"/>
                          <a:ea typeface="MS PGothic" charset="-128"/>
                          <a:cs typeface="Arial" panose="020B0604020202020204" pitchFamily="34" charset="0"/>
                        </a:rPr>
                        <a:t>1</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mn-lt"/>
                          <a:ea typeface="MS PGothic" charset="-128"/>
                          <a:cs typeface="Arial" panose="020B0604020202020204" pitchFamily="34" charset="0"/>
                        </a:rPr>
                        <a:t>2</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bg1"/>
                          </a:solidFill>
                          <a:effectLst/>
                          <a:latin typeface="+mn-lt"/>
                          <a:ea typeface="MS PGothic" charset="-128"/>
                          <a:cs typeface="Arial" panose="020B0604020202020204" pitchFamily="34" charset="0"/>
                        </a:rPr>
                        <a:t>3</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75000"/>
                      </a:schemeClr>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mn-lt"/>
                          <a:ea typeface="MS PGothic" charset="-128"/>
                          <a:cs typeface="Arial" panose="020B0604020202020204" pitchFamily="34" charset="0"/>
                        </a:rPr>
                        <a:t>4</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mn-lt"/>
                          <a:ea typeface="MS PGothic" charset="-128"/>
                          <a:cs typeface="Arial" panose="020B0604020202020204" pitchFamily="34" charset="0"/>
                        </a:rPr>
                        <a:t>5</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mn-lt"/>
                          <a:ea typeface="MS PGothic" charset="-128"/>
                          <a:cs typeface="Arial" panose="020B0604020202020204" pitchFamily="34" charset="0"/>
                        </a:rPr>
                        <a:t>6</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mn-lt"/>
                          <a:ea typeface="MS PGothic" charset="-128"/>
                          <a:cs typeface="Arial" panose="020B0604020202020204" pitchFamily="34" charset="0"/>
                        </a:rPr>
                        <a:t>7</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292608">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mn-lt"/>
                          <a:ea typeface="MS PGothic" charset="-128"/>
                          <a:cs typeface="Arial" panose="020B0604020202020204" pitchFamily="34" charset="0"/>
                        </a:rPr>
                        <a:t>8</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mn-lt"/>
                          <a:ea typeface="MS PGothic"/>
                          <a:cs typeface="Arial"/>
                        </a:rPr>
                        <a:t>9</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bg1"/>
                          </a:solidFill>
                          <a:effectLst/>
                          <a:latin typeface="+mn-lt"/>
                          <a:ea typeface="MS PGothic" charset="-128"/>
                          <a:cs typeface="Arial" panose="020B0604020202020204" pitchFamily="34" charset="0"/>
                        </a:rPr>
                        <a:t>10</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75000"/>
                      </a:schemeClr>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mn-lt"/>
                          <a:ea typeface="MS PGothic" charset="-128"/>
                          <a:cs typeface="Arial" panose="020B0604020202020204" pitchFamily="34" charset="0"/>
                        </a:rPr>
                        <a:t>11</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mn-lt"/>
                          <a:ea typeface="MS PGothic"/>
                          <a:cs typeface="Arial"/>
                        </a:rPr>
                        <a:t>12</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mn-lt"/>
                          <a:ea typeface="MS PGothic" charset="-128"/>
                          <a:cs typeface="Arial" panose="020B0604020202020204" pitchFamily="34" charset="0"/>
                        </a:rPr>
                        <a:t>13</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mn-lt"/>
                          <a:ea typeface="MS PGothic" charset="-128"/>
                          <a:cs typeface="Arial" panose="020B0604020202020204" pitchFamily="34" charset="0"/>
                        </a:rPr>
                        <a:t>14</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1"/>
                  </a:ext>
                </a:extLst>
              </a:tr>
              <a:tr h="292608">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mn-lt"/>
                          <a:ea typeface="MS PGothic" charset="-128"/>
                          <a:cs typeface="Arial" panose="020B0604020202020204" pitchFamily="34" charset="0"/>
                        </a:rPr>
                        <a:t>15</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mn-lt"/>
                          <a:ea typeface="MS PGothic" charset="-128"/>
                          <a:cs typeface="Arial" panose="020B0604020202020204" pitchFamily="34" charset="0"/>
                        </a:rPr>
                        <a:t>16</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bg1"/>
                          </a:solidFill>
                          <a:effectLst/>
                          <a:latin typeface="+mn-lt"/>
                          <a:ea typeface="MS PGothic" charset="-128"/>
                          <a:cs typeface="Arial" panose="020B0604020202020204" pitchFamily="34" charset="0"/>
                        </a:rPr>
                        <a:t>17</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lumMod val="75000"/>
                      </a:schemeClr>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mn-lt"/>
                          <a:ea typeface="MS PGothic" charset="-128"/>
                          <a:cs typeface="Arial" panose="020B0604020202020204" pitchFamily="34" charset="0"/>
                        </a:rPr>
                        <a:t>18</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mn-lt"/>
                          <a:ea typeface="MS PGothic" charset="-128"/>
                          <a:cs typeface="Arial" panose="020B0604020202020204" pitchFamily="34" charset="0"/>
                        </a:rPr>
                        <a:t>19</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mn-lt"/>
                          <a:ea typeface="MS PGothic" charset="-128"/>
                          <a:cs typeface="Arial" panose="020B0604020202020204" pitchFamily="34" charset="0"/>
                        </a:rPr>
                        <a:t>20</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mn-lt"/>
                          <a:ea typeface="MS PGothic" charset="-128"/>
                          <a:cs typeface="Arial" panose="020B0604020202020204" pitchFamily="34" charset="0"/>
                        </a:rPr>
                        <a:t>21</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2"/>
                  </a:ext>
                </a:extLst>
              </a:tr>
              <a:tr h="292608">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mn-lt"/>
                          <a:ea typeface="MS PGothic" charset="-128"/>
                          <a:cs typeface="Arial" panose="020B0604020202020204" pitchFamily="34" charset="0"/>
                        </a:rPr>
                        <a:t>22</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mn-lt"/>
                          <a:ea typeface="MS PGothic" charset="-128"/>
                          <a:cs typeface="Arial" panose="020B0604020202020204" pitchFamily="34" charset="0"/>
                        </a:rPr>
                        <a:t>23</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mn-lt"/>
                          <a:ea typeface="MS PGothic" charset="-128"/>
                          <a:cs typeface="Arial" panose="020B0604020202020204" pitchFamily="34" charset="0"/>
                        </a:rPr>
                        <a:t>24</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mn-lt"/>
                          <a:ea typeface="MS PGothic" charset="-128"/>
                          <a:cs typeface="Arial" panose="020B0604020202020204" pitchFamily="34" charset="0"/>
                        </a:rPr>
                        <a:t>25</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mn-lt"/>
                          <a:ea typeface="MS PGothic" charset="-128"/>
                          <a:cs typeface="Arial" panose="020B0604020202020204" pitchFamily="34" charset="0"/>
                        </a:rPr>
                        <a:t>26</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mn-lt"/>
                          <a:ea typeface="MS PGothic" charset="-128"/>
                          <a:cs typeface="Arial" panose="020B0604020202020204" pitchFamily="34" charset="0"/>
                        </a:rPr>
                        <a:t>27</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mn-lt"/>
                          <a:ea typeface="MS PGothic" charset="-128"/>
                          <a:cs typeface="Arial" panose="020B0604020202020204" pitchFamily="34" charset="0"/>
                        </a:rPr>
                        <a:t>28</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3"/>
                  </a:ext>
                </a:extLst>
              </a:tr>
              <a:tr h="292608">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mn-lt"/>
                          <a:ea typeface="MS PGothic" charset="-128"/>
                          <a:cs typeface="Arial" panose="020B0604020202020204" pitchFamily="34" charset="0"/>
                        </a:rPr>
                        <a:t>29</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mn-lt"/>
                          <a:ea typeface="MS PGothic" charset="-128"/>
                          <a:cs typeface="Arial" panose="020B0604020202020204" pitchFamily="34" charset="0"/>
                        </a:rPr>
                        <a:t>30</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mn-lt"/>
                          <a:ea typeface="MS PGothic" charset="-128"/>
                          <a:cs typeface="Arial" panose="020B0604020202020204" pitchFamily="34" charset="0"/>
                        </a:rPr>
                        <a:t>31</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chemeClr val="tx1"/>
                        </a:solidFill>
                        <a:effectLst/>
                        <a:latin typeface="+mn-lt"/>
                        <a:ea typeface="MS PGothic" charset="-128"/>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chemeClr val="tx1"/>
                        </a:solidFill>
                        <a:effectLst/>
                        <a:latin typeface="+mn-lt"/>
                        <a:ea typeface="MS PGothic" charset="-128"/>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chemeClr val="tx1"/>
                        </a:solidFill>
                        <a:effectLst/>
                        <a:latin typeface="+mn-lt"/>
                        <a:ea typeface="MS PGothic" charset="-128"/>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tc>
                  <a:txBody>
                    <a:bodyPr/>
                    <a:lstStyle>
                      <a:lvl1pPr>
                        <a:lnSpc>
                          <a:spcPct val="90000"/>
                        </a:lnSpc>
                        <a:spcBef>
                          <a:spcPts val="1000"/>
                        </a:spcBef>
                        <a:buFont typeface="Arial" charset="0"/>
                        <a:defRPr sz="2400">
                          <a:solidFill>
                            <a:schemeClr val="tx1"/>
                          </a:solidFill>
                          <a:latin typeface="Georgia" charset="0"/>
                          <a:ea typeface="MS PGothic" charset="-128"/>
                        </a:defRPr>
                      </a:lvl1pPr>
                      <a:lvl2pPr marL="742950" indent="-285750">
                        <a:lnSpc>
                          <a:spcPct val="90000"/>
                        </a:lnSpc>
                        <a:spcBef>
                          <a:spcPts val="500"/>
                        </a:spcBef>
                        <a:buFont typeface="Arial" charset="0"/>
                        <a:defRPr sz="2000">
                          <a:solidFill>
                            <a:schemeClr val="tx1"/>
                          </a:solidFill>
                          <a:latin typeface="Georgia" charset="0"/>
                          <a:ea typeface="MS PGothic" charset="-128"/>
                        </a:defRPr>
                      </a:lvl2pPr>
                      <a:lvl3pPr marL="1143000" indent="-228600">
                        <a:lnSpc>
                          <a:spcPct val="90000"/>
                        </a:lnSpc>
                        <a:spcBef>
                          <a:spcPts val="500"/>
                        </a:spcBef>
                        <a:buFont typeface="Arial" charset="0"/>
                        <a:defRPr>
                          <a:solidFill>
                            <a:schemeClr val="tx1"/>
                          </a:solidFill>
                          <a:latin typeface="Georgia" charset="0"/>
                          <a:ea typeface="MS PGothic" charset="-128"/>
                        </a:defRPr>
                      </a:lvl3pPr>
                      <a:lvl4pPr marL="1600200" indent="-228600">
                        <a:lnSpc>
                          <a:spcPct val="90000"/>
                        </a:lnSpc>
                        <a:spcBef>
                          <a:spcPts val="500"/>
                        </a:spcBef>
                        <a:buFont typeface="Arial" charset="0"/>
                        <a:defRPr sz="1600">
                          <a:solidFill>
                            <a:schemeClr val="tx1"/>
                          </a:solidFill>
                          <a:latin typeface="Georgia" charset="0"/>
                          <a:ea typeface="MS PGothic" charset="-128"/>
                        </a:defRPr>
                      </a:lvl4pPr>
                      <a:lvl5pPr marL="2057400" indent="-228600">
                        <a:lnSpc>
                          <a:spcPct val="90000"/>
                        </a:lnSpc>
                        <a:spcBef>
                          <a:spcPts val="500"/>
                        </a:spcBef>
                        <a:buFont typeface="Arial" charset="0"/>
                        <a:defRPr sz="1600">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defRPr sz="1600">
                          <a:solidFill>
                            <a:schemeClr val="tx1"/>
                          </a:solidFill>
                          <a:latin typeface="Georgia" charset="0"/>
                          <a:ea typeface="MS PGothic"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chemeClr val="tx1"/>
                        </a:solidFill>
                        <a:effectLst/>
                        <a:latin typeface="+mn-lt"/>
                        <a:ea typeface="MS PGothic" charset="-128"/>
                        <a:cs typeface="Arial" panose="020B0604020202020204" pitchFamily="34" charset="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4"/>
                  </a:ext>
                </a:extLst>
              </a:tr>
            </a:tbl>
          </a:graphicData>
        </a:graphic>
      </p:graphicFrame>
      <p:sp>
        <p:nvSpPr>
          <p:cNvPr id="5" name="TextBox 4">
            <a:extLst>
              <a:ext uri="{FF2B5EF4-FFF2-40B4-BE49-F238E27FC236}">
                <a16:creationId xmlns:a16="http://schemas.microsoft.com/office/drawing/2014/main" id="{E08FD9F3-FF51-F495-4682-D7DBE6FD86B6}"/>
              </a:ext>
            </a:extLst>
          </p:cNvPr>
          <p:cNvSpPr txBox="1">
            <a:spLocks noChangeArrowheads="1"/>
          </p:cNvSpPr>
          <p:nvPr/>
        </p:nvSpPr>
        <p:spPr bwMode="auto">
          <a:xfrm>
            <a:off x="965201" y="1759042"/>
            <a:ext cx="3259960" cy="276999"/>
          </a:xfrm>
          <a:prstGeom prst="rect">
            <a:avLst/>
          </a:prstGeom>
          <a:noFill/>
          <a:ln>
            <a:noFill/>
          </a:ln>
          <a:extLst>
            <a:ext uri="{909E8E84-426E-40dd-AFC4-6F175D3DCCD1}"/>
            <a:ext uri="{91240B29-F687-4f45-9708-019B960494DF}"/>
          </a:extLst>
        </p:spPr>
        <p:txBody>
          <a:bodyPr wrap="square" anchor="ctr">
            <a:spAutoFit/>
          </a:bodyPr>
          <a:lstStyle>
            <a:lvl1pPr eaLnBrk="0" hangingPunct="0">
              <a:defRPr sz="2400">
                <a:solidFill>
                  <a:schemeClr val="tx1"/>
                </a:solidFill>
                <a:latin typeface="Gill Sans MT" panose="020B0502020104020203" pitchFamily="34" charset="0"/>
                <a:ea typeface="MS PGothic" panose="020B0600070205080204" pitchFamily="34" charset="-128"/>
              </a:defRPr>
            </a:lvl1pPr>
            <a:lvl2pPr marL="742950" indent="-285750" eaLnBrk="0" hangingPunct="0">
              <a:defRPr sz="2400">
                <a:solidFill>
                  <a:schemeClr val="tx1"/>
                </a:solidFill>
                <a:latin typeface="Gill Sans MT" panose="020B0502020104020203" pitchFamily="34" charset="0"/>
                <a:ea typeface="MS PGothic" panose="020B0600070205080204" pitchFamily="34" charset="-128"/>
              </a:defRPr>
            </a:lvl2pPr>
            <a:lvl3pPr marL="1143000" indent="-228600" eaLnBrk="0" hangingPunct="0">
              <a:defRPr sz="2400">
                <a:solidFill>
                  <a:schemeClr val="tx1"/>
                </a:solidFill>
                <a:latin typeface="Gill Sans MT" panose="020B0502020104020203" pitchFamily="34" charset="0"/>
                <a:ea typeface="MS PGothic" panose="020B0600070205080204" pitchFamily="34" charset="-128"/>
              </a:defRPr>
            </a:lvl3pPr>
            <a:lvl4pPr marL="1600200" indent="-228600" eaLnBrk="0" hangingPunct="0">
              <a:defRPr sz="2400">
                <a:solidFill>
                  <a:schemeClr val="tx1"/>
                </a:solidFill>
                <a:latin typeface="Gill Sans MT" panose="020B0502020104020203" pitchFamily="34" charset="0"/>
                <a:ea typeface="MS PGothic" panose="020B0600070205080204" pitchFamily="34" charset="-128"/>
              </a:defRPr>
            </a:lvl4pPr>
            <a:lvl5pPr marL="2057400" indent="-228600" eaLnBrk="0" hangingPunct="0">
              <a:defRPr sz="2400">
                <a:solidFill>
                  <a:schemeClr val="tx1"/>
                </a:solidFill>
                <a:latin typeface="Gill Sans MT" panose="020B0502020104020203"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defRPr/>
            </a:pPr>
            <a:r>
              <a:rPr lang="en-US" altLang="en-US" sz="1200" b="1" dirty="0">
                <a:latin typeface="+mn-lt"/>
                <a:cs typeface="Arial" panose="020B0604020202020204" pitchFamily="34" charset="0"/>
              </a:rPr>
              <a:t>MARCH ELECTION DATES</a:t>
            </a:r>
          </a:p>
        </p:txBody>
      </p:sp>
      <p:sp>
        <p:nvSpPr>
          <p:cNvPr id="7" name="TextBox 6">
            <a:extLst>
              <a:ext uri="{FF2B5EF4-FFF2-40B4-BE49-F238E27FC236}">
                <a16:creationId xmlns:a16="http://schemas.microsoft.com/office/drawing/2014/main" id="{DDB9DB98-E997-99EC-6EAC-6175ED15C9B5}"/>
              </a:ext>
            </a:extLst>
          </p:cNvPr>
          <p:cNvSpPr txBox="1">
            <a:spLocks noChangeArrowheads="1"/>
          </p:cNvSpPr>
          <p:nvPr/>
        </p:nvSpPr>
        <p:spPr bwMode="auto">
          <a:xfrm>
            <a:off x="965201" y="3280205"/>
            <a:ext cx="3259960" cy="276999"/>
          </a:xfrm>
          <a:prstGeom prst="rect">
            <a:avLst/>
          </a:prstGeom>
          <a:noFill/>
          <a:ln>
            <a:noFill/>
          </a:ln>
          <a:extLst>
            <a:ext uri="{909E8E84-426E-40dd-AFC4-6F175D3DCCD1}"/>
            <a:ext uri="{91240B29-F687-4f45-9708-019B960494DF}"/>
          </a:extLst>
        </p:spPr>
        <p:txBody>
          <a:bodyPr wrap="square" anchor="ctr">
            <a:spAutoFit/>
          </a:bodyPr>
          <a:lstStyle>
            <a:lvl1pPr eaLnBrk="0" hangingPunct="0">
              <a:defRPr sz="2400">
                <a:solidFill>
                  <a:schemeClr val="tx1"/>
                </a:solidFill>
                <a:latin typeface="Gill Sans MT" panose="020B0502020104020203" pitchFamily="34" charset="0"/>
                <a:ea typeface="MS PGothic" panose="020B0600070205080204" pitchFamily="34" charset="-128"/>
              </a:defRPr>
            </a:lvl1pPr>
            <a:lvl2pPr marL="742950" indent="-285750" eaLnBrk="0" hangingPunct="0">
              <a:defRPr sz="2400">
                <a:solidFill>
                  <a:schemeClr val="tx1"/>
                </a:solidFill>
                <a:latin typeface="Gill Sans MT" panose="020B0502020104020203" pitchFamily="34" charset="0"/>
                <a:ea typeface="MS PGothic" panose="020B0600070205080204" pitchFamily="34" charset="-128"/>
              </a:defRPr>
            </a:lvl2pPr>
            <a:lvl3pPr marL="1143000" indent="-228600" eaLnBrk="0" hangingPunct="0">
              <a:defRPr sz="2400">
                <a:solidFill>
                  <a:schemeClr val="tx1"/>
                </a:solidFill>
                <a:latin typeface="Gill Sans MT" panose="020B0502020104020203" pitchFamily="34" charset="0"/>
                <a:ea typeface="MS PGothic" panose="020B0600070205080204" pitchFamily="34" charset="-128"/>
              </a:defRPr>
            </a:lvl3pPr>
            <a:lvl4pPr marL="1600200" indent="-228600" eaLnBrk="0" hangingPunct="0">
              <a:defRPr sz="2400">
                <a:solidFill>
                  <a:schemeClr val="tx1"/>
                </a:solidFill>
                <a:latin typeface="Gill Sans MT" panose="020B0502020104020203" pitchFamily="34" charset="0"/>
                <a:ea typeface="MS PGothic" panose="020B0600070205080204" pitchFamily="34" charset="-128"/>
              </a:defRPr>
            </a:lvl4pPr>
            <a:lvl5pPr marL="2057400" indent="-228600" eaLnBrk="0" hangingPunct="0">
              <a:defRPr sz="2400">
                <a:solidFill>
                  <a:schemeClr val="tx1"/>
                </a:solidFill>
                <a:latin typeface="Gill Sans MT" panose="020B0502020104020203"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eaLnBrk="1" hangingPunct="1">
              <a:defRPr/>
            </a:pPr>
            <a:r>
              <a:rPr lang="en-US" altLang="en-US" sz="1200" b="1" dirty="0">
                <a:latin typeface="+mn-lt"/>
                <a:cs typeface="Arial" panose="020B0604020202020204" pitchFamily="34" charset="0"/>
              </a:rPr>
              <a:t>KEY RACES TO WATCH</a:t>
            </a:r>
          </a:p>
        </p:txBody>
      </p:sp>
      <p:sp>
        <p:nvSpPr>
          <p:cNvPr id="9" name="TextBox 8">
            <a:extLst>
              <a:ext uri="{FF2B5EF4-FFF2-40B4-BE49-F238E27FC236}">
                <a16:creationId xmlns:a16="http://schemas.microsoft.com/office/drawing/2014/main" id="{917E96A2-0B04-34AD-732C-6780A05D2947}"/>
              </a:ext>
            </a:extLst>
          </p:cNvPr>
          <p:cNvSpPr txBox="1"/>
          <p:nvPr/>
        </p:nvSpPr>
        <p:spPr>
          <a:xfrm>
            <a:off x="965201" y="2165132"/>
            <a:ext cx="3749040" cy="731520"/>
          </a:xfrm>
          <a:prstGeom prst="rect">
            <a:avLst/>
          </a:prstGeom>
          <a:noFill/>
        </p:spPr>
        <p:txBody>
          <a:bodyPr wrap="square" rtlCol="0" anchor="t">
            <a:noAutofit/>
          </a:bodyPr>
          <a:lstStyle/>
          <a:p>
            <a:pPr>
              <a:spcAft>
                <a:spcPts val="600"/>
              </a:spcAft>
            </a:pPr>
            <a:r>
              <a:rPr lang="en-US" sz="1200" b="1" dirty="0"/>
              <a:t>March 3: </a:t>
            </a:r>
            <a:r>
              <a:rPr lang="en-US" sz="1200" dirty="0"/>
              <a:t>Arkansas </a:t>
            </a:r>
            <a:r>
              <a:rPr lang="en-US" sz="1200" dirty="0">
                <a:ea typeface="Segoe UI Symbol" panose="020B0502040204020203" pitchFamily="34" charset="0"/>
              </a:rPr>
              <a:t>⦁ </a:t>
            </a:r>
            <a:r>
              <a:rPr lang="en-US" sz="1200" dirty="0"/>
              <a:t>North Carolina </a:t>
            </a:r>
            <a:r>
              <a:rPr lang="en-US" sz="1200" dirty="0">
                <a:ea typeface="Segoe UI Symbol" panose="020B0502040204020203" pitchFamily="34" charset="0"/>
              </a:rPr>
              <a:t>⦁ </a:t>
            </a:r>
            <a:r>
              <a:rPr lang="en-US" sz="1200" dirty="0"/>
              <a:t>Texas</a:t>
            </a:r>
          </a:p>
          <a:p>
            <a:pPr>
              <a:spcAft>
                <a:spcPts val="600"/>
              </a:spcAft>
            </a:pPr>
            <a:r>
              <a:rPr lang="en-US" sz="1200" b="1" dirty="0"/>
              <a:t>March 10: </a:t>
            </a:r>
            <a:r>
              <a:rPr lang="en-US" sz="1200" dirty="0"/>
              <a:t>Mississippi</a:t>
            </a:r>
          </a:p>
          <a:p>
            <a:pPr>
              <a:spcAft>
                <a:spcPts val="600"/>
              </a:spcAft>
            </a:pPr>
            <a:r>
              <a:rPr lang="en-US" sz="1200" b="1" dirty="0"/>
              <a:t>March 17: </a:t>
            </a:r>
            <a:r>
              <a:rPr lang="en-US" sz="1200" dirty="0"/>
              <a:t>Illinois</a:t>
            </a:r>
          </a:p>
        </p:txBody>
      </p:sp>
      <p:cxnSp>
        <p:nvCxnSpPr>
          <p:cNvPr id="10" name="Straight Connector 9">
            <a:extLst>
              <a:ext uri="{FF2B5EF4-FFF2-40B4-BE49-F238E27FC236}">
                <a16:creationId xmlns:a16="http://schemas.microsoft.com/office/drawing/2014/main" id="{8E63036B-003F-3211-7B5D-FEA873ECA88F}"/>
              </a:ext>
            </a:extLst>
          </p:cNvPr>
          <p:cNvCxnSpPr>
            <a:cxnSpLocks/>
          </p:cNvCxnSpPr>
          <p:nvPr/>
        </p:nvCxnSpPr>
        <p:spPr>
          <a:xfrm>
            <a:off x="965201" y="2100587"/>
            <a:ext cx="320040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7573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C150E-F378-31D0-3002-2BB38207954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C029957-6D19-E8CA-7225-5687C9F9FCB5}"/>
              </a:ext>
            </a:extLst>
          </p:cNvPr>
          <p:cNvSpPr/>
          <p:nvPr/>
        </p:nvSpPr>
        <p:spPr>
          <a:xfrm>
            <a:off x="2377440" y="2421032"/>
            <a:ext cx="4389120" cy="2015936"/>
          </a:xfrm>
          <a:prstGeom prst="rect">
            <a:avLst/>
          </a:prstGeom>
        </p:spPr>
        <p:txBody>
          <a:bodyPr wrap="square">
            <a:spAutoFit/>
          </a:bodyPr>
          <a:lstStyle/>
          <a:p>
            <a:pPr marL="342900" indent="-342900">
              <a:spcAft>
                <a:spcPts val="1200"/>
              </a:spcAft>
              <a:buFont typeface="Arial" panose="020B0604020202020204" pitchFamily="34" charset="0"/>
              <a:buChar char="•"/>
            </a:pPr>
            <a:r>
              <a:rPr lang="en-US" sz="2000" b="1" dirty="0">
                <a:solidFill>
                  <a:schemeClr val="bg2">
                    <a:lumMod val="90000"/>
                  </a:schemeClr>
                </a:solidFill>
              </a:rPr>
              <a:t>March primary overview</a:t>
            </a:r>
          </a:p>
          <a:p>
            <a:pPr marL="342900" indent="-342900">
              <a:spcAft>
                <a:spcPts val="600"/>
              </a:spcAft>
              <a:buFont typeface="Arial" panose="020B0604020202020204" pitchFamily="34" charset="0"/>
              <a:buChar char="•"/>
            </a:pPr>
            <a:r>
              <a:rPr lang="en-US" sz="2000" b="1" dirty="0"/>
              <a:t>Race spotlights</a:t>
            </a:r>
          </a:p>
          <a:p>
            <a:pPr marL="800100" lvl="1" indent="-342900">
              <a:spcAft>
                <a:spcPts val="600"/>
              </a:spcAft>
              <a:buFont typeface="Arial" panose="020B0604020202020204" pitchFamily="34" charset="0"/>
              <a:buChar char="•"/>
            </a:pPr>
            <a:r>
              <a:rPr lang="en-US" sz="2000" b="1" dirty="0"/>
              <a:t>Texas</a:t>
            </a:r>
          </a:p>
          <a:p>
            <a:pPr marL="800100" lvl="1" indent="-342900">
              <a:spcAft>
                <a:spcPts val="600"/>
              </a:spcAft>
              <a:buFont typeface="Arial" panose="020B0604020202020204" pitchFamily="34" charset="0"/>
              <a:buChar char="•"/>
            </a:pPr>
            <a:r>
              <a:rPr lang="en-US" sz="2000" b="1" dirty="0">
                <a:solidFill>
                  <a:schemeClr val="bg2">
                    <a:lumMod val="90000"/>
                  </a:schemeClr>
                </a:solidFill>
              </a:rPr>
              <a:t>North Carolina</a:t>
            </a:r>
          </a:p>
          <a:p>
            <a:pPr marL="800100" lvl="1" indent="-342900">
              <a:spcAft>
                <a:spcPts val="600"/>
              </a:spcAft>
              <a:buFont typeface="Arial" panose="020B0604020202020204" pitchFamily="34" charset="0"/>
              <a:buChar char="•"/>
            </a:pPr>
            <a:r>
              <a:rPr lang="en-US" sz="2000" b="1" dirty="0">
                <a:solidFill>
                  <a:schemeClr val="bg2">
                    <a:lumMod val="90000"/>
                  </a:schemeClr>
                </a:solidFill>
              </a:rPr>
              <a:t>Illinois</a:t>
            </a:r>
          </a:p>
        </p:txBody>
      </p:sp>
      <p:sp>
        <p:nvSpPr>
          <p:cNvPr id="4" name="Title 1">
            <a:extLst>
              <a:ext uri="{FF2B5EF4-FFF2-40B4-BE49-F238E27FC236}">
                <a16:creationId xmlns:a16="http://schemas.microsoft.com/office/drawing/2014/main" id="{7B8BFC14-57EA-CDAA-1E73-2A294D087050}"/>
              </a:ext>
            </a:extLst>
          </p:cNvPr>
          <p:cNvSpPr>
            <a:spLocks noGrp="1"/>
          </p:cNvSpPr>
          <p:nvPr>
            <p:ph type="title"/>
          </p:nvPr>
        </p:nvSpPr>
        <p:spPr/>
        <p:txBody>
          <a:bodyPr>
            <a:normAutofit/>
          </a:bodyPr>
          <a:lstStyle/>
          <a:p>
            <a:r>
              <a:rPr lang="en-US" sz="3200" dirty="0"/>
              <a:t>Roadmap</a:t>
            </a:r>
          </a:p>
        </p:txBody>
      </p:sp>
    </p:spTree>
    <p:extLst>
      <p:ext uri="{BB962C8B-B14F-4D97-AF65-F5344CB8AC3E}">
        <p14:creationId xmlns:p14="http://schemas.microsoft.com/office/powerpoint/2010/main" val="4103350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28928-45CC-C470-DE7F-FF01E3ADBCF9}"/>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D41E5EB6-6CEE-56D6-081D-730424455AB3}"/>
              </a:ext>
            </a:extLst>
          </p:cNvPr>
          <p:cNvSpPr>
            <a:spLocks noGrp="1"/>
          </p:cNvSpPr>
          <p:nvPr>
            <p:ph type="title"/>
          </p:nvPr>
        </p:nvSpPr>
        <p:spPr/>
        <p:txBody>
          <a:bodyPr/>
          <a:lstStyle/>
          <a:p>
            <a:r>
              <a:rPr lang="en-US" dirty="0"/>
              <a:t>Primaries to watch: Texas</a:t>
            </a:r>
          </a:p>
        </p:txBody>
      </p:sp>
      <p:graphicFrame>
        <p:nvGraphicFramePr>
          <p:cNvPr id="3" name="HouseTable_Horizontal">
            <a:extLst>
              <a:ext uri="{FF2B5EF4-FFF2-40B4-BE49-F238E27FC236}">
                <a16:creationId xmlns:a16="http://schemas.microsoft.com/office/drawing/2014/main" id="{1887C8FC-7D10-B05C-8F05-3B0F227903F8}"/>
              </a:ext>
            </a:extLst>
          </p:cNvPr>
          <p:cNvGraphicFramePr>
            <a:graphicFrameLocks noGrp="1"/>
          </p:cNvGraphicFramePr>
          <p:nvPr>
            <p:extLst>
              <p:ext uri="{D42A27DB-BD31-4B8C-83A1-F6EECF244321}">
                <p14:modId xmlns:p14="http://schemas.microsoft.com/office/powerpoint/2010/main" val="65572004"/>
              </p:ext>
            </p:extLst>
          </p:nvPr>
        </p:nvGraphicFramePr>
        <p:xfrm>
          <a:off x="965199" y="1669424"/>
          <a:ext cx="7339816" cy="4206240"/>
        </p:xfrm>
        <a:graphic>
          <a:graphicData uri="http://schemas.openxmlformats.org/drawingml/2006/table">
            <a:tbl>
              <a:tblPr firstRow="1" bandRow="1">
                <a:tableStyleId>{5C22544A-7EE6-4342-B048-85BDC9FD1C3A}</a:tableStyleId>
              </a:tblPr>
              <a:tblGrid>
                <a:gridCol w="1393636">
                  <a:extLst>
                    <a:ext uri="{9D8B030D-6E8A-4147-A177-3AD203B41FA5}">
                      <a16:colId xmlns:a16="http://schemas.microsoft.com/office/drawing/2014/main" val="90219083"/>
                    </a:ext>
                  </a:extLst>
                </a:gridCol>
                <a:gridCol w="1486545">
                  <a:extLst>
                    <a:ext uri="{9D8B030D-6E8A-4147-A177-3AD203B41FA5}">
                      <a16:colId xmlns:a16="http://schemas.microsoft.com/office/drawing/2014/main" val="3818077993"/>
                    </a:ext>
                  </a:extLst>
                </a:gridCol>
                <a:gridCol w="3065999">
                  <a:extLst>
                    <a:ext uri="{9D8B030D-6E8A-4147-A177-3AD203B41FA5}">
                      <a16:colId xmlns:a16="http://schemas.microsoft.com/office/drawing/2014/main" val="2300954848"/>
                    </a:ext>
                  </a:extLst>
                </a:gridCol>
                <a:gridCol w="1393636">
                  <a:extLst>
                    <a:ext uri="{9D8B030D-6E8A-4147-A177-3AD203B41FA5}">
                      <a16:colId xmlns:a16="http://schemas.microsoft.com/office/drawing/2014/main" val="2371894704"/>
                    </a:ext>
                  </a:extLst>
                </a:gridCol>
              </a:tblGrid>
              <a:tr h="365760">
                <a:tc>
                  <a:txBody>
                    <a:bodyPr/>
                    <a:lstStyle/>
                    <a:p>
                      <a:pPr algn="ctr">
                        <a:spcAft>
                          <a:spcPts val="600"/>
                        </a:spcAft>
                      </a:pPr>
                      <a:r>
                        <a:rPr lang="en-US" sz="1200" dirty="0">
                          <a:solidFill>
                            <a:schemeClr val="bg1"/>
                          </a:solidFill>
                        </a:rPr>
                        <a:t>RACE</a:t>
                      </a:r>
                    </a:p>
                  </a:txBody>
                  <a:tcPr marL="45720" marR="45720" anchor="ctr">
                    <a:lnL w="12700" cap="flat" cmpd="sng" algn="ctr">
                      <a:solidFill>
                        <a:schemeClr val="accent1">
                          <a:lumMod val="75000"/>
                        </a:schemeClr>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spcAft>
                          <a:spcPts val="600"/>
                        </a:spcAft>
                      </a:pPr>
                      <a:r>
                        <a:rPr lang="en-US" sz="1200" dirty="0">
                          <a:solidFill>
                            <a:schemeClr val="bg1"/>
                          </a:solidFill>
                        </a:rPr>
                        <a:t>INCUMBENT</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spcAft>
                          <a:spcPts val="600"/>
                        </a:spcAft>
                      </a:pPr>
                      <a:r>
                        <a:rPr lang="en-US" sz="1200" dirty="0">
                          <a:solidFill>
                            <a:schemeClr val="bg1"/>
                          </a:solidFill>
                        </a:rPr>
                        <a:t>POTENTIAL CANDIDATES</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spcAft>
                          <a:spcPts val="600"/>
                        </a:spcAft>
                      </a:pPr>
                      <a:r>
                        <a:rPr lang="en-US" sz="1200" dirty="0">
                          <a:solidFill>
                            <a:schemeClr val="bg1"/>
                          </a:solidFill>
                        </a:rPr>
                        <a:t>CPR RATING</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725415551"/>
                  </a:ext>
                </a:extLst>
              </a:tr>
              <a:tr h="548640">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1" dirty="0">
                          <a:solidFill>
                            <a:schemeClr val="tx1"/>
                          </a:solidFill>
                          <a:latin typeface="+mn-lt"/>
                          <a:cs typeface="Arial" panose="020B0604020202020204" pitchFamily="34" charset="0"/>
                        </a:rPr>
                        <a:t>Governor</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1000" b="0" dirty="0">
                          <a:solidFill>
                            <a:srgbClr val="0380E3"/>
                          </a:solidFill>
                          <a:latin typeface="+mn-lt"/>
                          <a:cs typeface="Arial" panose="020B0604020202020204" pitchFamily="34" charset="0"/>
                        </a:rPr>
                        <a:t>DEM PRIMARY</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0" dirty="0">
                          <a:solidFill>
                            <a:srgbClr val="EC3C4C"/>
                          </a:solidFill>
                          <a:latin typeface="+mn-lt"/>
                          <a:cs typeface="Arial" panose="020B0604020202020204" pitchFamily="34" charset="0"/>
                        </a:rPr>
                        <a:t>Greg Abbott (R)</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0" dirty="0">
                          <a:solidFill>
                            <a:srgbClr val="0380E3"/>
                          </a:solidFill>
                          <a:latin typeface="+mn-lt"/>
                          <a:cs typeface="Arial" panose="020B0604020202020204" pitchFamily="34" charset="0"/>
                        </a:rPr>
                        <a:t>Gina Hinojosa / Chris Bell / Bobby Cole</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b="1" dirty="0">
                          <a:solidFill>
                            <a:schemeClr val="bg1"/>
                          </a:solidFill>
                        </a:rPr>
                        <a:t>SOLID R</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BC2C3C"/>
                    </a:solidFill>
                  </a:tcPr>
                </a:tc>
                <a:extLst>
                  <a:ext uri="{0D108BD9-81ED-4DB2-BD59-A6C34878D82A}">
                    <a16:rowId xmlns:a16="http://schemas.microsoft.com/office/drawing/2014/main" val="1477363863"/>
                  </a:ext>
                </a:extLst>
              </a:tr>
              <a:tr h="548640">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1" dirty="0">
                          <a:solidFill>
                            <a:schemeClr val="tx1"/>
                          </a:solidFill>
                          <a:latin typeface="+mn-lt"/>
                          <a:cs typeface="Arial" panose="020B0604020202020204" pitchFamily="34" charset="0"/>
                        </a:rPr>
                        <a:t>Senate</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0" dirty="0">
                          <a:solidFill>
                            <a:srgbClr val="ED3C4C"/>
                          </a:solidFill>
                          <a:latin typeface="+mn-lt"/>
                          <a:cs typeface="Arial" panose="020B0604020202020204" pitchFamily="34" charset="0"/>
                        </a:rPr>
                        <a:t>John Cornyn (R)</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0" dirty="0">
                          <a:solidFill>
                            <a:srgbClr val="FF5739"/>
                          </a:solidFill>
                        </a:rPr>
                        <a:t>Ken Paxton / Wesley Hunt</a:t>
                      </a:r>
                      <a:endParaRPr lang="en-US" sz="1100" b="0" dirty="0">
                        <a:solidFill>
                          <a:srgbClr val="0380E3"/>
                        </a:solidFill>
                        <a:latin typeface="+mn-lt"/>
                        <a:cs typeface="Arial" panose="020B0604020202020204" pitchFamily="34"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0" dirty="0">
                          <a:solidFill>
                            <a:srgbClr val="0380E3"/>
                          </a:solidFill>
                          <a:latin typeface="+mn-lt"/>
                          <a:cs typeface="Arial" panose="020B0604020202020204" pitchFamily="34" charset="0"/>
                        </a:rPr>
                        <a:t>James Talarico / Jasmine Crockett</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1" dirty="0">
                          <a:solidFill>
                            <a:schemeClr val="bg1"/>
                          </a:solidFill>
                        </a:rPr>
                        <a:t>LIKELY R</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EC3C4C"/>
                    </a:solidFill>
                  </a:tcPr>
                </a:tc>
                <a:extLst>
                  <a:ext uri="{0D108BD9-81ED-4DB2-BD59-A6C34878D82A}">
                    <a16:rowId xmlns:a16="http://schemas.microsoft.com/office/drawing/2014/main" val="3809800032"/>
                  </a:ext>
                </a:extLst>
              </a:tr>
              <a:tr h="548640">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1" dirty="0">
                          <a:solidFill>
                            <a:schemeClr val="tx1"/>
                          </a:solidFill>
                          <a:latin typeface="+mn-lt"/>
                          <a:cs typeface="Arial" panose="020B0604020202020204" pitchFamily="34" charset="0"/>
                        </a:rPr>
                        <a:t>TX-9</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1000" b="0" dirty="0">
                          <a:solidFill>
                            <a:srgbClr val="FF5739"/>
                          </a:solidFill>
                          <a:latin typeface="+mn-lt"/>
                          <a:cs typeface="Arial" panose="020B0604020202020204" pitchFamily="34" charset="0"/>
                        </a:rPr>
                        <a:t>GOP PRIMARY</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0" dirty="0">
                          <a:solidFill>
                            <a:schemeClr val="tx1"/>
                          </a:solidFill>
                          <a:latin typeface="+mn-lt"/>
                          <a:cs typeface="Arial" panose="020B0604020202020204" pitchFamily="34" charset="0"/>
                        </a:rPr>
                        <a:t>Open</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0" dirty="0">
                          <a:solidFill>
                            <a:srgbClr val="FF5739"/>
                          </a:solidFill>
                          <a:latin typeface="+mn-lt"/>
                          <a:cs typeface="Arial" panose="020B0604020202020204" pitchFamily="34" charset="0"/>
                        </a:rPr>
                        <a:t>Alex Mealer / Briscoe Cain / Dan Mims / Steve Stockman</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b="1" dirty="0">
                          <a:solidFill>
                            <a:schemeClr val="bg1"/>
                          </a:solidFill>
                        </a:rPr>
                        <a:t>SOLID R (FLIP)</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BC2C3C"/>
                    </a:solidFill>
                  </a:tcPr>
                </a:tc>
                <a:extLst>
                  <a:ext uri="{0D108BD9-81ED-4DB2-BD59-A6C34878D82A}">
                    <a16:rowId xmlns:a16="http://schemas.microsoft.com/office/drawing/2014/main" val="2337675704"/>
                  </a:ext>
                </a:extLst>
              </a:tr>
              <a:tr h="548640">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1" dirty="0">
                          <a:solidFill>
                            <a:schemeClr val="tx1"/>
                          </a:solidFill>
                          <a:latin typeface="+mn-lt"/>
                          <a:cs typeface="Arial" panose="020B0604020202020204" pitchFamily="34" charset="0"/>
                        </a:rPr>
                        <a:t>TX-23</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1000" b="0" dirty="0">
                          <a:solidFill>
                            <a:srgbClr val="FF5739"/>
                          </a:solidFill>
                          <a:latin typeface="+mn-lt"/>
                          <a:cs typeface="Arial" panose="020B0604020202020204" pitchFamily="34" charset="0"/>
                        </a:rPr>
                        <a:t>GOP PRIMARY</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0" dirty="0">
                          <a:solidFill>
                            <a:srgbClr val="FF5739"/>
                          </a:solidFill>
                          <a:latin typeface="+mn-lt"/>
                          <a:cs typeface="Arial" panose="020B0604020202020204" pitchFamily="34" charset="0"/>
                        </a:rPr>
                        <a:t>Tony Gonzales (R)</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0" dirty="0">
                          <a:solidFill>
                            <a:srgbClr val="FF5739"/>
                          </a:solidFill>
                          <a:latin typeface="+mn-lt"/>
                          <a:cs typeface="Arial" panose="020B0604020202020204" pitchFamily="34" charset="0"/>
                        </a:rPr>
                        <a:t>Brandon Herrera</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b="1" dirty="0">
                          <a:solidFill>
                            <a:schemeClr val="bg1"/>
                          </a:solidFill>
                        </a:rPr>
                        <a:t>SOLID R</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BC2C3C"/>
                    </a:solidFill>
                  </a:tcPr>
                </a:tc>
                <a:extLst>
                  <a:ext uri="{0D108BD9-81ED-4DB2-BD59-A6C34878D82A}">
                    <a16:rowId xmlns:a16="http://schemas.microsoft.com/office/drawing/2014/main" val="2475719502"/>
                  </a:ext>
                </a:extLst>
              </a:tr>
              <a:tr h="548640">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1" dirty="0">
                          <a:solidFill>
                            <a:schemeClr val="tx1"/>
                          </a:solidFill>
                          <a:latin typeface="+mn-lt"/>
                          <a:cs typeface="Arial" panose="020B0604020202020204" pitchFamily="34" charset="0"/>
                        </a:rPr>
                        <a:t>TX-29</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1000" b="0" dirty="0">
                          <a:solidFill>
                            <a:srgbClr val="0380E3"/>
                          </a:solidFill>
                          <a:latin typeface="+mn-lt"/>
                          <a:cs typeface="Arial" panose="020B0604020202020204" pitchFamily="34" charset="0"/>
                        </a:rPr>
                        <a:t>DEM PRIMARY</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0" dirty="0">
                          <a:solidFill>
                            <a:srgbClr val="0380E3"/>
                          </a:solidFill>
                          <a:latin typeface="+mn-lt"/>
                          <a:cs typeface="Arial" panose="020B0604020202020204" pitchFamily="34" charset="0"/>
                        </a:rPr>
                        <a:t>Sylvia Garcia (D)</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0" dirty="0">
                          <a:solidFill>
                            <a:srgbClr val="0380E3"/>
                          </a:solidFill>
                          <a:latin typeface="+mn-lt"/>
                          <a:cs typeface="Arial" panose="020B0604020202020204" pitchFamily="34" charset="0"/>
                        </a:rPr>
                        <a:t>Jarvis Johnson / Robert Slater</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b="1" dirty="0">
                          <a:solidFill>
                            <a:schemeClr val="bg1"/>
                          </a:solidFill>
                        </a:rPr>
                        <a:t>SOLID D</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245C94"/>
                    </a:solidFill>
                  </a:tcPr>
                </a:tc>
                <a:extLst>
                  <a:ext uri="{0D108BD9-81ED-4DB2-BD59-A6C34878D82A}">
                    <a16:rowId xmlns:a16="http://schemas.microsoft.com/office/drawing/2014/main" val="2877076785"/>
                  </a:ext>
                </a:extLst>
              </a:tr>
              <a:tr h="548640">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1" dirty="0">
                          <a:solidFill>
                            <a:schemeClr val="tx1"/>
                          </a:solidFill>
                          <a:latin typeface="+mn-lt"/>
                          <a:cs typeface="Arial" panose="020B0604020202020204" pitchFamily="34" charset="0"/>
                        </a:rPr>
                        <a:t>TX-30</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1000" b="0" dirty="0">
                          <a:solidFill>
                            <a:srgbClr val="0380E3"/>
                          </a:solidFill>
                          <a:latin typeface="+mn-lt"/>
                          <a:cs typeface="Arial" panose="020B0604020202020204" pitchFamily="34" charset="0"/>
                        </a:rPr>
                        <a:t>DEM PRIMARY</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0" dirty="0">
                          <a:solidFill>
                            <a:schemeClr val="tx1"/>
                          </a:solidFill>
                          <a:latin typeface="+mn-lt"/>
                          <a:cs typeface="Arial" panose="020B0604020202020204" pitchFamily="34" charset="0"/>
                        </a:rPr>
                        <a:t>Open</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0" dirty="0">
                          <a:solidFill>
                            <a:srgbClr val="0380E3"/>
                          </a:solidFill>
                          <a:latin typeface="+mn-lt"/>
                          <a:cs typeface="Arial" panose="020B0604020202020204" pitchFamily="34" charset="0"/>
                        </a:rPr>
                        <a:t>Frederick Haynes III / Rodney LaBruce</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b="1" dirty="0">
                          <a:solidFill>
                            <a:schemeClr val="bg1"/>
                          </a:solidFill>
                        </a:rPr>
                        <a:t>SOLID D</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245C94"/>
                    </a:solidFill>
                  </a:tcPr>
                </a:tc>
                <a:extLst>
                  <a:ext uri="{0D108BD9-81ED-4DB2-BD59-A6C34878D82A}">
                    <a16:rowId xmlns:a16="http://schemas.microsoft.com/office/drawing/2014/main" val="2602830403"/>
                  </a:ext>
                </a:extLst>
              </a:tr>
              <a:tr h="548640">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1" dirty="0">
                          <a:solidFill>
                            <a:schemeClr val="tx1"/>
                          </a:solidFill>
                          <a:latin typeface="+mn-lt"/>
                          <a:cs typeface="Arial" panose="020B0604020202020204" pitchFamily="34" charset="0"/>
                        </a:rPr>
                        <a:t>TX-32</a:t>
                      </a:r>
                    </a:p>
                    <a:p>
                      <a:pPr marL="0" marR="0" lvl="0" indent="0" algn="ctr" defTabSz="914400" rtl="0" eaLnBrk="1" fontAlgn="auto" latinLnBrk="0" hangingPunct="1">
                        <a:lnSpc>
                          <a:spcPct val="100000"/>
                        </a:lnSpc>
                        <a:spcBef>
                          <a:spcPts val="0"/>
                        </a:spcBef>
                        <a:spcAft>
                          <a:spcPts val="600"/>
                        </a:spcAft>
                        <a:buClrTx/>
                        <a:buSzTx/>
                        <a:buFontTx/>
                        <a:buNone/>
                        <a:tabLst/>
                        <a:defRPr/>
                      </a:pPr>
                      <a:r>
                        <a:rPr lang="en-US" sz="1000" b="0" dirty="0">
                          <a:solidFill>
                            <a:srgbClr val="FF5739"/>
                          </a:solidFill>
                          <a:latin typeface="+mn-lt"/>
                          <a:cs typeface="Arial" panose="020B0604020202020204" pitchFamily="34" charset="0"/>
                        </a:rPr>
                        <a:t>GOP PRIMARY</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0" dirty="0">
                          <a:solidFill>
                            <a:schemeClr val="tx1"/>
                          </a:solidFill>
                          <a:latin typeface="+mn-lt"/>
                          <a:cs typeface="Arial" panose="020B0604020202020204" pitchFamily="34" charset="0"/>
                        </a:rPr>
                        <a:t>Open</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0" dirty="0">
                          <a:solidFill>
                            <a:srgbClr val="FF5739"/>
                          </a:solidFill>
                          <a:latin typeface="+mn-lt"/>
                          <a:cs typeface="Arial" panose="020B0604020202020204" pitchFamily="34" charset="0"/>
                        </a:rPr>
                        <a:t>Ryan Binkley / Paul Bondar / Jace Yarbrough</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1" dirty="0">
                          <a:solidFill>
                            <a:schemeClr val="bg1"/>
                          </a:solidFill>
                        </a:rPr>
                        <a:t>SOLID R (FLIP)</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rgbClr val="BC2C3C"/>
                    </a:solidFill>
                  </a:tcPr>
                </a:tc>
                <a:extLst>
                  <a:ext uri="{0D108BD9-81ED-4DB2-BD59-A6C34878D82A}">
                    <a16:rowId xmlns:a16="http://schemas.microsoft.com/office/drawing/2014/main" val="2987661575"/>
                  </a:ext>
                </a:extLst>
              </a:tr>
            </a:tbl>
          </a:graphicData>
        </a:graphic>
      </p:graphicFrame>
      <p:sp>
        <p:nvSpPr>
          <p:cNvPr id="4" name="TextBox 3">
            <a:extLst>
              <a:ext uri="{FF2B5EF4-FFF2-40B4-BE49-F238E27FC236}">
                <a16:creationId xmlns:a16="http://schemas.microsoft.com/office/drawing/2014/main" id="{2644D416-D65E-1B6F-E275-58776292165B}"/>
              </a:ext>
            </a:extLst>
          </p:cNvPr>
          <p:cNvSpPr txBox="1"/>
          <p:nvPr/>
        </p:nvSpPr>
        <p:spPr>
          <a:xfrm>
            <a:off x="636990" y="6224623"/>
            <a:ext cx="5679589" cy="200055"/>
          </a:xfrm>
          <a:prstGeom prst="rect">
            <a:avLst/>
          </a:prstGeom>
          <a:noFill/>
        </p:spPr>
        <p:txBody>
          <a:bodyPr wrap="square" rtlCol="0">
            <a:spAutoFit/>
          </a:bodyPr>
          <a:lstStyle/>
          <a:p>
            <a:r>
              <a:rPr lang="en-US" sz="700" spc="200" dirty="0">
                <a:solidFill>
                  <a:schemeClr val="bg2">
                    <a:lumMod val="50000"/>
                  </a:schemeClr>
                </a:solidFill>
              </a:rPr>
              <a:t>SOURCE </a:t>
            </a:r>
            <a:r>
              <a:rPr lang="en-US" sz="700" i="1" dirty="0">
                <a:solidFill>
                  <a:schemeClr val="bg2">
                    <a:lumMod val="75000"/>
                  </a:schemeClr>
                </a:solidFill>
              </a:rPr>
              <a:t>Ballotpedia, Federal Election Commission, RealClearPolitics, Decision Desk HQ, </a:t>
            </a:r>
            <a:r>
              <a:rPr lang="en-US" sz="700" i="1" dirty="0" err="1">
                <a:solidFill>
                  <a:schemeClr val="bg2">
                    <a:lumMod val="75000"/>
                  </a:schemeClr>
                </a:solidFill>
              </a:rPr>
              <a:t>VoteHub</a:t>
            </a:r>
            <a:endParaRPr lang="en-US" sz="700" i="1" dirty="0">
              <a:solidFill>
                <a:schemeClr val="bg2">
                  <a:lumMod val="75000"/>
                </a:schemeClr>
              </a:solidFill>
            </a:endParaRPr>
          </a:p>
        </p:txBody>
      </p:sp>
      <p:sp>
        <p:nvSpPr>
          <p:cNvPr id="5" name="TextBox 4">
            <a:extLst>
              <a:ext uri="{FF2B5EF4-FFF2-40B4-BE49-F238E27FC236}">
                <a16:creationId xmlns:a16="http://schemas.microsoft.com/office/drawing/2014/main" id="{64F8234C-5C6D-1F0D-1C7C-FA9EDDA4B73A}"/>
              </a:ext>
            </a:extLst>
          </p:cNvPr>
          <p:cNvSpPr txBox="1"/>
          <p:nvPr/>
        </p:nvSpPr>
        <p:spPr>
          <a:xfrm>
            <a:off x="636990" y="6350292"/>
            <a:ext cx="2685329" cy="200055"/>
          </a:xfrm>
          <a:prstGeom prst="rect">
            <a:avLst/>
          </a:prstGeom>
          <a:noFill/>
        </p:spPr>
        <p:txBody>
          <a:bodyPr wrap="square" rtlCol="0">
            <a:spAutoFit/>
          </a:bodyPr>
          <a:lstStyle/>
          <a:p>
            <a:r>
              <a:rPr lang="en-US" sz="700" spc="200" dirty="0">
                <a:solidFill>
                  <a:schemeClr val="accent1"/>
                </a:solidFill>
              </a:rPr>
              <a:t>PRESENTATION CENTER </a:t>
            </a:r>
            <a:r>
              <a:rPr lang="en-US" sz="700" dirty="0">
                <a:solidFill>
                  <a:schemeClr val="bg2">
                    <a:lumMod val="75000"/>
                  </a:schemeClr>
                </a:solidFill>
              </a:rPr>
              <a:t>2/23/26</a:t>
            </a:r>
          </a:p>
        </p:txBody>
      </p:sp>
    </p:spTree>
    <p:extLst>
      <p:ext uri="{BB962C8B-B14F-4D97-AF65-F5344CB8AC3E}">
        <p14:creationId xmlns:p14="http://schemas.microsoft.com/office/powerpoint/2010/main" val="2728883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80410-3CD2-0558-2D65-0FC07873195A}"/>
            </a:ext>
          </a:extLst>
        </p:cNvPr>
        <p:cNvGrpSpPr/>
        <p:nvPr/>
      </p:nvGrpSpPr>
      <p:grpSpPr>
        <a:xfrm>
          <a:off x="0" y="0"/>
          <a:ext cx="0" cy="0"/>
          <a:chOff x="0" y="0"/>
          <a:chExt cx="0" cy="0"/>
        </a:xfrm>
      </p:grpSpPr>
      <p:sp>
        <p:nvSpPr>
          <p:cNvPr id="17" name="Title 3">
            <a:extLst>
              <a:ext uri="{FF2B5EF4-FFF2-40B4-BE49-F238E27FC236}">
                <a16:creationId xmlns:a16="http://schemas.microsoft.com/office/drawing/2014/main" id="{3F46D6D1-E553-1164-D22A-F4A7B7EA2E72}"/>
              </a:ext>
            </a:extLst>
          </p:cNvPr>
          <p:cNvSpPr>
            <a:spLocks noGrp="1"/>
          </p:cNvSpPr>
          <p:nvPr>
            <p:ph type="title"/>
          </p:nvPr>
        </p:nvSpPr>
        <p:spPr/>
        <p:txBody>
          <a:bodyPr/>
          <a:lstStyle/>
          <a:p>
            <a:r>
              <a:rPr lang="en-US" dirty="0">
                <a:latin typeface="+mj-lt"/>
              </a:rPr>
              <a:t>March 3: Texas Senate </a:t>
            </a:r>
            <a:r>
              <a:rPr lang="en-US" dirty="0">
                <a:solidFill>
                  <a:srgbClr val="FF5739"/>
                </a:solidFill>
                <a:latin typeface="+mj-lt"/>
              </a:rPr>
              <a:t>Republican Primary</a:t>
            </a:r>
          </a:p>
        </p:txBody>
      </p:sp>
      <p:sp>
        <p:nvSpPr>
          <p:cNvPr id="2" name="TextBox 1">
            <a:extLst>
              <a:ext uri="{FF2B5EF4-FFF2-40B4-BE49-F238E27FC236}">
                <a16:creationId xmlns:a16="http://schemas.microsoft.com/office/drawing/2014/main" id="{C90C3543-0780-0B57-1B5C-E6B5D00B3279}"/>
              </a:ext>
            </a:extLst>
          </p:cNvPr>
          <p:cNvSpPr txBox="1"/>
          <p:nvPr/>
        </p:nvSpPr>
        <p:spPr>
          <a:xfrm>
            <a:off x="636990" y="6224623"/>
            <a:ext cx="5679589" cy="200055"/>
          </a:xfrm>
          <a:prstGeom prst="rect">
            <a:avLst/>
          </a:prstGeom>
          <a:noFill/>
        </p:spPr>
        <p:txBody>
          <a:bodyPr wrap="square" rtlCol="0">
            <a:spAutoFit/>
          </a:bodyPr>
          <a:lstStyle/>
          <a:p>
            <a:r>
              <a:rPr lang="en-US" sz="700" spc="200" dirty="0">
                <a:solidFill>
                  <a:schemeClr val="bg2">
                    <a:lumMod val="50000"/>
                  </a:schemeClr>
                </a:solidFill>
              </a:rPr>
              <a:t>SOURCE </a:t>
            </a:r>
            <a:r>
              <a:rPr lang="en-US" sz="700" i="1" dirty="0">
                <a:solidFill>
                  <a:schemeClr val="bg2">
                    <a:lumMod val="75000"/>
                  </a:schemeClr>
                </a:solidFill>
              </a:rPr>
              <a:t>Ballotpedia, Federal Election Commission, RealClearPolitics, Decision Desk HQ, </a:t>
            </a:r>
            <a:r>
              <a:rPr lang="en-US" sz="700" i="1" dirty="0" err="1">
                <a:solidFill>
                  <a:schemeClr val="bg2">
                    <a:lumMod val="75000"/>
                  </a:schemeClr>
                </a:solidFill>
              </a:rPr>
              <a:t>VoteHub</a:t>
            </a:r>
            <a:endParaRPr lang="en-US" sz="700" i="1" dirty="0">
              <a:solidFill>
                <a:schemeClr val="bg2">
                  <a:lumMod val="75000"/>
                </a:schemeClr>
              </a:solidFill>
            </a:endParaRPr>
          </a:p>
        </p:txBody>
      </p:sp>
      <p:sp>
        <p:nvSpPr>
          <p:cNvPr id="3" name="TextBox 2">
            <a:extLst>
              <a:ext uri="{FF2B5EF4-FFF2-40B4-BE49-F238E27FC236}">
                <a16:creationId xmlns:a16="http://schemas.microsoft.com/office/drawing/2014/main" id="{84FEBED9-FBE8-EEF1-3AE5-B1D0B917EAB0}"/>
              </a:ext>
            </a:extLst>
          </p:cNvPr>
          <p:cNvSpPr txBox="1"/>
          <p:nvPr/>
        </p:nvSpPr>
        <p:spPr>
          <a:xfrm>
            <a:off x="636990" y="6350292"/>
            <a:ext cx="2685329" cy="200055"/>
          </a:xfrm>
          <a:prstGeom prst="rect">
            <a:avLst/>
          </a:prstGeom>
          <a:noFill/>
        </p:spPr>
        <p:txBody>
          <a:bodyPr wrap="square" rtlCol="0">
            <a:spAutoFit/>
          </a:bodyPr>
          <a:lstStyle/>
          <a:p>
            <a:r>
              <a:rPr lang="en-US" sz="700" spc="200" dirty="0">
                <a:solidFill>
                  <a:schemeClr val="accent1"/>
                </a:solidFill>
              </a:rPr>
              <a:t>PRESENTATION CENTER </a:t>
            </a:r>
            <a:r>
              <a:rPr lang="en-US" sz="700" dirty="0">
                <a:solidFill>
                  <a:schemeClr val="bg2">
                    <a:lumMod val="75000"/>
                  </a:schemeClr>
                </a:solidFill>
              </a:rPr>
              <a:t>2/23/26</a:t>
            </a:r>
          </a:p>
        </p:txBody>
      </p:sp>
      <p:pic>
        <p:nvPicPr>
          <p:cNvPr id="7" name="Picture 2">
            <a:extLst>
              <a:ext uri="{FF2B5EF4-FFF2-40B4-BE49-F238E27FC236}">
                <a16:creationId xmlns:a16="http://schemas.microsoft.com/office/drawing/2014/main" id="{103B736D-C8C1-D377-0C4E-E6D6DD8BEA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52309" y="2137570"/>
            <a:ext cx="548640" cy="548640"/>
          </a:xfrm>
          <a:prstGeom prst="ellipse">
            <a:avLst/>
          </a:prstGeom>
          <a:solidFill>
            <a:srgbClr val="359F8F"/>
          </a:solidFill>
          <a:ln w="19050">
            <a:solidFill>
              <a:srgbClr val="FF5739"/>
            </a:solidFill>
          </a:ln>
        </p:spPr>
      </p:pic>
      <p:pic>
        <p:nvPicPr>
          <p:cNvPr id="8" name="Picture 2">
            <a:extLst>
              <a:ext uri="{FF2B5EF4-FFF2-40B4-BE49-F238E27FC236}">
                <a16:creationId xmlns:a16="http://schemas.microsoft.com/office/drawing/2014/main" id="{0F59B086-E5B0-0F52-58D5-F5D7CAA2715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2309" y="2860216"/>
            <a:ext cx="548640" cy="548640"/>
          </a:xfrm>
          <a:prstGeom prst="ellipse">
            <a:avLst/>
          </a:prstGeom>
          <a:solidFill>
            <a:srgbClr val="359F8F"/>
          </a:solidFill>
          <a:ln w="19050">
            <a:solidFill>
              <a:srgbClr val="FF5739"/>
            </a:solidFill>
          </a:ln>
        </p:spPr>
      </p:pic>
      <p:pic>
        <p:nvPicPr>
          <p:cNvPr id="9" name="Picture 2">
            <a:extLst>
              <a:ext uri="{FF2B5EF4-FFF2-40B4-BE49-F238E27FC236}">
                <a16:creationId xmlns:a16="http://schemas.microsoft.com/office/drawing/2014/main" id="{8B208D41-3921-440C-6957-B860435F625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52309" y="3582861"/>
            <a:ext cx="548640" cy="548640"/>
          </a:xfrm>
          <a:prstGeom prst="ellipse">
            <a:avLst/>
          </a:prstGeom>
          <a:solidFill>
            <a:srgbClr val="359F8F"/>
          </a:solidFill>
          <a:ln w="19050">
            <a:solidFill>
              <a:srgbClr val="FF5739"/>
            </a:solidFill>
          </a:ln>
        </p:spPr>
      </p:pic>
      <p:graphicFrame>
        <p:nvGraphicFramePr>
          <p:cNvPr id="4" name="HouseTable_Horizontal">
            <a:extLst>
              <a:ext uri="{FF2B5EF4-FFF2-40B4-BE49-F238E27FC236}">
                <a16:creationId xmlns:a16="http://schemas.microsoft.com/office/drawing/2014/main" id="{2DB5E840-D624-C8DF-59E6-6692B6C60AE2}"/>
              </a:ext>
            </a:extLst>
          </p:cNvPr>
          <p:cNvGraphicFramePr>
            <a:graphicFrameLocks noGrp="1"/>
          </p:cNvGraphicFramePr>
          <p:nvPr>
            <p:extLst>
              <p:ext uri="{D42A27DB-BD31-4B8C-83A1-F6EECF244321}">
                <p14:modId xmlns:p14="http://schemas.microsoft.com/office/powerpoint/2010/main" val="3982264510"/>
              </p:ext>
            </p:extLst>
          </p:nvPr>
        </p:nvGraphicFramePr>
        <p:xfrm>
          <a:off x="965199" y="1669424"/>
          <a:ext cx="7342632" cy="2560320"/>
        </p:xfrm>
        <a:graphic>
          <a:graphicData uri="http://schemas.openxmlformats.org/drawingml/2006/table">
            <a:tbl>
              <a:tblPr firstRow="1" bandRow="1">
                <a:tableStyleId>{5C22544A-7EE6-4342-B048-85BDC9FD1C3A}</a:tableStyleId>
              </a:tblPr>
              <a:tblGrid>
                <a:gridCol w="2478138">
                  <a:extLst>
                    <a:ext uri="{9D8B030D-6E8A-4147-A177-3AD203B41FA5}">
                      <a16:colId xmlns:a16="http://schemas.microsoft.com/office/drawing/2014/main" val="90219083"/>
                    </a:ext>
                  </a:extLst>
                </a:gridCol>
                <a:gridCol w="1376744">
                  <a:extLst>
                    <a:ext uri="{9D8B030D-6E8A-4147-A177-3AD203B41FA5}">
                      <a16:colId xmlns:a16="http://schemas.microsoft.com/office/drawing/2014/main" val="3818077993"/>
                    </a:ext>
                  </a:extLst>
                </a:gridCol>
                <a:gridCol w="1101395">
                  <a:extLst>
                    <a:ext uri="{9D8B030D-6E8A-4147-A177-3AD203B41FA5}">
                      <a16:colId xmlns:a16="http://schemas.microsoft.com/office/drawing/2014/main" val="2300954848"/>
                    </a:ext>
                  </a:extLst>
                </a:gridCol>
                <a:gridCol w="2386355">
                  <a:extLst>
                    <a:ext uri="{9D8B030D-6E8A-4147-A177-3AD203B41FA5}">
                      <a16:colId xmlns:a16="http://schemas.microsoft.com/office/drawing/2014/main" val="2371894704"/>
                    </a:ext>
                  </a:extLst>
                </a:gridCol>
              </a:tblGrid>
              <a:tr h="365760">
                <a:tc>
                  <a:txBody>
                    <a:bodyPr/>
                    <a:lstStyle/>
                    <a:p>
                      <a:pPr algn="ctr">
                        <a:spcAft>
                          <a:spcPts val="600"/>
                        </a:spcAft>
                      </a:pPr>
                      <a:r>
                        <a:rPr lang="en-US" sz="1200" dirty="0">
                          <a:solidFill>
                            <a:schemeClr val="bg1"/>
                          </a:solidFill>
                        </a:rPr>
                        <a:t>KEY CONTENDERS</a:t>
                      </a:r>
                    </a:p>
                  </a:txBody>
                  <a:tcPr marL="45720" marR="45720" anchor="ctr">
                    <a:lnL w="12700" cap="flat" cmpd="sng" algn="ctr">
                      <a:solidFill>
                        <a:schemeClr val="accent1">
                          <a:lumMod val="75000"/>
                        </a:schemeClr>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spcAft>
                          <a:spcPts val="600"/>
                        </a:spcAft>
                      </a:pPr>
                      <a:r>
                        <a:rPr lang="en-US" sz="1200" dirty="0">
                          <a:solidFill>
                            <a:schemeClr val="bg1"/>
                          </a:solidFill>
                        </a:rPr>
                        <a:t>FUNDRAISED</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spcAft>
                          <a:spcPts val="600"/>
                        </a:spcAft>
                      </a:pPr>
                      <a:r>
                        <a:rPr lang="en-US" sz="1200" dirty="0">
                          <a:solidFill>
                            <a:schemeClr val="bg1"/>
                          </a:solidFill>
                        </a:rPr>
                        <a:t>POLL AVG.</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spcAft>
                          <a:spcPts val="600"/>
                        </a:spcAft>
                      </a:pPr>
                      <a:r>
                        <a:rPr lang="en-US" sz="1200" dirty="0">
                          <a:solidFill>
                            <a:schemeClr val="bg1"/>
                          </a:solidFill>
                        </a:rPr>
                        <a:t>NOTABLE ENDORSEMENTS</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725415551"/>
                  </a:ext>
                </a:extLst>
              </a:tr>
              <a:tr h="731520">
                <a:tc>
                  <a:txBody>
                    <a:bodyPr/>
                    <a:lstStyle/>
                    <a:p>
                      <a:pPr marL="914400">
                        <a:spcAft>
                          <a:spcPts val="600"/>
                        </a:spcAft>
                      </a:pPr>
                      <a:r>
                        <a:rPr lang="en-US" sz="1100" b="1" dirty="0">
                          <a:solidFill>
                            <a:srgbClr val="FF5739"/>
                          </a:solidFill>
                        </a:rPr>
                        <a:t>John Cornyn</a:t>
                      </a:r>
                    </a:p>
                    <a:p>
                      <a:pPr marL="914400">
                        <a:spcAft>
                          <a:spcPts val="600"/>
                        </a:spcAft>
                      </a:pPr>
                      <a:r>
                        <a:rPr lang="en-US" sz="1000" dirty="0">
                          <a:solidFill>
                            <a:schemeClr val="tx1"/>
                          </a:solidFill>
                        </a:rPr>
                        <a:t>Incumbent Senator since 2002</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dirty="0">
                          <a:solidFill>
                            <a:schemeClr val="tx1"/>
                          </a:solidFill>
                        </a:rPr>
                        <a:t>$10,030,736</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dirty="0">
                          <a:solidFill>
                            <a:schemeClr val="tx1"/>
                          </a:solidFill>
                        </a:rPr>
                        <a:t>27.7%</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300"/>
                        </a:spcAft>
                      </a:pPr>
                      <a:r>
                        <a:rPr lang="en-US" sz="1100" dirty="0">
                          <a:solidFill>
                            <a:schemeClr val="tx1"/>
                          </a:solidFill>
                        </a:rPr>
                        <a:t>Sen. John Thune (R-SD) / Sen. John Barrasso (R-WY) / Sen. Tim Scott (R-SC) / NRSC / AIPAC</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7363863"/>
                  </a:ext>
                </a:extLst>
              </a:tr>
              <a:tr h="731520">
                <a:tc>
                  <a:txBody>
                    <a:bodyPr/>
                    <a:lstStyle/>
                    <a:p>
                      <a:pPr marL="914400">
                        <a:spcAft>
                          <a:spcPts val="600"/>
                        </a:spcAft>
                      </a:pPr>
                      <a:r>
                        <a:rPr lang="en-US" sz="1100" b="1" dirty="0">
                          <a:solidFill>
                            <a:srgbClr val="FF5739"/>
                          </a:solidFill>
                        </a:rPr>
                        <a:t>Ken Paxton</a:t>
                      </a:r>
                    </a:p>
                    <a:p>
                      <a:pPr marL="914400">
                        <a:spcAft>
                          <a:spcPts val="600"/>
                        </a:spcAft>
                      </a:pPr>
                      <a:r>
                        <a:rPr lang="en-US" sz="1000" dirty="0">
                          <a:solidFill>
                            <a:schemeClr val="tx1"/>
                          </a:solidFill>
                        </a:rPr>
                        <a:t>Attorney General since 2015</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0" i="0" kern="1200" dirty="0">
                          <a:solidFill>
                            <a:schemeClr val="dk1"/>
                          </a:solidFill>
                          <a:effectLst/>
                          <a:latin typeface="+mn-lt"/>
                          <a:ea typeface="+mn-ea"/>
                          <a:cs typeface="+mn-cs"/>
                        </a:rPr>
                        <a:t>$5,320,191</a:t>
                      </a:r>
                      <a:endParaRPr lang="en-US" sz="1100" dirty="0">
                        <a:solidFill>
                          <a:schemeClr val="tx1"/>
                        </a:solidFill>
                      </a:endParaRP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dirty="0">
                          <a:solidFill>
                            <a:schemeClr val="tx1"/>
                          </a:solidFill>
                        </a:rPr>
                        <a:t>31.9%</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300"/>
                        </a:spcAft>
                      </a:pPr>
                      <a:r>
                        <a:rPr lang="en-US" sz="1100" dirty="0">
                          <a:solidFill>
                            <a:schemeClr val="tx1"/>
                          </a:solidFill>
                        </a:rPr>
                        <a:t>Rep. Troy Nehls (R-TX-22) / </a:t>
                      </a:r>
                      <a:r>
                        <a:rPr lang="en-US" sz="1100" dirty="0" err="1">
                          <a:solidFill>
                            <a:schemeClr val="tx1"/>
                          </a:solidFill>
                        </a:rPr>
                        <a:t>TPAction</a:t>
                      </a:r>
                      <a:endParaRPr lang="en-US" sz="1100" dirty="0">
                        <a:solidFill>
                          <a:schemeClr val="tx1"/>
                        </a:solidFill>
                      </a:endParaRP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9800032"/>
                  </a:ext>
                </a:extLst>
              </a:tr>
              <a:tr h="731520">
                <a:tc>
                  <a:txBody>
                    <a:bodyPr/>
                    <a:lstStyle/>
                    <a:p>
                      <a:pPr marL="914400">
                        <a:spcAft>
                          <a:spcPts val="600"/>
                        </a:spcAft>
                      </a:pPr>
                      <a:r>
                        <a:rPr lang="en-US" sz="1100" b="1" dirty="0">
                          <a:solidFill>
                            <a:srgbClr val="FF5739"/>
                          </a:solidFill>
                        </a:rPr>
                        <a:t>Wesley Hunt</a:t>
                      </a:r>
                    </a:p>
                    <a:p>
                      <a:pPr marL="914400">
                        <a:spcAft>
                          <a:spcPts val="600"/>
                        </a:spcAft>
                      </a:pPr>
                      <a:r>
                        <a:rPr lang="en-US" sz="1000" dirty="0">
                          <a:solidFill>
                            <a:schemeClr val="tx1"/>
                          </a:solidFill>
                        </a:rPr>
                        <a:t>US Representative since 2023</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0" i="0" kern="1200" dirty="0">
                          <a:solidFill>
                            <a:schemeClr val="dk1"/>
                          </a:solidFill>
                          <a:effectLst/>
                          <a:latin typeface="+mn-lt"/>
                          <a:ea typeface="+mn-ea"/>
                          <a:cs typeface="+mn-cs"/>
                        </a:rPr>
                        <a:t>$1,800,720</a:t>
                      </a:r>
                      <a:endParaRPr lang="en-US" sz="1100" dirty="0">
                        <a:solidFill>
                          <a:schemeClr val="tx1"/>
                        </a:solidFill>
                      </a:endParaRP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dirty="0">
                          <a:solidFill>
                            <a:schemeClr val="tx1"/>
                          </a:solidFill>
                        </a:rPr>
                        <a:t>19.3%</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300"/>
                        </a:spcAft>
                      </a:pPr>
                      <a:r>
                        <a:rPr lang="en-US" sz="1100" dirty="0">
                          <a:solidFill>
                            <a:schemeClr val="tx1"/>
                          </a:solidFill>
                        </a:rPr>
                        <a:t>Rep. Eli Crane (R-AZ-2)</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7675704"/>
                  </a:ext>
                </a:extLst>
              </a:tr>
            </a:tbl>
          </a:graphicData>
        </a:graphic>
      </p:graphicFrame>
      <p:sp>
        <p:nvSpPr>
          <p:cNvPr id="5" name="TextBox 4">
            <a:extLst>
              <a:ext uri="{FF2B5EF4-FFF2-40B4-BE49-F238E27FC236}">
                <a16:creationId xmlns:a16="http://schemas.microsoft.com/office/drawing/2014/main" id="{58480D1C-75C8-C2C5-9E57-4A257008D291}"/>
              </a:ext>
            </a:extLst>
          </p:cNvPr>
          <p:cNvSpPr txBox="1"/>
          <p:nvPr/>
        </p:nvSpPr>
        <p:spPr>
          <a:xfrm>
            <a:off x="965199" y="4364126"/>
            <a:ext cx="7342632" cy="1726114"/>
          </a:xfrm>
          <a:prstGeom prst="rect">
            <a:avLst/>
          </a:prstGeom>
          <a:noFill/>
        </p:spPr>
        <p:txBody>
          <a:bodyPr wrap="square">
            <a:spAutoFit/>
          </a:bodyPr>
          <a:lstStyle/>
          <a:p>
            <a:pPr marL="0" lvl="1">
              <a:spcAft>
                <a:spcPts val="600"/>
              </a:spcAft>
              <a:buClr>
                <a:srgbClr val="000000"/>
              </a:buClr>
              <a:buSzPts val="1000"/>
              <a:defRPr/>
            </a:pPr>
            <a:r>
              <a:rPr lang="en-US" sz="1200" b="1" dirty="0">
                <a:ea typeface="Arial"/>
                <a:cs typeface="Arial" panose="020B0604020202020204" pitchFamily="34" charset="0"/>
                <a:sym typeface="Arial"/>
              </a:rPr>
              <a:t>WHAT TO KNOW</a:t>
            </a:r>
          </a:p>
          <a:p>
            <a:pPr marL="171450" lvl="1" indent="-171450">
              <a:spcAft>
                <a:spcPts val="300"/>
              </a:spcAft>
              <a:buClr>
                <a:srgbClr val="000000"/>
              </a:buClr>
              <a:buSzPts val="1000"/>
              <a:buFont typeface="Arial" panose="020B0604020202020204" pitchFamily="34" charset="0"/>
              <a:buChar char="•"/>
              <a:defRPr/>
            </a:pPr>
            <a:r>
              <a:rPr lang="en-US" sz="1000" dirty="0">
                <a:ea typeface="Arial"/>
                <a:cs typeface="Arial" panose="020B0604020202020204" pitchFamily="34" charset="0"/>
                <a:sym typeface="Arial"/>
              </a:rPr>
              <a:t>Attorney General </a:t>
            </a:r>
            <a:r>
              <a:rPr lang="en-US" sz="1000" b="1" dirty="0">
                <a:ea typeface="Arial"/>
                <a:cs typeface="Arial" panose="020B0604020202020204" pitchFamily="34" charset="0"/>
                <a:sym typeface="Arial"/>
              </a:rPr>
              <a:t>Ken Paxton </a:t>
            </a:r>
            <a:r>
              <a:rPr lang="en-US" sz="1000" dirty="0">
                <a:ea typeface="Arial"/>
                <a:cs typeface="Arial" panose="020B0604020202020204" pitchFamily="34" charset="0"/>
                <a:sym typeface="Arial"/>
              </a:rPr>
              <a:t>and Rep. </a:t>
            </a:r>
            <a:r>
              <a:rPr lang="en-US" sz="1000" b="1" dirty="0">
                <a:ea typeface="Arial"/>
                <a:cs typeface="Arial" panose="020B0604020202020204" pitchFamily="34" charset="0"/>
                <a:sym typeface="Arial"/>
              </a:rPr>
              <a:t>Wesley Hunt </a:t>
            </a:r>
            <a:r>
              <a:rPr lang="en-US" sz="1000" dirty="0">
                <a:ea typeface="Arial"/>
                <a:cs typeface="Arial" panose="020B0604020202020204" pitchFamily="34" charset="0"/>
                <a:sym typeface="Arial"/>
              </a:rPr>
              <a:t>are challenging incumbent Sen. </a:t>
            </a:r>
            <a:r>
              <a:rPr lang="en-US" sz="1000" b="1" dirty="0">
                <a:ea typeface="Arial"/>
                <a:cs typeface="Arial" panose="020B0604020202020204" pitchFamily="34" charset="0"/>
                <a:sym typeface="Arial"/>
              </a:rPr>
              <a:t>John Cornyn </a:t>
            </a:r>
            <a:r>
              <a:rPr lang="en-US" sz="1000" dirty="0">
                <a:ea typeface="Arial"/>
                <a:cs typeface="Arial" panose="020B0604020202020204" pitchFamily="34" charset="0"/>
                <a:sym typeface="Arial"/>
              </a:rPr>
              <a:t>in a high-profile clash between the GOP establishment and its hardline conservative wing</a:t>
            </a:r>
          </a:p>
          <a:p>
            <a:pPr marL="171450" lvl="1" indent="-171450">
              <a:spcAft>
                <a:spcPts val="300"/>
              </a:spcAft>
              <a:buClr>
                <a:srgbClr val="000000"/>
              </a:buClr>
              <a:buSzPts val="1000"/>
              <a:buFont typeface="Arial" panose="020B0604020202020204" pitchFamily="34" charset="0"/>
              <a:buChar char="•"/>
              <a:defRPr/>
            </a:pPr>
            <a:r>
              <a:rPr lang="en-US" sz="1000" dirty="0">
                <a:ea typeface="Arial"/>
                <a:cs typeface="Arial" panose="020B0604020202020204" pitchFamily="34" charset="0"/>
                <a:sym typeface="Arial"/>
              </a:rPr>
              <a:t>Paxton argues </a:t>
            </a:r>
            <a:r>
              <a:rPr lang="en-US" sz="1000" b="1" dirty="0">
                <a:ea typeface="Arial"/>
                <a:cs typeface="Arial" panose="020B0604020202020204" pitchFamily="34" charset="0"/>
                <a:sym typeface="Arial"/>
              </a:rPr>
              <a:t>Cornyn is insufficiently conservative</a:t>
            </a:r>
            <a:r>
              <a:rPr lang="en-US" sz="1000" dirty="0">
                <a:ea typeface="Arial"/>
                <a:cs typeface="Arial" panose="020B0604020202020204" pitchFamily="34" charset="0"/>
                <a:sym typeface="Arial"/>
              </a:rPr>
              <a:t>, while Cornyn highlights </a:t>
            </a:r>
            <a:r>
              <a:rPr lang="en-US" sz="1000" b="1" dirty="0">
                <a:ea typeface="Arial"/>
                <a:cs typeface="Arial" panose="020B0604020202020204" pitchFamily="34" charset="0"/>
                <a:sym typeface="Arial"/>
              </a:rPr>
              <a:t>Paxton’s legal troubles</a:t>
            </a:r>
            <a:r>
              <a:rPr lang="en-US" sz="1000" dirty="0">
                <a:ea typeface="Arial"/>
                <a:cs typeface="Arial" panose="020B0604020202020204" pitchFamily="34" charset="0"/>
                <a:sym typeface="Arial"/>
              </a:rPr>
              <a:t>, including his 2023 impeachment by the GOP-led state House</a:t>
            </a:r>
          </a:p>
          <a:p>
            <a:pPr marL="171450" lvl="1" indent="-171450">
              <a:spcAft>
                <a:spcPts val="300"/>
              </a:spcAft>
              <a:buClr>
                <a:srgbClr val="000000"/>
              </a:buClr>
              <a:buSzPts val="1000"/>
              <a:buFont typeface="Arial" panose="020B0604020202020204" pitchFamily="34" charset="0"/>
              <a:buChar char="•"/>
              <a:defRPr/>
            </a:pPr>
            <a:r>
              <a:rPr lang="en-US" sz="1000" b="1" dirty="0">
                <a:ea typeface="Arial"/>
                <a:cs typeface="Arial" panose="020B0604020202020204" pitchFamily="34" charset="0"/>
                <a:sym typeface="Arial"/>
              </a:rPr>
              <a:t>Paxton has led consistently in polling</a:t>
            </a:r>
            <a:r>
              <a:rPr lang="en-US" sz="1000" dirty="0">
                <a:ea typeface="Arial"/>
                <a:cs typeface="Arial" panose="020B0604020202020204" pitchFamily="34" charset="0"/>
                <a:sym typeface="Arial"/>
              </a:rPr>
              <a:t>, though the race is almost certain to </a:t>
            </a:r>
            <a:r>
              <a:rPr lang="en-US" sz="1000" b="1" dirty="0">
                <a:ea typeface="Arial"/>
                <a:cs typeface="Arial" panose="020B0604020202020204" pitchFamily="34" charset="0"/>
                <a:sym typeface="Arial"/>
              </a:rPr>
              <a:t>advance to a runoff</a:t>
            </a:r>
            <a:r>
              <a:rPr lang="en-US" sz="1000" dirty="0">
                <a:ea typeface="Arial"/>
                <a:cs typeface="Arial" panose="020B0604020202020204" pitchFamily="34" charset="0"/>
                <a:sym typeface="Arial"/>
              </a:rPr>
              <a:t>, as no candidate is likely to clear the 50 percent threshold</a:t>
            </a:r>
          </a:p>
          <a:p>
            <a:pPr marL="171450" lvl="1" indent="-171450">
              <a:spcAft>
                <a:spcPts val="300"/>
              </a:spcAft>
              <a:buClr>
                <a:srgbClr val="000000"/>
              </a:buClr>
              <a:buSzPts val="1000"/>
              <a:buFont typeface="Arial" panose="020B0604020202020204" pitchFamily="34" charset="0"/>
              <a:buChar char="•"/>
              <a:defRPr/>
            </a:pPr>
            <a:r>
              <a:rPr lang="en-US" sz="1000" b="1" dirty="0">
                <a:ea typeface="Arial"/>
                <a:cs typeface="Arial" panose="020B0604020202020204" pitchFamily="34" charset="0"/>
                <a:sym typeface="Arial"/>
              </a:rPr>
              <a:t>Cornyn has been endorsed by Senate leadership</a:t>
            </a:r>
            <a:r>
              <a:rPr lang="en-US" sz="1000" dirty="0">
                <a:ea typeface="Arial"/>
                <a:cs typeface="Arial" panose="020B0604020202020204" pitchFamily="34" charset="0"/>
                <a:sym typeface="Arial"/>
              </a:rPr>
              <a:t>, but</a:t>
            </a:r>
            <a:r>
              <a:rPr lang="en-US" sz="1000" b="1" dirty="0">
                <a:ea typeface="Arial"/>
                <a:cs typeface="Arial" panose="020B0604020202020204" pitchFamily="34" charset="0"/>
                <a:sym typeface="Arial"/>
              </a:rPr>
              <a:t> </a:t>
            </a:r>
            <a:r>
              <a:rPr lang="en-US" sz="1000" dirty="0">
                <a:ea typeface="Arial"/>
                <a:cs typeface="Arial" panose="020B0604020202020204" pitchFamily="34" charset="0"/>
                <a:sym typeface="Arial"/>
              </a:rPr>
              <a:t>President Trump and Sen. Ted Cruz have not yet endorsed a candidate</a:t>
            </a:r>
          </a:p>
        </p:txBody>
      </p:sp>
    </p:spTree>
    <p:extLst>
      <p:ext uri="{BB962C8B-B14F-4D97-AF65-F5344CB8AC3E}">
        <p14:creationId xmlns:p14="http://schemas.microsoft.com/office/powerpoint/2010/main" val="2134726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9BBC5-B37E-4BD1-ACE9-88AAA652BEC9}"/>
            </a:ext>
          </a:extLst>
        </p:cNvPr>
        <p:cNvGrpSpPr/>
        <p:nvPr/>
      </p:nvGrpSpPr>
      <p:grpSpPr>
        <a:xfrm>
          <a:off x="0" y="0"/>
          <a:ext cx="0" cy="0"/>
          <a:chOff x="0" y="0"/>
          <a:chExt cx="0" cy="0"/>
        </a:xfrm>
      </p:grpSpPr>
      <p:sp>
        <p:nvSpPr>
          <p:cNvPr id="17" name="Title 3">
            <a:extLst>
              <a:ext uri="{FF2B5EF4-FFF2-40B4-BE49-F238E27FC236}">
                <a16:creationId xmlns:a16="http://schemas.microsoft.com/office/drawing/2014/main" id="{A9253734-F669-869B-4684-9DA88051B55A}"/>
              </a:ext>
            </a:extLst>
          </p:cNvPr>
          <p:cNvSpPr>
            <a:spLocks noGrp="1"/>
          </p:cNvSpPr>
          <p:nvPr>
            <p:ph type="title"/>
          </p:nvPr>
        </p:nvSpPr>
        <p:spPr/>
        <p:txBody>
          <a:bodyPr/>
          <a:lstStyle/>
          <a:p>
            <a:r>
              <a:rPr lang="en-US" dirty="0">
                <a:latin typeface="+mj-lt"/>
              </a:rPr>
              <a:t>March 3: Texas Senate </a:t>
            </a:r>
            <a:r>
              <a:rPr lang="en-US" dirty="0">
                <a:solidFill>
                  <a:srgbClr val="0380E3"/>
                </a:solidFill>
              </a:rPr>
              <a:t>Democratic Primary</a:t>
            </a:r>
            <a:endParaRPr lang="en-US" dirty="0">
              <a:solidFill>
                <a:srgbClr val="FF5739"/>
              </a:solidFill>
              <a:latin typeface="+mj-lt"/>
            </a:endParaRPr>
          </a:p>
        </p:txBody>
      </p:sp>
      <p:sp>
        <p:nvSpPr>
          <p:cNvPr id="2" name="TextBox 1">
            <a:extLst>
              <a:ext uri="{FF2B5EF4-FFF2-40B4-BE49-F238E27FC236}">
                <a16:creationId xmlns:a16="http://schemas.microsoft.com/office/drawing/2014/main" id="{45E6CE07-1241-E6E7-EFAD-3348E9247501}"/>
              </a:ext>
            </a:extLst>
          </p:cNvPr>
          <p:cNvSpPr txBox="1"/>
          <p:nvPr/>
        </p:nvSpPr>
        <p:spPr>
          <a:xfrm>
            <a:off x="636990" y="6224623"/>
            <a:ext cx="5679589" cy="200055"/>
          </a:xfrm>
          <a:prstGeom prst="rect">
            <a:avLst/>
          </a:prstGeom>
          <a:noFill/>
        </p:spPr>
        <p:txBody>
          <a:bodyPr wrap="square" rtlCol="0">
            <a:spAutoFit/>
          </a:bodyPr>
          <a:lstStyle/>
          <a:p>
            <a:r>
              <a:rPr lang="en-US" sz="700" spc="200" dirty="0">
                <a:solidFill>
                  <a:schemeClr val="bg2">
                    <a:lumMod val="50000"/>
                  </a:schemeClr>
                </a:solidFill>
              </a:rPr>
              <a:t>SOURCE </a:t>
            </a:r>
            <a:r>
              <a:rPr lang="en-US" sz="700" i="1" dirty="0">
                <a:solidFill>
                  <a:schemeClr val="bg2">
                    <a:lumMod val="75000"/>
                  </a:schemeClr>
                </a:solidFill>
              </a:rPr>
              <a:t>Ballotpedia, Federal Election Commission, RealClearPolitics, Decision Desk HQ, </a:t>
            </a:r>
            <a:r>
              <a:rPr lang="en-US" sz="700" i="1" dirty="0" err="1">
                <a:solidFill>
                  <a:schemeClr val="bg2">
                    <a:lumMod val="75000"/>
                  </a:schemeClr>
                </a:solidFill>
              </a:rPr>
              <a:t>VoteHub</a:t>
            </a:r>
            <a:endParaRPr lang="en-US" sz="700" i="1" dirty="0">
              <a:solidFill>
                <a:schemeClr val="bg2">
                  <a:lumMod val="75000"/>
                </a:schemeClr>
              </a:solidFill>
            </a:endParaRPr>
          </a:p>
        </p:txBody>
      </p:sp>
      <p:sp>
        <p:nvSpPr>
          <p:cNvPr id="3" name="TextBox 2">
            <a:extLst>
              <a:ext uri="{FF2B5EF4-FFF2-40B4-BE49-F238E27FC236}">
                <a16:creationId xmlns:a16="http://schemas.microsoft.com/office/drawing/2014/main" id="{D34E8D70-10E8-2370-012E-5068833DACD7}"/>
              </a:ext>
            </a:extLst>
          </p:cNvPr>
          <p:cNvSpPr txBox="1"/>
          <p:nvPr/>
        </p:nvSpPr>
        <p:spPr>
          <a:xfrm>
            <a:off x="636990" y="6350292"/>
            <a:ext cx="2685329" cy="200055"/>
          </a:xfrm>
          <a:prstGeom prst="rect">
            <a:avLst/>
          </a:prstGeom>
          <a:noFill/>
        </p:spPr>
        <p:txBody>
          <a:bodyPr wrap="square" rtlCol="0">
            <a:spAutoFit/>
          </a:bodyPr>
          <a:lstStyle/>
          <a:p>
            <a:r>
              <a:rPr lang="en-US" sz="700" spc="200" dirty="0">
                <a:solidFill>
                  <a:schemeClr val="accent1"/>
                </a:solidFill>
              </a:rPr>
              <a:t>PRESENTATION CENTER </a:t>
            </a:r>
            <a:r>
              <a:rPr lang="en-US" sz="700" dirty="0">
                <a:solidFill>
                  <a:schemeClr val="bg2">
                    <a:lumMod val="75000"/>
                  </a:schemeClr>
                </a:solidFill>
              </a:rPr>
              <a:t>2/23/26</a:t>
            </a:r>
          </a:p>
        </p:txBody>
      </p:sp>
      <p:graphicFrame>
        <p:nvGraphicFramePr>
          <p:cNvPr id="4" name="HouseTable_Horizontal">
            <a:extLst>
              <a:ext uri="{FF2B5EF4-FFF2-40B4-BE49-F238E27FC236}">
                <a16:creationId xmlns:a16="http://schemas.microsoft.com/office/drawing/2014/main" id="{E890D8E3-482F-1A7D-7110-752DA9655449}"/>
              </a:ext>
            </a:extLst>
          </p:cNvPr>
          <p:cNvGraphicFramePr>
            <a:graphicFrameLocks noGrp="1"/>
          </p:cNvGraphicFramePr>
          <p:nvPr>
            <p:extLst>
              <p:ext uri="{D42A27DB-BD31-4B8C-83A1-F6EECF244321}">
                <p14:modId xmlns:p14="http://schemas.microsoft.com/office/powerpoint/2010/main" val="877110976"/>
              </p:ext>
            </p:extLst>
          </p:nvPr>
        </p:nvGraphicFramePr>
        <p:xfrm>
          <a:off x="965199" y="1669424"/>
          <a:ext cx="7337717" cy="2011680"/>
        </p:xfrm>
        <a:graphic>
          <a:graphicData uri="http://schemas.openxmlformats.org/drawingml/2006/table">
            <a:tbl>
              <a:tblPr firstRow="1" bandRow="1">
                <a:tableStyleId>{5C22544A-7EE6-4342-B048-85BDC9FD1C3A}</a:tableStyleId>
              </a:tblPr>
              <a:tblGrid>
                <a:gridCol w="2478138">
                  <a:extLst>
                    <a:ext uri="{9D8B030D-6E8A-4147-A177-3AD203B41FA5}">
                      <a16:colId xmlns:a16="http://schemas.microsoft.com/office/drawing/2014/main" val="90219083"/>
                    </a:ext>
                  </a:extLst>
                </a:gridCol>
                <a:gridCol w="1380744">
                  <a:extLst>
                    <a:ext uri="{9D8B030D-6E8A-4147-A177-3AD203B41FA5}">
                      <a16:colId xmlns:a16="http://schemas.microsoft.com/office/drawing/2014/main" val="3818077993"/>
                    </a:ext>
                  </a:extLst>
                </a:gridCol>
                <a:gridCol w="1101395">
                  <a:extLst>
                    <a:ext uri="{9D8B030D-6E8A-4147-A177-3AD203B41FA5}">
                      <a16:colId xmlns:a16="http://schemas.microsoft.com/office/drawing/2014/main" val="2300954848"/>
                    </a:ext>
                  </a:extLst>
                </a:gridCol>
                <a:gridCol w="2377440">
                  <a:extLst>
                    <a:ext uri="{9D8B030D-6E8A-4147-A177-3AD203B41FA5}">
                      <a16:colId xmlns:a16="http://schemas.microsoft.com/office/drawing/2014/main" val="2371894704"/>
                    </a:ext>
                  </a:extLst>
                </a:gridCol>
              </a:tblGrid>
              <a:tr h="365760">
                <a:tc>
                  <a:txBody>
                    <a:bodyPr/>
                    <a:lstStyle/>
                    <a:p>
                      <a:pPr algn="ctr">
                        <a:spcAft>
                          <a:spcPts val="600"/>
                        </a:spcAft>
                      </a:pPr>
                      <a:r>
                        <a:rPr lang="en-US" sz="1200" dirty="0">
                          <a:solidFill>
                            <a:schemeClr val="bg1"/>
                          </a:solidFill>
                        </a:rPr>
                        <a:t>KEY CONTENDERS</a:t>
                      </a:r>
                    </a:p>
                  </a:txBody>
                  <a:tcPr marL="45720" marR="45720" anchor="ctr">
                    <a:lnL w="12700" cap="flat" cmpd="sng" algn="ctr">
                      <a:solidFill>
                        <a:schemeClr val="accent1">
                          <a:lumMod val="75000"/>
                        </a:schemeClr>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spcAft>
                          <a:spcPts val="600"/>
                        </a:spcAft>
                      </a:pPr>
                      <a:r>
                        <a:rPr lang="en-US" sz="1200" dirty="0">
                          <a:solidFill>
                            <a:schemeClr val="bg1"/>
                          </a:solidFill>
                        </a:rPr>
                        <a:t>FUNDRAISED</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spcAft>
                          <a:spcPts val="600"/>
                        </a:spcAft>
                      </a:pPr>
                      <a:r>
                        <a:rPr lang="en-US" sz="1200" dirty="0">
                          <a:solidFill>
                            <a:schemeClr val="bg1"/>
                          </a:solidFill>
                        </a:rPr>
                        <a:t>POLL AVG.</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spcAft>
                          <a:spcPts val="600"/>
                        </a:spcAft>
                      </a:pPr>
                      <a:r>
                        <a:rPr lang="en-US" sz="1200" dirty="0">
                          <a:solidFill>
                            <a:schemeClr val="bg1"/>
                          </a:solidFill>
                        </a:rPr>
                        <a:t>NOTABLE ENDORSEMENTS</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725415551"/>
                  </a:ext>
                </a:extLst>
              </a:tr>
              <a:tr h="822960">
                <a:tc>
                  <a:txBody>
                    <a:bodyPr/>
                    <a:lstStyle/>
                    <a:p>
                      <a:pPr marL="914400">
                        <a:spcAft>
                          <a:spcPts val="600"/>
                        </a:spcAft>
                      </a:pPr>
                      <a:r>
                        <a:rPr lang="en-US" sz="1100" b="1" dirty="0">
                          <a:solidFill>
                            <a:srgbClr val="0380E3"/>
                          </a:solidFill>
                        </a:rPr>
                        <a:t>James Talarico</a:t>
                      </a:r>
                    </a:p>
                    <a:p>
                      <a:pPr marL="914400">
                        <a:spcAft>
                          <a:spcPts val="600"/>
                        </a:spcAft>
                      </a:pPr>
                      <a:r>
                        <a:rPr lang="en-US" sz="1000" dirty="0">
                          <a:solidFill>
                            <a:schemeClr val="tx1"/>
                          </a:solidFill>
                        </a:rPr>
                        <a:t>State Representative since 2018</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dirty="0">
                          <a:solidFill>
                            <a:schemeClr val="tx1"/>
                          </a:solidFill>
                        </a:rPr>
                        <a:t>$13,152,583</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dirty="0">
                          <a:solidFill>
                            <a:schemeClr val="tx1"/>
                          </a:solidFill>
                        </a:rPr>
                        <a:t>39.7%</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dirty="0">
                          <a:solidFill>
                            <a:schemeClr val="tx1"/>
                          </a:solidFill>
                        </a:rPr>
                        <a:t>Sen. Martin Heinrich (D-NM) / Rep. Julie Johnson (D-TX-23) / Houston Chronicle </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7363863"/>
                  </a:ext>
                </a:extLst>
              </a:tr>
              <a:tr h="822960">
                <a:tc>
                  <a:txBody>
                    <a:bodyPr/>
                    <a:lstStyle/>
                    <a:p>
                      <a:pPr marL="914400">
                        <a:spcAft>
                          <a:spcPts val="600"/>
                        </a:spcAft>
                      </a:pPr>
                      <a:r>
                        <a:rPr lang="en-US" sz="1100" b="1" dirty="0">
                          <a:solidFill>
                            <a:srgbClr val="0380E3"/>
                          </a:solidFill>
                        </a:rPr>
                        <a:t>Jasmine Crockett</a:t>
                      </a:r>
                    </a:p>
                    <a:p>
                      <a:pPr marL="914400">
                        <a:spcAft>
                          <a:spcPts val="600"/>
                        </a:spcAft>
                      </a:pPr>
                      <a:r>
                        <a:rPr lang="en-US" sz="1000" dirty="0">
                          <a:solidFill>
                            <a:schemeClr val="tx1"/>
                          </a:solidFill>
                        </a:rPr>
                        <a:t>US Representative since 2023</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0" i="0" kern="1200" dirty="0">
                          <a:solidFill>
                            <a:schemeClr val="dk1"/>
                          </a:solidFill>
                          <a:effectLst/>
                          <a:latin typeface="+mn-lt"/>
                          <a:ea typeface="+mn-ea"/>
                          <a:cs typeface="+mn-cs"/>
                        </a:rPr>
                        <a:t>$6,531,174</a:t>
                      </a:r>
                      <a:endParaRPr lang="en-US" sz="1100" dirty="0">
                        <a:solidFill>
                          <a:schemeClr val="tx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dirty="0">
                          <a:solidFill>
                            <a:schemeClr val="tx1"/>
                          </a:solidFill>
                        </a:rPr>
                        <a:t>42.7%</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dirty="0">
                          <a:solidFill>
                            <a:schemeClr val="tx1"/>
                          </a:solidFill>
                        </a:rPr>
                        <a:t>Former Rep. Colin Allred (D-TX-32) / Rep. Ro Khanna (D-CA-17) / Rep. Ayanna Pressley (D-MA-7) / EMILYs List</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9800032"/>
                  </a:ext>
                </a:extLst>
              </a:tr>
            </a:tbl>
          </a:graphicData>
        </a:graphic>
      </p:graphicFrame>
      <p:sp>
        <p:nvSpPr>
          <p:cNvPr id="5" name="TextBox 4">
            <a:extLst>
              <a:ext uri="{FF2B5EF4-FFF2-40B4-BE49-F238E27FC236}">
                <a16:creationId xmlns:a16="http://schemas.microsoft.com/office/drawing/2014/main" id="{C7D7CB64-02C1-AA5D-C2EF-77ABB9BD9B44}"/>
              </a:ext>
            </a:extLst>
          </p:cNvPr>
          <p:cNvSpPr txBox="1"/>
          <p:nvPr/>
        </p:nvSpPr>
        <p:spPr>
          <a:xfrm>
            <a:off x="965199" y="3807604"/>
            <a:ext cx="7342632" cy="2200602"/>
          </a:xfrm>
          <a:prstGeom prst="rect">
            <a:avLst/>
          </a:prstGeom>
          <a:noFill/>
        </p:spPr>
        <p:txBody>
          <a:bodyPr wrap="square">
            <a:spAutoFit/>
          </a:bodyPr>
          <a:lstStyle/>
          <a:p>
            <a:pPr marL="0" lvl="1">
              <a:spcAft>
                <a:spcPts val="600"/>
              </a:spcAft>
              <a:buClr>
                <a:srgbClr val="000000"/>
              </a:buClr>
              <a:buSzPts val="1000"/>
              <a:defRPr/>
            </a:pPr>
            <a:r>
              <a:rPr lang="en-US" sz="1200" b="1" dirty="0">
                <a:ea typeface="Arial"/>
                <a:cs typeface="Arial" panose="020B0604020202020204" pitchFamily="34" charset="0"/>
                <a:sym typeface="Arial"/>
              </a:rPr>
              <a:t>WHAT TO KNOW</a:t>
            </a:r>
          </a:p>
          <a:p>
            <a:pPr marL="171450" lvl="1" indent="-171450">
              <a:spcAft>
                <a:spcPts val="300"/>
              </a:spcAft>
              <a:buClr>
                <a:srgbClr val="000000"/>
              </a:buClr>
              <a:buSzPts val="1000"/>
              <a:buFont typeface="Arial" panose="020B0604020202020204" pitchFamily="34" charset="0"/>
              <a:buChar char="•"/>
              <a:defRPr/>
            </a:pPr>
            <a:r>
              <a:rPr lang="en-US" sz="1000" b="1" dirty="0">
                <a:ea typeface="Arial"/>
                <a:cs typeface="Arial" panose="020B0604020202020204" pitchFamily="34" charset="0"/>
                <a:sym typeface="Arial"/>
              </a:rPr>
              <a:t>Democrats, who have not won a statewide election in Texas since 1994</a:t>
            </a:r>
            <a:r>
              <a:rPr lang="en-US" sz="1000" dirty="0">
                <a:ea typeface="Arial"/>
                <a:cs typeface="Arial" panose="020B0604020202020204" pitchFamily="34" charset="0"/>
                <a:sym typeface="Arial"/>
              </a:rPr>
              <a:t>, see an opening due to the divisive Republican primary</a:t>
            </a:r>
          </a:p>
          <a:p>
            <a:pPr marL="171450" lvl="1" indent="-171450">
              <a:spcAft>
                <a:spcPts val="300"/>
              </a:spcAft>
              <a:buClr>
                <a:srgbClr val="000000"/>
              </a:buClr>
              <a:buSzPts val="1000"/>
              <a:buFont typeface="Arial" panose="020B0604020202020204" pitchFamily="34" charset="0"/>
              <a:buChar char="•"/>
              <a:defRPr/>
            </a:pPr>
            <a:r>
              <a:rPr lang="en-US" sz="1000" dirty="0">
                <a:ea typeface="Arial"/>
                <a:cs typeface="Arial" panose="020B0604020202020204" pitchFamily="34" charset="0"/>
                <a:sym typeface="Arial"/>
              </a:rPr>
              <a:t>State Rep.</a:t>
            </a:r>
            <a:r>
              <a:rPr lang="en-US" sz="1000" b="1" dirty="0">
                <a:ea typeface="Arial"/>
                <a:cs typeface="Arial" panose="020B0604020202020204" pitchFamily="34" charset="0"/>
                <a:sym typeface="Arial"/>
              </a:rPr>
              <a:t> James Talarico </a:t>
            </a:r>
            <a:r>
              <a:rPr lang="en-US" sz="1000" dirty="0">
                <a:ea typeface="Arial"/>
                <a:cs typeface="Arial" panose="020B0604020202020204" pitchFamily="34" charset="0"/>
                <a:sym typeface="Arial"/>
              </a:rPr>
              <a:t>is favored over Rep. </a:t>
            </a:r>
            <a:r>
              <a:rPr lang="en-US" sz="1000" b="1" dirty="0">
                <a:ea typeface="Arial"/>
                <a:cs typeface="Arial" panose="020B0604020202020204" pitchFamily="34" charset="0"/>
                <a:sym typeface="Arial"/>
              </a:rPr>
              <a:t>Jasmine Crockett</a:t>
            </a:r>
            <a:r>
              <a:rPr lang="en-US" sz="1000" dirty="0">
                <a:ea typeface="Arial"/>
                <a:cs typeface="Arial" panose="020B0604020202020204" pitchFamily="34" charset="0"/>
                <a:sym typeface="Arial"/>
              </a:rPr>
              <a:t>, backed by stronger head-to-head polling against potential Republican opponents and a significant fundraising edge, having raised $13M to Crockett’s $6.5M in 2025</a:t>
            </a:r>
          </a:p>
          <a:p>
            <a:pPr marL="171450" lvl="1" indent="-171450">
              <a:spcAft>
                <a:spcPts val="300"/>
              </a:spcAft>
              <a:buClr>
                <a:srgbClr val="000000"/>
              </a:buClr>
              <a:buSzPts val="1000"/>
              <a:buFont typeface="Arial" panose="020B0604020202020204" pitchFamily="34" charset="0"/>
              <a:buChar char="•"/>
              <a:defRPr/>
            </a:pPr>
            <a:r>
              <a:rPr lang="en-US" sz="1000" b="1" dirty="0">
                <a:ea typeface="Arial"/>
                <a:cs typeface="Arial" panose="020B0604020202020204" pitchFamily="34" charset="0"/>
                <a:sym typeface="Arial"/>
              </a:rPr>
              <a:t>Racial divides could ultimately determine the outcome of the race</a:t>
            </a:r>
          </a:p>
          <a:p>
            <a:pPr marL="457200" lvl="2" indent="-171450">
              <a:spcAft>
                <a:spcPts val="300"/>
              </a:spcAft>
              <a:buClr>
                <a:srgbClr val="000000"/>
              </a:buClr>
              <a:buSzPts val="1000"/>
              <a:buFont typeface="Arial" panose="020B0604020202020204" pitchFamily="34" charset="0"/>
              <a:buChar char="•"/>
              <a:defRPr/>
            </a:pPr>
            <a:r>
              <a:rPr lang="en-US" sz="1000" dirty="0">
                <a:ea typeface="Arial"/>
                <a:cs typeface="Arial" panose="020B0604020202020204" pitchFamily="34" charset="0"/>
                <a:sym typeface="Arial"/>
              </a:rPr>
              <a:t>Talarico faced backlash from allegations made by a TikTok influencer who alleged he described former Rep. Colin Allred as a “mediocre Black man,” which he called a mischaracterization; Allred labeled the remark disqualifying and endorsed Crockett</a:t>
            </a:r>
          </a:p>
          <a:p>
            <a:pPr marL="457200" lvl="2" indent="-171450">
              <a:spcAft>
                <a:spcPts val="300"/>
              </a:spcAft>
              <a:buClr>
                <a:srgbClr val="000000"/>
              </a:buClr>
              <a:buSzPts val="1000"/>
              <a:buFont typeface="Arial" panose="020B0604020202020204" pitchFamily="34" charset="0"/>
              <a:buChar char="•"/>
              <a:defRPr/>
            </a:pPr>
            <a:r>
              <a:rPr lang="en-US" sz="1000" dirty="0">
                <a:ea typeface="Arial"/>
                <a:cs typeface="Arial" panose="020B0604020202020204" pitchFamily="34" charset="0"/>
                <a:sym typeface="Arial"/>
              </a:rPr>
              <a:t>Crockett has built an advantage among Black voters while Talarico has shown strength among Latino voters, with Crockett arguing some Latino voters were “gaslit” over her 2024 Vanity Fair comments comparing certain Latino immigrants’ views on undocumented immigrants to a “slave mentality”</a:t>
            </a:r>
          </a:p>
        </p:txBody>
      </p:sp>
      <p:pic>
        <p:nvPicPr>
          <p:cNvPr id="6" name="Picture 2">
            <a:extLst>
              <a:ext uri="{FF2B5EF4-FFF2-40B4-BE49-F238E27FC236}">
                <a16:creationId xmlns:a16="http://schemas.microsoft.com/office/drawing/2014/main" id="{99E6B076-BDF4-AF38-C938-6BC7BFC06A5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52309" y="2174227"/>
            <a:ext cx="548640" cy="548640"/>
          </a:xfrm>
          <a:prstGeom prst="ellipse">
            <a:avLst/>
          </a:prstGeom>
          <a:solidFill>
            <a:srgbClr val="359F8F"/>
          </a:solidFill>
          <a:ln w="19050">
            <a:solidFill>
              <a:srgbClr val="0380E3"/>
            </a:solidFill>
          </a:ln>
        </p:spPr>
      </p:pic>
      <p:pic>
        <p:nvPicPr>
          <p:cNvPr id="10" name="Picture 2">
            <a:extLst>
              <a:ext uri="{FF2B5EF4-FFF2-40B4-BE49-F238E27FC236}">
                <a16:creationId xmlns:a16="http://schemas.microsoft.com/office/drawing/2014/main" id="{7866C357-270E-C3DA-30B8-E41799F7839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2309" y="2974136"/>
            <a:ext cx="548640" cy="548640"/>
          </a:xfrm>
          <a:prstGeom prst="ellipse">
            <a:avLst/>
          </a:prstGeom>
          <a:solidFill>
            <a:srgbClr val="359F8F"/>
          </a:solidFill>
          <a:ln w="19050">
            <a:solidFill>
              <a:srgbClr val="0380E3"/>
            </a:solidFill>
          </a:ln>
        </p:spPr>
      </p:pic>
    </p:spTree>
    <p:extLst>
      <p:ext uri="{BB962C8B-B14F-4D97-AF65-F5344CB8AC3E}">
        <p14:creationId xmlns:p14="http://schemas.microsoft.com/office/powerpoint/2010/main" val="2707203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CCDAD-E27F-0237-3557-DD52507D9BD8}"/>
            </a:ext>
          </a:extLst>
        </p:cNvPr>
        <p:cNvGrpSpPr/>
        <p:nvPr/>
      </p:nvGrpSpPr>
      <p:grpSpPr>
        <a:xfrm>
          <a:off x="0" y="0"/>
          <a:ext cx="0" cy="0"/>
          <a:chOff x="0" y="0"/>
          <a:chExt cx="0" cy="0"/>
        </a:xfrm>
      </p:grpSpPr>
      <p:sp>
        <p:nvSpPr>
          <p:cNvPr id="17" name="Title 3">
            <a:extLst>
              <a:ext uri="{FF2B5EF4-FFF2-40B4-BE49-F238E27FC236}">
                <a16:creationId xmlns:a16="http://schemas.microsoft.com/office/drawing/2014/main" id="{20DD355D-B19F-5E7D-4A85-70C00353C294}"/>
              </a:ext>
            </a:extLst>
          </p:cNvPr>
          <p:cNvSpPr>
            <a:spLocks noGrp="1"/>
          </p:cNvSpPr>
          <p:nvPr>
            <p:ph type="title"/>
          </p:nvPr>
        </p:nvSpPr>
        <p:spPr/>
        <p:txBody>
          <a:bodyPr/>
          <a:lstStyle/>
          <a:p>
            <a:r>
              <a:rPr lang="en-US" dirty="0">
                <a:latin typeface="+mj-lt"/>
              </a:rPr>
              <a:t>March 3: Texas </a:t>
            </a:r>
            <a:r>
              <a:rPr lang="en-US" dirty="0"/>
              <a:t>9</a:t>
            </a:r>
            <a:r>
              <a:rPr lang="en-US" baseline="30000" dirty="0"/>
              <a:t>th</a:t>
            </a:r>
            <a:r>
              <a:rPr lang="en-US" dirty="0"/>
              <a:t> District</a:t>
            </a:r>
            <a:r>
              <a:rPr lang="en-US" dirty="0">
                <a:latin typeface="+mj-lt"/>
              </a:rPr>
              <a:t> </a:t>
            </a:r>
            <a:r>
              <a:rPr lang="en-US" dirty="0">
                <a:solidFill>
                  <a:srgbClr val="FF5739"/>
                </a:solidFill>
                <a:latin typeface="+mj-lt"/>
              </a:rPr>
              <a:t>Republican Primary</a:t>
            </a:r>
          </a:p>
        </p:txBody>
      </p:sp>
      <p:sp>
        <p:nvSpPr>
          <p:cNvPr id="2" name="TextBox 1">
            <a:extLst>
              <a:ext uri="{FF2B5EF4-FFF2-40B4-BE49-F238E27FC236}">
                <a16:creationId xmlns:a16="http://schemas.microsoft.com/office/drawing/2014/main" id="{3E942CBD-2BCC-6DA0-C4F4-4E94B33882BC}"/>
              </a:ext>
            </a:extLst>
          </p:cNvPr>
          <p:cNvSpPr txBox="1"/>
          <p:nvPr/>
        </p:nvSpPr>
        <p:spPr>
          <a:xfrm>
            <a:off x="636990" y="6224623"/>
            <a:ext cx="5679589" cy="200055"/>
          </a:xfrm>
          <a:prstGeom prst="rect">
            <a:avLst/>
          </a:prstGeom>
          <a:noFill/>
        </p:spPr>
        <p:txBody>
          <a:bodyPr wrap="square" rtlCol="0">
            <a:spAutoFit/>
          </a:bodyPr>
          <a:lstStyle/>
          <a:p>
            <a:r>
              <a:rPr lang="en-US" sz="700" spc="200" dirty="0">
                <a:solidFill>
                  <a:schemeClr val="bg2">
                    <a:lumMod val="50000"/>
                  </a:schemeClr>
                </a:solidFill>
              </a:rPr>
              <a:t>SOURCE </a:t>
            </a:r>
            <a:r>
              <a:rPr lang="en-US" sz="700" i="1" dirty="0">
                <a:solidFill>
                  <a:schemeClr val="bg2">
                    <a:lumMod val="75000"/>
                  </a:schemeClr>
                </a:solidFill>
              </a:rPr>
              <a:t>Ballotpedia, Federal Election Commission, RealClearPolitics, Decision Desk HQ, </a:t>
            </a:r>
            <a:r>
              <a:rPr lang="en-US" sz="700" i="1" dirty="0" err="1">
                <a:solidFill>
                  <a:schemeClr val="bg2">
                    <a:lumMod val="75000"/>
                  </a:schemeClr>
                </a:solidFill>
              </a:rPr>
              <a:t>VoteHub</a:t>
            </a:r>
            <a:endParaRPr lang="en-US" sz="700" i="1" dirty="0">
              <a:solidFill>
                <a:schemeClr val="bg2">
                  <a:lumMod val="75000"/>
                </a:schemeClr>
              </a:solidFill>
            </a:endParaRPr>
          </a:p>
        </p:txBody>
      </p:sp>
      <p:sp>
        <p:nvSpPr>
          <p:cNvPr id="3" name="TextBox 2">
            <a:extLst>
              <a:ext uri="{FF2B5EF4-FFF2-40B4-BE49-F238E27FC236}">
                <a16:creationId xmlns:a16="http://schemas.microsoft.com/office/drawing/2014/main" id="{E7F9ABA7-B861-A2E5-F2B1-EDE0CF6BD37A}"/>
              </a:ext>
            </a:extLst>
          </p:cNvPr>
          <p:cNvSpPr txBox="1"/>
          <p:nvPr/>
        </p:nvSpPr>
        <p:spPr>
          <a:xfrm>
            <a:off x="636990" y="6350292"/>
            <a:ext cx="2685329" cy="200055"/>
          </a:xfrm>
          <a:prstGeom prst="rect">
            <a:avLst/>
          </a:prstGeom>
          <a:noFill/>
        </p:spPr>
        <p:txBody>
          <a:bodyPr wrap="square" rtlCol="0">
            <a:spAutoFit/>
          </a:bodyPr>
          <a:lstStyle/>
          <a:p>
            <a:r>
              <a:rPr lang="en-US" sz="700" spc="200" dirty="0">
                <a:solidFill>
                  <a:schemeClr val="accent1"/>
                </a:solidFill>
              </a:rPr>
              <a:t>PRESENTATION CENTER </a:t>
            </a:r>
            <a:r>
              <a:rPr lang="en-US" sz="700" dirty="0">
                <a:solidFill>
                  <a:schemeClr val="bg2">
                    <a:lumMod val="75000"/>
                  </a:schemeClr>
                </a:solidFill>
              </a:rPr>
              <a:t>2/23/26</a:t>
            </a:r>
          </a:p>
        </p:txBody>
      </p:sp>
      <p:graphicFrame>
        <p:nvGraphicFramePr>
          <p:cNvPr id="4" name="HouseTable_Horizontal">
            <a:extLst>
              <a:ext uri="{FF2B5EF4-FFF2-40B4-BE49-F238E27FC236}">
                <a16:creationId xmlns:a16="http://schemas.microsoft.com/office/drawing/2014/main" id="{3094C963-434E-6B7D-4079-A5C4BF5B6648}"/>
              </a:ext>
            </a:extLst>
          </p:cNvPr>
          <p:cNvGraphicFramePr>
            <a:graphicFrameLocks noGrp="1"/>
          </p:cNvGraphicFramePr>
          <p:nvPr>
            <p:extLst>
              <p:ext uri="{D42A27DB-BD31-4B8C-83A1-F6EECF244321}">
                <p14:modId xmlns:p14="http://schemas.microsoft.com/office/powerpoint/2010/main" val="79633604"/>
              </p:ext>
            </p:extLst>
          </p:nvPr>
        </p:nvGraphicFramePr>
        <p:xfrm>
          <a:off x="965199" y="1669424"/>
          <a:ext cx="7342632" cy="2560320"/>
        </p:xfrm>
        <a:graphic>
          <a:graphicData uri="http://schemas.openxmlformats.org/drawingml/2006/table">
            <a:tbl>
              <a:tblPr firstRow="1" bandRow="1">
                <a:tableStyleId>{5C22544A-7EE6-4342-B048-85BDC9FD1C3A}</a:tableStyleId>
              </a:tblPr>
              <a:tblGrid>
                <a:gridCol w="3210144">
                  <a:extLst>
                    <a:ext uri="{9D8B030D-6E8A-4147-A177-3AD203B41FA5}">
                      <a16:colId xmlns:a16="http://schemas.microsoft.com/office/drawing/2014/main" val="90219083"/>
                    </a:ext>
                  </a:extLst>
                </a:gridCol>
                <a:gridCol w="1380936">
                  <a:extLst>
                    <a:ext uri="{9D8B030D-6E8A-4147-A177-3AD203B41FA5}">
                      <a16:colId xmlns:a16="http://schemas.microsoft.com/office/drawing/2014/main" val="3818077993"/>
                    </a:ext>
                  </a:extLst>
                </a:gridCol>
                <a:gridCol w="2751552">
                  <a:extLst>
                    <a:ext uri="{9D8B030D-6E8A-4147-A177-3AD203B41FA5}">
                      <a16:colId xmlns:a16="http://schemas.microsoft.com/office/drawing/2014/main" val="2371894704"/>
                    </a:ext>
                  </a:extLst>
                </a:gridCol>
              </a:tblGrid>
              <a:tr h="365760">
                <a:tc>
                  <a:txBody>
                    <a:bodyPr/>
                    <a:lstStyle/>
                    <a:p>
                      <a:pPr algn="ctr">
                        <a:spcAft>
                          <a:spcPts val="600"/>
                        </a:spcAft>
                      </a:pPr>
                      <a:r>
                        <a:rPr lang="en-US" sz="1200" dirty="0">
                          <a:solidFill>
                            <a:schemeClr val="bg1"/>
                          </a:solidFill>
                        </a:rPr>
                        <a:t>KEY CONTENDERS</a:t>
                      </a:r>
                    </a:p>
                  </a:txBody>
                  <a:tcPr marL="45720" marR="45720" anchor="ctr">
                    <a:lnL w="12700" cap="flat" cmpd="sng" algn="ctr">
                      <a:solidFill>
                        <a:schemeClr val="accent1">
                          <a:lumMod val="75000"/>
                        </a:schemeClr>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spcAft>
                          <a:spcPts val="600"/>
                        </a:spcAft>
                      </a:pPr>
                      <a:r>
                        <a:rPr lang="en-US" sz="1200" dirty="0">
                          <a:solidFill>
                            <a:schemeClr val="bg1"/>
                          </a:solidFill>
                        </a:rPr>
                        <a:t>FUNDRAISED</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spcAft>
                          <a:spcPts val="600"/>
                        </a:spcAft>
                      </a:pPr>
                      <a:r>
                        <a:rPr lang="en-US" sz="1200" dirty="0">
                          <a:solidFill>
                            <a:schemeClr val="bg1"/>
                          </a:solidFill>
                        </a:rPr>
                        <a:t>NOTABLE ENDORSEMENTS</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725415551"/>
                  </a:ext>
                </a:extLst>
              </a:tr>
              <a:tr h="731520">
                <a:tc>
                  <a:txBody>
                    <a:bodyPr/>
                    <a:lstStyle/>
                    <a:p>
                      <a:pPr marL="914400">
                        <a:spcAft>
                          <a:spcPts val="600"/>
                        </a:spcAft>
                      </a:pPr>
                      <a:r>
                        <a:rPr lang="en-US" sz="1100" b="1" dirty="0">
                          <a:solidFill>
                            <a:srgbClr val="FF5739"/>
                          </a:solidFill>
                        </a:rPr>
                        <a:t>Alex Mealer</a:t>
                      </a:r>
                    </a:p>
                    <a:p>
                      <a:pPr marL="914400">
                        <a:spcAft>
                          <a:spcPts val="600"/>
                        </a:spcAft>
                      </a:pPr>
                      <a:r>
                        <a:rPr lang="en-US" sz="1000" dirty="0">
                          <a:solidFill>
                            <a:schemeClr val="tx1"/>
                          </a:solidFill>
                        </a:rPr>
                        <a:t>METRO board member and nominee for Harris County Judge in 2022</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dirty="0">
                          <a:solidFill>
                            <a:schemeClr val="tx1"/>
                          </a:solidFill>
                        </a:rPr>
                        <a:t>$988,250</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dirty="0">
                          <a:solidFill>
                            <a:schemeClr val="tx1"/>
                          </a:solidFill>
                        </a:rPr>
                        <a:t>President Donald Trump / Rep. Jim Jordan (R-OH-4) / Jim McIngvale</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7363863"/>
                  </a:ext>
                </a:extLst>
              </a:tr>
              <a:tr h="731520">
                <a:tc>
                  <a:txBody>
                    <a:bodyPr/>
                    <a:lstStyle/>
                    <a:p>
                      <a:pPr marL="914400">
                        <a:spcAft>
                          <a:spcPts val="600"/>
                        </a:spcAft>
                      </a:pPr>
                      <a:r>
                        <a:rPr lang="en-US" sz="1100" b="1" dirty="0">
                          <a:solidFill>
                            <a:srgbClr val="FF5739"/>
                          </a:solidFill>
                        </a:rPr>
                        <a:t>Briscoe Cain</a:t>
                      </a:r>
                    </a:p>
                    <a:p>
                      <a:pPr marL="914400">
                        <a:spcAft>
                          <a:spcPts val="600"/>
                        </a:spcAft>
                      </a:pPr>
                      <a:r>
                        <a:rPr lang="en-US" sz="1000" dirty="0">
                          <a:solidFill>
                            <a:schemeClr val="tx1"/>
                          </a:solidFill>
                        </a:rPr>
                        <a:t>State representative since 2017</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0" i="0" kern="1200" dirty="0">
                          <a:solidFill>
                            <a:schemeClr val="dk1"/>
                          </a:solidFill>
                          <a:effectLst/>
                          <a:latin typeface="+mn-lt"/>
                          <a:ea typeface="+mn-ea"/>
                          <a:cs typeface="+mn-cs"/>
                        </a:rPr>
                        <a:t>$383,692</a:t>
                      </a:r>
                      <a:endParaRPr lang="en-US" sz="1100" dirty="0">
                        <a:solidFill>
                          <a:schemeClr val="tx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dirty="0">
                          <a:solidFill>
                            <a:schemeClr val="tx1"/>
                          </a:solidFill>
                        </a:rPr>
                        <a:t>Gov. Greg Abbott (R-TX) / 3 US House Reps / Former Rep. Tom DeLay (R-TX-22) / Houston Chronicle</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9800032"/>
                  </a:ext>
                </a:extLst>
              </a:tr>
              <a:tr h="731520">
                <a:tc>
                  <a:txBody>
                    <a:bodyPr/>
                    <a:lstStyle/>
                    <a:p>
                      <a:pPr marL="914400">
                        <a:spcAft>
                          <a:spcPts val="600"/>
                        </a:spcAft>
                      </a:pPr>
                      <a:r>
                        <a:rPr lang="en-US" sz="1100" b="1" dirty="0">
                          <a:solidFill>
                            <a:srgbClr val="FF5739"/>
                          </a:solidFill>
                        </a:rPr>
                        <a:t>Dan Mims</a:t>
                      </a:r>
                    </a:p>
                    <a:p>
                      <a:pPr marL="914400">
                        <a:spcAft>
                          <a:spcPts val="600"/>
                        </a:spcAft>
                      </a:pPr>
                      <a:r>
                        <a:rPr lang="en-US" sz="1000" dirty="0">
                          <a:solidFill>
                            <a:schemeClr val="tx1"/>
                          </a:solidFill>
                        </a:rPr>
                        <a:t>State representative since 2017</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0" i="0" kern="1200" dirty="0">
                          <a:solidFill>
                            <a:schemeClr val="dk1"/>
                          </a:solidFill>
                          <a:effectLst/>
                          <a:latin typeface="+mn-lt"/>
                          <a:ea typeface="+mn-ea"/>
                          <a:cs typeface="+mn-cs"/>
                        </a:rPr>
                        <a:t>$347,089</a:t>
                      </a:r>
                      <a:endParaRPr lang="en-US" sz="1100" dirty="0">
                        <a:solidFill>
                          <a:schemeClr val="tx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dirty="0">
                          <a:solidFill>
                            <a:schemeClr val="tx1"/>
                          </a:solidFill>
                        </a:rPr>
                        <a:t>---</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7675704"/>
                  </a:ext>
                </a:extLst>
              </a:tr>
            </a:tbl>
          </a:graphicData>
        </a:graphic>
      </p:graphicFrame>
      <p:sp>
        <p:nvSpPr>
          <p:cNvPr id="5" name="TextBox 4">
            <a:extLst>
              <a:ext uri="{FF2B5EF4-FFF2-40B4-BE49-F238E27FC236}">
                <a16:creationId xmlns:a16="http://schemas.microsoft.com/office/drawing/2014/main" id="{11B0F9E7-A1D9-EB5F-C05D-E4662260C9F2}"/>
              </a:ext>
            </a:extLst>
          </p:cNvPr>
          <p:cNvSpPr txBox="1"/>
          <p:nvPr/>
        </p:nvSpPr>
        <p:spPr>
          <a:xfrm>
            <a:off x="965199" y="4364126"/>
            <a:ext cx="7342632" cy="1533753"/>
          </a:xfrm>
          <a:prstGeom prst="rect">
            <a:avLst/>
          </a:prstGeom>
          <a:noFill/>
        </p:spPr>
        <p:txBody>
          <a:bodyPr wrap="square">
            <a:spAutoFit/>
          </a:bodyPr>
          <a:lstStyle/>
          <a:p>
            <a:pPr marL="0" lvl="1">
              <a:spcAft>
                <a:spcPts val="600"/>
              </a:spcAft>
              <a:buClr>
                <a:srgbClr val="000000"/>
              </a:buClr>
              <a:buSzPts val="1000"/>
              <a:defRPr/>
            </a:pPr>
            <a:r>
              <a:rPr lang="en-US" sz="1200" b="1" dirty="0">
                <a:ea typeface="Arial"/>
                <a:cs typeface="Arial" panose="020B0604020202020204" pitchFamily="34" charset="0"/>
                <a:sym typeface="Arial"/>
              </a:rPr>
              <a:t>WHAT TO KNOW</a:t>
            </a:r>
          </a:p>
          <a:p>
            <a:pPr marL="171450" lvl="1" indent="-171450">
              <a:spcAft>
                <a:spcPts val="300"/>
              </a:spcAft>
              <a:buClr>
                <a:srgbClr val="000000"/>
              </a:buClr>
              <a:buSzPts val="1000"/>
              <a:buFont typeface="Arial" panose="020B0604020202020204" pitchFamily="34" charset="0"/>
              <a:buChar char="•"/>
              <a:defRPr/>
            </a:pPr>
            <a:r>
              <a:rPr lang="en-US" sz="1000" b="1" dirty="0">
                <a:ea typeface="Arial"/>
                <a:cs typeface="Arial" panose="020B0604020202020204" pitchFamily="34" charset="0"/>
                <a:sym typeface="Arial"/>
              </a:rPr>
              <a:t>President Trump has endorsed Alex Mealer</a:t>
            </a:r>
            <a:r>
              <a:rPr lang="en-US" sz="1000" dirty="0">
                <a:ea typeface="Arial"/>
                <a:cs typeface="Arial" panose="020B0604020202020204" pitchFamily="34" charset="0"/>
                <a:sym typeface="Arial"/>
              </a:rPr>
              <a:t> in the competitive Republican primary for Texas’ 9th District, which is currently held by Rep. Al Green (D) but was </a:t>
            </a:r>
            <a:r>
              <a:rPr lang="en-US" sz="1000" b="1" dirty="0">
                <a:ea typeface="Arial"/>
                <a:cs typeface="Arial" panose="020B0604020202020204" pitchFamily="34" charset="0"/>
                <a:sym typeface="Arial"/>
              </a:rPr>
              <a:t>redrawn to favor Republicans </a:t>
            </a:r>
            <a:r>
              <a:rPr lang="en-US" sz="1000" dirty="0">
                <a:ea typeface="Arial"/>
                <a:cs typeface="Arial" panose="020B0604020202020204" pitchFamily="34" charset="0"/>
                <a:sym typeface="Arial"/>
              </a:rPr>
              <a:t>in this year’s elections</a:t>
            </a:r>
          </a:p>
          <a:p>
            <a:pPr marL="171450" lvl="1" indent="-171450">
              <a:spcAft>
                <a:spcPts val="300"/>
              </a:spcAft>
              <a:buClr>
                <a:srgbClr val="000000"/>
              </a:buClr>
              <a:buSzPts val="1000"/>
              <a:buFont typeface="Arial" panose="020B0604020202020204" pitchFamily="34" charset="0"/>
              <a:buChar char="•"/>
              <a:defRPr/>
            </a:pPr>
            <a:r>
              <a:rPr lang="en-US" sz="1000" dirty="0">
                <a:ea typeface="Arial"/>
                <a:cs typeface="Arial" panose="020B0604020202020204" pitchFamily="34" charset="0"/>
                <a:sym typeface="Arial"/>
              </a:rPr>
              <a:t>The 9th District, which includes southern Houston suburbs such as Missouri City, voted for Kamala Harris by 44 percentage points in the 2024 presidential election before redistricting but </a:t>
            </a:r>
            <a:r>
              <a:rPr lang="en-US" sz="1000" b="1" dirty="0">
                <a:ea typeface="Arial"/>
                <a:cs typeface="Arial" panose="020B0604020202020204" pitchFamily="34" charset="0"/>
                <a:sym typeface="Arial"/>
              </a:rPr>
              <a:t>would have voted for Donald Trump by 20 percentage points under the new lines</a:t>
            </a:r>
          </a:p>
          <a:p>
            <a:pPr marL="171450" lvl="1" indent="-171450">
              <a:spcAft>
                <a:spcPts val="300"/>
              </a:spcAft>
              <a:buClr>
                <a:srgbClr val="000000"/>
              </a:buClr>
              <a:buSzPts val="1000"/>
              <a:buFont typeface="Arial" panose="020B0604020202020204" pitchFamily="34" charset="0"/>
              <a:buChar char="•"/>
              <a:defRPr/>
            </a:pPr>
            <a:r>
              <a:rPr lang="en-US" sz="1000" dirty="0">
                <a:ea typeface="Arial"/>
                <a:cs typeface="Arial" panose="020B0604020202020204" pitchFamily="34" charset="0"/>
                <a:sym typeface="Arial"/>
              </a:rPr>
              <a:t>An early February University of Houston poll shows Mealer leading with 34 percent, followed by state Rep. Briscoe Cain at 26 percent, </a:t>
            </a:r>
            <a:r>
              <a:rPr lang="en-US" sz="1000" b="1" dirty="0">
                <a:ea typeface="Arial"/>
                <a:cs typeface="Arial" panose="020B0604020202020204" pitchFamily="34" charset="0"/>
                <a:sym typeface="Arial"/>
              </a:rPr>
              <a:t>making a runoff likely </a:t>
            </a:r>
            <a:r>
              <a:rPr lang="en-US" sz="1000" dirty="0">
                <a:ea typeface="Arial"/>
                <a:cs typeface="Arial" panose="020B0604020202020204" pitchFamily="34" charset="0"/>
                <a:sym typeface="Arial"/>
              </a:rPr>
              <a:t>since no candidate is on track to surpass 50 percent</a:t>
            </a:r>
          </a:p>
        </p:txBody>
      </p:sp>
      <p:pic>
        <p:nvPicPr>
          <p:cNvPr id="6" name="Picture 2">
            <a:extLst>
              <a:ext uri="{FF2B5EF4-FFF2-40B4-BE49-F238E27FC236}">
                <a16:creationId xmlns:a16="http://schemas.microsoft.com/office/drawing/2014/main" id="{5AD0A7D4-B4C9-0BD0-15DD-E392621E8402}"/>
              </a:ext>
            </a:extLst>
          </p:cNvPr>
          <p:cNvPicPr>
            <a:picLocks noChangeAspect="1" noChangeArrowheads="1"/>
          </p:cNvPicPr>
          <p:nvPr/>
        </p:nvPicPr>
        <p:blipFill>
          <a:blip r:embed="rId3"/>
          <a:srcRect l="18119" t="6879" r="30353" b="28757"/>
          <a:stretch>
            <a:fillRect/>
          </a:stretch>
        </p:blipFill>
        <p:spPr bwMode="auto">
          <a:xfrm>
            <a:off x="1152309" y="2860216"/>
            <a:ext cx="548640" cy="548640"/>
          </a:xfrm>
          <a:prstGeom prst="ellipse">
            <a:avLst/>
          </a:prstGeom>
          <a:solidFill>
            <a:srgbClr val="359F8F"/>
          </a:solidFill>
          <a:ln w="19050">
            <a:solidFill>
              <a:srgbClr val="FF5739"/>
            </a:solidFill>
          </a:ln>
        </p:spPr>
      </p:pic>
      <p:pic>
        <p:nvPicPr>
          <p:cNvPr id="10" name="Picture 2">
            <a:extLst>
              <a:ext uri="{FF2B5EF4-FFF2-40B4-BE49-F238E27FC236}">
                <a16:creationId xmlns:a16="http://schemas.microsoft.com/office/drawing/2014/main" id="{9F02F3C5-4B47-54EF-963A-039CDA7C1CC4}"/>
              </a:ext>
            </a:extLst>
          </p:cNvPr>
          <p:cNvPicPr>
            <a:picLocks noChangeAspect="1" noChangeArrowheads="1"/>
          </p:cNvPicPr>
          <p:nvPr/>
        </p:nvPicPr>
        <p:blipFill>
          <a:blip r:embed="rId4"/>
          <a:srcRect l="22297" t="13458" r="23045" b="31884"/>
          <a:stretch>
            <a:fillRect/>
          </a:stretch>
        </p:blipFill>
        <p:spPr bwMode="auto">
          <a:xfrm>
            <a:off x="1152309" y="2137570"/>
            <a:ext cx="548640" cy="548640"/>
          </a:xfrm>
          <a:prstGeom prst="ellipse">
            <a:avLst/>
          </a:prstGeom>
          <a:solidFill>
            <a:srgbClr val="359F8F"/>
          </a:solidFill>
          <a:ln w="19050">
            <a:solidFill>
              <a:srgbClr val="FF5739"/>
            </a:solidFill>
          </a:ln>
        </p:spPr>
      </p:pic>
      <p:pic>
        <p:nvPicPr>
          <p:cNvPr id="11" name="Picture 2">
            <a:extLst>
              <a:ext uri="{FF2B5EF4-FFF2-40B4-BE49-F238E27FC236}">
                <a16:creationId xmlns:a16="http://schemas.microsoft.com/office/drawing/2014/main" id="{CFB1419D-61C0-91B9-C95F-8241DBDEA1BB}"/>
              </a:ext>
            </a:extLst>
          </p:cNvPr>
          <p:cNvPicPr>
            <a:picLocks noChangeAspect="1" noChangeArrowheads="1"/>
          </p:cNvPicPr>
          <p:nvPr/>
        </p:nvPicPr>
        <p:blipFill>
          <a:blip r:embed="rId5"/>
          <a:srcRect l="12255" t="2029" r="18941" b="29167"/>
          <a:stretch>
            <a:fillRect/>
          </a:stretch>
        </p:blipFill>
        <p:spPr bwMode="auto">
          <a:xfrm>
            <a:off x="1152309" y="3582861"/>
            <a:ext cx="548640" cy="548640"/>
          </a:xfrm>
          <a:prstGeom prst="ellipse">
            <a:avLst/>
          </a:prstGeom>
          <a:solidFill>
            <a:srgbClr val="359F8F"/>
          </a:solidFill>
          <a:ln w="19050">
            <a:solidFill>
              <a:srgbClr val="FF5739"/>
            </a:solidFill>
          </a:ln>
        </p:spPr>
      </p:pic>
    </p:spTree>
    <p:extLst>
      <p:ext uri="{BB962C8B-B14F-4D97-AF65-F5344CB8AC3E}">
        <p14:creationId xmlns:p14="http://schemas.microsoft.com/office/powerpoint/2010/main" val="3633669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95D19-054F-914B-11C4-CCA30A9F62D0}"/>
            </a:ext>
          </a:extLst>
        </p:cNvPr>
        <p:cNvGrpSpPr/>
        <p:nvPr/>
      </p:nvGrpSpPr>
      <p:grpSpPr>
        <a:xfrm>
          <a:off x="0" y="0"/>
          <a:ext cx="0" cy="0"/>
          <a:chOff x="0" y="0"/>
          <a:chExt cx="0" cy="0"/>
        </a:xfrm>
      </p:grpSpPr>
      <p:sp>
        <p:nvSpPr>
          <p:cNvPr id="17" name="Title 3">
            <a:extLst>
              <a:ext uri="{FF2B5EF4-FFF2-40B4-BE49-F238E27FC236}">
                <a16:creationId xmlns:a16="http://schemas.microsoft.com/office/drawing/2014/main" id="{A7CA86A7-F6F7-88E8-A63A-1B2B15A3ACD3}"/>
              </a:ext>
            </a:extLst>
          </p:cNvPr>
          <p:cNvSpPr>
            <a:spLocks noGrp="1"/>
          </p:cNvSpPr>
          <p:nvPr>
            <p:ph type="title"/>
          </p:nvPr>
        </p:nvSpPr>
        <p:spPr/>
        <p:txBody>
          <a:bodyPr/>
          <a:lstStyle/>
          <a:p>
            <a:r>
              <a:rPr lang="en-US" dirty="0">
                <a:latin typeface="+mj-lt"/>
              </a:rPr>
              <a:t>March 3: Texas 23</a:t>
            </a:r>
            <a:r>
              <a:rPr lang="en-US" baseline="30000" dirty="0">
                <a:latin typeface="+mj-lt"/>
              </a:rPr>
              <a:t>rd</a:t>
            </a:r>
            <a:r>
              <a:rPr lang="en-US" dirty="0">
                <a:latin typeface="+mj-lt"/>
              </a:rPr>
              <a:t> </a:t>
            </a:r>
            <a:r>
              <a:rPr lang="en-US" dirty="0"/>
              <a:t>District</a:t>
            </a:r>
            <a:r>
              <a:rPr lang="en-US" dirty="0">
                <a:latin typeface="+mj-lt"/>
              </a:rPr>
              <a:t> </a:t>
            </a:r>
            <a:r>
              <a:rPr lang="en-US" dirty="0">
                <a:solidFill>
                  <a:srgbClr val="FF5739"/>
                </a:solidFill>
                <a:latin typeface="+mj-lt"/>
              </a:rPr>
              <a:t>Republican Primary</a:t>
            </a:r>
          </a:p>
        </p:txBody>
      </p:sp>
      <p:sp>
        <p:nvSpPr>
          <p:cNvPr id="2" name="TextBox 1">
            <a:extLst>
              <a:ext uri="{FF2B5EF4-FFF2-40B4-BE49-F238E27FC236}">
                <a16:creationId xmlns:a16="http://schemas.microsoft.com/office/drawing/2014/main" id="{4F8D1528-7249-8B5D-8D81-40FFA51D5C99}"/>
              </a:ext>
            </a:extLst>
          </p:cNvPr>
          <p:cNvSpPr txBox="1"/>
          <p:nvPr/>
        </p:nvSpPr>
        <p:spPr>
          <a:xfrm>
            <a:off x="636990" y="6224623"/>
            <a:ext cx="5679589" cy="200055"/>
          </a:xfrm>
          <a:prstGeom prst="rect">
            <a:avLst/>
          </a:prstGeom>
          <a:noFill/>
        </p:spPr>
        <p:txBody>
          <a:bodyPr wrap="square" rtlCol="0">
            <a:spAutoFit/>
          </a:bodyPr>
          <a:lstStyle/>
          <a:p>
            <a:r>
              <a:rPr lang="en-US" sz="700" spc="200" dirty="0">
                <a:solidFill>
                  <a:schemeClr val="bg2">
                    <a:lumMod val="50000"/>
                  </a:schemeClr>
                </a:solidFill>
              </a:rPr>
              <a:t>SOURCE </a:t>
            </a:r>
            <a:r>
              <a:rPr lang="en-US" sz="700" i="1" dirty="0">
                <a:solidFill>
                  <a:schemeClr val="bg2">
                    <a:lumMod val="75000"/>
                  </a:schemeClr>
                </a:solidFill>
              </a:rPr>
              <a:t>Ballotpedia, Federal Election Commission, RealClearPolitics, Decision Desk HQ, </a:t>
            </a:r>
            <a:r>
              <a:rPr lang="en-US" sz="700" i="1" dirty="0" err="1">
                <a:solidFill>
                  <a:schemeClr val="bg2">
                    <a:lumMod val="75000"/>
                  </a:schemeClr>
                </a:solidFill>
              </a:rPr>
              <a:t>VoteHub</a:t>
            </a:r>
            <a:endParaRPr lang="en-US" sz="700" i="1" dirty="0">
              <a:solidFill>
                <a:schemeClr val="bg2">
                  <a:lumMod val="75000"/>
                </a:schemeClr>
              </a:solidFill>
            </a:endParaRPr>
          </a:p>
        </p:txBody>
      </p:sp>
      <p:sp>
        <p:nvSpPr>
          <p:cNvPr id="3" name="TextBox 2">
            <a:extLst>
              <a:ext uri="{FF2B5EF4-FFF2-40B4-BE49-F238E27FC236}">
                <a16:creationId xmlns:a16="http://schemas.microsoft.com/office/drawing/2014/main" id="{30B8B1F3-1DDB-C7B0-2FED-E4D1A49D1C9A}"/>
              </a:ext>
            </a:extLst>
          </p:cNvPr>
          <p:cNvSpPr txBox="1"/>
          <p:nvPr/>
        </p:nvSpPr>
        <p:spPr>
          <a:xfrm>
            <a:off x="636990" y="6350292"/>
            <a:ext cx="2685329" cy="200055"/>
          </a:xfrm>
          <a:prstGeom prst="rect">
            <a:avLst/>
          </a:prstGeom>
          <a:noFill/>
        </p:spPr>
        <p:txBody>
          <a:bodyPr wrap="square" rtlCol="0">
            <a:spAutoFit/>
          </a:bodyPr>
          <a:lstStyle/>
          <a:p>
            <a:r>
              <a:rPr lang="en-US" sz="700" spc="200" dirty="0">
                <a:solidFill>
                  <a:schemeClr val="accent1"/>
                </a:solidFill>
              </a:rPr>
              <a:t>PRESENTATION CENTER </a:t>
            </a:r>
            <a:r>
              <a:rPr lang="en-US" sz="700" dirty="0">
                <a:solidFill>
                  <a:schemeClr val="bg2">
                    <a:lumMod val="75000"/>
                  </a:schemeClr>
                </a:solidFill>
              </a:rPr>
              <a:t>2/23/26</a:t>
            </a:r>
          </a:p>
        </p:txBody>
      </p:sp>
      <p:graphicFrame>
        <p:nvGraphicFramePr>
          <p:cNvPr id="4" name="HouseTable_Horizontal">
            <a:extLst>
              <a:ext uri="{FF2B5EF4-FFF2-40B4-BE49-F238E27FC236}">
                <a16:creationId xmlns:a16="http://schemas.microsoft.com/office/drawing/2014/main" id="{FF4E7434-A31F-D6FF-F903-D0BE850B614C}"/>
              </a:ext>
            </a:extLst>
          </p:cNvPr>
          <p:cNvGraphicFramePr>
            <a:graphicFrameLocks noGrp="1"/>
          </p:cNvGraphicFramePr>
          <p:nvPr>
            <p:extLst>
              <p:ext uri="{D42A27DB-BD31-4B8C-83A1-F6EECF244321}">
                <p14:modId xmlns:p14="http://schemas.microsoft.com/office/powerpoint/2010/main" val="1915141222"/>
              </p:ext>
            </p:extLst>
          </p:nvPr>
        </p:nvGraphicFramePr>
        <p:xfrm>
          <a:off x="965199" y="1669424"/>
          <a:ext cx="7342632" cy="1828800"/>
        </p:xfrm>
        <a:graphic>
          <a:graphicData uri="http://schemas.openxmlformats.org/drawingml/2006/table">
            <a:tbl>
              <a:tblPr firstRow="1" bandRow="1">
                <a:tableStyleId>{5C22544A-7EE6-4342-B048-85BDC9FD1C3A}</a:tableStyleId>
              </a:tblPr>
              <a:tblGrid>
                <a:gridCol w="3210144">
                  <a:extLst>
                    <a:ext uri="{9D8B030D-6E8A-4147-A177-3AD203B41FA5}">
                      <a16:colId xmlns:a16="http://schemas.microsoft.com/office/drawing/2014/main" val="90219083"/>
                    </a:ext>
                  </a:extLst>
                </a:gridCol>
                <a:gridCol w="1380936">
                  <a:extLst>
                    <a:ext uri="{9D8B030D-6E8A-4147-A177-3AD203B41FA5}">
                      <a16:colId xmlns:a16="http://schemas.microsoft.com/office/drawing/2014/main" val="3818077993"/>
                    </a:ext>
                  </a:extLst>
                </a:gridCol>
                <a:gridCol w="2751552">
                  <a:extLst>
                    <a:ext uri="{9D8B030D-6E8A-4147-A177-3AD203B41FA5}">
                      <a16:colId xmlns:a16="http://schemas.microsoft.com/office/drawing/2014/main" val="2371894704"/>
                    </a:ext>
                  </a:extLst>
                </a:gridCol>
              </a:tblGrid>
              <a:tr h="365760">
                <a:tc>
                  <a:txBody>
                    <a:bodyPr/>
                    <a:lstStyle/>
                    <a:p>
                      <a:pPr algn="ctr">
                        <a:spcAft>
                          <a:spcPts val="600"/>
                        </a:spcAft>
                      </a:pPr>
                      <a:r>
                        <a:rPr lang="en-US" sz="1200" dirty="0">
                          <a:solidFill>
                            <a:schemeClr val="bg1"/>
                          </a:solidFill>
                        </a:rPr>
                        <a:t>KEY CONTENDERS</a:t>
                      </a:r>
                    </a:p>
                  </a:txBody>
                  <a:tcPr marL="45720" marR="45720" anchor="ctr">
                    <a:lnL w="12700" cap="flat" cmpd="sng" algn="ctr">
                      <a:solidFill>
                        <a:schemeClr val="accent1">
                          <a:lumMod val="75000"/>
                        </a:schemeClr>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spcAft>
                          <a:spcPts val="600"/>
                        </a:spcAft>
                      </a:pPr>
                      <a:r>
                        <a:rPr lang="en-US" sz="1200" dirty="0">
                          <a:solidFill>
                            <a:schemeClr val="bg1"/>
                          </a:solidFill>
                        </a:rPr>
                        <a:t>FUNDRAISED</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spcAft>
                          <a:spcPts val="600"/>
                        </a:spcAft>
                      </a:pPr>
                      <a:r>
                        <a:rPr lang="en-US" sz="1200" dirty="0">
                          <a:solidFill>
                            <a:schemeClr val="bg1"/>
                          </a:solidFill>
                        </a:rPr>
                        <a:t>NOTABLE ENDORSEMENTS</a:t>
                      </a:r>
                    </a:p>
                  </a:txBody>
                  <a:tcPr marL="45720" marR="45720" anchor="ctr">
                    <a:lnL w="12700" cap="flat" cmpd="sng" algn="ctr">
                      <a:solidFill>
                        <a:schemeClr val="bg2"/>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1725415551"/>
                  </a:ext>
                </a:extLst>
              </a:tr>
              <a:tr h="731520">
                <a:tc>
                  <a:txBody>
                    <a:bodyPr/>
                    <a:lstStyle/>
                    <a:p>
                      <a:pPr marL="914400">
                        <a:spcAft>
                          <a:spcPts val="600"/>
                        </a:spcAft>
                      </a:pPr>
                      <a:r>
                        <a:rPr lang="en-US" sz="1100" b="1" dirty="0">
                          <a:solidFill>
                            <a:srgbClr val="FF5739"/>
                          </a:solidFill>
                        </a:rPr>
                        <a:t>Tony Gonzales</a:t>
                      </a:r>
                    </a:p>
                    <a:p>
                      <a:pPr marL="914400">
                        <a:spcAft>
                          <a:spcPts val="600"/>
                        </a:spcAft>
                      </a:pPr>
                      <a:r>
                        <a:rPr lang="en-US" sz="1000" dirty="0">
                          <a:solidFill>
                            <a:schemeClr val="tx1"/>
                          </a:solidFill>
                        </a:rPr>
                        <a:t>Incumbent Representative since 2021</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dirty="0">
                          <a:solidFill>
                            <a:schemeClr val="tx1"/>
                          </a:solidFill>
                        </a:rPr>
                        <a:t>$1,770,982</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dirty="0">
                          <a:solidFill>
                            <a:schemeClr val="tx1"/>
                          </a:solidFill>
                        </a:rPr>
                        <a:t>President Donald Trump / AIPAC</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7363863"/>
                  </a:ext>
                </a:extLst>
              </a:tr>
              <a:tr h="731520">
                <a:tc>
                  <a:txBody>
                    <a:bodyPr/>
                    <a:lstStyle/>
                    <a:p>
                      <a:pPr marL="914400">
                        <a:spcAft>
                          <a:spcPts val="600"/>
                        </a:spcAft>
                      </a:pPr>
                      <a:r>
                        <a:rPr lang="en-US" sz="1100" b="1" dirty="0">
                          <a:solidFill>
                            <a:srgbClr val="FF5739"/>
                          </a:solidFill>
                        </a:rPr>
                        <a:t>Brandon Herrera</a:t>
                      </a:r>
                    </a:p>
                    <a:p>
                      <a:pPr marL="914400">
                        <a:spcAft>
                          <a:spcPts val="600"/>
                        </a:spcAft>
                      </a:pPr>
                      <a:r>
                        <a:rPr lang="en-US" sz="1000" dirty="0">
                          <a:solidFill>
                            <a:schemeClr val="tx1"/>
                          </a:solidFill>
                        </a:rPr>
                        <a:t>YouTuber; Firearms manufacturer</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100" b="0" i="0" kern="1200" dirty="0">
                          <a:solidFill>
                            <a:schemeClr val="dk1"/>
                          </a:solidFill>
                          <a:effectLst/>
                          <a:latin typeface="+mn-lt"/>
                          <a:ea typeface="+mn-ea"/>
                          <a:cs typeface="+mn-cs"/>
                        </a:rPr>
                        <a:t>$864,186</a:t>
                      </a:r>
                      <a:endParaRPr lang="en-US" sz="1100" dirty="0">
                        <a:solidFill>
                          <a:schemeClr val="tx1"/>
                        </a:solidFill>
                      </a:endParaRP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600"/>
                        </a:spcAft>
                      </a:pPr>
                      <a:r>
                        <a:rPr lang="en-US" sz="1100" dirty="0">
                          <a:solidFill>
                            <a:schemeClr val="tx1"/>
                          </a:solidFill>
                        </a:rPr>
                        <a:t>GOA / NAGR</a:t>
                      </a:r>
                    </a:p>
                  </a:txBody>
                  <a:tcPr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9800032"/>
                  </a:ext>
                </a:extLst>
              </a:tr>
            </a:tbl>
          </a:graphicData>
        </a:graphic>
      </p:graphicFrame>
      <p:sp>
        <p:nvSpPr>
          <p:cNvPr id="5" name="TextBox 4">
            <a:extLst>
              <a:ext uri="{FF2B5EF4-FFF2-40B4-BE49-F238E27FC236}">
                <a16:creationId xmlns:a16="http://schemas.microsoft.com/office/drawing/2014/main" id="{D8544F87-463F-52C9-A05A-A657718386C7}"/>
              </a:ext>
            </a:extLst>
          </p:cNvPr>
          <p:cNvSpPr txBox="1"/>
          <p:nvPr/>
        </p:nvSpPr>
        <p:spPr>
          <a:xfrm>
            <a:off x="962381" y="3672230"/>
            <a:ext cx="7342632" cy="1687641"/>
          </a:xfrm>
          <a:prstGeom prst="rect">
            <a:avLst/>
          </a:prstGeom>
          <a:noFill/>
        </p:spPr>
        <p:txBody>
          <a:bodyPr wrap="square">
            <a:spAutoFit/>
          </a:bodyPr>
          <a:lstStyle/>
          <a:p>
            <a:pPr marL="0" lvl="1">
              <a:spcAft>
                <a:spcPts val="600"/>
              </a:spcAft>
              <a:buClr>
                <a:srgbClr val="000000"/>
              </a:buClr>
              <a:buSzPts val="1000"/>
              <a:defRPr/>
            </a:pPr>
            <a:r>
              <a:rPr lang="en-US" sz="1200" b="1" dirty="0">
                <a:ea typeface="Arial"/>
                <a:cs typeface="Arial" panose="020B0604020202020204" pitchFamily="34" charset="0"/>
                <a:sym typeface="Arial"/>
              </a:rPr>
              <a:t>WHAT TO KNOW</a:t>
            </a:r>
          </a:p>
          <a:p>
            <a:pPr marL="171450" lvl="1" indent="-171450">
              <a:spcAft>
                <a:spcPts val="300"/>
              </a:spcAft>
              <a:buClr>
                <a:srgbClr val="000000"/>
              </a:buClr>
              <a:buSzPts val="1000"/>
              <a:buFont typeface="Arial" panose="020B0604020202020204" pitchFamily="34" charset="0"/>
              <a:buChar char="•"/>
              <a:defRPr/>
            </a:pPr>
            <a:r>
              <a:rPr lang="en-US" sz="1000" b="1" dirty="0">
                <a:ea typeface="Arial"/>
                <a:cs typeface="Arial" panose="020B0604020202020204" pitchFamily="34" charset="0"/>
                <a:sym typeface="Arial"/>
              </a:rPr>
              <a:t>Rematch of the 2024 primary</a:t>
            </a:r>
            <a:r>
              <a:rPr lang="en-US" sz="1000" dirty="0">
                <a:ea typeface="Arial"/>
                <a:cs typeface="Arial" panose="020B0604020202020204" pitchFamily="34" charset="0"/>
                <a:sym typeface="Arial"/>
              </a:rPr>
              <a:t>, where Gonzales defeated Herrera 50.6 percent to 49.4 percent in a runoff after neither candidate secured a majority in the initial contest</a:t>
            </a:r>
          </a:p>
          <a:p>
            <a:pPr marL="171450" lvl="1" indent="-171450">
              <a:spcAft>
                <a:spcPts val="300"/>
              </a:spcAft>
              <a:buClr>
                <a:srgbClr val="000000"/>
              </a:buClr>
              <a:buSzPts val="1000"/>
              <a:buFont typeface="Arial" panose="020B0604020202020204" pitchFamily="34" charset="0"/>
              <a:buChar char="•"/>
              <a:defRPr/>
            </a:pPr>
            <a:r>
              <a:rPr lang="en-US" sz="1000" dirty="0">
                <a:ea typeface="Arial"/>
                <a:cs typeface="Arial" panose="020B0604020202020204" pitchFamily="34" charset="0"/>
                <a:sym typeface="Arial"/>
              </a:rPr>
              <a:t>Gonzales is considered a centrist and did not receive President Trump’s endorsement in 2022 or 2024, but </a:t>
            </a:r>
            <a:r>
              <a:rPr lang="en-US" sz="1000" b="1" dirty="0">
                <a:ea typeface="Arial"/>
                <a:cs typeface="Arial" panose="020B0604020202020204" pitchFamily="34" charset="0"/>
                <a:sym typeface="Arial"/>
              </a:rPr>
              <a:t>has secured his backing this cycle </a:t>
            </a:r>
            <a:r>
              <a:rPr lang="en-US" sz="1000" dirty="0">
                <a:ea typeface="Arial"/>
                <a:cs typeface="Arial" panose="020B0604020202020204" pitchFamily="34" charset="0"/>
                <a:sym typeface="Arial"/>
              </a:rPr>
              <a:t>against Herrera, who is aligned with the party’s far right and has more than 4 million YouTube subscribers focused on testing and reviewing firearms</a:t>
            </a:r>
          </a:p>
          <a:p>
            <a:pPr marL="171450" lvl="1" indent="-171450">
              <a:spcAft>
                <a:spcPts val="300"/>
              </a:spcAft>
              <a:buClr>
                <a:srgbClr val="000000"/>
              </a:buClr>
              <a:buSzPts val="1000"/>
              <a:buFont typeface="Arial" panose="020B0604020202020204" pitchFamily="34" charset="0"/>
              <a:buChar char="•"/>
              <a:defRPr/>
            </a:pPr>
            <a:r>
              <a:rPr lang="en-US" sz="1000" dirty="0">
                <a:ea typeface="Arial"/>
                <a:cs typeface="Arial" panose="020B0604020202020204" pitchFamily="34" charset="0"/>
                <a:sym typeface="Arial"/>
              </a:rPr>
              <a:t>Texas’ 23rd Congressional District is a </a:t>
            </a:r>
            <a:r>
              <a:rPr lang="en-US" sz="1000" b="1" dirty="0">
                <a:ea typeface="Arial"/>
                <a:cs typeface="Arial" panose="020B0604020202020204" pitchFamily="34" charset="0"/>
                <a:sym typeface="Arial"/>
              </a:rPr>
              <a:t>Hispanic majority district spanning much of southwestern Texas</a:t>
            </a:r>
            <a:r>
              <a:rPr lang="en-US" sz="1000" dirty="0">
                <a:ea typeface="Arial"/>
                <a:cs typeface="Arial" panose="020B0604020202020204" pitchFamily="34" charset="0"/>
                <a:sym typeface="Arial"/>
              </a:rPr>
              <a:t>, including the Big Bend region, southern and western San Antonio suburbs, and southwestern El Paso suburbs, and under the new congressional map would have supported Trump by 14.8 points in the 2024 presidential election</a:t>
            </a:r>
          </a:p>
        </p:txBody>
      </p:sp>
      <p:pic>
        <p:nvPicPr>
          <p:cNvPr id="7" name="Picture 2">
            <a:extLst>
              <a:ext uri="{FF2B5EF4-FFF2-40B4-BE49-F238E27FC236}">
                <a16:creationId xmlns:a16="http://schemas.microsoft.com/office/drawing/2014/main" id="{17CC890F-D99D-40B7-1A2E-3AA432CFA91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52309" y="2860216"/>
            <a:ext cx="548640" cy="548640"/>
          </a:xfrm>
          <a:prstGeom prst="ellipse">
            <a:avLst/>
          </a:prstGeom>
          <a:solidFill>
            <a:srgbClr val="359F8F"/>
          </a:solidFill>
          <a:ln w="19050">
            <a:solidFill>
              <a:srgbClr val="FF5739"/>
            </a:solidFill>
          </a:ln>
        </p:spPr>
      </p:pic>
      <p:pic>
        <p:nvPicPr>
          <p:cNvPr id="8" name="Picture 2">
            <a:extLst>
              <a:ext uri="{FF2B5EF4-FFF2-40B4-BE49-F238E27FC236}">
                <a16:creationId xmlns:a16="http://schemas.microsoft.com/office/drawing/2014/main" id="{72D3E514-7636-358E-9828-888B1D62BA2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2309" y="2137570"/>
            <a:ext cx="548640" cy="548640"/>
          </a:xfrm>
          <a:prstGeom prst="ellipse">
            <a:avLst/>
          </a:prstGeom>
          <a:solidFill>
            <a:srgbClr val="359F8F"/>
          </a:solidFill>
          <a:ln w="19050">
            <a:solidFill>
              <a:srgbClr val="FF5739"/>
            </a:solidFill>
          </a:ln>
        </p:spPr>
      </p:pic>
    </p:spTree>
    <p:extLst>
      <p:ext uri="{BB962C8B-B14F-4D97-AF65-F5344CB8AC3E}">
        <p14:creationId xmlns:p14="http://schemas.microsoft.com/office/powerpoint/2010/main" val="1343659674"/>
      </p:ext>
    </p:extLst>
  </p:cSld>
  <p:clrMapOvr>
    <a:masterClrMapping/>
  </p:clrMapOvr>
</p:sld>
</file>

<file path=ppt/theme/theme1.xml><?xml version="1.0" encoding="utf-8"?>
<a:theme xmlns:a="http://schemas.openxmlformats.org/drawingml/2006/main" name="Office Theme">
  <a:themeElements>
    <a:clrScheme name="Custom 8">
      <a:dk1>
        <a:srgbClr val="000000"/>
      </a:dk1>
      <a:lt1>
        <a:srgbClr val="FFFFFF"/>
      </a:lt1>
      <a:dk2>
        <a:srgbClr val="44546A"/>
      </a:dk2>
      <a:lt2>
        <a:srgbClr val="E7E6E6"/>
      </a:lt2>
      <a:accent1>
        <a:srgbClr val="55C6B5"/>
      </a:accent1>
      <a:accent2>
        <a:srgbClr val="00A8E1"/>
      </a:accent2>
      <a:accent3>
        <a:srgbClr val="BABBBA"/>
      </a:accent3>
      <a:accent4>
        <a:srgbClr val="FE5637"/>
      </a:accent4>
      <a:accent5>
        <a:srgbClr val="32653A"/>
      </a:accent5>
      <a:accent6>
        <a:srgbClr val="005471"/>
      </a:accent6>
      <a:hlink>
        <a:srgbClr val="69D3EB"/>
      </a:hlink>
      <a:folHlink>
        <a:srgbClr val="2B6983"/>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C Template Refresh_Iteration A_5_22_20" id="{65FF12BA-0685-1C46-953A-74426E137123}" vid="{60C31AC6-C625-7B4E-83CF-F30B2EF04A0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A020251-D2FC-40E0-A1AA-4C5D79376E49}">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40459</TotalTime>
  <Words>4692</Words>
  <Application>Microsoft Office PowerPoint</Application>
  <PresentationFormat>On-screen Show (4:3)</PresentationFormat>
  <Paragraphs>515</Paragraphs>
  <Slides>19</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Arial Black</vt:lpstr>
      <vt:lpstr>Calibri</vt:lpstr>
      <vt:lpstr>Segoe UI Symbol</vt:lpstr>
      <vt:lpstr>Office Theme</vt:lpstr>
      <vt:lpstr>March 2026 primary preview</vt:lpstr>
      <vt:lpstr>Roadmap</vt:lpstr>
      <vt:lpstr>March primary dates and races to watch</vt:lpstr>
      <vt:lpstr>Roadmap</vt:lpstr>
      <vt:lpstr>Primaries to watch: Texas</vt:lpstr>
      <vt:lpstr>March 3: Texas Senate Republican Primary</vt:lpstr>
      <vt:lpstr>March 3: Texas Senate Democratic Primary</vt:lpstr>
      <vt:lpstr>March 3: Texas 9th District Republican Primary</vt:lpstr>
      <vt:lpstr>March 3: Texas 23rd District Republican Primary</vt:lpstr>
      <vt:lpstr>March 3: Texas 32nd District Republican Primary</vt:lpstr>
      <vt:lpstr>Roadmap</vt:lpstr>
      <vt:lpstr>Primaries to watch: North Carolina</vt:lpstr>
      <vt:lpstr>March 3: North Carolina 4th District Democratic Primary</vt:lpstr>
      <vt:lpstr>Roadmap</vt:lpstr>
      <vt:lpstr>Primaries to watch: Illinois</vt:lpstr>
      <vt:lpstr>March 17: Illinois Senate Democratic Primary</vt:lpstr>
      <vt:lpstr>March 17: Illinois 2nd District Democratic Primary</vt:lpstr>
      <vt:lpstr>March 17: Illinois 9th District Democratic Primary</vt:lpstr>
      <vt:lpstr>Ways to edit these slides</vt:lpstr>
    </vt:vector>
  </TitlesOfParts>
  <Company>Atlantic Media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Presentation Center</dc:creator>
  <cp:lastModifiedBy>Eamonn Howerter</cp:lastModifiedBy>
  <cp:revision>1356</cp:revision>
  <dcterms:created xsi:type="dcterms:W3CDTF">2020-05-28T13:14:54Z</dcterms:created>
  <dcterms:modified xsi:type="dcterms:W3CDTF">2026-02-25T17:53:19Z</dcterms:modified>
</cp:coreProperties>
</file>