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889" r:id="rId2"/>
    <p:sldId id="904" r:id="rId3"/>
    <p:sldId id="899" r:id="rId4"/>
    <p:sldId id="900" r:id="rId5"/>
    <p:sldId id="881" r:id="rId6"/>
    <p:sldId id="901" r:id="rId7"/>
    <p:sldId id="882" r:id="rId8"/>
    <p:sldId id="883" r:id="rId9"/>
    <p:sldId id="902" r:id="rId10"/>
    <p:sldId id="885" r:id="rId11"/>
    <p:sldId id="886" r:id="rId12"/>
    <p:sldId id="887" r:id="rId13"/>
    <p:sldId id="888" r:id="rId14"/>
    <p:sldId id="903" r:id="rId15"/>
    <p:sldId id="89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  <p15:guide id="4" pos="5232" userDrawn="1">
          <p15:clr>
            <a:srgbClr val="A4A3A4"/>
          </p15:clr>
        </p15:guide>
        <p15:guide id="5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D2E61D-EF7C-9938-04DC-D984CF9A50B6}" name="Eamonn Howerter" initials="EH" userId="bbb020b9be380aa5" providerId="Windows Live"/>
  <p188:author id="{E0B4838B-4E13-474E-90A2-8059BA927751}" name="Kalea Young-Gibson" initials="KYG" userId="S::kyounggibson@nationaljournal.com::f588f6f5-ecba-4c28-ba1c-07666dc493b7" providerId="AD"/>
  <p188:author id="{881770A4-B1E1-25ED-8A24-3783E8B99A4E}" name="Jessica Coghlan" initials="JC" userId="S::jcoghlan@nationaljournal.com::cede88b5-fdc0-4654-9140-2bce6a98efa5" providerId="AD"/>
  <p188:author id="{A0374BA5-C33B-168C-8884-E855DAF5739C}" name="Samuel Bowles" initials="SB" userId="S::sbowles@nationaljournal.com::9e06f260-aef7-4f8a-aa43-f51ba89792f1" providerId="AD"/>
  <p188:author id="{1189D4B7-43F9-4C30-3818-B76F504E2E9F}" name="Snowden, Lauren" initials="LS" userId="S::lgsnowden@wm.edu::19647510-2f6c-4cf8-97d3-df95ca13f982" providerId="AD"/>
  <p188:author id="{CED0BCCB-E31A-2A2B-063B-BDF44917B438}" name="Jaylen Joseph" initials="JJ" userId="S::jjoseph@nationaljournal.com::8e953d74-b6f9-4ba1-9f7e-794853ff6ce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ton, Sara" initials="SS" lastIdx="1" clrIdx="0">
    <p:extLst>
      <p:ext uri="{19B8F6BF-5375-455C-9EA6-DF929625EA0E}">
        <p15:presenceInfo xmlns:p15="http://schemas.microsoft.com/office/powerpoint/2012/main" userId="S::sstanton@nationaljournal.com::7241a462-0b3c-41c5-a928-a84612ae41e9" providerId="AD"/>
      </p:ext>
    </p:extLst>
  </p:cmAuthor>
  <p:cmAuthor id="2" name="Stublen, Daniel" initials="SD" lastIdx="32" clrIdx="1">
    <p:extLst>
      <p:ext uri="{19B8F6BF-5375-455C-9EA6-DF929625EA0E}">
        <p15:presenceInfo xmlns:p15="http://schemas.microsoft.com/office/powerpoint/2012/main" userId="Stublen, Daniel" providerId="None"/>
      </p:ext>
    </p:extLst>
  </p:cmAuthor>
  <p:cmAuthor id="3" name="Kim, Gina" initials="GK" lastIdx="32" clrIdx="2">
    <p:extLst>
      <p:ext uri="{19B8F6BF-5375-455C-9EA6-DF929625EA0E}">
        <p15:presenceInfo xmlns:p15="http://schemas.microsoft.com/office/powerpoint/2012/main" userId="Kim, G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A4D4"/>
    <a:srgbClr val="525252"/>
    <a:srgbClr val="0380E3"/>
    <a:srgbClr val="FFDC79"/>
    <a:srgbClr val="FFE07D"/>
    <a:srgbClr val="FFC000"/>
    <a:srgbClr val="ACD9FE"/>
    <a:srgbClr val="FF5739"/>
    <a:srgbClr val="FFFFFF"/>
    <a:srgbClr val="BC2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0" autoAdjust="0"/>
  </p:normalViewPr>
  <p:slideViewPr>
    <p:cSldViewPr snapToGrid="0" snapToObjects="1">
      <p:cViewPr varScale="1">
        <p:scale>
          <a:sx n="64" d="100"/>
          <a:sy n="64" d="100"/>
        </p:scale>
        <p:origin x="1512" y="164"/>
      </p:cViewPr>
      <p:guideLst>
        <p:guide orient="horz" pos="504"/>
        <p:guide pos="2880"/>
        <p:guide orient="horz" pos="3816"/>
        <p:guide pos="5232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2F-497C-A2F0-BB6CF2D38D8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2F-497C-A2F0-BB6CF2D38D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F2F-497C-A2F0-BB6CF2D38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Gallego</c:v>
                </c:pt>
                <c:pt idx="1">
                  <c:v>Lake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56843786.420000002</c:v>
                </c:pt>
                <c:pt idx="1">
                  <c:v>21396539.030000001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2F-497C-A2F0-BB6CF2D38D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F2F-497C-A2F0-BB6CF2D38D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2F-497C-A2F0-BB6CF2D38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Gallego</c:v>
                </c:pt>
                <c:pt idx="1">
                  <c:v>Lake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55360823.170000002</c:v>
                </c:pt>
                <c:pt idx="1">
                  <c:v>18239291.75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2F-497C-A2F0-BB6CF2D38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7D-41BC-8940-164777D9C61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7D-41BC-8940-164777D9C6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D7D-41BC-8940-164777D9C6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80059292.170000002</c:v>
                </c:pt>
                <c:pt idx="1">
                  <c:v>86316192.450000003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7D-41BC-8940-164777D9C6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D7D-41BC-8940-164777D9C61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7D-41BC-8940-164777D9C6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77557763.5</c:v>
                </c:pt>
                <c:pt idx="1">
                  <c:v>76908816.5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7D-41BC-8940-164777D9C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F-4CE2-8CD5-44D2D8AB60D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8F-4CE2-8CD5-44D2D8AB60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78F-4CE2-8CD5-44D2D8AB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761171.13</c:v>
                </c:pt>
                <c:pt idx="1">
                  <c:v>4342811.17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8F-4CE2-8CD5-44D2D8AB60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78F-4CE2-8CD5-44D2D8AB60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78F-4CE2-8CD5-44D2D8AB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608068.71</c:v>
                </c:pt>
                <c:pt idx="1">
                  <c:v>3223995.83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8F-4CE2-8CD5-44D2D8AB6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F-4CE2-8CD5-44D2D8AB60D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8F-4CE2-8CD5-44D2D8AB60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78F-4CE2-8CD5-44D2D8AB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52311612.960000001</c:v>
                </c:pt>
                <c:pt idx="1">
                  <c:v>29531138.059999999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8F-4CE2-8CD5-44D2D8AB60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78F-4CE2-8CD5-44D2D8AB60D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78F-4CE2-8CD5-44D2D8AB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50068242.460000001</c:v>
                </c:pt>
                <c:pt idx="1">
                  <c:v>25920194.129999999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8F-4CE2-8CD5-44D2D8AB6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435-4DBE-BAB9-D3ADAE2D14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35-4DBE-BAB9-D3ADAE2D1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31410998.77</c:v>
                </c:pt>
                <c:pt idx="1">
                  <c:v>40410330.859999999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35-4DBE-BAB9-D3ADAE2D14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35-4DBE-BAB9-D3ADAE2D143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435-4DBE-BAB9-D3ADAE2D14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29719084.949999999</c:v>
                </c:pt>
                <c:pt idx="1">
                  <c:v>39788085.009999998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35-4DBE-BAB9-D3ADAE2D1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27D-4DEA-9622-F03A55631B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27D-4DEA-9622-F03A55631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28461432.050000001</c:v>
                </c:pt>
                <c:pt idx="1">
                  <c:v>10943516.09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D-4DEA-9622-F03A55631B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27D-4DEA-9622-F03A55631B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27D-4DEA-9622-F03A55631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25775998.140000001</c:v>
                </c:pt>
                <c:pt idx="1">
                  <c:v>9324221.5199999996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7D-4DEA-9622-F03A55631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27D-4DEA-9622-F03A55631B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27D-4DEA-9622-F03A55631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45761795.049999997</c:v>
                </c:pt>
                <c:pt idx="1">
                  <c:v>10652932.9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D-4DEA-9622-F03A55631B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27D-4DEA-9622-F03A55631B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27D-4DEA-9622-F03A55631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44341278.399999999</c:v>
                </c:pt>
                <c:pt idx="1">
                  <c:v>8764638.0600000005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7D-4DEA-9622-F03A55631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303-44E4-9E11-DDF0BDE0E1E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303-44E4-9E11-DDF0BDE0E1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303-44E4-9E11-DDF0BDE0E1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88163151</c:v>
                </c:pt>
                <c:pt idx="1">
                  <c:v>26161679.850000001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03-44E4-9E11-DDF0BDE0E1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303-44E4-9E11-DDF0BDE0E1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303-44E4-9E11-DDF0BDE0E1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84499372.129999995</c:v>
                </c:pt>
                <c:pt idx="1">
                  <c:v>22284629.690000001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03-44E4-9E11-DDF0BDE0E1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45-4407-94FA-EF9CD59CB0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45-4407-94FA-EF9CD59CB0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B45-4407-94FA-EF9CD59CB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11784568.970000001</c:v>
                </c:pt>
                <c:pt idx="1">
                  <c:v>3988017.25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45-4407-94FA-EF9CD59CB0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B45-4407-94FA-EF9CD59CB0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45-4407-94FA-EF9CD59CB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9502394.5999999996</c:v>
                </c:pt>
                <c:pt idx="1">
                  <c:v>2981591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45-4407-94FA-EF9CD59CB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45-4407-94FA-EF9CD59CB0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45-4407-94FA-EF9CD59CB0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B45-4407-94FA-EF9CD59CB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46500385.07</c:v>
                </c:pt>
                <c:pt idx="1">
                  <c:v>20000962.539999999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45-4407-94FA-EF9CD59CB0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B45-4407-94FA-EF9CD59CB0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45-4407-94FA-EF9CD59CB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44212365.490000002</c:v>
                </c:pt>
                <c:pt idx="1">
                  <c:v>17751273.609999999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45-4407-94FA-EF9CD59CB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E-410A-9CD7-3726CC1449F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DE-410A-9CD7-3726CC1449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4DE-410A-9CD7-3726CC144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91399138.329999998</c:v>
                </c:pt>
                <c:pt idx="1">
                  <c:v>24237971.25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DE-410A-9CD7-3726CC1449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4DE-410A-9CD7-3726CC1449F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4DE-410A-9CD7-3726CC144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88358633.879999995</c:v>
                </c:pt>
                <c:pt idx="1">
                  <c:v>21447672.59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DE-410A-9CD7-3726CC144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2F-497C-A2F0-BB6CF2D38D8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058E7CD7-2ECE-4DD1-BB55-8F19AE69F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2F-497C-A2F0-BB6CF2D38D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E6312B-2627-4CB6-BE33-8D04CB121F4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F2F-497C-A2F0-BB6CF2D38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52879737.770000003</c:v>
                </c:pt>
                <c:pt idx="1">
                  <c:v>27698652.75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2F-497C-A2F0-BB6CF2D38D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70F5FBB1-357C-4181-9428-86B396B31B8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F2F-497C-A2F0-BB6CF2D38D8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</a:t>
                    </a:r>
                    <a:fld id="{55A368A0-67B3-4DF2-BF1B-CDB0FBD2CD7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2F-497C-A2F0-BB6CF2D38D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50545793.600000001</c:v>
                </c:pt>
                <c:pt idx="1">
                  <c:v>26030736.920000002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2F-497C-A2F0-BB6CF2D38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15"/>
        <c:axId val="676377408"/>
        <c:axId val="676394688"/>
      </c:barChart>
      <c:catAx>
        <c:axId val="676377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6394688"/>
        <c:crosses val="autoZero"/>
        <c:auto val="1"/>
        <c:lblAlgn val="ctr"/>
        <c:lblOffset val="100"/>
        <c:noMultiLvlLbl val="0"/>
      </c:catAx>
      <c:valAx>
        <c:axId val="6763946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637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873BD6-6CC6-2040-B637-15C179B1BA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B3DBC-5891-C948-9BE0-CE21ECCC17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D0BA3-1219-F547-BB5E-8906895AC2D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C7775-7773-774D-B7AC-C6CE98DEE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14F4C-0C9A-894A-A9D3-F9C1F2586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E6F7-7B19-4D4C-81C5-94730804F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2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6A895-E28A-C74E-91A1-6A907B79E289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8D6BE-06C7-9D44-B1ED-3695FD14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latin typeface="+mn-lt"/>
              </a:rPr>
              <a:t>“</a:t>
            </a:r>
            <a:r>
              <a:rPr lang="en-US" b="0" i="0" dirty="0">
                <a:solidFill>
                  <a:srgbClr val="222222"/>
                </a:solidFill>
                <a:latin typeface="+mn-lt"/>
                <a:ea typeface="Georgia"/>
                <a:cs typeface="Georgia"/>
                <a:sym typeface="Georgia"/>
              </a:rPr>
              <a:t>2024 Senate Race Ratings,” </a:t>
            </a:r>
            <a:r>
              <a:rPr lang="en-US" i="1" dirty="0">
                <a:latin typeface="+mn-lt"/>
              </a:rPr>
              <a:t>The Cook Political Report with Amy Walter</a:t>
            </a:r>
            <a:r>
              <a:rPr lang="en-US" dirty="0">
                <a:latin typeface="+mn-lt"/>
              </a:rPr>
              <a:t>, August 15, 2024, https://www.cookpolitical.com/ratings/senate-race-ratings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2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4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3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6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83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5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8E117-BF37-1907-3981-C42A9761B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1FD30-9F8C-2C0D-9C3A-395959B34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7059-699F-656D-A91E-901DC24EA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Sources: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“2024 CPR House Race Ratings,” Cook Political Report, January 23, 2024, https://www.cookpolitical.com/ratings/house-race-ratings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dirty="0"/>
              <a:t>“New York's 3rd Congressional District special election, 2024,” </a:t>
            </a:r>
            <a:r>
              <a:rPr lang="en-US" i="1" dirty="0"/>
              <a:t>Ballotpedia, </a:t>
            </a:r>
            <a:r>
              <a:rPr lang="en-US" i="0" dirty="0"/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https://ballotpedia.org/New_York%27s_3rd_Congressional_District_special_election,_2024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3rd Special Election - Forecast &amp; Predictions,”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Race to the White House,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accessed January 31,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https://www.racetothewh.com/house/ny3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“SUOZZI, THOMAS,”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Commission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, Accessed February 6, 2024, </a:t>
            </a:r>
            <a:r>
              <a:rPr lang="en-US" sz="1800" dirty="0">
                <a:effectLst/>
                <a:latin typeface="Segoe UI" panose="020B0502040204020203" pitchFamily="34" charset="0"/>
              </a:rPr>
              <a:t>https://www.fec.gov/data/candidate/H6NY03247/?cycle=2024&amp;election_full=false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“PILIP, MAZI MELESA,”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Federal Election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Commission, Accessed February 6, 2024, https</a:t>
            </a:r>
            <a:r>
              <a:rPr lang="en-US" sz="1800" dirty="0">
                <a:effectLst/>
                <a:latin typeface="Segoe UI" panose="020B0502040204020203" pitchFamily="34" charset="0"/>
              </a:rPr>
              <a:t>://www.fec.gov/data/candidate/H4NY03283/?cycle=2024&amp;election_full=false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“New York Third Congressional District Special Election Results,” </a:t>
            </a:r>
            <a:r>
              <a:rPr lang="en-US" sz="1800" i="1" dirty="0">
                <a:effectLst/>
                <a:latin typeface="Segoe UI" panose="020B0502040204020203" pitchFamily="34" charset="0"/>
              </a:rPr>
              <a:t>New York Times, </a:t>
            </a:r>
            <a:r>
              <a:rPr lang="en-US" sz="1800" i="0" dirty="0">
                <a:effectLst/>
                <a:latin typeface="Segoe UI" panose="020B0502040204020203" pitchFamily="34" charset="0"/>
              </a:rPr>
              <a:t>February 14, 2024, </a:t>
            </a:r>
            <a:r>
              <a:rPr lang="en-US" sz="1800" dirty="0">
                <a:effectLst/>
                <a:latin typeface="Arial" panose="020B0604020202020204" pitchFamily="34" charset="0"/>
              </a:rPr>
              <a:t>https://www.nytimes.com/interactive/2024/02/13/us/elections/results-new-york-us-house-3-special.html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05AF-ED3F-BE2E-9F3D-5CB68A49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8D6BE-06C7-9D44-B1ED-3695FD14ED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1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963105" y="5862776"/>
            <a:ext cx="6272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8408939" y="699504"/>
            <a:ext cx="627299" cy="11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4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olitic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705" y="1481394"/>
            <a:ext cx="7772400" cy="71516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Presentation Center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705" y="2334041"/>
            <a:ext cx="6858000" cy="4199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Blank 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10705" y="5710376"/>
            <a:ext cx="627299" cy="1147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5400000">
            <a:off x="8256539" y="547104"/>
            <a:ext cx="627299" cy="1147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26269-7F93-3942-B2B4-D4CDFA5C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>
            <a:off x="963105" y="5862776"/>
            <a:ext cx="627299" cy="114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52382-7072-B14A-8D1A-479FE0A5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41" t="17512" r="53523" b="75118"/>
          <a:stretch/>
        </p:blipFill>
        <p:spPr>
          <a:xfrm rot="5400000">
            <a:off x="8408939" y="699504"/>
            <a:ext cx="627299" cy="11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8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7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5201" y="820133"/>
            <a:ext cx="7339814" cy="723622"/>
          </a:xfrm>
        </p:spPr>
        <p:txBody>
          <a:bodyPr anchor="ctr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One-Slide Issue Explainer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BACFC5-645C-4E4B-943C-BAEDA3D100D9}"/>
              </a:ext>
            </a:extLst>
          </p:cNvPr>
          <p:cNvSpPr txBox="1">
            <a:spLocks/>
          </p:cNvSpPr>
          <p:nvPr userDrawn="1"/>
        </p:nvSpPr>
        <p:spPr>
          <a:xfrm>
            <a:off x="8333294" y="6239509"/>
            <a:ext cx="810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16528F-E9C7-4743-838D-D83987E5808B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95165-9802-E441-A76B-0BBE868E5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12" t="17512" r="53522" b="31780"/>
          <a:stretch/>
        </p:blipFill>
        <p:spPr>
          <a:xfrm>
            <a:off x="0" y="778933"/>
            <a:ext cx="273590" cy="6079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98923-D6F4-194A-81A8-0939DDFAD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08" t="17512" r="57242" b="75725"/>
          <a:stretch/>
        </p:blipFill>
        <p:spPr>
          <a:xfrm rot="16200000">
            <a:off x="8622647" y="6341173"/>
            <a:ext cx="232001" cy="8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201" y="820132"/>
            <a:ext cx="7339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1" y="2268194"/>
            <a:ext cx="7339814" cy="3865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8D517-9F9B-9741-906D-C32EE026E21F}" type="datetime1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FD6CF-86ED-1D41-843C-D64FA09B58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2843974" cy="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0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3" r:id="rId2"/>
    <p:sldLayoutId id="2147483662" r:id="rId3"/>
    <p:sldLayoutId id="2147483696" r:id="rId4"/>
    <p:sldLayoutId id="214748369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service@nationaljourna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okpolitica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E396-325D-DF3D-4D7D-FD28FEE82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Senate races to watch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9E1B511-B371-8BD9-C75E-EAF8A5A12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 overview of confirmed Senate matchups to watch in the 2024 election cycle</a:t>
            </a:r>
          </a:p>
          <a:p>
            <a:r>
              <a:rPr lang="en-US" sz="1200" b="1" dirty="0"/>
              <a:t>October 31,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A177D6-3470-40C5-2B65-35C4531ADB23}"/>
              </a:ext>
            </a:extLst>
          </p:cNvPr>
          <p:cNvSpPr txBox="1">
            <a:spLocks/>
          </p:cNvSpPr>
          <p:nvPr/>
        </p:nvSpPr>
        <p:spPr>
          <a:xfrm>
            <a:off x="6105833" y="5217460"/>
            <a:ext cx="2752640" cy="1366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14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PRODUCER</a:t>
            </a:r>
            <a:endParaRPr kumimoji="0" lang="en-US" sz="1200" b="1" i="0" u="none" strike="noStrike" kern="1200" cap="none" spc="14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6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Jehan</a:t>
            </a:r>
            <a:r>
              <a:rPr kumimoji="0" lang="en-US" sz="1000" b="1" i="0" u="none" strike="noStrike" kern="1200" cap="none" spc="6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1000" b="1" i="0" u="none" strike="noStrike" kern="1200" cap="none" spc="6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Bugli</a:t>
            </a:r>
            <a:b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1000" b="1" spc="6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Eamonn Howerter</a:t>
            </a:r>
            <a:endParaRPr kumimoji="0" lang="en-US" sz="1000" b="1" i="0" u="none" strike="noStrike" kern="1200" cap="none" spc="6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102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Ohio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Sherrod Brown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Bernie Moreno (R)</a:t>
            </a:r>
            <a:r>
              <a:rPr lang="en-US" sz="1200"/>
              <a:t>
Chairman, CHAMPtitles, 2018-2023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Moreno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Brown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OH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488222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Brown (D)
53.4%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Renacci (R)
46.6%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+ 6.8%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53.3%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45.3%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+ 8.0%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045263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Sherrod Brown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Bernie Moreno
50.5%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Matt Dolan
32.9%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Frank LaRose
16.7%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2978F0-A71B-9486-A3BC-884CBF887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TossUp">
            <a:extLst>
              <a:ext uri="{FF2B5EF4-FFF2-40B4-BE49-F238E27FC236}">
                <a16:creationId xmlns:a16="http://schemas.microsoft.com/office/drawing/2014/main" id="{7CD0EDC1-8076-7C19-460C-02780C07AE0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2101FF-4382-FD17-F57A-722FA369B968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AB04F6-070F-61E1-DF9C-E3F1B8EAF889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DBEE7B5-7704-E077-A466-73B162730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96C7260E-4F69-42BE-CED6-D8336E5DCCD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43126976-0059-E691-6A43-2666A7E10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10" r="51820" b="4507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5F560BFB-92B6-F641-D699-95D631F26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557910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AAC1C4-2040-C089-9B29-911E59399924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240018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Pennsylvania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Bob Casey (D)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David McCormick (R)</a:t>
            </a:r>
            <a:r>
              <a:rPr lang="en-US" sz="1200"/>
              <a:t>
Chief Executive Officer, Bridgewater Associates, 2020-2022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McCormick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Casey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PA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417470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Casey (D)
55.7%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Barletta (R)
42.6%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+ 13.1%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937626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Bob Casey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Dave McCormick
Uncontested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B7321-D26C-C881-3D09-70835EB27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C53FBD0A-71C9-07D2-0199-2B27AA4DC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868219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156C7310-6D6D-A272-4677-696E3C15D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5" t="-1247" r="21116" b="3017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13F10-F2AA-42B6-D561-EA276E2A84F9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grpSp>
        <p:nvGrpSpPr>
          <p:cNvPr id="3" name="Needle_TossUp">
            <a:extLst>
              <a:ext uri="{FF2B5EF4-FFF2-40B4-BE49-F238E27FC236}">
                <a16:creationId xmlns:a16="http://schemas.microsoft.com/office/drawing/2014/main" id="{E49B92A3-FFCC-96FD-075E-E64A5BF7132F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373770-1382-0C5F-C7D1-15AD345DF1F2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979471-B839-9C89-10E4-F3AB1FD2DE4D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4429FE-DF1F-5D42-CEEC-C845998E7B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B6157D0D-F6A1-620E-3610-524F3192E014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2" name="Cook">
            <a:extLst>
              <a:ext uri="{FF2B5EF4-FFF2-40B4-BE49-F238E27FC236}">
                <a16:creationId xmlns:a16="http://schemas.microsoft.com/office/drawing/2014/main" id="{0E24379B-9BCD-AA0C-25EF-68874A9545C9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</p:spTree>
    <p:extLst>
      <p:ext uri="{BB962C8B-B14F-4D97-AF65-F5344CB8AC3E}">
        <p14:creationId xmlns:p14="http://schemas.microsoft.com/office/powerpoint/2010/main" val="269129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Texas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Colin Allred (D)</a:t>
            </a:r>
            <a:r>
              <a:rPr lang="en-US" sz="1200"/>
              <a:t>
Representative, United States House of Representatives, District 32, 2019-present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Ted Cruz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Cruz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Allred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TX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32181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Cruz (R)
50.9%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O'Rourke (D)
48.3%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+ 2.6%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46.5%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+ 5.5%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49168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Colin Allred
58.9%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Ted Cruz
88.3%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Roland Gutierrez
16.6%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Redd Gibson
6.0%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Mark Gonzalez
8.8%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Rufus Lopez
5.7%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A77E35-C460-C0D0-84C3-354663E60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E9B38-572F-37B0-EFEA-78518281B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4917E8A-587F-70BF-BDD1-B675830F5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05386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5C27A73-C79A-C87F-3F5B-65D105AAF595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B1EF8BA-82E7-BE84-DF5D-9B9C1AC7708C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51" name="Partial Circle 50">
              <a:extLst>
                <a:ext uri="{FF2B5EF4-FFF2-40B4-BE49-F238E27FC236}">
                  <a16:creationId xmlns:a16="http://schemas.microsoft.com/office/drawing/2014/main" id="{49695D90-8C50-C1A1-6AFF-EDF83218EEA3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Partial Circle 51">
              <a:extLst>
                <a:ext uri="{FF2B5EF4-FFF2-40B4-BE49-F238E27FC236}">
                  <a16:creationId xmlns:a16="http://schemas.microsoft.com/office/drawing/2014/main" id="{F8D5A176-0F9C-07B1-8890-99C4B06D79AD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Partial Circle 52">
              <a:extLst>
                <a:ext uri="{FF2B5EF4-FFF2-40B4-BE49-F238E27FC236}">
                  <a16:creationId xmlns:a16="http://schemas.microsoft.com/office/drawing/2014/main" id="{C9583FCB-FEAD-2B2F-2FD6-3132A01A50B5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Partial Circle 53">
              <a:extLst>
                <a:ext uri="{FF2B5EF4-FFF2-40B4-BE49-F238E27FC236}">
                  <a16:creationId xmlns:a16="http://schemas.microsoft.com/office/drawing/2014/main" id="{375DE50A-50CC-F10A-4A4D-DECF26733DF1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Partial Circle 54">
              <a:extLst>
                <a:ext uri="{FF2B5EF4-FFF2-40B4-BE49-F238E27FC236}">
                  <a16:creationId xmlns:a16="http://schemas.microsoft.com/office/drawing/2014/main" id="{7C42672B-ECA4-7A40-8806-76738AA4970A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Partial Circle 55">
              <a:extLst>
                <a:ext uri="{FF2B5EF4-FFF2-40B4-BE49-F238E27FC236}">
                  <a16:creationId xmlns:a16="http://schemas.microsoft.com/office/drawing/2014/main" id="{1052D823-E21B-8A4F-CEAE-9DB812ED0E9F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Partial Circle 56">
              <a:extLst>
                <a:ext uri="{FF2B5EF4-FFF2-40B4-BE49-F238E27FC236}">
                  <a16:creationId xmlns:a16="http://schemas.microsoft.com/office/drawing/2014/main" id="{9F6294C9-301F-0898-7779-3B559D28BC12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Needle_LeanR">
            <a:extLst>
              <a:ext uri="{FF2B5EF4-FFF2-40B4-BE49-F238E27FC236}">
                <a16:creationId xmlns:a16="http://schemas.microsoft.com/office/drawing/2014/main" id="{621AAA57-0026-EF6B-1764-9E649499FDDD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F82E351-8E8D-9B73-A19D-C828FC28E1EA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3B783C-D0C8-3465-A25C-96302F960436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B4DD31F-00AD-DFB3-668A-9290E6F8F8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Isosceles Triangle 61">
                <a:extLst>
                  <a:ext uri="{FF2B5EF4-FFF2-40B4-BE49-F238E27FC236}">
                    <a16:creationId xmlns:a16="http://schemas.microsoft.com/office/drawing/2014/main" id="{2499D985-5F32-8EE3-1FA5-419BA39D3B4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63" name="Cook">
            <a:extLst>
              <a:ext uri="{FF2B5EF4-FFF2-40B4-BE49-F238E27FC236}">
                <a16:creationId xmlns:a16="http://schemas.microsoft.com/office/drawing/2014/main" id="{E6087BCE-C927-FB42-D91B-BBB332D5BAD9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47484"/>
                </a:solidFill>
              </a:rPr>
              <a:t>LEAN R*</a:t>
            </a:r>
            <a:endParaRPr lang="en-US" sz="1200" b="1" dirty="0">
              <a:solidFill>
                <a:srgbClr val="F474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West Virginia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Glenn Elliott (D)</a:t>
            </a:r>
            <a:r>
              <a:rPr lang="en-US" sz="1200"/>
              <a:t>
Mayor, City of Wheeling, 2016-2024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Jim Justice (R)</a:t>
            </a:r>
            <a:r>
              <a:rPr lang="en-US" sz="1200"/>
              <a:t>
Owner, The Greenbrier Resort, 2009-present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Justice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Elliott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WV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47676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Capito (R)
70.3%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Swearengin (D)
27.0%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+ 43.3%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68.6%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29.7%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+ 38.9%</a:t>
                      </a:r>
                      <a:endParaRPr lang="en-US" sz="900" b="1" dirty="0">
                        <a:solidFill>
                          <a:srgbClr val="FF5739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61090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Glenn Elliott
45.4%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Jim Justice
61.8%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Zachary Shrewsbury
36.1%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Alex Mooney
26.6%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Don Blankenship
18.4%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Bryan Bird
3.1%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C2C3C"/>
                </a:solidFill>
              </a:rPr>
              <a:t>SOLID R*</a:t>
            </a:r>
            <a:endParaRPr lang="en-US" sz="1200" b="1" dirty="0">
              <a:solidFill>
                <a:srgbClr val="BC2C3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3200AE-CE3B-5575-8427-8E7D3424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SolidR">
            <a:extLst>
              <a:ext uri="{FF2B5EF4-FFF2-40B4-BE49-F238E27FC236}">
                <a16:creationId xmlns:a16="http://schemas.microsoft.com/office/drawing/2014/main" id="{1A6D1566-F99E-E9BB-425F-2F013E8A7FA2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5"/>
            <a:chOff x="6303489" y="5463073"/>
            <a:chExt cx="2075688" cy="11358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A41B97-C3C8-13FF-EE92-3A81A1DF4D01}"/>
                </a:ext>
              </a:extLst>
            </p:cNvPr>
            <p:cNvSpPr>
              <a:spLocks/>
            </p:cNvSpPr>
            <p:nvPr/>
          </p:nvSpPr>
          <p:spPr>
            <a:xfrm>
              <a:off x="6303489" y="5463073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2A7A647-EB6E-A79C-0640-2C3BE8240D5E}"/>
                </a:ext>
              </a:extLst>
            </p:cNvPr>
            <p:cNvGrpSpPr>
              <a:grpSpLocks/>
            </p:cNvGrpSpPr>
            <p:nvPr/>
          </p:nvGrpSpPr>
          <p:grpSpPr>
            <a:xfrm rot="4769628">
              <a:off x="7654362" y="5946350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9884FF8-6223-C40A-EDDF-325604C92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7F3C385D-108E-EFF7-C713-C55D9CA53E66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31F3C01-BE17-9651-A641-E2608D36D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9" t="11528" r="3830" b="8209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A9F823-5DF6-7A81-794C-9450334B5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94399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F9B5E3-6D45-9019-141D-D37C79296203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310170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Wisconsin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Tammy Baldwin (D)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Eric </a:t>
            </a:r>
            <a:r>
              <a:rPr lang="en-US" sz="1200" b="1" dirty="0" err="1">
                <a:solidFill>
                  <a:srgbClr val="FF5739"/>
                </a:solidFill>
              </a:rPr>
              <a:t>Hovde</a:t>
            </a:r>
            <a:r>
              <a:rPr lang="en-US" sz="1200" b="1" dirty="0">
                <a:solidFill>
                  <a:srgbClr val="FF5739"/>
                </a:solidFill>
              </a:rPr>
              <a:t> (R)</a:t>
            </a:r>
            <a:r>
              <a:rPr lang="en-US" sz="1200" dirty="0"/>
              <a:t>
CEO, </a:t>
            </a:r>
            <a:r>
              <a:rPr lang="en-US" sz="1200" dirty="0" err="1"/>
              <a:t>Hovde</a:t>
            </a:r>
            <a:r>
              <a:rPr lang="en-US" sz="1200" dirty="0"/>
              <a:t> Properties, H Bancorp, </a:t>
            </a:r>
            <a:r>
              <a:rPr lang="en-US" sz="1200" dirty="0" err="1"/>
              <a:t>Sunwest</a:t>
            </a:r>
            <a:r>
              <a:rPr lang="en-US" sz="1200" dirty="0"/>
              <a:t> Bank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srgbClr val="FF5739"/>
                </a:solidFill>
              </a:rPr>
              <a:t>Hovde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Baldwin</a:t>
            </a: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PREVIOUS WI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46340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Baldwin (D)
55.4%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Vukmir (R)
44.6%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48.8%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66733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Tammy Baldwin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Unopposed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Eric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Hovde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86.3%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Charles Barman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7.4%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Rejani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Raveendran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6.3%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3200AE-CE3B-5575-8427-8E7D3424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2" t="6626" r="19825" b="2365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31F3C01-BE17-9651-A641-E2608D36D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0" r="15788" b="32633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A9F823-5DF6-7A81-794C-9450334B5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247951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F9B5E3-6D45-9019-141D-D37C79296203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sp>
        <p:nvSpPr>
          <p:cNvPr id="3" name="Cook">
            <a:extLst>
              <a:ext uri="{FF2B5EF4-FFF2-40B4-BE49-F238E27FC236}">
                <a16:creationId xmlns:a16="http://schemas.microsoft.com/office/drawing/2014/main" id="{9E948C54-B903-AFA7-A428-AABA72BC0E96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CACAC"/>
                </a:solidFill>
              </a:rPr>
              <a:t>TOSS UP*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FF568E-BB0A-D81F-E7D4-A96BF156F141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F6DD555D-9C70-6FC6-D1AB-475C0D85D28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Partial Circle 18">
              <a:extLst>
                <a:ext uri="{FF2B5EF4-FFF2-40B4-BE49-F238E27FC236}">
                  <a16:creationId xmlns:a16="http://schemas.microsoft.com/office/drawing/2014/main" id="{E8607F89-33DF-A7D3-0AB3-8053CEF1015D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2C285705-7AA7-740A-6323-EE65DE0AC424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FCE888D2-4EE2-26B0-F6B9-99919B3989C3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3CD57F89-5F66-B634-C3F2-FC0B6421933E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5D47544C-ACBF-0B46-5B65-E3A13148E72C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43B98947-DD9A-611C-4990-725C370E3ADE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Needle_TossUp">
            <a:extLst>
              <a:ext uri="{FF2B5EF4-FFF2-40B4-BE49-F238E27FC236}">
                <a16:creationId xmlns:a16="http://schemas.microsoft.com/office/drawing/2014/main" id="{91E01608-2B08-D0E1-8973-ED072DF3989B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C6DA29-69E6-3CD8-AD26-E6CF3843B17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1CC01A-A585-897F-11DA-6B69F97E7F41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09E7521-3AA0-FA98-C507-2C1CA04436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72FEDDD3-4591-C3C4-5B60-77BB28041CC2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399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0BDB4AC7-90F0-64BE-0A82-147426328E3E}"/>
              </a:ext>
            </a:extLst>
          </p:cNvPr>
          <p:cNvSpPr/>
          <p:nvPr/>
        </p:nvSpPr>
        <p:spPr>
          <a:xfrm>
            <a:off x="4688955" y="1502892"/>
            <a:ext cx="3310838" cy="4145970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CDB3DBEC-7B6A-624B-F66B-600B3C006DBE}"/>
              </a:ext>
            </a:extLst>
          </p:cNvPr>
          <p:cNvSpPr/>
          <p:nvPr/>
        </p:nvSpPr>
        <p:spPr>
          <a:xfrm>
            <a:off x="1069772" y="1502892"/>
            <a:ext cx="3310838" cy="4145970"/>
          </a:xfrm>
          <a:prstGeom prst="roundRect">
            <a:avLst>
              <a:gd name="adj" fmla="val 320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846A8-FD6F-0323-CA36-927F19C989B5}"/>
              </a:ext>
            </a:extLst>
          </p:cNvPr>
          <p:cNvSpPr/>
          <p:nvPr/>
        </p:nvSpPr>
        <p:spPr>
          <a:xfrm>
            <a:off x="1164261" y="1578973"/>
            <a:ext cx="3125225" cy="1049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Looking to customize these slides yourself? </a:t>
            </a: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69DC7-884F-8407-CBC3-312FCA714D55}"/>
              </a:ext>
            </a:extLst>
          </p:cNvPr>
          <p:cNvSpPr/>
          <p:nvPr/>
        </p:nvSpPr>
        <p:spPr>
          <a:xfrm>
            <a:off x="1069772" y="6100370"/>
            <a:ext cx="69300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en-US" sz="1600" b="1" dirty="0">
                <a:solidFill>
                  <a:schemeClr val="accent1">
                    <a:lumMod val="75000"/>
                  </a:schemeClr>
                </a:solidFill>
              </a:rPr>
              <a:t>Feel free to delete this slide before presenting.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C435B-BBFC-408F-2756-655692373CB2}"/>
              </a:ext>
            </a:extLst>
          </p:cNvPr>
          <p:cNvSpPr/>
          <p:nvPr/>
        </p:nvSpPr>
        <p:spPr>
          <a:xfrm>
            <a:off x="4807181" y="1578974"/>
            <a:ext cx="3121352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Looking for assistance with customization?</a:t>
            </a:r>
          </a:p>
          <a:p>
            <a:pPr>
              <a:spcAft>
                <a:spcPts val="500"/>
              </a:spcAft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br>
              <a:rPr lang="en-US" b="1" dirty="0"/>
            </a:br>
            <a:r>
              <a:rPr lang="en-US" dirty="0"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C2FAB-6914-7991-8BAE-1D56F7E0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293" y="2435745"/>
            <a:ext cx="1255916" cy="65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54DA3-EE92-8B3D-3ED4-58ED19DFF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791" y="2412636"/>
            <a:ext cx="970516" cy="6793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587B7B-3502-649C-6A1D-18B0015BF603}"/>
              </a:ext>
            </a:extLst>
          </p:cNvPr>
          <p:cNvSpPr/>
          <p:nvPr/>
        </p:nvSpPr>
        <p:spPr>
          <a:xfrm>
            <a:off x="1194201" y="3080415"/>
            <a:ext cx="307401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No problem.</a:t>
            </a:r>
            <a:endParaRPr lang="en-US" dirty="0"/>
          </a:p>
          <a:p>
            <a:pPr algn="ctr"/>
            <a:endParaRPr lang="en-US" sz="1200" dirty="0"/>
          </a:p>
          <a:p>
            <a:pPr>
              <a:spcAft>
                <a:spcPts val="500"/>
              </a:spcAft>
            </a:pPr>
            <a:r>
              <a:rPr lang="en-US" sz="1200" dirty="0">
                <a:cs typeface="Arial" panose="020B0604020202020204" pitchFamily="34" charset="0"/>
              </a:rPr>
              <a:t>The slides in this deck can be edited to suit your needs. However, if you alter text, data or images on our slides, we ask that you </a:t>
            </a:r>
            <a:r>
              <a:rPr lang="en-US" sz="1200" b="1" dirty="0">
                <a:cs typeface="Arial" panose="020B0604020202020204" pitchFamily="34" charset="0"/>
              </a:rPr>
              <a:t>remove National Journal logos and branding </a:t>
            </a:r>
            <a:r>
              <a:rPr lang="en-US" sz="1200" dirty="0">
                <a:cs typeface="Arial" panose="020B0604020202020204" pitchFamily="34" charset="0"/>
              </a:rPr>
              <a:t>prior to distribution or public use. Look for: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DD5A8-1349-099A-5A5A-808A96281B26}"/>
              </a:ext>
            </a:extLst>
          </p:cNvPr>
          <p:cNvSpPr/>
          <p:nvPr/>
        </p:nvSpPr>
        <p:spPr>
          <a:xfrm>
            <a:off x="4839080" y="3187043"/>
            <a:ext cx="3007750" cy="237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We’re here to help.</a:t>
            </a:r>
            <a:br>
              <a:rPr lang="en-US" b="1" dirty="0"/>
            </a:br>
            <a:endParaRPr lang="en-US" dirty="0"/>
          </a:p>
          <a:p>
            <a:pPr>
              <a:spcAft>
                <a:spcPts val="500"/>
              </a:spcAft>
            </a:pPr>
            <a:r>
              <a:rPr lang="en-US" sz="1200" dirty="0">
                <a:cs typeface="Arial" panose="020B0604020202020204" pitchFamily="34" charset="0"/>
              </a:rPr>
              <a:t>If you’d like our team of policy researchers and data visualization specialists to customize this deck with your vision in mind, </a:t>
            </a:r>
            <a:r>
              <a:rPr lang="en-US" sz="1200" b="1" dirty="0">
                <a:cs typeface="Arial" panose="020B0604020202020204" pitchFamily="34" charset="0"/>
              </a:rPr>
              <a:t>contact your Dedicated Advisor </a:t>
            </a:r>
            <a:r>
              <a:rPr lang="en-US" sz="1200" dirty="0">
                <a:cs typeface="Arial" panose="020B0604020202020204" pitchFamily="34" charset="0"/>
              </a:rPr>
              <a:t>or email </a:t>
            </a:r>
            <a:r>
              <a:rPr lang="en-US" sz="1200" dirty="0">
                <a:cs typeface="Arial" panose="020B0604020202020204" pitchFamily="34" charset="0"/>
                <a:hlinkClick r:id="rId4"/>
              </a:rPr>
              <a:t>service@nationaljournal.com</a:t>
            </a:r>
            <a:r>
              <a:rPr lang="en-US" sz="1200" dirty="0"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500"/>
              </a:spcAft>
            </a:pPr>
            <a:br>
              <a:rPr lang="en-US" sz="1200" dirty="0">
                <a:cs typeface="Arial" panose="020B0604020202020204" pitchFamily="34" charset="0"/>
              </a:rPr>
            </a:br>
            <a:r>
              <a:rPr lang="en-US" sz="1200" dirty="0">
                <a:cs typeface="Arial" panose="020B0604020202020204" pitchFamily="34" charset="0"/>
              </a:rPr>
              <a:t>This service is included in most membership packages.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FB065-B39B-9636-FFFB-D4E9D0C894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46" y="4900653"/>
            <a:ext cx="1288593" cy="342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F3436E-C41A-517B-C56F-84B0CE48E7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46" y="5287397"/>
            <a:ext cx="1942450" cy="290183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4B999201-F90F-BCA4-7E34-0C9A6CBF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edit these slides</a:t>
            </a:r>
          </a:p>
        </p:txBody>
      </p:sp>
    </p:spTree>
    <p:extLst>
      <p:ext uri="{BB962C8B-B14F-4D97-AF65-F5344CB8AC3E}">
        <p14:creationId xmlns:p14="http://schemas.microsoft.com/office/powerpoint/2010/main" val="321278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CFC6C3-AC61-7ED7-5AEE-DBECD2D3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Democrats and Independents must defend 23 seats in 2024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4712289-923C-C064-A466-75EEC5CEBD7B}"/>
              </a:ext>
            </a:extLst>
          </p:cNvPr>
          <p:cNvGraphicFramePr>
            <a:graphicFrameLocks noGrp="1"/>
          </p:cNvGraphicFramePr>
          <p:nvPr/>
        </p:nvGraphicFramePr>
        <p:xfrm>
          <a:off x="5586900" y="1666087"/>
          <a:ext cx="2718116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058">
                  <a:extLst>
                    <a:ext uri="{9D8B030D-6E8A-4147-A177-3AD203B41FA5}">
                      <a16:colId xmlns:a16="http://schemas.microsoft.com/office/drawing/2014/main" val="367383108"/>
                    </a:ext>
                  </a:extLst>
                </a:gridCol>
                <a:gridCol w="1359058">
                  <a:extLst>
                    <a:ext uri="{9D8B030D-6E8A-4147-A177-3AD203B41FA5}">
                      <a16:colId xmlns:a16="http://schemas.microsoft.com/office/drawing/2014/main" val="48730794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Democrats</a:t>
                      </a:r>
                    </a:p>
                  </a:txBody>
                  <a:tcPr anchor="ctr">
                    <a:solidFill>
                      <a:srgbClr val="347C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Republicans</a:t>
                      </a:r>
                    </a:p>
                  </a:txBody>
                  <a:tcPr>
                    <a:solidFill>
                      <a:srgbClr val="EC3C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559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Murphy (CT)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Scott (FL)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595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Hirono (HI)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Hawley (MO)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446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Warren (MA)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Wicker (MS)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901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Klobuchar (MN)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Cramer (ND)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3508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Menendez (NJ)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Fischer (NE)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7143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Heinrich (NM)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Ricketts (NE)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7486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Gillibrand (NY)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Blackburn (TN)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93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Whitehouse (RI)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Cruz (TX)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883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Kaine (VA)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latin typeface="+mn-lt"/>
                        </a:rPr>
                        <a:t>Barrasso (WY)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50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Cantwell (WA)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0" dirty="0">
                          <a:solidFill>
                            <a:srgbClr val="F47484"/>
                          </a:solidFill>
                          <a:latin typeface="+mn-lt"/>
                        </a:rPr>
                        <a:t>OPEN (Braun) (IN)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0485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Tester (MT)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i="0" dirty="0">
                          <a:solidFill>
                            <a:srgbClr val="F47484"/>
                          </a:solidFill>
                          <a:latin typeface="+mn-lt"/>
                        </a:rPr>
                        <a:t>OPEN (Romney) (UT)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3741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Rosen (NV)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i="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967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Casey Jr. (PA)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7835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Baldwin (WI)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247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Brown (OH)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Independents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166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74A4D4"/>
                          </a:solidFill>
                          <a:effectLst/>
                          <a:latin typeface="+mn-lt"/>
                        </a:rPr>
                        <a:t>OPEN (Butler) (CA)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King (ME)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5771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74A4D4"/>
                          </a:solidFill>
                          <a:effectLst/>
                          <a:latin typeface="+mn-lt"/>
                        </a:rPr>
                        <a:t>OPEN (Stabenow) (MI)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Sanders (VT)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5250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74A4D4"/>
                          </a:solidFill>
                          <a:effectLst/>
                          <a:latin typeface="+mn-lt"/>
                        </a:rPr>
                        <a:t>OPEN (Carper) (DE)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FFDC79"/>
                          </a:solidFill>
                          <a:effectLst/>
                          <a:latin typeface="+mn-lt"/>
                        </a:rPr>
                        <a:t>OPEN (Sinema) (AZ)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6273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74A4D4"/>
                          </a:solidFill>
                          <a:effectLst/>
                          <a:latin typeface="+mn-lt"/>
                        </a:rPr>
                        <a:t>OPEN (Cardin) (MD)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rgbClr val="FFDC79"/>
                          </a:solidFill>
                          <a:effectLst/>
                          <a:latin typeface="+mn-lt"/>
                        </a:rPr>
                        <a:t>OPEN (Manchin) (WV)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933477"/>
                  </a:ext>
                </a:extLst>
              </a:tr>
            </a:tbl>
          </a:graphicData>
        </a:graphic>
      </p:graphicFrame>
      <p:sp>
        <p:nvSpPr>
          <p:cNvPr id="19" name="Rounded Rectangle 57">
            <a:extLst>
              <a:ext uri="{FF2B5EF4-FFF2-40B4-BE49-F238E27FC236}">
                <a16:creationId xmlns:a16="http://schemas.microsoft.com/office/drawing/2014/main" id="{CD1BCADA-D35B-3B7C-9F50-AC0D93A9CC82}"/>
              </a:ext>
            </a:extLst>
          </p:cNvPr>
          <p:cNvSpPr/>
          <p:nvPr/>
        </p:nvSpPr>
        <p:spPr>
          <a:xfrm>
            <a:off x="965201" y="1666087"/>
            <a:ext cx="4498776" cy="4206240"/>
          </a:xfrm>
          <a:prstGeom prst="roundRect">
            <a:avLst>
              <a:gd name="adj" fmla="val 2011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Senators up for election in 2024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347CBC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Democrat</a:t>
            </a: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r>
              <a:rPr lang="en-US" altLang="en-US" sz="1100" dirty="0">
                <a:solidFill>
                  <a:srgbClr val="74A4D4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Democratic open seat   </a:t>
            </a:r>
            <a:r>
              <a:rPr lang="en-US" altLang="en-US" sz="1100" dirty="0">
                <a:solidFill>
                  <a:srgbClr val="EC3C4C"/>
                </a:solidFill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Republican</a:t>
            </a:r>
            <a:r>
              <a:rPr lang="en-US" altLang="en-US" sz="1100" dirty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F47484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Republican open seat   </a:t>
            </a:r>
            <a:r>
              <a:rPr lang="en-US" altLang="en-US" sz="1100" dirty="0">
                <a:solidFill>
                  <a:srgbClr val="FFBF04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Independent</a:t>
            </a:r>
            <a:r>
              <a:rPr lang="en-US" altLang="en-US" sz="1100" dirty="0">
                <a:solidFill>
                  <a:schemeClr val="tx1"/>
                </a:solidFill>
                <a:cs typeface="Arial" panose="020B0604020202020204" pitchFamily="34" charset="0"/>
              </a:rPr>
              <a:t>   </a:t>
            </a:r>
            <a:r>
              <a:rPr lang="en-US" altLang="en-US" sz="1100" dirty="0">
                <a:solidFill>
                  <a:srgbClr val="FFDC79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1100" dirty="0">
                <a:solidFill>
                  <a:srgbClr val="FFC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Independent open seat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0926DF-6C96-61CC-04D8-B83C8396AF48}"/>
              </a:ext>
            </a:extLst>
          </p:cNvPr>
          <p:cNvGrpSpPr>
            <a:grpSpLocks noChangeAspect="1"/>
          </p:cNvGrpSpPr>
          <p:nvPr/>
        </p:nvGrpSpPr>
        <p:grpSpPr>
          <a:xfrm>
            <a:off x="1093181" y="2586339"/>
            <a:ext cx="4242816" cy="2825496"/>
            <a:chOff x="1560344" y="1914624"/>
            <a:chExt cx="6203410" cy="4123244"/>
          </a:xfrm>
          <a:solidFill>
            <a:schemeClr val="accent3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3B32C1-421F-46FE-EE1A-B6FBD1272B96}"/>
                </a:ext>
              </a:extLst>
            </p:cNvPr>
            <p:cNvSpPr/>
            <p:nvPr/>
          </p:nvSpPr>
          <p:spPr>
            <a:xfrm>
              <a:off x="2098747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WA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3D0B03-B729-5AF4-ED07-3B3F8D9AF0DD}"/>
                </a:ext>
              </a:extLst>
            </p:cNvPr>
            <p:cNvSpPr/>
            <p:nvPr/>
          </p:nvSpPr>
          <p:spPr>
            <a:xfrm>
              <a:off x="2098747" y="3480183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OR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B17007-229B-6D8F-7708-A16B8BBA6E66}"/>
                </a:ext>
              </a:extLst>
            </p:cNvPr>
            <p:cNvSpPr/>
            <p:nvPr/>
          </p:nvSpPr>
          <p:spPr>
            <a:xfrm>
              <a:off x="2616634" y="2962296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ID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7D80DF-C74F-315F-8603-D1E31285FF0A}"/>
                </a:ext>
              </a:extLst>
            </p:cNvPr>
            <p:cNvSpPr/>
            <p:nvPr/>
          </p:nvSpPr>
          <p:spPr>
            <a:xfrm>
              <a:off x="2616634" y="3480183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NV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71DDF54-3E92-DA76-E3ED-0814466A4662}"/>
                </a:ext>
              </a:extLst>
            </p:cNvPr>
            <p:cNvSpPr/>
            <p:nvPr/>
          </p:nvSpPr>
          <p:spPr>
            <a:xfrm>
              <a:off x="2098747" y="3998070"/>
              <a:ext cx="486137" cy="486137"/>
            </a:xfrm>
            <a:prstGeom prst="rect">
              <a:avLst/>
            </a:prstGeom>
            <a:solidFill>
              <a:srgbClr val="74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CA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B3D864D-CB26-BA5C-6A33-3B4CBE9847D9}"/>
                </a:ext>
              </a:extLst>
            </p:cNvPr>
            <p:cNvSpPr/>
            <p:nvPr/>
          </p:nvSpPr>
          <p:spPr>
            <a:xfrm>
              <a:off x="2616634" y="3998070"/>
              <a:ext cx="486137" cy="486137"/>
            </a:xfrm>
            <a:prstGeom prst="rect">
              <a:avLst/>
            </a:prstGeom>
            <a:solidFill>
              <a:srgbClr val="F47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UT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D33359-5BC3-35DF-0F20-CA95AE6DC390}"/>
                </a:ext>
              </a:extLst>
            </p:cNvPr>
            <p:cNvSpPr/>
            <p:nvPr/>
          </p:nvSpPr>
          <p:spPr>
            <a:xfrm>
              <a:off x="2616634" y="4515957"/>
              <a:ext cx="486137" cy="486137"/>
            </a:xfrm>
            <a:prstGeom prst="rect">
              <a:avLst/>
            </a:prstGeom>
            <a:solidFill>
              <a:srgbClr val="FFD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AZ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F32C01-BDFE-5E88-A2C6-8816C5DF0663}"/>
                </a:ext>
              </a:extLst>
            </p:cNvPr>
            <p:cNvSpPr/>
            <p:nvPr/>
          </p:nvSpPr>
          <p:spPr>
            <a:xfrm>
              <a:off x="3134521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MT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0F35DC-4C29-D60C-D9E0-2B38FCEDF091}"/>
                </a:ext>
              </a:extLst>
            </p:cNvPr>
            <p:cNvSpPr/>
            <p:nvPr/>
          </p:nvSpPr>
          <p:spPr>
            <a:xfrm>
              <a:off x="3134521" y="3480183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WY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BB4DE42-A90C-061A-B17B-BC955DC6B73D}"/>
                </a:ext>
              </a:extLst>
            </p:cNvPr>
            <p:cNvSpPr/>
            <p:nvPr/>
          </p:nvSpPr>
          <p:spPr>
            <a:xfrm>
              <a:off x="3652408" y="2962296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ND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CEF50CC-C563-9A61-EE00-C187D5056931}"/>
                </a:ext>
              </a:extLst>
            </p:cNvPr>
            <p:cNvSpPr/>
            <p:nvPr/>
          </p:nvSpPr>
          <p:spPr>
            <a:xfrm>
              <a:off x="3652408" y="3480183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SD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1964B88-873E-2E58-89A8-4D21E0FDE917}"/>
                </a:ext>
              </a:extLst>
            </p:cNvPr>
            <p:cNvSpPr/>
            <p:nvPr/>
          </p:nvSpPr>
          <p:spPr>
            <a:xfrm>
              <a:off x="3134521" y="3998070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CO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8BD66C-AC26-D91E-A677-65CD0685DFA6}"/>
                </a:ext>
              </a:extLst>
            </p:cNvPr>
            <p:cNvSpPr/>
            <p:nvPr/>
          </p:nvSpPr>
          <p:spPr>
            <a:xfrm>
              <a:off x="3134521" y="4515957"/>
              <a:ext cx="486137" cy="486137"/>
            </a:xfrm>
            <a:prstGeom prst="rect">
              <a:avLst/>
            </a:prstGeom>
            <a:solidFill>
              <a:srgbClr val="178B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NM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B1C2C17-0DC5-E281-A7A5-1D9C94FDF46E}"/>
                </a:ext>
              </a:extLst>
            </p:cNvPr>
            <p:cNvSpPr/>
            <p:nvPr/>
          </p:nvSpPr>
          <p:spPr>
            <a:xfrm>
              <a:off x="3652408" y="3998070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3FF96AD-1C79-692D-1939-2F368B9D9F52}"/>
                </a:ext>
              </a:extLst>
            </p:cNvPr>
            <p:cNvSpPr/>
            <p:nvPr/>
          </p:nvSpPr>
          <p:spPr>
            <a:xfrm>
              <a:off x="3652408" y="4515957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KS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C90F98E-734E-0BC8-81E7-42B6BB692F9A}"/>
                </a:ext>
              </a:extLst>
            </p:cNvPr>
            <p:cNvSpPr/>
            <p:nvPr/>
          </p:nvSpPr>
          <p:spPr>
            <a:xfrm>
              <a:off x="4170295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B7601B0-CACE-075D-1D0D-13C3AC3BBE95}"/>
                </a:ext>
              </a:extLst>
            </p:cNvPr>
            <p:cNvSpPr/>
            <p:nvPr/>
          </p:nvSpPr>
          <p:spPr>
            <a:xfrm>
              <a:off x="4170295" y="3480183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IA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E8E5972-6B6F-4E46-1E2B-96122729081E}"/>
                </a:ext>
              </a:extLst>
            </p:cNvPr>
            <p:cNvSpPr/>
            <p:nvPr/>
          </p:nvSpPr>
          <p:spPr>
            <a:xfrm>
              <a:off x="4688182" y="2962296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IL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49BA1D0-5A07-322C-2BA5-96F4F2B5012C}"/>
                </a:ext>
              </a:extLst>
            </p:cNvPr>
            <p:cNvSpPr/>
            <p:nvPr/>
          </p:nvSpPr>
          <p:spPr>
            <a:xfrm>
              <a:off x="4688182" y="3480183"/>
              <a:ext cx="486137" cy="486137"/>
            </a:xfrm>
            <a:prstGeom prst="rect">
              <a:avLst/>
            </a:prstGeom>
            <a:solidFill>
              <a:srgbClr val="F474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IN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F893C02-A09A-F4F9-1B7D-8BE1745936D6}"/>
                </a:ext>
              </a:extLst>
            </p:cNvPr>
            <p:cNvSpPr/>
            <p:nvPr/>
          </p:nvSpPr>
          <p:spPr>
            <a:xfrm>
              <a:off x="4170295" y="3998070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MO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24F33C1-A219-FB0B-7F8D-37DDD0078EE2}"/>
                </a:ext>
              </a:extLst>
            </p:cNvPr>
            <p:cNvSpPr/>
            <p:nvPr/>
          </p:nvSpPr>
          <p:spPr>
            <a:xfrm>
              <a:off x="4170295" y="4515957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AR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5F9B84A-6E2C-500A-F04E-18D0604B29C2}"/>
                </a:ext>
              </a:extLst>
            </p:cNvPr>
            <p:cNvSpPr/>
            <p:nvPr/>
          </p:nvSpPr>
          <p:spPr>
            <a:xfrm>
              <a:off x="4688182" y="3998070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KY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8BE2DAD-289C-96F6-AEE9-170F2F669B2E}"/>
                </a:ext>
              </a:extLst>
            </p:cNvPr>
            <p:cNvSpPr/>
            <p:nvPr/>
          </p:nvSpPr>
          <p:spPr>
            <a:xfrm>
              <a:off x="4688182" y="4515957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TN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ADD818-4A79-33A3-A7B4-7F368B8CB99A}"/>
                </a:ext>
              </a:extLst>
            </p:cNvPr>
            <p:cNvSpPr/>
            <p:nvPr/>
          </p:nvSpPr>
          <p:spPr>
            <a:xfrm>
              <a:off x="5206069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WI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5CF5C53-90A8-E6A0-C48E-D64982BF202E}"/>
                </a:ext>
              </a:extLst>
            </p:cNvPr>
            <p:cNvSpPr/>
            <p:nvPr/>
          </p:nvSpPr>
          <p:spPr>
            <a:xfrm>
              <a:off x="5206069" y="3480183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OH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06B554E-04B0-D8EB-D75B-CF724CAAD024}"/>
                </a:ext>
              </a:extLst>
            </p:cNvPr>
            <p:cNvSpPr/>
            <p:nvPr/>
          </p:nvSpPr>
          <p:spPr>
            <a:xfrm>
              <a:off x="5723956" y="2962296"/>
              <a:ext cx="486137" cy="486137"/>
            </a:xfrm>
            <a:prstGeom prst="rect">
              <a:avLst/>
            </a:prstGeom>
            <a:solidFill>
              <a:srgbClr val="74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MI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C887A19-FB95-D84F-69E4-BD77CB133FFE}"/>
                </a:ext>
              </a:extLst>
            </p:cNvPr>
            <p:cNvSpPr/>
            <p:nvPr/>
          </p:nvSpPr>
          <p:spPr>
            <a:xfrm>
              <a:off x="5723956" y="3480183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PA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C8CDA53-9FF0-5F17-7A59-789AEC6625C6}"/>
                </a:ext>
              </a:extLst>
            </p:cNvPr>
            <p:cNvSpPr/>
            <p:nvPr/>
          </p:nvSpPr>
          <p:spPr>
            <a:xfrm>
              <a:off x="5206069" y="3998070"/>
              <a:ext cx="486137" cy="486137"/>
            </a:xfrm>
            <a:prstGeom prst="rect">
              <a:avLst/>
            </a:prstGeom>
            <a:solidFill>
              <a:srgbClr val="FFD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WV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3DAAD1-506A-AC7B-C048-CBC4455DDFFA}"/>
                </a:ext>
              </a:extLst>
            </p:cNvPr>
            <p:cNvSpPr/>
            <p:nvPr/>
          </p:nvSpPr>
          <p:spPr>
            <a:xfrm>
              <a:off x="5206069" y="4515957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NC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DCCA49F-CC60-D170-F9C3-93EBE588FEB0}"/>
                </a:ext>
              </a:extLst>
            </p:cNvPr>
            <p:cNvSpPr/>
            <p:nvPr/>
          </p:nvSpPr>
          <p:spPr>
            <a:xfrm>
              <a:off x="5723956" y="3998070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VA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00485AE-4D8C-B65E-0781-A5C80B7E49B8}"/>
                </a:ext>
              </a:extLst>
            </p:cNvPr>
            <p:cNvSpPr/>
            <p:nvPr/>
          </p:nvSpPr>
          <p:spPr>
            <a:xfrm>
              <a:off x="5723956" y="4515957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SC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CB2FD0D-DBA5-D8A0-02DF-41CC0A149BA5}"/>
                </a:ext>
              </a:extLst>
            </p:cNvPr>
            <p:cNvSpPr/>
            <p:nvPr/>
          </p:nvSpPr>
          <p:spPr>
            <a:xfrm>
              <a:off x="6241843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NY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770CF18-3B69-74E8-4719-19E638A65A1E}"/>
                </a:ext>
              </a:extLst>
            </p:cNvPr>
            <p:cNvSpPr/>
            <p:nvPr/>
          </p:nvSpPr>
          <p:spPr>
            <a:xfrm>
              <a:off x="6241843" y="3480183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NJ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1408A96-4FD2-B8A4-AA14-AE0D446310CA}"/>
                </a:ext>
              </a:extLst>
            </p:cNvPr>
            <p:cNvSpPr/>
            <p:nvPr/>
          </p:nvSpPr>
          <p:spPr>
            <a:xfrm>
              <a:off x="6759730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RI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7D90C2E-18C0-CD52-24F5-7D9C44E74209}"/>
                </a:ext>
              </a:extLst>
            </p:cNvPr>
            <p:cNvSpPr/>
            <p:nvPr/>
          </p:nvSpPr>
          <p:spPr>
            <a:xfrm>
              <a:off x="6759730" y="3480183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CT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06A28C4-29E2-D48D-C3A9-0C2767C2EB4B}"/>
                </a:ext>
              </a:extLst>
            </p:cNvPr>
            <p:cNvSpPr/>
            <p:nvPr/>
          </p:nvSpPr>
          <p:spPr>
            <a:xfrm>
              <a:off x="6241843" y="3998070"/>
              <a:ext cx="486137" cy="486137"/>
            </a:xfrm>
            <a:prstGeom prst="rect">
              <a:avLst/>
            </a:prstGeom>
            <a:solidFill>
              <a:srgbClr val="74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MD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2A62F8A-0290-7E82-2698-F8CC0A8409E9}"/>
                </a:ext>
              </a:extLst>
            </p:cNvPr>
            <p:cNvSpPr/>
            <p:nvPr/>
          </p:nvSpPr>
          <p:spPr>
            <a:xfrm>
              <a:off x="6759730" y="3998070"/>
              <a:ext cx="486137" cy="486137"/>
            </a:xfrm>
            <a:prstGeom prst="rect">
              <a:avLst/>
            </a:prstGeom>
            <a:solidFill>
              <a:srgbClr val="74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DE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D317B67-8B7A-6EA8-31C8-FFAB863BAE7A}"/>
                </a:ext>
              </a:extLst>
            </p:cNvPr>
            <p:cNvSpPr/>
            <p:nvPr/>
          </p:nvSpPr>
          <p:spPr>
            <a:xfrm>
              <a:off x="3652408" y="5033844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F488624-3DC0-9CBC-BC7E-01D5DA7F2FA9}"/>
                </a:ext>
              </a:extLst>
            </p:cNvPr>
            <p:cNvSpPr/>
            <p:nvPr/>
          </p:nvSpPr>
          <p:spPr>
            <a:xfrm>
              <a:off x="4170295" y="5033844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LA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BD53AE6-CC15-F292-4CBA-AECFB636FE8A}"/>
                </a:ext>
              </a:extLst>
            </p:cNvPr>
            <p:cNvSpPr/>
            <p:nvPr/>
          </p:nvSpPr>
          <p:spPr>
            <a:xfrm>
              <a:off x="4688182" y="5033844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MS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CF2681E-C756-E24D-DDB6-3640C41AA7B6}"/>
                </a:ext>
              </a:extLst>
            </p:cNvPr>
            <p:cNvSpPr/>
            <p:nvPr/>
          </p:nvSpPr>
          <p:spPr>
            <a:xfrm>
              <a:off x="5206069" y="5033844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AL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EC2FF43-2337-9FFE-1770-8EF76CF4D058}"/>
                </a:ext>
              </a:extLst>
            </p:cNvPr>
            <p:cNvSpPr/>
            <p:nvPr/>
          </p:nvSpPr>
          <p:spPr>
            <a:xfrm>
              <a:off x="5723956" y="5033844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GA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29E24C3-BD65-4D0A-08DB-499748BE5C14}"/>
                </a:ext>
              </a:extLst>
            </p:cNvPr>
            <p:cNvSpPr/>
            <p:nvPr/>
          </p:nvSpPr>
          <p:spPr>
            <a:xfrm>
              <a:off x="3652407" y="5551731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TX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06FADB1-477A-A9DB-247A-31F75AB7C479}"/>
                </a:ext>
              </a:extLst>
            </p:cNvPr>
            <p:cNvSpPr/>
            <p:nvPr/>
          </p:nvSpPr>
          <p:spPr>
            <a:xfrm>
              <a:off x="6241843" y="5551731"/>
              <a:ext cx="486137" cy="486137"/>
            </a:xfrm>
            <a:prstGeom prst="rect">
              <a:avLst/>
            </a:prstGeom>
            <a:solidFill>
              <a:srgbClr val="EC3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FL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639551B-1377-E7FE-7AB4-FD12C2C642F9}"/>
                </a:ext>
              </a:extLst>
            </p:cNvPr>
            <p:cNvSpPr/>
            <p:nvPr/>
          </p:nvSpPr>
          <p:spPr>
            <a:xfrm>
              <a:off x="6759730" y="2444409"/>
              <a:ext cx="486137" cy="4861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VT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A633008-46CA-F9CA-4AC0-2FBA0DA79A56}"/>
                </a:ext>
              </a:extLst>
            </p:cNvPr>
            <p:cNvSpPr/>
            <p:nvPr/>
          </p:nvSpPr>
          <p:spPr>
            <a:xfrm>
              <a:off x="7277617" y="2444409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NH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A659B74-0F47-071C-B5E2-F807317C75D8}"/>
                </a:ext>
              </a:extLst>
            </p:cNvPr>
            <p:cNvSpPr/>
            <p:nvPr/>
          </p:nvSpPr>
          <p:spPr>
            <a:xfrm>
              <a:off x="7277617" y="2962296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MA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A83F57F-78E2-954C-7500-147B00484339}"/>
                </a:ext>
              </a:extLst>
            </p:cNvPr>
            <p:cNvSpPr/>
            <p:nvPr/>
          </p:nvSpPr>
          <p:spPr>
            <a:xfrm>
              <a:off x="7277617" y="1926522"/>
              <a:ext cx="486137" cy="4861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0983791-0B7E-46FF-F252-FD91814B556D}"/>
                </a:ext>
              </a:extLst>
            </p:cNvPr>
            <p:cNvSpPr/>
            <p:nvPr/>
          </p:nvSpPr>
          <p:spPr>
            <a:xfrm>
              <a:off x="1560345" y="1914624"/>
              <a:ext cx="486137" cy="486137"/>
            </a:xfrm>
            <a:prstGeom prst="rect">
              <a:avLst/>
            </a:prstGeom>
            <a:solidFill>
              <a:srgbClr val="BA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AK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19DA1FB-C283-3F16-E4A8-5DA05E57FDDF}"/>
                </a:ext>
              </a:extLst>
            </p:cNvPr>
            <p:cNvSpPr/>
            <p:nvPr/>
          </p:nvSpPr>
          <p:spPr>
            <a:xfrm>
              <a:off x="1560344" y="5551731"/>
              <a:ext cx="486137" cy="486137"/>
            </a:xfrm>
            <a:prstGeom prst="rect">
              <a:avLst/>
            </a:prstGeom>
            <a:solidFill>
              <a:srgbClr val="347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HI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B25AE212-29C7-9813-FF10-B8B645509125}"/>
              </a:ext>
            </a:extLst>
          </p:cNvPr>
          <p:cNvSpPr txBox="1"/>
          <p:nvPr/>
        </p:nvSpPr>
        <p:spPr>
          <a:xfrm>
            <a:off x="636990" y="6224623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The Cook Political Report with Amy Walter.</a:t>
            </a:r>
          </a:p>
        </p:txBody>
      </p:sp>
      <p:sp>
        <p:nvSpPr>
          <p:cNvPr id="95" name="Rounded Rectangle 74">
            <a:extLst>
              <a:ext uri="{FF2B5EF4-FFF2-40B4-BE49-F238E27FC236}">
                <a16:creationId xmlns:a16="http://schemas.microsoft.com/office/drawing/2014/main" id="{DFF7530B-DF3F-CEFE-A3ED-1B13DC0A9B64}"/>
              </a:ext>
            </a:extLst>
          </p:cNvPr>
          <p:cNvSpPr/>
          <p:nvPr/>
        </p:nvSpPr>
        <p:spPr>
          <a:xfrm>
            <a:off x="6515100" y="121445"/>
            <a:ext cx="2503591" cy="475059"/>
          </a:xfrm>
          <a:prstGeom prst="roundRect">
            <a:avLst>
              <a:gd name="adj" fmla="val 492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4008" rIns="64008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" cap="all" spc="200" dirty="0">
                <a:solidFill>
                  <a:srgbClr val="1A4580"/>
                </a:solidFill>
              </a:rPr>
              <a:t>2024 SENATE RACES IN-DEPTH</a:t>
            </a:r>
            <a:endParaRPr lang="en-US" sz="650" cap="all" spc="200" dirty="0">
              <a:solidFill>
                <a:srgbClr val="1A458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650" dirty="0"/>
              <a:t>For more insight on the 2024 Senate races, visit </a:t>
            </a:r>
            <a:r>
              <a:rPr lang="en-US" sz="650" i="1" dirty="0">
                <a:solidFill>
                  <a:srgbClr val="1A4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Cook Political Report with Amy Walter</a:t>
            </a:r>
            <a:r>
              <a:rPr lang="en-US" sz="650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C69B0-35E5-6FC3-AF98-CEA992DD09B9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26713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Arizona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Ruben Gallego (D)</a:t>
            </a:r>
            <a:r>
              <a:rPr lang="en-US" sz="1200" dirty="0"/>
              <a:t>
Representative of Arizona’s 3</a:t>
            </a:r>
            <a:r>
              <a:rPr lang="en-US" sz="1200" baseline="30000" dirty="0"/>
              <a:t>rd</a:t>
            </a:r>
            <a:r>
              <a:rPr lang="en-US" sz="1200" dirty="0"/>
              <a:t> congressional district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Kari Lake (R)</a:t>
            </a:r>
            <a:r>
              <a:rPr lang="en-US" sz="1200" dirty="0"/>
              <a:t>
News anchor for Fox10 News Phoenix, 2022 AZ Governor candidate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Lake</a:t>
            </a: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Gallego</a:t>
            </a: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PREVIOUS AZ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84547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Sinema (D)
50.0%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McSally (R)
47.6%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49.4%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49.1%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+ 0.3%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604754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Ruben Gallego
Uncontested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Kari Lake
55.4%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Mark Lamb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39.2%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Elizabeth Reye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71630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74A4D4"/>
                </a:solidFill>
              </a:rPr>
              <a:t>LEAN D*</a:t>
            </a:r>
            <a:endParaRPr lang="en-US" sz="1200" b="1" dirty="0">
              <a:solidFill>
                <a:srgbClr val="74A4D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B7321-D26C-C881-3D09-70835EB27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00" t="22813" r="29288" b="36921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eanD">
            <a:extLst>
              <a:ext uri="{FF2B5EF4-FFF2-40B4-BE49-F238E27FC236}">
                <a16:creationId xmlns:a16="http://schemas.microsoft.com/office/drawing/2014/main" id="{0A65F1FC-83D4-2977-745A-DC5A0C4D9059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D91F11-A312-C322-9D9E-4002CE68B353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6989D4F-6A29-337E-9094-B36166C5781F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96627A-988F-E24B-C2AA-F418452298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20A99E16-9B19-3209-C80A-1BFDE8B1D747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C53FBD0A-71C9-07D2-0199-2B27AA4DC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571768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156C7310-6D6D-A272-4677-696E3C15D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22" t="8047" r="46255" b="40761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8C23D-4342-3CA3-009D-051F1D53950C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359191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Florida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8E01-7417-172F-817F-F39ABB43B738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Debbie Mucarsel-Powell (D)</a:t>
            </a:r>
            <a:r>
              <a:rPr lang="en-US" sz="1200"/>
              <a:t>
Representative, United States House of Representatives, Florida, District 26, 2019-2021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Rick Scott (R)</a:t>
            </a:r>
            <a:r>
              <a:rPr lang="en-US" sz="1200"/>
              <a:t>
Incumbent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Scott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Mucarsel-Powell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FL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620700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Scott (R)
50.1%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Nelson (D)
49.9%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+ 0.2%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51.2%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47.9%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+ 3.3%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25469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Debbie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Mucarsel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-Powell
68.6%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Rick Scott
84.4%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Stanley Campbell
19.5%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Keith Gross
9.3%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Brian Rush
6.7%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John Columbus
6.3%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EC3C4C"/>
                </a:solidFill>
              </a:rPr>
              <a:t>LIKELY R*</a:t>
            </a:r>
            <a:endParaRPr lang="en-US" sz="1200" b="1" dirty="0">
              <a:solidFill>
                <a:srgbClr val="EC3C4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F9B283-A06C-CBB4-9B73-C5C678094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B2191-4B3A-A439-4A29-0F1013AF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40" name="Needle_LikelyR">
            <a:extLst>
              <a:ext uri="{FF2B5EF4-FFF2-40B4-BE49-F238E27FC236}">
                <a16:creationId xmlns:a16="http://schemas.microsoft.com/office/drawing/2014/main" id="{2DDF874A-ECF8-7E0B-91F7-891F16588744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5"/>
            <a:chOff x="6316176" y="4138537"/>
            <a:chExt cx="2075688" cy="113589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DACFC8-9EF0-8F78-0BE5-24FDCABF58AF}"/>
                </a:ext>
              </a:extLst>
            </p:cNvPr>
            <p:cNvSpPr>
              <a:spLocks/>
            </p:cNvSpPr>
            <p:nvPr/>
          </p:nvSpPr>
          <p:spPr>
            <a:xfrm>
              <a:off x="6316176" y="4138537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04DF576-92A8-BE39-FB3C-480B1113A37C}"/>
                </a:ext>
              </a:extLst>
            </p:cNvPr>
            <p:cNvGrpSpPr>
              <a:grpSpLocks/>
            </p:cNvGrpSpPr>
            <p:nvPr/>
          </p:nvGrpSpPr>
          <p:grpSpPr>
            <a:xfrm rot="3201992">
              <a:off x="7597936" y="4460044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17BFF13-E09C-CCD5-5780-FDE622EE4D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9DF39E0E-205C-AC85-8E55-8E18D73D133E}"/>
                  </a:ext>
                </a:extLst>
              </p:cNvPr>
              <p:cNvSpPr/>
              <p:nvPr/>
            </p:nvSpPr>
            <p:spPr>
              <a:xfrm>
                <a:off x="8024002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3D0427-5D2F-6A52-4B5C-5699BEF5F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887238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8399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Maryland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Angela Alsobrooks (D)</a:t>
            </a:r>
            <a:r>
              <a:rPr lang="en-US" sz="1200"/>
              <a:t>
County Executive, Prince George's County, 2018-present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Larry Hogan (R)</a:t>
            </a:r>
            <a:r>
              <a:rPr lang="en-US" sz="1200"/>
              <a:t>
Governor, State of Maryland, 2014-2023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Hogan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Alsobrooks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MD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470028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2022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Van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Hollen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 (D)
65.8%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Chaffee (R)
34.1%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+ 31.7%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65.6%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32.1%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+ 33.5%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531006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Angela Alsobrooks
53.8%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Larry Hogan
61.9%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David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Trone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42.0%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Robin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Ficker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30.1%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Michael Cobb
0.8%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Chris Chaffee
3.3%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347CBC"/>
                </a:solidFill>
              </a:rPr>
              <a:t>LIKELY D*</a:t>
            </a:r>
            <a:endParaRPr lang="en-US" sz="1200" b="1" dirty="0">
              <a:solidFill>
                <a:srgbClr val="347CBC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66F99F-20C1-E159-2EBE-221723A9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5" r="7036" b="19534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LikelyD">
            <a:extLst>
              <a:ext uri="{FF2B5EF4-FFF2-40B4-BE49-F238E27FC236}">
                <a16:creationId xmlns:a16="http://schemas.microsoft.com/office/drawing/2014/main" id="{BABB2A0C-C9A1-B666-DCAF-1A779CF6B23E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097912" y="3866590"/>
            <a:chExt cx="2075688" cy="11358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B7B5ED2-C70D-287B-CAD4-920404A43F0A}"/>
                </a:ext>
              </a:extLst>
            </p:cNvPr>
            <p:cNvSpPr>
              <a:spLocks/>
            </p:cNvSpPr>
            <p:nvPr/>
          </p:nvSpPr>
          <p:spPr>
            <a:xfrm>
              <a:off x="1097912" y="3866590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FC5B64-8D5B-3BFB-3D19-7F582BFA9F2C}"/>
                </a:ext>
              </a:extLst>
            </p:cNvPr>
            <p:cNvGrpSpPr>
              <a:grpSpLocks/>
            </p:cNvGrpSpPr>
            <p:nvPr/>
          </p:nvGrpSpPr>
          <p:grpSpPr>
            <a:xfrm rot="18420000">
              <a:off x="1759510" y="4186441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C7A9A0-F169-E27C-EE11-18B4808AC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A6E8E840-66B1-2E20-17E2-8DC0D424F492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F301D87-5867-0A94-ACF4-2A712AA1A8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5" t="962" r="12174" b="35203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C2ECC45-0D15-628F-81EA-BD40F1874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02406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31D4CE-8D01-4CD0-A31E-431E8488C1CA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143243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Michigan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Elissa </a:t>
            </a:r>
            <a:r>
              <a:rPr lang="en-US" sz="1200" b="1" dirty="0" err="1">
                <a:solidFill>
                  <a:srgbClr val="0380E3"/>
                </a:solidFill>
              </a:rPr>
              <a:t>Slotkin</a:t>
            </a:r>
            <a:r>
              <a:rPr lang="en-US" sz="1200" b="1" dirty="0">
                <a:solidFill>
                  <a:srgbClr val="0380E3"/>
                </a:solidFill>
              </a:rPr>
              <a:t> (D)</a:t>
            </a:r>
            <a:r>
              <a:rPr lang="en-US" sz="1200" dirty="0"/>
              <a:t>
Representative of Michigan’s 7</a:t>
            </a:r>
            <a:r>
              <a:rPr lang="en-US" sz="1200" baseline="30000" dirty="0"/>
              <a:t>th</a:t>
            </a:r>
            <a:r>
              <a:rPr lang="en-US" sz="1200" dirty="0"/>
              <a:t> District, 2023-Present; 8</a:t>
            </a:r>
            <a:r>
              <a:rPr lang="en-US" sz="1200" baseline="30000" dirty="0"/>
              <a:t>th</a:t>
            </a:r>
            <a:r>
              <a:rPr lang="en-US" sz="1200" dirty="0"/>
              <a:t> District, 2019-2023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Mike Rogers (R)</a:t>
            </a:r>
            <a:r>
              <a:rPr lang="en-US" sz="1200" dirty="0"/>
              <a:t>
Former Representative of Michigan’s 8</a:t>
            </a:r>
            <a:r>
              <a:rPr lang="en-US" sz="1200" baseline="30000" dirty="0"/>
              <a:t>th</a:t>
            </a:r>
            <a:r>
              <a:rPr lang="en-US" sz="1200" dirty="0"/>
              <a:t> District, 2001-2015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Rogers</a:t>
            </a: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srgbClr val="0380E3"/>
                </a:solidFill>
              </a:rPr>
              <a:t>Slotkin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PREVIOUS MI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4321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Stabenow (D)
52.3%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James (R)
45.8%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+ 6.5%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47.8%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389159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Elissa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Slotkin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80.5%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Rogers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62.8%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Hill Harper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19.5%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Justin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Amash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16.1%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Sherry O’Donnell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12.4%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66F99F-20C1-E159-2EBE-221723A9B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F301D87-5867-0A94-ACF4-2A712AA1A8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9" t="12796" r="20247" b="31918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C2ECC45-0D15-628F-81EA-BD40F1874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06231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31D4CE-8D01-4CD0-A31E-431E8488C1CA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sp>
        <p:nvSpPr>
          <p:cNvPr id="3" name="Cook">
            <a:extLst>
              <a:ext uri="{FF2B5EF4-FFF2-40B4-BE49-F238E27FC236}">
                <a16:creationId xmlns:a16="http://schemas.microsoft.com/office/drawing/2014/main" id="{15992901-DF10-8482-8812-664FD3373EFC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ACACAC"/>
                </a:solidFill>
              </a:rPr>
              <a:t>TOSS UP*</a:t>
            </a:r>
            <a:endParaRPr lang="en-US" sz="1200" b="1" dirty="0">
              <a:solidFill>
                <a:srgbClr val="ACACAC"/>
              </a:solidFill>
            </a:endParaRPr>
          </a:p>
        </p:txBody>
      </p:sp>
      <p:grpSp>
        <p:nvGrpSpPr>
          <p:cNvPr id="7" name="Needle_TossUp">
            <a:extLst>
              <a:ext uri="{FF2B5EF4-FFF2-40B4-BE49-F238E27FC236}">
                <a16:creationId xmlns:a16="http://schemas.microsoft.com/office/drawing/2014/main" id="{E3DBC3D4-7596-72C5-FB72-5FBB365A6683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7081269" y="99598"/>
            <a:chExt cx="1931194" cy="105682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95FF26-E9C1-EC74-25C1-EF032C9C39AA}"/>
                </a:ext>
              </a:extLst>
            </p:cNvPr>
            <p:cNvSpPr/>
            <p:nvPr/>
          </p:nvSpPr>
          <p:spPr>
            <a:xfrm>
              <a:off x="7081269" y="99598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2DBEA9-4EEB-D6AA-2F60-903DB3C99A53}"/>
                </a:ext>
              </a:extLst>
            </p:cNvPr>
            <p:cNvGrpSpPr/>
            <p:nvPr/>
          </p:nvGrpSpPr>
          <p:grpSpPr>
            <a:xfrm>
              <a:off x="7983836" y="253976"/>
              <a:ext cx="126061" cy="848088"/>
              <a:chOff x="7983836" y="253976"/>
              <a:chExt cx="126061" cy="84808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71470-5176-C9D4-CC2C-BD065CC629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36" y="976003"/>
                <a:ext cx="126061" cy="12606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A13774DC-9DC8-0A26-31F0-C2013F633C06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Montana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Jon Tester (D)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Tim Sheehy (R)</a:t>
            </a:r>
          </a:p>
          <a:p>
            <a:pPr defTabSz="914400">
              <a:spcAft>
                <a:spcPts val="300"/>
              </a:spcAft>
            </a:pPr>
            <a:r>
              <a:rPr lang="en-US" sz="1200" dirty="0"/>
              <a:t>Retired Navy SEAL and entrepreneur
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Sheehy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Tester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MT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31024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Tester (D)
50.3%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Rosendale (R)
46.8%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+ 3.5%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56.8%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40.4%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5739"/>
                          </a:solidFill>
                          <a:latin typeface="+mn-lt"/>
                          <a:ea typeface="Verdana" panose="020B0604030504040204" pitchFamily="34" charset="0"/>
                        </a:rPr>
                        <a:t>R + 16.4%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88035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Jon Tester
97.1%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Tim Sheehy
73.8%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Michael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Hummert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
2.9%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Brad Johnson
18.7%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Charles Walking Child
7.5%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70DD9A-5DB5-5C00-18EE-DB63D4F0A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6" t="3313" r="17434" b="36099"/>
          <a:stretch/>
        </p:blipFill>
        <p:spPr>
          <a:xfrm>
            <a:off x="1095690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AF257B3-3EFA-DA1E-A89D-8F1C91495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7" t="20173" r="51161" b="31883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5C69DEA7-8D55-BF8E-190B-D320473D2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977435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BAD016-84A0-F4E9-78C1-D22C251735BB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sp>
        <p:nvSpPr>
          <p:cNvPr id="16" name="Cook">
            <a:extLst>
              <a:ext uri="{FF2B5EF4-FFF2-40B4-BE49-F238E27FC236}">
                <a16:creationId xmlns:a16="http://schemas.microsoft.com/office/drawing/2014/main" id="{B776E343-189A-14C5-F887-1B417339F563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47484"/>
                </a:solidFill>
              </a:rPr>
              <a:t>LEAN R*</a:t>
            </a:r>
            <a:endParaRPr lang="en-US" sz="1200" b="1" dirty="0">
              <a:solidFill>
                <a:srgbClr val="F47484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FD1D24-4A8B-037D-B4A4-67CB405D6A1E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69AE7063-7715-1C9A-4E19-DC416DEC220C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C79AE01A-DF73-45FB-74A6-AEE8A4D61643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9845BD90-0257-5A27-3B28-AEA822D6D3D5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Partial Circle 26">
              <a:extLst>
                <a:ext uri="{FF2B5EF4-FFF2-40B4-BE49-F238E27FC236}">
                  <a16:creationId xmlns:a16="http://schemas.microsoft.com/office/drawing/2014/main" id="{39CC7E4A-A1C6-8613-01AF-7E8E3C8D1361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artial Circle 27">
              <a:extLst>
                <a:ext uri="{FF2B5EF4-FFF2-40B4-BE49-F238E27FC236}">
                  <a16:creationId xmlns:a16="http://schemas.microsoft.com/office/drawing/2014/main" id="{F3E3A2DF-0018-38B9-47CE-110899D09DC7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Partial Circle 28">
              <a:extLst>
                <a:ext uri="{FF2B5EF4-FFF2-40B4-BE49-F238E27FC236}">
                  <a16:creationId xmlns:a16="http://schemas.microsoft.com/office/drawing/2014/main" id="{60705BC7-9411-A2B2-3621-39CFC93DDFD5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Partial Circle 46">
              <a:extLst>
                <a:ext uri="{FF2B5EF4-FFF2-40B4-BE49-F238E27FC236}">
                  <a16:creationId xmlns:a16="http://schemas.microsoft.com/office/drawing/2014/main" id="{E2FAB689-C256-50EC-9217-50540F42DD99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Needle_LeanR">
            <a:extLst>
              <a:ext uri="{FF2B5EF4-FFF2-40B4-BE49-F238E27FC236}">
                <a16:creationId xmlns:a16="http://schemas.microsoft.com/office/drawing/2014/main" id="{3B4B7B20-5430-9388-0683-08F4B446E391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6373821" y="2835393"/>
            <a:chExt cx="1931194" cy="10568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3F504A1-2ACA-CA47-1FC9-2EB73705F694}"/>
                </a:ext>
              </a:extLst>
            </p:cNvPr>
            <p:cNvSpPr>
              <a:spLocks/>
            </p:cNvSpPr>
            <p:nvPr/>
          </p:nvSpPr>
          <p:spPr>
            <a:xfrm>
              <a:off x="6373821" y="2835393"/>
              <a:ext cx="1931194" cy="1056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46A4B2-76B6-1FD0-E48B-3296ABA7BEE7}"/>
                </a:ext>
              </a:extLst>
            </p:cNvPr>
            <p:cNvGrpSpPr>
              <a:grpSpLocks/>
            </p:cNvGrpSpPr>
            <p:nvPr/>
          </p:nvGrpSpPr>
          <p:grpSpPr>
            <a:xfrm rot="1611998">
              <a:off x="7439581" y="3028494"/>
              <a:ext cx="126061" cy="848088"/>
              <a:chOff x="7983828" y="253976"/>
              <a:chExt cx="126061" cy="848088"/>
            </a:xfrm>
            <a:solidFill>
              <a:srgbClr val="92D050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C4EFB90-807D-6BA0-A75F-1CA4A0E561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B7BE16B5-5DAF-66F0-627B-F016F48E74B0}"/>
                  </a:ext>
                </a:extLst>
              </p:cNvPr>
              <p:cNvSpPr/>
              <p:nvPr/>
            </p:nvSpPr>
            <p:spPr>
              <a:xfrm>
                <a:off x="8024006" y="253976"/>
                <a:ext cx="45719" cy="768252"/>
              </a:xfrm>
              <a:prstGeom prst="triangle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02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New Jersey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0380E3"/>
                </a:solidFill>
              </a:rPr>
              <a:t>Andy Kim (D)</a:t>
            </a:r>
            <a:r>
              <a:rPr lang="en-US" sz="1200"/>
              <a:t>
Representative, United States House of Representatives, New Jersey, District 3, 2019-present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>
                <a:solidFill>
                  <a:srgbClr val="FF5739"/>
                </a:solidFill>
              </a:rPr>
              <a:t>Curtis Bashaw (R)</a:t>
            </a:r>
            <a:r>
              <a:rPr lang="en-US" sz="1200"/>
              <a:t>
Co-Founder/Co-Managing Partner, Cape Advisors, Inc., 1994-2019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FF5739"/>
                </a:solidFill>
              </a:rPr>
              <a:t>Bashaw</a:t>
            </a:r>
            <a:endParaRPr lang="en-US" sz="1000" b="1" dirty="0">
              <a:solidFill>
                <a:srgbClr val="FF5739"/>
              </a:solidFill>
            </a:endParaRP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>
                <a:solidFill>
                  <a:srgbClr val="0380E3"/>
                </a:solidFill>
              </a:rPr>
              <a:t>Kim</a:t>
            </a:r>
            <a:endParaRPr lang="en-US" sz="1000" b="1" dirty="0">
              <a:solidFill>
                <a:srgbClr val="0380E3"/>
              </a:solidFill>
            </a:endParaRP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>
                <a:solidFill>
                  <a:schemeClr val="bg1"/>
                </a:solidFill>
                <a:latin typeface="+mj-lt"/>
              </a:rPr>
              <a:t>PREVIOUS NJ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42535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Menendez (D)
54.0%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Hugin (R)
42.8%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+ 11.2%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57.3%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41.4%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+ 15.9%</a:t>
                      </a:r>
                      <a:endParaRPr lang="en-US" sz="900" b="1" dirty="0">
                        <a:solidFill>
                          <a:srgbClr val="0380E3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91370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Andy Kim
75.4%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Curtis Bashaw
48.0%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Patricia Campos-Medina
15.8%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Christine Serrano-Glassner
37.1%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Lawrence Hamm
8.8%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Justin Murphy
10.7%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245C94"/>
                </a:solidFill>
              </a:rPr>
              <a:t>SOLID D*</a:t>
            </a:r>
            <a:endParaRPr lang="en-US" sz="1200" b="1" dirty="0">
              <a:solidFill>
                <a:srgbClr val="245C94"/>
              </a:solidFill>
            </a:endParaRP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EA959E-E9F1-B4E7-4E0F-27B942BF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13089" r="24327" b="23076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grpSp>
        <p:nvGrpSpPr>
          <p:cNvPr id="21" name="Needle_SolidD">
            <a:extLst>
              <a:ext uri="{FF2B5EF4-FFF2-40B4-BE49-F238E27FC236}">
                <a16:creationId xmlns:a16="http://schemas.microsoft.com/office/drawing/2014/main" id="{6D2A5CB4-26BC-C478-1413-2FFA4A88AC01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5"/>
            <a:chOff x="1086365" y="5415373"/>
            <a:chExt cx="2075688" cy="11358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84EF54-226B-9D15-2B74-BBD760FE11C2}"/>
                </a:ext>
              </a:extLst>
            </p:cNvPr>
            <p:cNvSpPr>
              <a:spLocks/>
            </p:cNvSpPr>
            <p:nvPr/>
          </p:nvSpPr>
          <p:spPr>
            <a:xfrm>
              <a:off x="1086365" y="5415373"/>
              <a:ext cx="2075688" cy="1135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5A5A14A-0E3A-A4ED-4C3F-85C2606D53F4}"/>
                </a:ext>
              </a:extLst>
            </p:cNvPr>
            <p:cNvGrpSpPr>
              <a:grpSpLocks/>
            </p:cNvGrpSpPr>
            <p:nvPr/>
          </p:nvGrpSpPr>
          <p:grpSpPr>
            <a:xfrm rot="16860000">
              <a:off x="1675520" y="5893260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DF64BC3A-8F12-4F28-4F3C-9F2704071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B2F44500-6013-5B93-C1D1-5AB270ABA066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99E2D4A-7E0C-9FF0-5862-947D73BA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67" b="9167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C2833E-0404-0E2B-0771-BCE704D24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765237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4DF05D-0927-8FC6-FA34-181FBC3261E5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</p:spTree>
    <p:extLst>
      <p:ext uri="{BB962C8B-B14F-4D97-AF65-F5344CB8AC3E}">
        <p14:creationId xmlns:p14="http://schemas.microsoft.com/office/powerpoint/2010/main" val="399791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6AA0-0A3F-9CF0-F210-220CAB97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2F01B89-2D45-FC17-5F00-BE1F7221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Race Spotlight: Nevada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3E402-7B31-1CA4-16F5-F47B2426275C}"/>
              </a:ext>
            </a:extLst>
          </p:cNvPr>
          <p:cNvSpPr txBox="1"/>
          <p:nvPr/>
        </p:nvSpPr>
        <p:spPr>
          <a:xfrm>
            <a:off x="636989" y="6224623"/>
            <a:ext cx="50404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bg2">
                    <a:lumMod val="50000"/>
                  </a:schemeClr>
                </a:solidFill>
              </a:rPr>
              <a:t>SOURCE</a:t>
            </a:r>
            <a:r>
              <a:rPr lang="en-US" sz="700" spc="200" dirty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Cook Political Report with Amy Walter, Ballotpedia, FEC.</a:t>
            </a:r>
          </a:p>
        </p:txBody>
      </p:sp>
      <p:sp>
        <p:nvSpPr>
          <p:cNvPr id="5" name="Winner_D">
            <a:extLst>
              <a:ext uri="{FF2B5EF4-FFF2-40B4-BE49-F238E27FC236}">
                <a16:creationId xmlns:a16="http://schemas.microsoft.com/office/drawing/2014/main" id="{5102A7CB-2787-6D0A-4613-D5640CCDBD32}"/>
              </a:ext>
            </a:extLst>
          </p:cNvPr>
          <p:cNvSpPr txBox="1"/>
          <p:nvPr/>
        </p:nvSpPr>
        <p:spPr>
          <a:xfrm>
            <a:off x="1815615" y="1959162"/>
            <a:ext cx="2560320" cy="7408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0380E3"/>
                </a:solidFill>
              </a:rPr>
              <a:t>Jacky Rosen (D)</a:t>
            </a:r>
            <a:r>
              <a:rPr lang="en-US" sz="1200" dirty="0"/>
              <a:t>
Incumbent</a:t>
            </a:r>
            <a:endParaRPr lang="en-US" sz="1100" dirty="0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698A1E50-2A6E-990A-3187-4585133C3B2F}"/>
              </a:ext>
            </a:extLst>
          </p:cNvPr>
          <p:cNvSpPr/>
          <p:nvPr/>
        </p:nvSpPr>
        <p:spPr>
          <a:xfrm>
            <a:off x="965199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anchor="t">
            <a:noAutofit/>
          </a:bodyPr>
          <a:lstStyle/>
          <a:p>
            <a:pPr defTabSz="914400">
              <a:spcAft>
                <a:spcPts val="300"/>
              </a:spcAft>
            </a:pPr>
            <a:endParaRPr lang="en-US" sz="1200" b="1" dirty="0"/>
          </a:p>
        </p:txBody>
      </p:sp>
      <p:sp>
        <p:nvSpPr>
          <p:cNvPr id="9" name="Winner_R">
            <a:extLst>
              <a:ext uri="{FF2B5EF4-FFF2-40B4-BE49-F238E27FC236}">
                <a16:creationId xmlns:a16="http://schemas.microsoft.com/office/drawing/2014/main" id="{C4FD7ECB-7E2D-DA9F-D3E6-C18D597D5E34}"/>
              </a:ext>
            </a:extLst>
          </p:cNvPr>
          <p:cNvSpPr txBox="1"/>
          <p:nvPr/>
        </p:nvSpPr>
        <p:spPr>
          <a:xfrm>
            <a:off x="1815615" y="2836987"/>
            <a:ext cx="2560320" cy="7315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200" b="1" dirty="0">
                <a:solidFill>
                  <a:srgbClr val="FF5739"/>
                </a:solidFill>
              </a:rPr>
              <a:t>Sam Brown (R)</a:t>
            </a:r>
            <a:r>
              <a:rPr lang="en-US" sz="1200" dirty="0"/>
              <a:t>
Retired Army Captain</a:t>
            </a:r>
            <a:endParaRPr lang="en-US" sz="11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8CAF11-ADAF-70F8-DD46-393331096A7C}"/>
              </a:ext>
            </a:extLst>
          </p:cNvPr>
          <p:cNvSpPr/>
          <p:nvPr/>
        </p:nvSpPr>
        <p:spPr>
          <a:xfrm>
            <a:off x="965199" y="1536467"/>
            <a:ext cx="137160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CANDIDATES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FEC_Date_Callout">
            <a:extLst>
              <a:ext uri="{FF2B5EF4-FFF2-40B4-BE49-F238E27FC236}">
                <a16:creationId xmlns:a16="http://schemas.microsoft.com/office/drawing/2014/main" id="{0BBFC9E4-E6DC-558E-1E66-12E71E4CEF92}"/>
              </a:ext>
            </a:extLst>
          </p:cNvPr>
          <p:cNvSpPr/>
          <p:nvPr/>
        </p:nvSpPr>
        <p:spPr>
          <a:xfrm>
            <a:off x="962542" y="4015887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182880" anchor="t">
            <a:noAutofit/>
          </a:bodyPr>
          <a:lstStyle/>
          <a:p>
            <a:pPr defTabSz="914400">
              <a:spcAft>
                <a:spcPts val="300"/>
              </a:spcAft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CAMPAIGN FINANCE DATA AS OF OCT. 29, 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/>
              <a:cs typeface="Arial"/>
              <a:sym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F28187-4229-0745-F56B-5AEB71DCEB27}"/>
              </a:ext>
            </a:extLst>
          </p:cNvPr>
          <p:cNvSpPr/>
          <p:nvPr/>
        </p:nvSpPr>
        <p:spPr>
          <a:xfrm>
            <a:off x="962542" y="3885523"/>
            <a:ext cx="192024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CAMPAIGN FINANCE</a:t>
            </a:r>
          </a:p>
        </p:txBody>
      </p:sp>
      <p:sp>
        <p:nvSpPr>
          <p:cNvPr id="30" name="GraphName_R">
            <a:extLst>
              <a:ext uri="{FF2B5EF4-FFF2-40B4-BE49-F238E27FC236}">
                <a16:creationId xmlns:a16="http://schemas.microsoft.com/office/drawing/2014/main" id="{3479E197-0C68-B19E-C140-4C9572B29AEF}"/>
              </a:ext>
            </a:extLst>
          </p:cNvPr>
          <p:cNvSpPr txBox="1"/>
          <p:nvPr/>
        </p:nvSpPr>
        <p:spPr>
          <a:xfrm>
            <a:off x="3038657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FF5739"/>
                </a:solidFill>
              </a:rPr>
              <a:t>Brown</a:t>
            </a:r>
          </a:p>
        </p:txBody>
      </p:sp>
      <p:sp>
        <p:nvSpPr>
          <p:cNvPr id="33" name="GraphName_D">
            <a:extLst>
              <a:ext uri="{FF2B5EF4-FFF2-40B4-BE49-F238E27FC236}">
                <a16:creationId xmlns:a16="http://schemas.microsoft.com/office/drawing/2014/main" id="{1E2DB7ED-BB70-BBEE-04C8-BB47AC2796B3}"/>
              </a:ext>
            </a:extLst>
          </p:cNvPr>
          <p:cNvSpPr txBox="1"/>
          <p:nvPr/>
        </p:nvSpPr>
        <p:spPr>
          <a:xfrm>
            <a:off x="1247396" y="5755264"/>
            <a:ext cx="11887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rgbClr val="0380E3"/>
                </a:solidFill>
              </a:rPr>
              <a:t>Rosen</a:t>
            </a:r>
          </a:p>
        </p:txBody>
      </p:sp>
      <p:sp>
        <p:nvSpPr>
          <p:cNvPr id="37" name="Rounded Rectangle 2">
            <a:extLst>
              <a:ext uri="{FF2B5EF4-FFF2-40B4-BE49-F238E27FC236}">
                <a16:creationId xmlns:a16="http://schemas.microsoft.com/office/drawing/2014/main" id="{56B312FA-1C6E-3681-5E4F-09B2EC00FF1B}"/>
              </a:ext>
            </a:extLst>
          </p:cNvPr>
          <p:cNvSpPr/>
          <p:nvPr/>
        </p:nvSpPr>
        <p:spPr>
          <a:xfrm>
            <a:off x="4741511" y="1670705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442BB71-05B9-A304-DA86-4669246DF2B7}"/>
              </a:ext>
            </a:extLst>
          </p:cNvPr>
          <p:cNvSpPr/>
          <p:nvPr/>
        </p:nvSpPr>
        <p:spPr>
          <a:xfrm>
            <a:off x="4741511" y="1536467"/>
            <a:ext cx="265176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PRIMARY ELECTION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561EA0A6-6879-D790-41CD-FBA9484F49A8}"/>
              </a:ext>
            </a:extLst>
          </p:cNvPr>
          <p:cNvSpPr/>
          <p:nvPr/>
        </p:nvSpPr>
        <p:spPr>
          <a:xfrm>
            <a:off x="4738854" y="4016858"/>
            <a:ext cx="3566160" cy="2011680"/>
          </a:xfrm>
          <a:prstGeom prst="roundRect">
            <a:avLst>
              <a:gd name="adj" fmla="val 3943"/>
            </a:avLst>
          </a:prstGeom>
          <a:noFill/>
          <a:ln w="28575">
            <a:solidFill>
              <a:schemeClr val="bg2"/>
            </a:solidFill>
          </a:ln>
        </p:spPr>
        <p:txBody>
          <a:bodyPr wrap="square" tIns="274320" anchor="t">
            <a:noAutofit/>
          </a:bodyPr>
          <a:lstStyle/>
          <a:p>
            <a:pPr marL="690563" lvl="2" defTabSz="914400">
              <a:spcAft>
                <a:spcPts val="300"/>
              </a:spcAft>
            </a:pPr>
            <a:endParaRPr lang="en-US" sz="1000" dirty="0"/>
          </a:p>
        </p:txBody>
      </p:sp>
      <p:sp>
        <p:nvSpPr>
          <p:cNvPr id="14" name="PreviousHeader">
            <a:extLst>
              <a:ext uri="{FF2B5EF4-FFF2-40B4-BE49-F238E27FC236}">
                <a16:creationId xmlns:a16="http://schemas.microsoft.com/office/drawing/2014/main" id="{452D135F-E2BA-5F35-E430-6ED85CCB3595}"/>
              </a:ext>
            </a:extLst>
          </p:cNvPr>
          <p:cNvSpPr/>
          <p:nvPr/>
        </p:nvSpPr>
        <p:spPr>
          <a:xfrm>
            <a:off x="4738854" y="3885523"/>
            <a:ext cx="2468880" cy="274320"/>
          </a:xfrm>
          <a:prstGeom prst="roundRect">
            <a:avLst>
              <a:gd name="adj" fmla="val 22034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PREVIOUS NV RESULTS</a:t>
            </a:r>
            <a:endParaRPr lang="en-US" sz="1100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5" name="Previous">
            <a:extLst>
              <a:ext uri="{FF2B5EF4-FFF2-40B4-BE49-F238E27FC236}">
                <a16:creationId xmlns:a16="http://schemas.microsoft.com/office/drawing/2014/main" id="{AE747222-7CFC-5215-DD49-09C465BD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61133"/>
              </p:ext>
            </p:extLst>
          </p:nvPr>
        </p:nvGraphicFramePr>
        <p:xfrm>
          <a:off x="4874686" y="4256378"/>
          <a:ext cx="3291840" cy="1097382"/>
        </p:xfrm>
        <a:graphic>
          <a:graphicData uri="http://schemas.openxmlformats.org/drawingml/2006/table">
            <a:tbl>
              <a:tblPr/>
              <a:tblGrid>
                <a:gridCol w="822960">
                  <a:extLst>
                    <a:ext uri="{9D8B030D-6E8A-4147-A177-3AD203B41FA5}">
                      <a16:colId xmlns:a16="http://schemas.microsoft.com/office/drawing/2014/main" val="25719379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781259171"/>
                    </a:ext>
                  </a:extLst>
                </a:gridCol>
              </a:tblGrid>
              <a:tr h="365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Election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Winner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Runner-Up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Margin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2018
Senate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Rosen  (D)
50.4%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Heller (R)
45.4%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+ 5.0%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2020
Presidential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Biden (D)
50.1%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Trump (R)
47.7%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380E3"/>
                          </a:solidFill>
                          <a:latin typeface="+mn-lt"/>
                          <a:ea typeface="Verdana" panose="020B0604030504040204" pitchFamily="34" charset="0"/>
                        </a:rPr>
                        <a:t>D + 2.4%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</a:tbl>
          </a:graphicData>
        </a:graphic>
      </p:graphicFrame>
      <p:graphicFrame>
        <p:nvGraphicFramePr>
          <p:cNvPr id="11" name="Results">
            <a:extLst>
              <a:ext uri="{FF2B5EF4-FFF2-40B4-BE49-F238E27FC236}">
                <a16:creationId xmlns:a16="http://schemas.microsoft.com/office/drawing/2014/main" id="{2521AD90-58BE-5C31-FA80-B2BDD2FA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4899"/>
              </p:ext>
            </p:extLst>
          </p:nvPr>
        </p:nvGraphicFramePr>
        <p:xfrm>
          <a:off x="4877343" y="1921554"/>
          <a:ext cx="3291840" cy="1371702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308200159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DEM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Verdana" panose="020B0604030504040204" pitchFamily="34" charset="0"/>
                        </a:rPr>
                        <a:t>GOP</a:t>
                      </a:r>
                      <a:endParaRPr kumimoji="0" lang="en-US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Verdana" panose="020B060403050404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Jacky Rosen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92.3%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8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Sam Brown</a:t>
                      </a:r>
                      <a:b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</a:rPr>
                        <a:t>60.8%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7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Troy Walker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3.8%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Jeff Gunter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14.7%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556177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Mike Schaefer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2.3%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Jim Marchant</a:t>
                      </a:r>
                      <a:b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</a:b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6.6%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156780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D098B-5E4C-8161-DA65-A139E7093A99}"/>
              </a:ext>
            </a:extLst>
          </p:cNvPr>
          <p:cNvGrpSpPr>
            <a:grpSpLocks noChangeAspect="1"/>
          </p:cNvGrpSpPr>
          <p:nvPr/>
        </p:nvGrpSpPr>
        <p:grpSpPr>
          <a:xfrm>
            <a:off x="7151514" y="160079"/>
            <a:ext cx="1793590" cy="1790713"/>
            <a:chOff x="5275821" y="-6779"/>
            <a:chExt cx="1210703" cy="1208761"/>
          </a:xfrm>
        </p:grpSpPr>
        <p:sp>
          <p:nvSpPr>
            <p:cNvPr id="26" name="Partial Circle 25">
              <a:extLst>
                <a:ext uri="{FF2B5EF4-FFF2-40B4-BE49-F238E27FC236}">
                  <a16:creationId xmlns:a16="http://schemas.microsoft.com/office/drawing/2014/main" id="{061A9243-4DD7-CA8E-216B-7481EA785A3A}"/>
                </a:ext>
              </a:extLst>
            </p:cNvPr>
            <p:cNvSpPr/>
            <p:nvPr/>
          </p:nvSpPr>
          <p:spPr>
            <a:xfrm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BC2C3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Partial Circle 30">
              <a:extLst>
                <a:ext uri="{FF2B5EF4-FFF2-40B4-BE49-F238E27FC236}">
                  <a16:creationId xmlns:a16="http://schemas.microsoft.com/office/drawing/2014/main" id="{0592289C-BE4B-439B-B4F0-C15E033F0516}"/>
                </a:ext>
              </a:extLst>
            </p:cNvPr>
            <p:cNvSpPr/>
            <p:nvPr/>
          </p:nvSpPr>
          <p:spPr>
            <a:xfrm rot="20080146">
              <a:off x="5277765" y="-6779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EC3C4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AA88E102-916C-43AF-EA3F-34BED719971C}"/>
                </a:ext>
              </a:extLst>
            </p:cNvPr>
            <p:cNvSpPr/>
            <p:nvPr/>
          </p:nvSpPr>
          <p:spPr>
            <a:xfrm rot="18565885">
              <a:off x="5277765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F4748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28798DCA-1B2E-B30B-150D-CCEE2DAF2199}"/>
                </a:ext>
              </a:extLst>
            </p:cNvPr>
            <p:cNvSpPr/>
            <p:nvPr/>
          </p:nvSpPr>
          <p:spPr>
            <a:xfrm rot="16985707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ACACA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27A1236B-E0EA-F105-0BAF-EF4BAE853B44}"/>
                </a:ext>
              </a:extLst>
            </p:cNvPr>
            <p:cNvSpPr/>
            <p:nvPr/>
          </p:nvSpPr>
          <p:spPr>
            <a:xfrm rot="15415785">
              <a:off x="5277767" y="-6777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74A4D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artial Circle 35">
              <a:extLst>
                <a:ext uri="{FF2B5EF4-FFF2-40B4-BE49-F238E27FC236}">
                  <a16:creationId xmlns:a16="http://schemas.microsoft.com/office/drawing/2014/main" id="{A5823031-8DF5-A2EA-2168-C8DA33DC2728}"/>
                </a:ext>
              </a:extLst>
            </p:cNvPr>
            <p:cNvSpPr/>
            <p:nvPr/>
          </p:nvSpPr>
          <p:spPr>
            <a:xfrm rot="13864895">
              <a:off x="5277375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347CBC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6F8B87D2-0207-219D-D9CC-9F382FCE1161}"/>
                </a:ext>
              </a:extLst>
            </p:cNvPr>
            <p:cNvSpPr/>
            <p:nvPr/>
          </p:nvSpPr>
          <p:spPr>
            <a:xfrm rot="12327401">
              <a:off x="5275821" y="-6775"/>
              <a:ext cx="1208757" cy="1208757"/>
            </a:xfrm>
            <a:prstGeom prst="pie">
              <a:avLst>
                <a:gd name="adj1" fmla="val 20057160"/>
                <a:gd name="adj2" fmla="val 0"/>
              </a:avLst>
            </a:prstGeom>
            <a:solidFill>
              <a:srgbClr val="245C94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389E2B-6E74-681B-5E64-BA12A660DC7B}"/>
              </a:ext>
            </a:extLst>
          </p:cNvPr>
          <p:cNvSpPr txBox="1"/>
          <p:nvPr/>
        </p:nvSpPr>
        <p:spPr>
          <a:xfrm>
            <a:off x="990715" y="4361946"/>
            <a:ext cx="3537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300"/>
              </a:spcAft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receipts  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■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/>
                <a:cs typeface="Arial"/>
                <a:sym typeface="Arial"/>
              </a:rPr>
              <a:t> Total disbursements</a:t>
            </a:r>
          </a:p>
        </p:txBody>
      </p:sp>
      <p:sp>
        <p:nvSpPr>
          <p:cNvPr id="78" name="FEC_Date_Note">
            <a:extLst>
              <a:ext uri="{FF2B5EF4-FFF2-40B4-BE49-F238E27FC236}">
                <a16:creationId xmlns:a16="http://schemas.microsoft.com/office/drawing/2014/main" id="{39024AB3-F4E7-86C9-7FE5-04F83DE10DF9}"/>
              </a:ext>
            </a:extLst>
          </p:cNvPr>
          <p:cNvSpPr txBox="1"/>
          <p:nvPr/>
        </p:nvSpPr>
        <p:spPr>
          <a:xfrm>
            <a:off x="4968974" y="6194957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Cook">
            <a:extLst>
              <a:ext uri="{FF2B5EF4-FFF2-40B4-BE49-F238E27FC236}">
                <a16:creationId xmlns:a16="http://schemas.microsoft.com/office/drawing/2014/main" id="{5742E1F0-EB73-160A-F62F-C81068619CD0}"/>
              </a:ext>
            </a:extLst>
          </p:cNvPr>
          <p:cNvSpPr txBox="1"/>
          <p:nvPr/>
        </p:nvSpPr>
        <p:spPr>
          <a:xfrm>
            <a:off x="7154394" y="1047565"/>
            <a:ext cx="1790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4A4D4"/>
                </a:solidFill>
              </a:rPr>
              <a:t>Lean D*</a:t>
            </a:r>
          </a:p>
        </p:txBody>
      </p:sp>
      <p:sp>
        <p:nvSpPr>
          <p:cNvPr id="17" name="Cook_Note">
            <a:extLst>
              <a:ext uri="{FF2B5EF4-FFF2-40B4-BE49-F238E27FC236}">
                <a16:creationId xmlns:a16="http://schemas.microsoft.com/office/drawing/2014/main" id="{8E0E13ED-813B-B376-F4FD-8055DBD2A8B6}"/>
              </a:ext>
            </a:extLst>
          </p:cNvPr>
          <p:cNvSpPr txBox="1"/>
          <p:nvPr/>
        </p:nvSpPr>
        <p:spPr>
          <a:xfrm>
            <a:off x="4968973" y="6072624"/>
            <a:ext cx="333604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*COOK POLITICAL REPORT RATINGS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EA959E-E9F1-B4E7-4E0F-27B942BF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4" t="-1761" r="22355" b="50000"/>
          <a:stretch/>
        </p:blipFill>
        <p:spPr>
          <a:xfrm>
            <a:off x="1095691" y="1961907"/>
            <a:ext cx="602510" cy="738075"/>
          </a:xfrm>
          <a:prstGeom prst="roundRect">
            <a:avLst>
              <a:gd name="adj" fmla="val 15000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99E2D4A-7E0C-9FF0-5862-947D73BAD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7" r="20908" b="48001"/>
          <a:stretch/>
        </p:blipFill>
        <p:spPr>
          <a:xfrm>
            <a:off x="1098865" y="2834078"/>
            <a:ext cx="602510" cy="738075"/>
          </a:xfrm>
          <a:prstGeom prst="roundRect">
            <a:avLst>
              <a:gd name="adj" fmla="val 15000"/>
            </a:avLst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C2833E-0404-0E2B-0771-BCE704D24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321886"/>
              </p:ext>
            </p:extLst>
          </p:nvPr>
        </p:nvGraphicFramePr>
        <p:xfrm>
          <a:off x="960097" y="4653004"/>
          <a:ext cx="3566160" cy="112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4DF05D-0927-8FC6-FA34-181FBC3261E5}"/>
              </a:ext>
            </a:extLst>
          </p:cNvPr>
          <p:cNvSpPr txBox="1"/>
          <p:nvPr/>
        </p:nvSpPr>
        <p:spPr>
          <a:xfrm>
            <a:off x="636989" y="6346956"/>
            <a:ext cx="26853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200" dirty="0">
                <a:solidFill>
                  <a:schemeClr val="accent1"/>
                </a:solidFill>
              </a:rPr>
              <a:t>PRESENTATION CENTER </a:t>
            </a:r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10/31/24</a:t>
            </a:r>
          </a:p>
        </p:txBody>
      </p:sp>
      <p:grpSp>
        <p:nvGrpSpPr>
          <p:cNvPr id="3" name="Needle_LeanD">
            <a:extLst>
              <a:ext uri="{FF2B5EF4-FFF2-40B4-BE49-F238E27FC236}">
                <a16:creationId xmlns:a16="http://schemas.microsoft.com/office/drawing/2014/main" id="{31C7F28E-902F-1FF4-A95F-3C05EC20CF12}"/>
              </a:ext>
            </a:extLst>
          </p:cNvPr>
          <p:cNvGrpSpPr>
            <a:grpSpLocks noChangeAspect="1"/>
          </p:cNvGrpSpPr>
          <p:nvPr/>
        </p:nvGrpSpPr>
        <p:grpSpPr>
          <a:xfrm>
            <a:off x="7081269" y="99598"/>
            <a:ext cx="1931194" cy="1056826"/>
            <a:chOff x="1189834" y="2179068"/>
            <a:chExt cx="2075688" cy="11358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3F117B-4D8E-B880-1A64-C05375BB1294}"/>
                </a:ext>
              </a:extLst>
            </p:cNvPr>
            <p:cNvSpPr>
              <a:spLocks/>
            </p:cNvSpPr>
            <p:nvPr/>
          </p:nvSpPr>
          <p:spPr>
            <a:xfrm>
              <a:off x="1189834" y="2179068"/>
              <a:ext cx="2075688" cy="1135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5B7F39-16CD-D98E-70E4-4B5BA9504CE9}"/>
                </a:ext>
              </a:extLst>
            </p:cNvPr>
            <p:cNvGrpSpPr>
              <a:grpSpLocks/>
            </p:cNvGrpSpPr>
            <p:nvPr/>
          </p:nvGrpSpPr>
          <p:grpSpPr>
            <a:xfrm rot="19980000">
              <a:off x="1984296" y="2386979"/>
              <a:ext cx="135493" cy="911543"/>
              <a:chOff x="7983828" y="253976"/>
              <a:chExt cx="126061" cy="848088"/>
            </a:xfrm>
            <a:solidFill>
              <a:srgbClr val="404040"/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56EC901-D997-7DC3-00EF-E290C24EAE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83828" y="976003"/>
                <a:ext cx="126061" cy="12606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3CF381E2-E74A-1520-F121-FBD306608EC0}"/>
                  </a:ext>
                </a:extLst>
              </p:cNvPr>
              <p:cNvSpPr/>
              <p:nvPr/>
            </p:nvSpPr>
            <p:spPr>
              <a:xfrm>
                <a:off x="8023998" y="253976"/>
                <a:ext cx="45719" cy="76825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376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5C6B5"/>
      </a:accent1>
      <a:accent2>
        <a:srgbClr val="00A8E1"/>
      </a:accent2>
      <a:accent3>
        <a:srgbClr val="BABBBA"/>
      </a:accent3>
      <a:accent4>
        <a:srgbClr val="FE5637"/>
      </a:accent4>
      <a:accent5>
        <a:srgbClr val="32653A"/>
      </a:accent5>
      <a:accent6>
        <a:srgbClr val="005471"/>
      </a:accent6>
      <a:hlink>
        <a:srgbClr val="69D3EB"/>
      </a:hlink>
      <a:folHlink>
        <a:srgbClr val="2B698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 Template Refresh_Iteration A_5_22_20" id="{65FF12BA-0685-1C46-953A-74426E137123}" vid="{60C31AC6-C625-7B4E-83CF-F30B2EF04A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020251-D2FC-40E0-A1AA-4C5D79376E49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</TotalTime>
  <Words>5056</Words>
  <Application>Microsoft Office PowerPoint</Application>
  <PresentationFormat>On-screen Show (4:3)</PresentationFormat>
  <Paragraphs>741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Segoe UI</vt:lpstr>
      <vt:lpstr>Office Theme</vt:lpstr>
      <vt:lpstr>Senate races to watch</vt:lpstr>
      <vt:lpstr>Democrats and Independents must defend 23 seats in 2024 </vt:lpstr>
      <vt:lpstr>Senate Race Spotlight: Arizona</vt:lpstr>
      <vt:lpstr>Senate Race Spotlight: Florida</vt:lpstr>
      <vt:lpstr>Senate Race Spotlight: Maryland</vt:lpstr>
      <vt:lpstr>Senate Race Spotlight: Michigan</vt:lpstr>
      <vt:lpstr>Senate Race Spotlight: Montana</vt:lpstr>
      <vt:lpstr>Senate Race Spotlight: New Jersey</vt:lpstr>
      <vt:lpstr>Senate Race Spotlight: Nevada</vt:lpstr>
      <vt:lpstr>Senate Race Spotlight: Ohio</vt:lpstr>
      <vt:lpstr>Senate Race Spotlight: Pennsylvania</vt:lpstr>
      <vt:lpstr>Senate Race Spotlight: Texas</vt:lpstr>
      <vt:lpstr>Senate Race Spotlight: West Virginia</vt:lpstr>
      <vt:lpstr>Senate Race Spotlight: Wisconsin</vt:lpstr>
      <vt:lpstr>Ways to edit these slides</vt:lpstr>
    </vt:vector>
  </TitlesOfParts>
  <Company>Atlantic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Center</dc:creator>
  <cp:lastModifiedBy>Jessica Coghlan</cp:lastModifiedBy>
  <cp:revision>1276</cp:revision>
  <dcterms:created xsi:type="dcterms:W3CDTF">2020-05-28T13:14:54Z</dcterms:created>
  <dcterms:modified xsi:type="dcterms:W3CDTF">2024-10-31T14:49:21Z</dcterms:modified>
</cp:coreProperties>
</file>