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6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7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8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9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0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1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2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3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4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15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16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17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18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19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20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21.xml" ContentType="application/vnd.openxmlformats-officedocument.presentationml.notesSlide+xml"/>
  <Override PartName="/ppt/media/image59.jpg" ContentType="image/png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22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23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24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25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26.xml" ContentType="application/vnd.openxmlformats-officedocument.presentationml.notesSl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27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28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29.xml" ContentType="application/vnd.openxmlformats-officedocument.presentationml.notesSl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30.xml" ContentType="application/vnd.openxmlformats-officedocument.presentationml.notesSl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31.xml" ContentType="application/vnd.openxmlformats-officedocument.presentationml.notesSl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32.xml" ContentType="application/vnd.openxmlformats-officedocument.presentationml.notesSl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33.xml" ContentType="application/vnd.openxmlformats-officedocument.presentationml.notesSl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notesSlides/notesSlide34.xml" ContentType="application/vnd.openxmlformats-officedocument.presentationml.notesSlid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notesSlides/notesSlide35.xml" ContentType="application/vnd.openxmlformats-officedocument.presentationml.notesSl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36.xml" ContentType="application/vnd.openxmlformats-officedocument.presentationml.notesSl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37.xml" ContentType="application/vnd.openxmlformats-officedocument.presentationml.notesSlid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notesSlides/notesSlide38.xml" ContentType="application/vnd.openxmlformats-officedocument.presentationml.notesSlid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notesSlides/notesSlide39.xml" ContentType="application/vnd.openxmlformats-officedocument.presentationml.notesSlid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notesSlides/notesSlide40.xml" ContentType="application/vnd.openxmlformats-officedocument.presentationml.notesSlid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notesSlides/notesSlide41.xml" ContentType="application/vnd.openxmlformats-officedocument.presentationml.notesSlid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notesSlides/notesSlide42.xml" ContentType="application/vnd.openxmlformats-officedocument.presentationml.notesSlid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896" r:id="rId2"/>
    <p:sldId id="922" r:id="rId3"/>
    <p:sldId id="879" r:id="rId4"/>
    <p:sldId id="916" r:id="rId5"/>
    <p:sldId id="917" r:id="rId6"/>
    <p:sldId id="890" r:id="rId7"/>
    <p:sldId id="891" r:id="rId8"/>
    <p:sldId id="892" r:id="rId9"/>
    <p:sldId id="893" r:id="rId10"/>
    <p:sldId id="894" r:id="rId11"/>
    <p:sldId id="927" r:id="rId12"/>
    <p:sldId id="911" r:id="rId13"/>
    <p:sldId id="912" r:id="rId14"/>
    <p:sldId id="926" r:id="rId15"/>
    <p:sldId id="929" r:id="rId16"/>
    <p:sldId id="898" r:id="rId17"/>
    <p:sldId id="880" r:id="rId18"/>
    <p:sldId id="899" r:id="rId19"/>
    <p:sldId id="906" r:id="rId20"/>
    <p:sldId id="919" r:id="rId21"/>
    <p:sldId id="920" r:id="rId22"/>
    <p:sldId id="918" r:id="rId23"/>
    <p:sldId id="923" r:id="rId24"/>
    <p:sldId id="881" r:id="rId25"/>
    <p:sldId id="895" r:id="rId26"/>
    <p:sldId id="900" r:id="rId27"/>
    <p:sldId id="901" r:id="rId28"/>
    <p:sldId id="907" r:id="rId29"/>
    <p:sldId id="908" r:id="rId30"/>
    <p:sldId id="915" r:id="rId31"/>
    <p:sldId id="913" r:id="rId32"/>
    <p:sldId id="914" r:id="rId33"/>
    <p:sldId id="930" r:id="rId34"/>
    <p:sldId id="882" r:id="rId35"/>
    <p:sldId id="884" r:id="rId36"/>
    <p:sldId id="883" r:id="rId37"/>
    <p:sldId id="902" r:id="rId38"/>
    <p:sldId id="903" r:id="rId39"/>
    <p:sldId id="885" r:id="rId40"/>
    <p:sldId id="887" r:id="rId41"/>
    <p:sldId id="888" r:id="rId42"/>
    <p:sldId id="928" r:id="rId43"/>
    <p:sldId id="886" r:id="rId44"/>
    <p:sldId id="889" r:id="rId45"/>
    <p:sldId id="904" r:id="rId46"/>
    <p:sldId id="905" r:id="rId47"/>
    <p:sldId id="909" r:id="rId48"/>
    <p:sldId id="910" r:id="rId49"/>
    <p:sldId id="921" r:id="rId50"/>
    <p:sldId id="924" r:id="rId51"/>
    <p:sldId id="897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3816" userDrawn="1">
          <p15:clr>
            <a:srgbClr val="A4A3A4"/>
          </p15:clr>
        </p15:guide>
        <p15:guide id="4" pos="5232" userDrawn="1">
          <p15:clr>
            <a:srgbClr val="A4A3A4"/>
          </p15:clr>
        </p15:guide>
        <p15:guide id="5" pos="5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D2E61D-EF7C-9938-04DC-D984CF9A50B6}" name="Eamonn Howerter" initials="EH" userId="bbb020b9be380aa5" providerId="Windows Live"/>
  <p188:author id="{E0B4838B-4E13-474E-90A2-8059BA927751}" name="Kalea Young-Gibson" initials="KYG" userId="S::kyounggibson@nationaljournal.com::f588f6f5-ecba-4c28-ba1c-07666dc493b7" providerId="AD"/>
  <p188:author id="{881770A4-B1E1-25ED-8A24-3783E8B99A4E}" name="Jessica Coghlan" initials="JC" userId="S::jcoghlan@nationaljournal.com::cede88b5-fdc0-4654-9140-2bce6a98efa5" providerId="AD"/>
  <p188:author id="{1189D4B7-43F9-4C30-3818-B76F504E2E9F}" name="Snowden, Lauren" initials="LS" userId="S::lgsnowden@wm.edu::19647510-2f6c-4cf8-97d3-df95ca13f982" providerId="AD"/>
  <p188:author id="{CED0BCCB-E31A-2A2B-063B-BDF44917B438}" name="Jaylen Joseph" initials="JJ" userId="S::jjoseph@nationaljournal.com::8e953d74-b6f9-4ba1-9f7e-794853ff6ce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ton, Sara" initials="SS" lastIdx="1" clrIdx="0">
    <p:extLst>
      <p:ext uri="{19B8F6BF-5375-455C-9EA6-DF929625EA0E}">
        <p15:presenceInfo xmlns:p15="http://schemas.microsoft.com/office/powerpoint/2012/main" userId="S::sstanton@nationaljournal.com::7241a462-0b3c-41c5-a928-a84612ae41e9" providerId="AD"/>
      </p:ext>
    </p:extLst>
  </p:cmAuthor>
  <p:cmAuthor id="2" name="Stublen, Daniel" initials="SD" lastIdx="32" clrIdx="1">
    <p:extLst>
      <p:ext uri="{19B8F6BF-5375-455C-9EA6-DF929625EA0E}">
        <p15:presenceInfo xmlns:p15="http://schemas.microsoft.com/office/powerpoint/2012/main" userId="Stublen, Daniel" providerId="None"/>
      </p:ext>
    </p:extLst>
  </p:cmAuthor>
  <p:cmAuthor id="3" name="Kim, Gina" initials="GK" lastIdx="32" clrIdx="2">
    <p:extLst>
      <p:ext uri="{19B8F6BF-5375-455C-9EA6-DF929625EA0E}">
        <p15:presenceInfo xmlns:p15="http://schemas.microsoft.com/office/powerpoint/2012/main" userId="Kim, G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80E3"/>
    <a:srgbClr val="FF5739"/>
    <a:srgbClr val="99DDD3"/>
    <a:srgbClr val="359F8F"/>
    <a:srgbClr val="FFFFFF"/>
    <a:srgbClr val="BC2C3C"/>
    <a:srgbClr val="EC3C4C"/>
    <a:srgbClr val="F47484"/>
    <a:srgbClr val="74A4D4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25" autoAdjust="0"/>
    <p:restoredTop sz="0" autoAdjust="0"/>
  </p:normalViewPr>
  <p:slideViewPr>
    <p:cSldViewPr snapToGrid="0" snapToObjects="1">
      <p:cViewPr varScale="1">
        <p:scale>
          <a:sx n="155" d="100"/>
          <a:sy n="155" d="100"/>
        </p:scale>
        <p:origin x="1548" y="150"/>
      </p:cViewPr>
      <p:guideLst>
        <p:guide orient="horz" pos="504"/>
        <p:guide pos="2880"/>
        <p:guide orient="horz" pos="3816"/>
        <p:guide pos="5232"/>
        <p:guide pos="5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DB3-462B-8444-0B5E7515EF9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DB3-462B-8444-0B5E7515EF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11383691.91</c:v>
                </c:pt>
                <c:pt idx="1">
                  <c:v>2039581.77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B3-462B-8444-0B5E7515EF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DB3-462B-8444-0B5E7515EF9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DB3-462B-8444-0B5E7515EF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10911365.300000001</c:v>
                </c:pt>
                <c:pt idx="1">
                  <c:v>1801360.64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DB3-462B-8444-0B5E7515E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BD5-473B-988E-7173B5F2877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D5-473B-988E-7173B5F287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6121730.8799999999</c:v>
                </c:pt>
                <c:pt idx="1">
                  <c:v>4134242.83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D5-473B-988E-7173B5F287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BD5-473B-988E-7173B5F2877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BD5-473B-988E-7173B5F287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5606552.0999999996</c:v>
                </c:pt>
                <c:pt idx="1">
                  <c:v>3138443.23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D5-473B-988E-7173B5F28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476-4E20-A0A7-A93C66A1A88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476-4E20-A0A7-A93C66A1A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16502296.17</c:v>
                </c:pt>
                <c:pt idx="1">
                  <c:v>2410147.0099999998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76-4E20-A0A7-A93C66A1A8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476-4E20-A0A7-A93C66A1A88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476-4E20-A0A7-A93C66A1A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15489103.119999999</c:v>
                </c:pt>
                <c:pt idx="1">
                  <c:v>2097864.56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476-4E20-A0A7-A93C66A1A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A23-4FCD-812F-2993A62FAD7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A23-4FCD-812F-2993A62FAD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7303138.5999999996</c:v>
                </c:pt>
                <c:pt idx="1">
                  <c:v>2297544.52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23-4FCD-812F-2993A62FAD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A23-4FCD-812F-2993A62FAD7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A23-4FCD-812F-2993A62FAD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5996518.3899999997</c:v>
                </c:pt>
                <c:pt idx="1">
                  <c:v>1934256.54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A23-4FCD-812F-2993A62FAD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D7B-465E-B1AA-144C65594A6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D7B-465E-B1AA-144C65594A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591537.11</c:v>
                </c:pt>
                <c:pt idx="1">
                  <c:v>3061592.36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7B-465E-B1AA-144C65594A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D7B-465E-B1AA-144C65594A6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D7B-465E-B1AA-144C65594A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485924.6</c:v>
                </c:pt>
                <c:pt idx="1">
                  <c:v>1278044.05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D7B-465E-B1AA-144C65594A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07A-4EE3-8387-3C0E557B5CD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07A-4EE3-8387-3C0E557B5C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5850154.5099999998</c:v>
                </c:pt>
                <c:pt idx="1">
                  <c:v>4850823.5199999996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7A-4EE3-8387-3C0E557B5C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07A-4EE3-8387-3C0E557B5CD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07A-4EE3-8387-3C0E557B5C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5062209.87</c:v>
                </c:pt>
                <c:pt idx="1">
                  <c:v>3707813.87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7A-4EE3-8387-3C0E557B5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0E0-4C59-9360-89F9119D7C4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0E0-4C59-9360-89F9119D7C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4826752.6900000004</c:v>
                </c:pt>
                <c:pt idx="1">
                  <c:v>5227097.1500000004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E0-4C59-9360-89F9119D7C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0E0-4C59-9360-89F9119D7C4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0E0-4C59-9360-89F9119D7C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4549749.1900000004</c:v>
                </c:pt>
                <c:pt idx="1">
                  <c:v>4291597.1900000004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0E0-4C59-9360-89F9119D7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DF6-4CB8-808B-F5AE22AEE1C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DF6-4CB8-808B-F5AE22AEE1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4721698.74</c:v>
                </c:pt>
                <c:pt idx="1">
                  <c:v>1385102.86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F6-4CB8-808B-F5AE22AEE1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DF6-4CB8-808B-F5AE22AEE1C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DF6-4CB8-808B-F5AE22AEE1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3406920.05</c:v>
                </c:pt>
                <c:pt idx="1">
                  <c:v>1053804.1499999999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DF6-4CB8-808B-F5AE22AEE1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260-465A-98F8-CC9728414F7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260-465A-98F8-CC9728414F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4394664.83</c:v>
                </c:pt>
                <c:pt idx="1">
                  <c:v>910348.44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60-465A-98F8-CC9728414F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260-465A-98F8-CC9728414F7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260-465A-98F8-CC9728414F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4186832.7</c:v>
                </c:pt>
                <c:pt idx="1">
                  <c:v>566733.04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260-465A-98F8-CC9728414F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265-432D-A0B9-D723B2A3934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265-432D-A0B9-D723B2A393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7062983.3700000001</c:v>
                </c:pt>
                <c:pt idx="1">
                  <c:v>3209610.52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65-432D-A0B9-D723B2A393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265-432D-A0B9-D723B2A3934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265-432D-A0B9-D723B2A393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6021871.4900000002</c:v>
                </c:pt>
                <c:pt idx="1">
                  <c:v>2554559.39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265-432D-A0B9-D723B2A39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6F7-4C22-A935-22568BD6FFE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6F7-4C22-A935-22568BD6FF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7045642.6299999999</c:v>
                </c:pt>
                <c:pt idx="1">
                  <c:v>4622110.5999999996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F7-4C22-A935-22568BD6FF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6F7-4C22-A935-22568BD6FFE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6F7-4C22-A935-22568BD6FF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5864292.0800000001</c:v>
                </c:pt>
                <c:pt idx="1">
                  <c:v>4086079.83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6F7-4C22-A935-22568BD6FF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4A8-4171-92AE-2C4DE8FCA4B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4A8-4171-92AE-2C4DE8FCA4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2174650.62</c:v>
                </c:pt>
                <c:pt idx="1">
                  <c:v>3178595.66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A8-4171-92AE-2C4DE8FCA4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4A8-4171-92AE-2C4DE8FCA4B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4A8-4171-92AE-2C4DE8FCA4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1729566.34</c:v>
                </c:pt>
                <c:pt idx="1">
                  <c:v>3056155.22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4A8-4171-92AE-2C4DE8FCA4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EBE-4513-9D94-EF6FBDE077B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EBE-4513-9D94-EF6FBDE077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5255714.97</c:v>
                </c:pt>
                <c:pt idx="1">
                  <c:v>5114278.16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BE-4513-9D94-EF6FBDE077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EBE-4513-9D94-EF6FBDE077B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EBE-4513-9D94-EF6FBDE077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4065002.19</c:v>
                </c:pt>
                <c:pt idx="1">
                  <c:v>4787401.45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EBE-4513-9D94-EF6FBDE077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C15-4332-8B0D-15F4E1A9619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C15-4332-8B0D-15F4E1A961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2596072.02</c:v>
                </c:pt>
                <c:pt idx="1">
                  <c:v>8287450.9699999997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15-4332-8B0D-15F4E1A9619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C15-4332-8B0D-15F4E1A9619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C15-4332-8B0D-15F4E1A961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1710908.41</c:v>
                </c:pt>
                <c:pt idx="1">
                  <c:v>6767253.8700000001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C15-4332-8B0D-15F4E1A961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26D-43D0-8729-3E8DD03F023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26D-43D0-8729-3E8DD03F02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7852933.2699999996</c:v>
                </c:pt>
                <c:pt idx="1">
                  <c:v>2966229.33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6D-43D0-8729-3E8DD03F02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26D-43D0-8729-3E8DD03F023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26D-43D0-8729-3E8DD03F02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6492578.4199999999</c:v>
                </c:pt>
                <c:pt idx="1">
                  <c:v>2307113.83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26D-43D0-8729-3E8DD03F02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45D-498A-875B-1DCFD100699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45D-498A-875B-1DCFD10069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5599491.7199999997</c:v>
                </c:pt>
                <c:pt idx="1">
                  <c:v>4279685.0999999996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5D-498A-875B-1DCFD10069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45D-498A-875B-1DCFD100699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45D-498A-875B-1DCFD10069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3818477.83</c:v>
                </c:pt>
                <c:pt idx="1">
                  <c:v>3721700.92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45D-498A-875B-1DCFD1006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222-4C29-9A22-43FA6763243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222-4C29-9A22-43FA676324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6746765.8499999996</c:v>
                </c:pt>
                <c:pt idx="1">
                  <c:v>5944820.21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22-4C29-9A22-43FA676324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222-4C29-9A22-43FA6763243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222-4C29-9A22-43FA676324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5879287.96</c:v>
                </c:pt>
                <c:pt idx="1">
                  <c:v>5353940.9000000004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222-4C29-9A22-43FA676324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7DC-4556-A2E2-D0BB4B1187F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7DC-4556-A2E2-D0BB4B1187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5638729.7999999998</c:v>
                </c:pt>
                <c:pt idx="1">
                  <c:v>5558101.29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DC-4556-A2E2-D0BB4B1187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7DC-4556-A2E2-D0BB4B1187F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7DC-4556-A2E2-D0BB4B1187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5071271.9000000004</c:v>
                </c:pt>
                <c:pt idx="1">
                  <c:v>3365746.58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7DC-4556-A2E2-D0BB4B1187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E0A-4CFB-8286-2DF0F1FA73E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E0A-4CFB-8286-2DF0F1FA73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6483548.3899999997</c:v>
                </c:pt>
                <c:pt idx="1">
                  <c:v>3958577.05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0A-4CFB-8286-2DF0F1FA73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E0A-4CFB-8286-2DF0F1FA73E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E0A-4CFB-8286-2DF0F1FA73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5515855.2800000003</c:v>
                </c:pt>
                <c:pt idx="1">
                  <c:v>3750810.87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E0A-4CFB-8286-2DF0F1FA73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C6-48B4-AB0D-0772448C206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8C6-48B4-AB0D-0772448C20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2250639.9500000002</c:v>
                </c:pt>
                <c:pt idx="1">
                  <c:v>1898535.92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C6-48B4-AB0D-0772448C20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8C6-48B4-AB0D-0772448C206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8C6-48B4-AB0D-0772448C20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1793959.08</c:v>
                </c:pt>
                <c:pt idx="1">
                  <c:v>1903158.01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8C6-48B4-AB0D-0772448C20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55C-4416-84BB-9E3EA6C9F03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55C-4416-84BB-9E3EA6C9F0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5667749.5099999998</c:v>
                </c:pt>
                <c:pt idx="1">
                  <c:v>1296245.3600000001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5C-4416-84BB-9E3EA6C9F03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55C-4416-84BB-9E3EA6C9F03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55C-4416-84BB-9E3EA6C9F0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4824098.54</c:v>
                </c:pt>
                <c:pt idx="1">
                  <c:v>1143500.3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55C-4416-84BB-9E3EA6C9F0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E50-4FAD-92EE-78E716B1552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E50-4FAD-92EE-78E716B155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6127579.9400000004</c:v>
                </c:pt>
                <c:pt idx="1">
                  <c:v>4419901.68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50-4FAD-92EE-78E716B155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E50-4FAD-92EE-78E716B1552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E50-4FAD-92EE-78E716B155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4381069.9800000004</c:v>
                </c:pt>
                <c:pt idx="1">
                  <c:v>3265699.56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E50-4FAD-92EE-78E716B15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737-4244-BDF3-89E574F5F80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737-4244-BDF3-89E574F5F8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5499151.29</c:v>
                </c:pt>
                <c:pt idx="1">
                  <c:v>3806312.95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37-4244-BDF3-89E574F5F8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737-4244-BDF3-89E574F5F80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737-4244-BDF3-89E574F5F8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4708427.4800000004</c:v>
                </c:pt>
                <c:pt idx="1">
                  <c:v>3466391.69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737-4244-BDF3-89E574F5F8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7FC-4825-BAFB-B030094C300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7FC-4825-BAFB-B030094C30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9057157.4600000009</c:v>
                </c:pt>
                <c:pt idx="1">
                  <c:v>7777943.0899999999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FC-4825-BAFB-B030094C300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7FC-4825-BAFB-B030094C300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7FC-4825-BAFB-B030094C30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8496675.3699999992</c:v>
                </c:pt>
                <c:pt idx="1">
                  <c:v>6588290.6200000001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7FC-4825-BAFB-B030094C30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3AA-453A-9FBA-1F3E0F931BD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3AA-453A-9FBA-1F3E0F931B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8760534.2799999993</c:v>
                </c:pt>
                <c:pt idx="1">
                  <c:v>5119951.07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AA-453A-9FBA-1F3E0F931B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3AA-453A-9FBA-1F3E0F931BD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3AA-453A-9FBA-1F3E0F931B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7669786.4500000002</c:v>
                </c:pt>
                <c:pt idx="1">
                  <c:v>4501693.5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3AA-453A-9FBA-1F3E0F931B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606-422F-B9BC-662EED5EBBC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606-422F-B9BC-662EED5EBB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5850154.5099999998</c:v>
                </c:pt>
                <c:pt idx="1">
                  <c:v>4850823.5199999996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06-422F-B9BC-662EED5EBBC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606-422F-B9BC-662EED5EBBC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606-422F-B9BC-662EED5EBB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5062209.87</c:v>
                </c:pt>
                <c:pt idx="1">
                  <c:v>3707813.87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606-422F-B9BC-662EED5EBB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795-43E4-A9F4-C11C1FFA615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795-43E4-A9F4-C11C1FFA61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3545475.35</c:v>
                </c:pt>
                <c:pt idx="1">
                  <c:v>1014473.61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95-43E4-A9F4-C11C1FFA61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795-43E4-A9F4-C11C1FFA615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795-43E4-A9F4-C11C1FFA61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3383361.3</c:v>
                </c:pt>
                <c:pt idx="1">
                  <c:v>877091.28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795-43E4-A9F4-C11C1FFA61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529-4186-B9D1-6609501CC3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529-4186-B9D1-6609501CC3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4483047.3899999997</c:v>
                </c:pt>
                <c:pt idx="1">
                  <c:v>1480664.05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29-4186-B9D1-6609501CC3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529-4186-B9D1-6609501CC3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529-4186-B9D1-6609501CC3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3960808.31</c:v>
                </c:pt>
                <c:pt idx="1">
                  <c:v>941424.32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29-4186-B9D1-6609501CC3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175-44F9-BA62-098A807D9FE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175-44F9-BA62-098A807D9F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4949666.26</c:v>
                </c:pt>
                <c:pt idx="1">
                  <c:v>1443634.81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75-44F9-BA62-098A807D9F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175-44F9-BA62-098A807D9FE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175-44F9-BA62-098A807D9F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4673426.87</c:v>
                </c:pt>
                <c:pt idx="1">
                  <c:v>990132.85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175-44F9-BA62-098A807D9F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6C-44A4-AEF3-FFF01627111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D6C-44A4-AEF3-FFF0162711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6436776.4699999997</c:v>
                </c:pt>
                <c:pt idx="1">
                  <c:v>5698141.8399999999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6C-44A4-AEF3-FFF0162711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D6C-44A4-AEF3-FFF01627111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D6C-44A4-AEF3-FFF0162711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5924153.3899999997</c:v>
                </c:pt>
                <c:pt idx="1">
                  <c:v>5094032.87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D6C-44A4-AEF3-FFF0162711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17F-4854-9A37-729F03BC779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17F-4854-9A37-729F03BC77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5007769.71</c:v>
                </c:pt>
                <c:pt idx="1">
                  <c:v>544611.87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7F-4854-9A37-729F03BC77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17F-4854-9A37-729F03BC779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17F-4854-9A37-729F03BC77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3713516.45</c:v>
                </c:pt>
                <c:pt idx="1">
                  <c:v>423520.25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17F-4854-9A37-729F03BC77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985-4BD3-8BCD-710D2CEBB62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985-4BD3-8BCD-710D2CEBB6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3644125.65</c:v>
                </c:pt>
                <c:pt idx="1">
                  <c:v>6188319.5300000003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85-4BD3-8BCD-710D2CEBB6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985-4BD3-8BCD-710D2CEBB62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985-4BD3-8BCD-710D2CEBB6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3222716.15</c:v>
                </c:pt>
                <c:pt idx="1">
                  <c:v>3144217.41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985-4BD3-8BCD-710D2CEBB6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7EA-4E5C-9A78-4C988B44B1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7EA-4E5C-9A78-4C988B44B1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8160814.8499999996</c:v>
                </c:pt>
                <c:pt idx="1">
                  <c:v>1507653.14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EA-4E5C-9A78-4C988B44B1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7EA-4E5C-9A78-4C988B44B1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7EA-4E5C-9A78-4C988B44B1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7540354.9299999997</c:v>
                </c:pt>
                <c:pt idx="1">
                  <c:v>1229150.8799999999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7EA-4E5C-9A78-4C988B44B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516-40EF-8000-48CFFA4FE6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516-40EF-8000-48CFFA4FE6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7713062.4000000004</c:v>
                </c:pt>
                <c:pt idx="1">
                  <c:v>6281197.7300000004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16-40EF-8000-48CFFA4FE6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516-40EF-8000-48CFFA4FE6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516-40EF-8000-48CFFA4FE6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6397408.6200000001</c:v>
                </c:pt>
                <c:pt idx="1">
                  <c:v>5111408.21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16-40EF-8000-48CFFA4FE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E57-472B-81A2-5C8B7A17527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E57-472B-81A2-5C8B7A1752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8124142.9900000002</c:v>
                </c:pt>
                <c:pt idx="1">
                  <c:v>4124363.38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57-472B-81A2-5C8B7A1752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E57-472B-81A2-5C8B7A17527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E57-472B-81A2-5C8B7A1752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7098151.7599999998</c:v>
                </c:pt>
                <c:pt idx="1">
                  <c:v>3875345.08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E57-472B-81A2-5C8B7A1752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EA8-40C9-AF0E-CFE0A2C8D6E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EA8-40C9-AF0E-CFE0A2C8D6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5379810.0800000001</c:v>
                </c:pt>
                <c:pt idx="1">
                  <c:v>3862883.8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A8-40C9-AF0E-CFE0A2C8D6E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EA8-40C9-AF0E-CFE0A2C8D6E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EA8-40C9-AF0E-CFE0A2C8D6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4722758.63</c:v>
                </c:pt>
                <c:pt idx="1">
                  <c:v>3497597.39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EA8-40C9-AF0E-CFE0A2C8D6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44-45D4-8E9B-796BC5C1B01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A44-45D4-8E9B-796BC5C1B0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4700671.5</c:v>
                </c:pt>
                <c:pt idx="1">
                  <c:v>1681624.85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44-45D4-8E9B-796BC5C1B0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A44-45D4-8E9B-796BC5C1B01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A44-45D4-8E9B-796BC5C1B0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4344501.6500000004</c:v>
                </c:pt>
                <c:pt idx="1">
                  <c:v>1352465.27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A44-45D4-8E9B-796BC5C1B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046-42F0-9021-DC3F9D4E43F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046-42F0-9021-DC3F9D4E43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2100756.33</c:v>
                </c:pt>
                <c:pt idx="1">
                  <c:v>7189685.0499999998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46-42F0-9021-DC3F9D4E43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046-42F0-9021-DC3F9D4E43F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046-42F0-9021-DC3F9D4E43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2034315</c:v>
                </c:pt>
                <c:pt idx="1">
                  <c:v>6090805.79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046-42F0-9021-DC3F9D4E43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A33-45B1-A391-EC5517B5B61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A33-45B1-A391-EC5517B5B6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2382082.73</c:v>
                </c:pt>
                <c:pt idx="1">
                  <c:v>570624.98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33-45B1-A391-EC5517B5B6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A33-45B1-A391-EC5517B5B61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A33-45B1-A391-EC5517B5B6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2159251.7599999998</c:v>
                </c:pt>
                <c:pt idx="1">
                  <c:v>529729.56000000006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A33-45B1-A391-EC5517B5B6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0DA-4062-8F89-6D4C3C3CBCA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0DA-4062-8F89-6D4C3C3CBC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2853781.59</c:v>
                </c:pt>
                <c:pt idx="1">
                  <c:v>6306399.79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DA-4062-8F89-6D4C3C3CBCA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0DA-4062-8F89-6D4C3C3CBCA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0DA-4062-8F89-6D4C3C3CBC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1958125.17</c:v>
                </c:pt>
                <c:pt idx="1">
                  <c:v>5765905.5099999998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DA-4062-8F89-6D4C3C3CBC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D9D-4C68-836E-EACC91D2985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D9D-4C68-836E-EACC91D298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2784150.29</c:v>
                </c:pt>
                <c:pt idx="1">
                  <c:v>5969763.7400000002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9D-4C68-836E-EACC91D298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D9D-4C68-836E-EACC91D2985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D9D-4C68-836E-EACC91D298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2617722.6</c:v>
                </c:pt>
                <c:pt idx="1">
                  <c:v>5182777.37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9D-4C68-836E-EACC91D29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F16-42C6-9D82-1F2CE326548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F16-42C6-9D82-1F2CE32654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15686040.35</c:v>
                </c:pt>
                <c:pt idx="1">
                  <c:v>2851582.36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16-42C6-9D82-1F2CE326548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F16-42C6-9D82-1F2CE326548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F16-42C6-9D82-1F2CE32654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13364500.07</c:v>
                </c:pt>
                <c:pt idx="1">
                  <c:v>2174553.33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16-42C6-9D82-1F2CE32654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79F-44EB-8215-F2F040B352A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79F-44EB-8215-F2F040B35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10699161.42</c:v>
                </c:pt>
                <c:pt idx="1">
                  <c:v>2311352.02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9F-44EB-8215-F2F040B352A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79F-44EB-8215-F2F040B352A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79F-44EB-8215-F2F040B35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10122052.689999999</c:v>
                </c:pt>
                <c:pt idx="1">
                  <c:v>2123413.77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79F-44EB-8215-F2F040B352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C70-48B4-80B8-F095928FCC1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C70-48B4-80B8-F095928FCC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5300456.0599999996</c:v>
                </c:pt>
                <c:pt idx="1">
                  <c:v>6627346.7000000002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70-48B4-80B8-F095928FCC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C70-48B4-80B8-F095928FCC1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C70-48B4-80B8-F095928FCC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4939304.53</c:v>
                </c:pt>
                <c:pt idx="1">
                  <c:v>5751973.6200000001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C70-48B4-80B8-F095928FCC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F8D-466B-AAC8-21A327AB5AE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F8D-466B-AAC8-21A327AB5A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5416262.0099999998</c:v>
                </c:pt>
                <c:pt idx="1">
                  <c:v>4147091.59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8D-466B-AAC8-21A327AB5A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F8D-466B-AAC8-21A327AB5AE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F8D-466B-AAC8-21A327AB5A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4671627.25</c:v>
                </c:pt>
                <c:pt idx="1">
                  <c:v>3213218.23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F8D-466B-AAC8-21A327AB5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0F7-480E-9C52-51DE80428D8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0F7-480E-9C52-51DE80428D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5772500.0099999998</c:v>
                </c:pt>
                <c:pt idx="1">
                  <c:v>4605340.0999999996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F7-480E-9C52-51DE80428D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0F7-480E-9C52-51DE80428D8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0F7-480E-9C52-51DE80428D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5224503.3099999996</c:v>
                </c:pt>
                <c:pt idx="1">
                  <c:v>3744004.38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0F7-480E-9C52-51DE80428D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D2E-4C4B-BA46-5836BD9ED71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D2E-4C4B-BA46-5836BD9ED7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9258623.6699999999</c:v>
                </c:pt>
                <c:pt idx="1">
                  <c:v>5978260.9199999999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2E-4C4B-BA46-5836BD9ED71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D2E-4C4B-BA46-5836BD9ED71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D2E-4C4B-BA46-5836BD9ED7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8226428.5999999996</c:v>
                </c:pt>
                <c:pt idx="1">
                  <c:v>4256324.8600000003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D2E-4C4B-BA46-5836BD9ED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1E0-4D63-BFB5-B9ABEB081AA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1E0-4D63-BFB5-B9ABEB081A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11510838.869999999</c:v>
                </c:pt>
                <c:pt idx="1">
                  <c:v>7531776.04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E0-4D63-BFB5-B9ABEB081A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1E0-4D63-BFB5-B9ABEB081AA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1E0-4D63-BFB5-B9ABEB081A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9280266.1600000001</c:v>
                </c:pt>
                <c:pt idx="1">
                  <c:v>5849254.3399999999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1E0-4D63-BFB5-B9ABEB081A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132-4BEC-9BC6-2D3ADFC9264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132-4BEC-9BC6-2D3ADFC926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5000888.33</c:v>
                </c:pt>
                <c:pt idx="1">
                  <c:v>9441899.4399999995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32-4BEC-9BC6-2D3ADFC9264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132-4BEC-9BC6-2D3ADFC9264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132-4BEC-9BC6-2D3ADFC926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4370651.3499999996</c:v>
                </c:pt>
                <c:pt idx="1">
                  <c:v>7262323.5899999999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132-4BEC-9BC6-2D3ADFC926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873BD6-6CC6-2040-B637-15C179B1BA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0B3DBC-5891-C948-9BE0-CE21ECCC17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D0BA3-1219-F547-BB5E-8906895AC2D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8C7775-7773-774D-B7AC-C6CE98DEE6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14F4C-0C9A-894A-A9D3-F9C1F25866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8E6F7-7B19-4D4C-81C5-94730804F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02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6A895-E28A-C74E-91A1-6A907B79E289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8D6BE-06C7-9D44-B1ED-3695FD14E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45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64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99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30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14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13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12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57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90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91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50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58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65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969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13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789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2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67888-5F7E-61B8-FA34-254C1483E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8AB7E1-72F3-F289-4F84-757237296A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71DDAC-6229-C644-6124-D58F0E0A6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944BE-7DF9-D0E8-EFC2-5507A5AB17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201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762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33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994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66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16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571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324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936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742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D09D6-DE74-BD51-916C-6ACBF5B87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B7823F-964A-1E9A-DEAE-C5E1D1F2CE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16CAED-7F2B-C5E3-2EAE-A06D386FA7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4339A-845A-B572-7B4F-3F32C33C6B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373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373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875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25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41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80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09519-CD7E-CA45-92E7-BA734E7C3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CEB0F6-133C-C86E-D077-269E1A2CC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708F09-8FB0-4344-E9BA-8F9A296B7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ECFBD-6E1F-ED7B-93AA-AEB7A1BB2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811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260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760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95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53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45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4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F3CC6-48B2-C97A-4FB3-6692B2EFE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61AB2A-8412-21F9-53E5-548D5A48C6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4B7E4F-3905-B456-25CE-782490AC1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E35D8-5EC1-DE1D-1B9C-7454F35844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89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0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Politic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0705" y="1481394"/>
            <a:ext cx="7772400" cy="71516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Presentation Center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705" y="2334041"/>
            <a:ext cx="6858000" cy="41991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Blank 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F26269-7F93-3942-B2B4-D4CDFA5C8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10705" y="5710376"/>
            <a:ext cx="627299" cy="11476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B52382-7072-B14A-8D1A-479FE0A5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 rot="5400000">
            <a:off x="8256539" y="547104"/>
            <a:ext cx="627299" cy="1147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26269-7F93-3942-B2B4-D4CDFA5C8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41" t="17512" r="53523" b="75118"/>
          <a:stretch/>
        </p:blipFill>
        <p:spPr>
          <a:xfrm>
            <a:off x="963105" y="5862776"/>
            <a:ext cx="627299" cy="1147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B52382-7072-B14A-8D1A-479FE0A5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41" t="17512" r="53523" b="75118"/>
          <a:stretch/>
        </p:blipFill>
        <p:spPr>
          <a:xfrm rot="5400000">
            <a:off x="8408939" y="699504"/>
            <a:ext cx="627299" cy="114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45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Politic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0705" y="1481394"/>
            <a:ext cx="7772400" cy="71516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Presentation Center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705" y="2334041"/>
            <a:ext cx="6858000" cy="41991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Blank 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F26269-7F93-3942-B2B4-D4CDFA5C8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10705" y="5710376"/>
            <a:ext cx="627299" cy="11476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B52382-7072-B14A-8D1A-479FE0A5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 rot="5400000">
            <a:off x="8256539" y="547104"/>
            <a:ext cx="627299" cy="1147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26269-7F93-3942-B2B4-D4CDFA5C8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41" t="17512" r="53523" b="75118"/>
          <a:stretch/>
        </p:blipFill>
        <p:spPr>
          <a:xfrm>
            <a:off x="963105" y="5862776"/>
            <a:ext cx="627299" cy="1147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B52382-7072-B14A-8D1A-479FE0A5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41" t="17512" r="53523" b="75118"/>
          <a:stretch/>
        </p:blipFill>
        <p:spPr>
          <a:xfrm rot="5400000">
            <a:off x="8408939" y="699504"/>
            <a:ext cx="627299" cy="114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85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5201" y="820133"/>
            <a:ext cx="7339814" cy="723622"/>
          </a:xfrm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One-Slide Issue Explainer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BACFC5-645C-4E4B-943C-BAEDA3D100D9}"/>
              </a:ext>
            </a:extLst>
          </p:cNvPr>
          <p:cNvSpPr txBox="1">
            <a:spLocks/>
          </p:cNvSpPr>
          <p:nvPr userDrawn="1"/>
        </p:nvSpPr>
        <p:spPr>
          <a:xfrm>
            <a:off x="8333294" y="6239509"/>
            <a:ext cx="8107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16528F-E9C7-4743-838D-D83987E5808B}" type="slidenum">
              <a:rPr lang="en-US" smtClean="0">
                <a:solidFill>
                  <a:schemeClr val="accent1">
                    <a:lumMod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E95165-9802-E441-A76B-0BBE868E5C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12" t="17512" r="53522" b="31780"/>
          <a:stretch/>
        </p:blipFill>
        <p:spPr>
          <a:xfrm>
            <a:off x="0" y="778933"/>
            <a:ext cx="273590" cy="6079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698923-D6F4-194A-81A8-0939DDFAD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08" t="17512" r="57242" b="75725"/>
          <a:stretch/>
        </p:blipFill>
        <p:spPr>
          <a:xfrm rot="16200000">
            <a:off x="8622647" y="6341173"/>
            <a:ext cx="232001" cy="8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7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5201" y="820133"/>
            <a:ext cx="7339814" cy="723622"/>
          </a:xfrm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One-Slide Issue Explainer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BACFC5-645C-4E4B-943C-BAEDA3D100D9}"/>
              </a:ext>
            </a:extLst>
          </p:cNvPr>
          <p:cNvSpPr txBox="1">
            <a:spLocks/>
          </p:cNvSpPr>
          <p:nvPr userDrawn="1"/>
        </p:nvSpPr>
        <p:spPr>
          <a:xfrm>
            <a:off x="8333294" y="6239509"/>
            <a:ext cx="8107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16528F-E9C7-4743-838D-D83987E5808B}" type="slidenum">
              <a:rPr lang="en-US" smtClean="0">
                <a:solidFill>
                  <a:schemeClr val="accent1">
                    <a:lumMod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E95165-9802-E441-A76B-0BBE868E5C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12" t="17512" r="53522" b="31780"/>
          <a:stretch/>
        </p:blipFill>
        <p:spPr>
          <a:xfrm>
            <a:off x="0" y="778933"/>
            <a:ext cx="273590" cy="6079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698923-D6F4-194A-81A8-0939DDFAD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08" t="17512" r="57242" b="75725"/>
          <a:stretch/>
        </p:blipFill>
        <p:spPr>
          <a:xfrm rot="16200000">
            <a:off x="8622647" y="6341173"/>
            <a:ext cx="232001" cy="8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2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5201" y="820133"/>
            <a:ext cx="7339814" cy="723622"/>
          </a:xfrm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One-Slide Issue Explainer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BACFC5-645C-4E4B-943C-BAEDA3D100D9}"/>
              </a:ext>
            </a:extLst>
          </p:cNvPr>
          <p:cNvSpPr txBox="1">
            <a:spLocks/>
          </p:cNvSpPr>
          <p:nvPr userDrawn="1"/>
        </p:nvSpPr>
        <p:spPr>
          <a:xfrm>
            <a:off x="8333294" y="6239509"/>
            <a:ext cx="8107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16528F-E9C7-4743-838D-D83987E5808B}" type="slidenum">
              <a:rPr lang="en-US" smtClean="0">
                <a:solidFill>
                  <a:schemeClr val="accent1">
                    <a:lumMod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E95165-9802-E441-A76B-0BBE868E5C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12" t="17512" r="53522" b="31780"/>
          <a:stretch/>
        </p:blipFill>
        <p:spPr>
          <a:xfrm>
            <a:off x="0" y="778933"/>
            <a:ext cx="273590" cy="6079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698923-D6F4-194A-81A8-0939DDFAD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08" t="17512" r="57242" b="75725"/>
          <a:stretch/>
        </p:blipFill>
        <p:spPr>
          <a:xfrm rot="16200000">
            <a:off x="8622647" y="6341173"/>
            <a:ext cx="232001" cy="8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12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5201" y="820132"/>
            <a:ext cx="7339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201" y="2268194"/>
            <a:ext cx="7339814" cy="3865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8D517-9F9B-9741-906D-C32EE026E21F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6FD6CF-86ED-1D41-843C-D64FA09B587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2843974" cy="81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0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3" r:id="rId2"/>
    <p:sldLayoutId id="2147483662" r:id="rId3"/>
    <p:sldLayoutId id="2147483696" r:id="rId4"/>
    <p:sldLayoutId id="214748369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0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1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3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5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6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7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8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9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0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1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3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5.xml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6.xml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7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8.xml"/><Relationship Id="rId4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9.xml"/><Relationship Id="rId4" Type="http://schemas.openxmlformats.org/officeDocument/2006/relationships/image" Target="../media/image6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0.xml"/><Relationship Id="rId4" Type="http://schemas.openxmlformats.org/officeDocument/2006/relationships/image" Target="../media/image6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1.xml"/><Relationship Id="rId4" Type="http://schemas.openxmlformats.org/officeDocument/2006/relationships/image" Target="../media/image65.jf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2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3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4.xml"/><Relationship Id="rId4" Type="http://schemas.openxmlformats.org/officeDocument/2006/relationships/image" Target="../media/image7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5.xml"/><Relationship Id="rId4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6.xml"/><Relationship Id="rId4" Type="http://schemas.openxmlformats.org/officeDocument/2006/relationships/image" Target="../media/image7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7.xml"/><Relationship Id="rId4" Type="http://schemas.openxmlformats.org/officeDocument/2006/relationships/image" Target="../media/image7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8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9.xml"/><Relationship Id="rId4" Type="http://schemas.openxmlformats.org/officeDocument/2006/relationships/image" Target="../media/image8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0.xml"/><Relationship Id="rId4" Type="http://schemas.openxmlformats.org/officeDocument/2006/relationships/image" Target="../media/image8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1.xml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2.xml"/><Relationship Id="rId4" Type="http://schemas.openxmlformats.org/officeDocument/2006/relationships/image" Target="../media/image8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3.xml"/><Relationship Id="rId4" Type="http://schemas.openxmlformats.org/officeDocument/2006/relationships/image" Target="../media/image8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4.xml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5.xml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6.xml"/><Relationship Id="rId4" Type="http://schemas.openxmlformats.org/officeDocument/2006/relationships/image" Target="../media/image9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7.xml"/><Relationship Id="rId4" Type="http://schemas.openxmlformats.org/officeDocument/2006/relationships/image" Target="../media/image9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8.xml"/><Relationship Id="rId4" Type="http://schemas.openxmlformats.org/officeDocument/2006/relationships/image" Target="../media/image9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.xml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9.xml"/><Relationship Id="rId4" Type="http://schemas.openxmlformats.org/officeDocument/2006/relationships/image" Target="../media/image10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hyperlink" Target="http://service@nationaljournal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A5D7E-7268-D93E-605F-8E9F4A0C1F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Competitive House races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A264D80-720F-A107-7FD0-8A8136F7F9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An overview of confirmed House matchups  to watch in the 2024 election cycle</a:t>
            </a:r>
          </a:p>
          <a:p>
            <a:r>
              <a:rPr lang="en-US" sz="1200" b="1" dirty="0"/>
              <a:t>May 15, 2024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602D66-65D1-6D60-C964-B818620F11D5}"/>
              </a:ext>
            </a:extLst>
          </p:cNvPr>
          <p:cNvSpPr txBox="1">
            <a:spLocks/>
          </p:cNvSpPr>
          <p:nvPr/>
        </p:nvSpPr>
        <p:spPr>
          <a:xfrm>
            <a:off x="6105833" y="5217460"/>
            <a:ext cx="2752640" cy="13664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14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PRODUCER</a:t>
            </a:r>
            <a:endParaRPr kumimoji="0" lang="en-US" sz="1200" b="1" i="0" u="none" strike="noStrike" kern="1200" cap="none" spc="14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6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Jehan</a:t>
            </a:r>
            <a:r>
              <a:rPr kumimoji="0" lang="en-US" sz="1000" b="1" i="0" u="none" strike="noStrike" kern="1200" cap="none" spc="6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sz="1000" b="1" i="0" u="none" strike="noStrike" kern="1200" cap="none" spc="6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Bugli</a:t>
            </a:r>
            <a:br>
              <a:rPr lang="en-US" sz="1000" b="1" spc="6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1000" b="1" spc="6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&amp;</a:t>
            </a:r>
            <a:br>
              <a:rPr lang="en-US" sz="1000" b="1" spc="6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1000" b="1" spc="6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Eamonn Howerter</a:t>
            </a:r>
            <a:endParaRPr kumimoji="0" lang="en-US" sz="1000" b="1" i="0" u="none" strike="noStrike" kern="1200" cap="none" spc="6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5033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27BCED46-4F11-7595-369B-141FC20C4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820133"/>
            <a:ext cx="7339814" cy="723622"/>
          </a:xfrm>
        </p:spPr>
        <p:txBody>
          <a:bodyPr/>
          <a:lstStyle/>
          <a:p>
            <a:r>
              <a:rPr lang="en-US"/>
              <a:t>House Race Spotlight: CA-45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0DED11-3969-8412-63E8-2C53547EBEBE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2CCA59B2-0C9B-F817-7635-0EDFEFDE7B0F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Derek Tran (D)</a:t>
            </a:r>
            <a:r>
              <a:rPr lang="en-US" sz="1200"/>
              <a:t>
Managing Attorney, Feher Law, Professional Corporation, 2023-present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90CF367A-A9C1-0A7C-0769-D369D9F4A2CE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7" name="Winner_R">
            <a:extLst>
              <a:ext uri="{FF2B5EF4-FFF2-40B4-BE49-F238E27FC236}">
                <a16:creationId xmlns:a16="http://schemas.microsoft.com/office/drawing/2014/main" id="{92ABD1AB-FC01-A4DD-8AE5-74FAA1A6196C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Michelle Steel (R)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8A6E8A-F055-3733-94BB-69538AB924E1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FEC_Date_Callout">
            <a:extLst>
              <a:ext uri="{FF2B5EF4-FFF2-40B4-BE49-F238E27FC236}">
                <a16:creationId xmlns:a16="http://schemas.microsoft.com/office/drawing/2014/main" id="{EFF39936-7D7F-C1BB-A2DB-0B76F49673FC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00308B9-64C4-0461-FFB7-289941EFD9F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11" name="GraphName_R">
            <a:extLst>
              <a:ext uri="{FF2B5EF4-FFF2-40B4-BE49-F238E27FC236}">
                <a16:creationId xmlns:a16="http://schemas.microsoft.com/office/drawing/2014/main" id="{89F65912-6704-0E78-16DE-AFFA8A6DAD11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Steel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12" name="GraphName_D">
            <a:extLst>
              <a:ext uri="{FF2B5EF4-FFF2-40B4-BE49-F238E27FC236}">
                <a16:creationId xmlns:a16="http://schemas.microsoft.com/office/drawing/2014/main" id="{C627B691-6F70-7FFA-8A09-D996DFBD2B81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Tran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689E913F-0A0F-F198-24D9-3E37B8FB2514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E1F6F63-B2C6-1DEC-1519-E62E430698E8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ALL-PARTY PRIMARY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EFFD6783-4A40-0577-D462-539074B445CC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6" name="PreviousHeader">
            <a:extLst>
              <a:ext uri="{FF2B5EF4-FFF2-40B4-BE49-F238E27FC236}">
                <a16:creationId xmlns:a16="http://schemas.microsoft.com/office/drawing/2014/main" id="{A4635E83-C990-22D1-2A5B-E370A4DB4A30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CA-45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7" name="Previous">
            <a:extLst>
              <a:ext uri="{FF2B5EF4-FFF2-40B4-BE49-F238E27FC236}">
                <a16:creationId xmlns:a16="http://schemas.microsoft.com/office/drawing/2014/main" id="{75A7D77B-1DD0-4E49-728A-4B0CDCA7B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858121"/>
              </p:ext>
            </p:extLst>
          </p:nvPr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Steel (R)
52.4%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Chen (D)
47.6%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+ 4.8%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Porter (D)
53.5%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Raths (R)
46.5%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+ 7.0%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52.1%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46.0%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+ 6.1%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8" name="Results_APP">
            <a:extLst>
              <a:ext uri="{FF2B5EF4-FFF2-40B4-BE49-F238E27FC236}">
                <a16:creationId xmlns:a16="http://schemas.microsoft.com/office/drawing/2014/main" id="{5B39F7FD-CDCF-96B9-1BC2-5A316EF8C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635680"/>
              </p:ext>
            </p:extLst>
          </p:nvPr>
        </p:nvGraphicFramePr>
        <p:xfrm>
          <a:off x="4877343" y="1921554"/>
          <a:ext cx="3301458" cy="1645690"/>
        </p:xfrm>
        <a:graphic>
          <a:graphicData uri="http://schemas.openxmlformats.org/drawingml/2006/table">
            <a:tbl>
              <a:tblPr/>
              <a:tblGrid>
                <a:gridCol w="3301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Michelle Steel (R) 54.9%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Derek Tran (D) 15.9%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Kim Nguyen-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Penaloza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(D) 15.6%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Cheyenne Hunt (D) 8.4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967394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Aditya Pai (D) 5.2%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828994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1B642F44-0CC9-B3CE-B19A-737E9FB08A92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0" name="Partial Circle 19">
              <a:extLst>
                <a:ext uri="{FF2B5EF4-FFF2-40B4-BE49-F238E27FC236}">
                  <a16:creationId xmlns:a16="http://schemas.microsoft.com/office/drawing/2014/main" id="{89EA6908-B9ED-2CA4-82E1-1B37384B9DF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Partial Circle 20">
              <a:extLst>
                <a:ext uri="{FF2B5EF4-FFF2-40B4-BE49-F238E27FC236}">
                  <a16:creationId xmlns:a16="http://schemas.microsoft.com/office/drawing/2014/main" id="{82D51DFB-BE9B-6277-7791-E5D233D855E3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Partial Circle 21">
              <a:extLst>
                <a:ext uri="{FF2B5EF4-FFF2-40B4-BE49-F238E27FC236}">
                  <a16:creationId xmlns:a16="http://schemas.microsoft.com/office/drawing/2014/main" id="{35C806E5-CD88-FF5F-4926-57ADECC82F3D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Partial Circle 22">
              <a:extLst>
                <a:ext uri="{FF2B5EF4-FFF2-40B4-BE49-F238E27FC236}">
                  <a16:creationId xmlns:a16="http://schemas.microsoft.com/office/drawing/2014/main" id="{B68A91AD-013E-D875-29B6-92733BB73B5D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Partial Circle 23">
              <a:extLst>
                <a:ext uri="{FF2B5EF4-FFF2-40B4-BE49-F238E27FC236}">
                  <a16:creationId xmlns:a16="http://schemas.microsoft.com/office/drawing/2014/main" id="{5EA21A6A-55FC-1B33-9500-C675741F074F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Partial Circle 24">
              <a:extLst>
                <a:ext uri="{FF2B5EF4-FFF2-40B4-BE49-F238E27FC236}">
                  <a16:creationId xmlns:a16="http://schemas.microsoft.com/office/drawing/2014/main" id="{DA343522-844B-3D15-FF3A-907877FE657A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EDC616CB-B553-A7EB-C43F-E1973CA3035C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9EAB3FF-9143-27B1-D84A-97454141D51C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28" name="FEC_Date_Note">
            <a:extLst>
              <a:ext uri="{FF2B5EF4-FFF2-40B4-BE49-F238E27FC236}">
                <a16:creationId xmlns:a16="http://schemas.microsoft.com/office/drawing/2014/main" id="{39B33D11-2359-D78B-F5E9-3A299EE4CDBF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Cook_Note">
            <a:extLst>
              <a:ext uri="{FF2B5EF4-FFF2-40B4-BE49-F238E27FC236}">
                <a16:creationId xmlns:a16="http://schemas.microsoft.com/office/drawing/2014/main" id="{F2C09281-FD3C-AA13-5809-4532DE050001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41557CA-6BEF-512E-6738-241780B47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F7493FD-C3AF-D48D-49AB-0FE7F2FC2A91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78B4F3D-90B3-F579-9E1B-E451FD6F08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44" t="2260" r="27347" b="52838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4C8B055-A815-9CFC-2324-87CDB0DB58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1344696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Cook">
            <a:extLst>
              <a:ext uri="{FF2B5EF4-FFF2-40B4-BE49-F238E27FC236}">
                <a16:creationId xmlns:a16="http://schemas.microsoft.com/office/drawing/2014/main" id="{DD4D591F-A053-A7EE-1F58-95F7B3E674A3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ACAC"/>
                </a:solidFill>
              </a:rPr>
              <a:t>TOSS UP*</a:t>
            </a:r>
          </a:p>
        </p:txBody>
      </p:sp>
      <p:grpSp>
        <p:nvGrpSpPr>
          <p:cNvPr id="40" name="Needle_TossUp">
            <a:extLst>
              <a:ext uri="{FF2B5EF4-FFF2-40B4-BE49-F238E27FC236}">
                <a16:creationId xmlns:a16="http://schemas.microsoft.com/office/drawing/2014/main" id="{AD6FCD08-0583-56AC-D437-81F882F458E5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E761F1C-3DE8-5818-1A21-F6D5CBE2237A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3EB11CD-AFC1-A9B6-DDA5-E164297D04B3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1B6EBED-6FCA-C81C-DD12-2FA016E6FF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BCFC5F46-6228-CE56-1E09-95C4995A4EEF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7579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B2B47-ADE4-D920-B9DE-6CCD750AF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BC1ABC2C-63BD-1F88-7F11-D27530A4D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CA-47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5B43AE-D7BD-AFA9-F574-0DCBE6C66A31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2/14/24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E3F8D2-BB0C-68B5-B4E3-C946A3A790D5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05C1B2C1-CB3E-F06E-6B3E-BBEC5C2AC290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Dave Min (D)</a:t>
            </a:r>
            <a:r>
              <a:rPr lang="en-US" sz="1200"/>
              <a:t>
Senator, California State Senate, District 37, 2020-present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47AAC4E2-DDC0-33FA-A9A9-B813F678834B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55D44932-D51A-4355-84CC-314E0AAACF25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FF5739"/>
                </a:solidFill>
              </a:rPr>
              <a:t>Scott Baugh (R)</a:t>
            </a:r>
            <a:r>
              <a:rPr lang="en-US" sz="1200" dirty="0"/>
              <a:t>
Owner, Scott Baugh &amp; Associates, 2000-present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826AC51-8FA2-A8F3-3D40-2267713DC885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68172DDD-3B68-2135-8464-A363904534B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96348F9-3730-2898-FFE4-6FF18803587B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2894CE6-DFBA-AF86-5DC9-92D78C3488A7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Baugh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4D51A074-8784-1941-6457-F728109FBDF9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Min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B03C153-602B-5025-9E9C-E4BDF0DD5F91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BDD17C3-C721-A8E7-5E8B-6998F96B331E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ALL-PARTY PRIMARY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D207FA25-861E-158F-EA16-6F68C143DF0D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9210B36D-E495-5FDE-9BE4-0CA026554F7A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CA-47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78AD8711-CB48-1FC8-A084-68B166CBA34A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Porter (D)
51.7%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Baugh (R)
48.3%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+ 3.4%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Lowenthal (D)
63.3%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Briscoe (R)
36.7%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+ 26.5%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54.5%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43.4%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+ 11.1%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903B34DC-9939-AD4C-703A-4CBB17710C25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41434FF9-7EC8-2BE4-D880-94550BD44E9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418F560A-CFEB-96ED-A56E-8E97CF3988F9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0594F48C-6008-BECB-1D32-3F15F8089435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DFB7F221-E538-C5BE-4DBF-97F543B71EB4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85EE4B87-192B-E35B-190A-DC48C463D9F7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088477CA-3703-46AC-CFF1-D9B3AD3D48FF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9EBB09CC-8D63-93CE-2110-1ABF1BE2F74E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0FB6FC8F-3FA4-85FA-5AA9-7C36AFDAFD02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FCC67FB3-78FB-5B4D-1D28-09CB77870C76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9E1B20F6-448A-DBA2-7253-5F4FEC192282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74A4D4"/>
                </a:solidFill>
              </a:rPr>
              <a:t>LEAN D*</a:t>
            </a:r>
            <a:endParaRPr lang="en-US" sz="1200" b="1" dirty="0">
              <a:solidFill>
                <a:srgbClr val="74A4D4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5DDCEB74-CE7C-B893-FD4F-4E232B3F6635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4B906DB-5F53-AB8A-8485-854C8E1B43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84AC58-3BDA-E984-2C06-63214DE881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40" name="Needle_LeanD">
            <a:extLst>
              <a:ext uri="{FF2B5EF4-FFF2-40B4-BE49-F238E27FC236}">
                <a16:creationId xmlns:a16="http://schemas.microsoft.com/office/drawing/2014/main" id="{0A65F1FC-83D4-2977-745A-DC5A0C4D9059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1189834" y="2179068"/>
            <a:chExt cx="2075688" cy="113589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6D91F11-A312-C322-9D9E-4002CE68B353}"/>
                </a:ext>
              </a:extLst>
            </p:cNvPr>
            <p:cNvSpPr>
              <a:spLocks/>
            </p:cNvSpPr>
            <p:nvPr/>
          </p:nvSpPr>
          <p:spPr>
            <a:xfrm>
              <a:off x="1189834" y="2179068"/>
              <a:ext cx="2075688" cy="1135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6989D4F-6A29-337E-9094-B36166C5781F}"/>
                </a:ext>
              </a:extLst>
            </p:cNvPr>
            <p:cNvGrpSpPr>
              <a:grpSpLocks/>
            </p:cNvGrpSpPr>
            <p:nvPr/>
          </p:nvGrpSpPr>
          <p:grpSpPr>
            <a:xfrm rot="19980000">
              <a:off x="1984296" y="2386979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F96627A-988F-E24B-C2AA-F418452298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20A99E16-9B19-3209-C80A-1BFDE8B1D747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8D3AA83-775A-7495-F957-40313385A7AD}"/>
              </a:ext>
            </a:extLst>
          </p:cNvPr>
          <p:cNvGraphicFramePr/>
          <p:nvPr/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Results_APP">
            <a:extLst>
              <a:ext uri="{FF2B5EF4-FFF2-40B4-BE49-F238E27FC236}">
                <a16:creationId xmlns:a16="http://schemas.microsoft.com/office/drawing/2014/main" id="{7027124C-2E0B-19C0-B72A-34CA7A06F8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309229"/>
              </p:ext>
            </p:extLst>
          </p:nvPr>
        </p:nvGraphicFramePr>
        <p:xfrm>
          <a:off x="4877343" y="1921554"/>
          <a:ext cx="3301458" cy="1645690"/>
        </p:xfrm>
        <a:graphic>
          <a:graphicData uri="http://schemas.openxmlformats.org/drawingml/2006/table">
            <a:tbl>
              <a:tblPr/>
              <a:tblGrid>
                <a:gridCol w="3301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Scott Baugh (R) 32.1%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Dave Min (D) 25.9%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Joanna Weiss (D) 19.4%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Max 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Ukropina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(R)  14.8%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967394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828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2820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Race Spotlight: CO-3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Adam Frisch (D)</a:t>
            </a:r>
            <a:r>
              <a:rPr lang="en-US" sz="1200"/>
              <a:t>
Substitute Teacher, Aspen School District, 2021-present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Jeff Hurd (R)</a:t>
            </a:r>
            <a:r>
              <a:rPr lang="en-US" sz="1200"/>
              <a:t>
Director, Ireland Stapleton Pryor &amp; Pascoe, PC, 2017-present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Hurd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Frisch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CO-3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Boebert (R)
50.1%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Frisch (D)
49.9%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+ 0.2%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Boebert (R)
51.4%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Mitsch Bush (D)
45.2%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+ 6.2%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52.9%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44.7%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+ 8.2%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Adam Frisch
Uncontested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Jeff Hurd
42.0%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Ron Hanks
27.7%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Stephen Varela
9.7%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234E306-96BA-C4F0-3765-B54652BFBB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29" r="18735" b="30004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0DDA3DA-8105-5304-708F-60EC431984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67" b="9167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83D3F84-8E44-0916-1940-0401BD310C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8781989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23D00FC7-3142-3F9F-79DC-C0E9F01547B2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19" name="Partial Circle 18">
              <a:extLst>
                <a:ext uri="{FF2B5EF4-FFF2-40B4-BE49-F238E27FC236}">
                  <a16:creationId xmlns:a16="http://schemas.microsoft.com/office/drawing/2014/main" id="{13BEB215-3307-FF75-77F9-24159ED79B71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Partial Circle 19">
              <a:extLst>
                <a:ext uri="{FF2B5EF4-FFF2-40B4-BE49-F238E27FC236}">
                  <a16:creationId xmlns:a16="http://schemas.microsoft.com/office/drawing/2014/main" id="{188E64D4-625D-DE1E-1E15-BF101A243E1B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Partial Circle 20">
              <a:extLst>
                <a:ext uri="{FF2B5EF4-FFF2-40B4-BE49-F238E27FC236}">
                  <a16:creationId xmlns:a16="http://schemas.microsoft.com/office/drawing/2014/main" id="{D3310135-504E-2058-C367-16597CB68E4B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Partial Circle 27">
              <a:extLst>
                <a:ext uri="{FF2B5EF4-FFF2-40B4-BE49-F238E27FC236}">
                  <a16:creationId xmlns:a16="http://schemas.microsoft.com/office/drawing/2014/main" id="{5AB88FB0-B318-E6FB-F283-83FCF2E5124F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Partial Circle 28">
              <a:extLst>
                <a:ext uri="{FF2B5EF4-FFF2-40B4-BE49-F238E27FC236}">
                  <a16:creationId xmlns:a16="http://schemas.microsoft.com/office/drawing/2014/main" id="{56252614-8320-658E-AECD-8CDB9DC93E6A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Partial Circle 38">
              <a:extLst>
                <a:ext uri="{FF2B5EF4-FFF2-40B4-BE49-F238E27FC236}">
                  <a16:creationId xmlns:a16="http://schemas.microsoft.com/office/drawing/2014/main" id="{E1AC92DC-A59F-E308-F8FF-E1A77C95DB71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Partial Circle 39">
              <a:extLst>
                <a:ext uri="{FF2B5EF4-FFF2-40B4-BE49-F238E27FC236}">
                  <a16:creationId xmlns:a16="http://schemas.microsoft.com/office/drawing/2014/main" id="{322C4D42-B4AB-197A-9034-CD42C7A668E5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1" name="Cook">
            <a:extLst>
              <a:ext uri="{FF2B5EF4-FFF2-40B4-BE49-F238E27FC236}">
                <a16:creationId xmlns:a16="http://schemas.microsoft.com/office/drawing/2014/main" id="{87169309-54B9-BE85-6507-283AC4A0778A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47484"/>
                </a:solidFill>
              </a:rPr>
              <a:t>LEAN R*</a:t>
            </a:r>
          </a:p>
        </p:txBody>
      </p:sp>
      <p:grpSp>
        <p:nvGrpSpPr>
          <p:cNvPr id="46" name="Needle_LeanR">
            <a:extLst>
              <a:ext uri="{FF2B5EF4-FFF2-40B4-BE49-F238E27FC236}">
                <a16:creationId xmlns:a16="http://schemas.microsoft.com/office/drawing/2014/main" id="{7042A0CE-326D-9002-42FE-C24B11EEB604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6373821" y="2835393"/>
            <a:chExt cx="1931194" cy="105682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FE8D182-7519-9963-0026-C5C95167A834}"/>
                </a:ext>
              </a:extLst>
            </p:cNvPr>
            <p:cNvSpPr>
              <a:spLocks/>
            </p:cNvSpPr>
            <p:nvPr/>
          </p:nvSpPr>
          <p:spPr>
            <a:xfrm>
              <a:off x="6373821" y="2835393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5866B3A-8E73-B702-BC41-A87D68546184}"/>
                </a:ext>
              </a:extLst>
            </p:cNvPr>
            <p:cNvGrpSpPr>
              <a:grpSpLocks/>
            </p:cNvGrpSpPr>
            <p:nvPr/>
          </p:nvGrpSpPr>
          <p:grpSpPr>
            <a:xfrm rot="1611998">
              <a:off x="7439581" y="3028494"/>
              <a:ext cx="126061" cy="848088"/>
              <a:chOff x="7983828" y="253976"/>
              <a:chExt cx="126061" cy="848088"/>
            </a:xfrm>
            <a:solidFill>
              <a:srgbClr val="92D050"/>
            </a:solidFill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8C979F2-8F0E-2B8E-A1DD-397C77F158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FA115E98-02A8-0BC1-888E-7D9ED36B0C1C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3624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CO-8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Yadira Caraveo (D)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Gabe Evans (R)</a:t>
            </a:r>
            <a:r>
              <a:rPr lang="en-US" sz="1200"/>
              <a:t>
Instructor, Makhaira Group, 2022-present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Evans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Caraveo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CO-8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097382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Caraveo (D)
48.4%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Kirkmeyer (R)
47.7%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+ 0.7%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50.8%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46.3%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+ 4.5%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Yadira Caraveo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Gabe Evans
78%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Janak Joshi
22%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ACAC"/>
                </a:solidFill>
              </a:rPr>
              <a:t>TOSS UP*</a:t>
            </a: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D24DB9-601D-36A7-CD27-26255CDEAA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TossUp">
            <a:extLst>
              <a:ext uri="{FF2B5EF4-FFF2-40B4-BE49-F238E27FC236}">
                <a16:creationId xmlns:a16="http://schemas.microsoft.com/office/drawing/2014/main" id="{7CD0EDC1-8076-7C19-460C-02780C07AE0F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A2101FF-4382-FD17-F57A-722FA369B968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7AB04F6-070F-61E1-DF9C-E3F1B8EAF889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DBEE7B5-7704-E077-A466-73B162730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96C7260E-4F69-42BE-CED6-D8336E5DCCD6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DB7162D8-1B18-6432-C9D7-A217A02E33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67" b="9167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4E93893-707E-4BB4-B5F9-06BBB4D845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0258023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08144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FL-27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Lucia Baez-Geller (D)</a:t>
            </a:r>
            <a:r>
              <a:rPr lang="en-US" sz="1200"/>
              <a:t>
Board Member, Miami-Dade County School Board, 2020-present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Maria Salazar (R)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Salazar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Baez-Geller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FL-27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Salazar (R)
57.3%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Taddeo (D)
42.7%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+ 14.6%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Salazar (R)
51.4%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Shalala (D)
48.6%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+ 2.8%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49.9%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49.6%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+ 0.3%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Lucia Baez-Geller
54.2%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Maria Elvira Salazar
88.7%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Mike Davey
45.8%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Royland Lara
11.3%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BC2C3C"/>
                </a:solidFill>
              </a:rPr>
              <a:t>LIKELY R*</a:t>
            </a: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FC3447-1B98-71EE-AEC4-8CB96DF80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963AA42-4F60-91A8-3F54-CAC4D5DFE869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3CDDCFD-EA00-28EA-6EC3-24CC65058F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24" t="3034" r="17855" b="41472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47" name="Needle_LikelyR">
            <a:extLst>
              <a:ext uri="{FF2B5EF4-FFF2-40B4-BE49-F238E27FC236}">
                <a16:creationId xmlns:a16="http://schemas.microsoft.com/office/drawing/2014/main" id="{4C760AB4-F860-989D-3884-4796E53D44DB}"/>
              </a:ext>
            </a:extLst>
          </p:cNvPr>
          <p:cNvGrpSpPr/>
          <p:nvPr/>
        </p:nvGrpSpPr>
        <p:grpSpPr>
          <a:xfrm>
            <a:off x="7008244" y="28575"/>
            <a:ext cx="2075688" cy="1135898"/>
            <a:chOff x="6316176" y="4138537"/>
            <a:chExt cx="2075688" cy="113589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11B0DA0-0943-DF46-4E5B-728881D313DD}"/>
                </a:ext>
              </a:extLst>
            </p:cNvPr>
            <p:cNvSpPr>
              <a:spLocks/>
            </p:cNvSpPr>
            <p:nvPr/>
          </p:nvSpPr>
          <p:spPr>
            <a:xfrm>
              <a:off x="6316176" y="4138537"/>
              <a:ext cx="2075688" cy="11358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F161ECB-7CD9-7E6E-8E2B-BEE0F20B4BDC}"/>
                </a:ext>
              </a:extLst>
            </p:cNvPr>
            <p:cNvGrpSpPr>
              <a:grpSpLocks/>
            </p:cNvGrpSpPr>
            <p:nvPr/>
          </p:nvGrpSpPr>
          <p:grpSpPr>
            <a:xfrm rot="3201992">
              <a:off x="7597936" y="4460044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D2252010-CE16-2FB7-AD67-83B2E8474B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43198654-B043-0A06-AAF1-EE56780C168B}"/>
                  </a:ext>
                </a:extLst>
              </p:cNvPr>
              <p:cNvSpPr/>
              <p:nvPr/>
            </p:nvSpPr>
            <p:spPr>
              <a:xfrm>
                <a:off x="8024002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CAB69B5-EEB8-A15D-CC2C-F7BFF40C77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5253912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03951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E9683-729C-2EA3-990A-1D2AC1625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42CAAEB-8A75-21FF-29CD-B44A436C2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IA-1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36729-C1B4-52A3-C8C9-3375FE1291AE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2/14/24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6B456-209F-0AD8-B49E-D822223A8C3F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75B3D27E-0CEE-266F-439B-62FA9BD8B8FA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Christina Bohannan (D)</a:t>
            </a:r>
            <a:r>
              <a:rPr lang="en-US" sz="1200"/>
              <a:t>
Former Clerk, 11th Circuit Court of Appeals, Montgomery, Alabama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1C3D8440-F0BF-DEA2-1659-F5C5DD985EDC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B741226B-ABB0-3839-B388-F0828A8A5836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FF5739"/>
                </a:solidFill>
              </a:rPr>
              <a:t>Mariannette Miller-Meeks (R)</a:t>
            </a:r>
            <a:r>
              <a:rPr lang="en-US" sz="1200" dirty="0"/>
              <a:t>
Incumbent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06AC71-DD54-2AD0-C320-39B865F94349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48C463A2-E418-DE42-B277-09935C3AA72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57331F0-C183-49DE-185A-5BAEC1FD49B0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D5736717-6536-B9AA-750F-35E359232EFD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Miller-Meeks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B0AB9E72-5B9F-F9E0-6896-3682F7ACB449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Bohannan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6AF655FE-575F-72B8-5857-088440D136A0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DBA96D9-2E16-1FA1-DCDE-ED0D6AF5407B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8C94C1B3-8B6F-91E7-B90C-055B053D8B2E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39BB34D8-9850-A963-C376-F47DDA38D7E1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IA-1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B4363CFA-6CBD-7419-9779-F759371EF2BC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Miller-Meeks (R)
53.4%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Bohannan (D)
46.6%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+ 6.8%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Hinson (R)
51.3%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Finkenauer (D)
48.7%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+ 2.6%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50.5%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47.6%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+ 2.9%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094AA9C5-EE03-AF50-A463-EBE0A0EAD7E3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No election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Mariannette Miller-Meeks
56.0%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David Pautsch
44.0%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AE548F48-C363-F99C-43ED-4472C8000848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952F0A21-5A7D-E8F5-614A-DE210FAF343C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BC36C3E2-07CA-FB02-46C1-EE9E1F41B311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81FB8636-EB32-5DE9-190D-F6B0542632D6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00D6AAC5-051C-3815-1424-86B1C0D650B0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0E38EB2F-7697-D467-5338-E30CADE7CF68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7871ACAD-5DE3-1DEC-20D7-B7AA466817B2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AC7B620B-8BF0-65FF-EF80-C5DAA74B312B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27596566-3D65-4E6D-9656-EE9F5F36EDB1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B5ADFBB3-1C29-C582-3E73-C2A805DBED06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F435A7A2-F29F-9874-70F9-474F9FF76960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CA58A0-A690-0F56-96D9-452BBCAB00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D4CE40C-4CA4-385B-16E1-CB6C5C359C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67" b="9167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7" name="Cook">
            <a:extLst>
              <a:ext uri="{FF2B5EF4-FFF2-40B4-BE49-F238E27FC236}">
                <a16:creationId xmlns:a16="http://schemas.microsoft.com/office/drawing/2014/main" id="{9F778666-7C59-0BE9-FF03-9D4EFA030A8E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ACAC"/>
                </a:solidFill>
              </a:rPr>
              <a:t>TOSS UP*</a:t>
            </a:r>
          </a:p>
        </p:txBody>
      </p:sp>
      <p:grpSp>
        <p:nvGrpSpPr>
          <p:cNvPr id="8" name="Needle_TossUp">
            <a:extLst>
              <a:ext uri="{FF2B5EF4-FFF2-40B4-BE49-F238E27FC236}">
                <a16:creationId xmlns:a16="http://schemas.microsoft.com/office/drawing/2014/main" id="{F14AC983-10DD-619E-742E-CE6CC4C9B823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944CD1-B4B0-B982-B9B8-F8DC9EFA6D5B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EEA2356-43EE-4398-05A4-533F9D1B085B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226D661-063C-850B-6ABF-1879DB9DC7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6DBBAF5F-7820-A551-15B1-77B55E57D190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94C350A3-686E-D966-DEFE-8D1D0BCFA859}"/>
              </a:ext>
            </a:extLst>
          </p:cNvPr>
          <p:cNvGraphicFramePr/>
          <p:nvPr/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74568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IA-3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 err="1">
                <a:solidFill>
                  <a:srgbClr val="0380E3"/>
                </a:solidFill>
              </a:rPr>
              <a:t>Lanon</a:t>
            </a:r>
            <a:r>
              <a:rPr lang="en-US" sz="1200" b="1" dirty="0">
                <a:solidFill>
                  <a:srgbClr val="0380E3"/>
                </a:solidFill>
              </a:rPr>
              <a:t> </a:t>
            </a:r>
            <a:r>
              <a:rPr lang="en-US" sz="1200" b="1" dirty="0" err="1">
                <a:solidFill>
                  <a:srgbClr val="0380E3"/>
                </a:solidFill>
              </a:rPr>
              <a:t>Baccam</a:t>
            </a:r>
            <a:r>
              <a:rPr lang="en-US" sz="1200" b="1" dirty="0">
                <a:solidFill>
                  <a:srgbClr val="0380E3"/>
                </a:solidFill>
              </a:rPr>
              <a:t> (D)</a:t>
            </a:r>
            <a:r>
              <a:rPr lang="en-US" sz="1200" dirty="0"/>
              <a:t>
Retired National Guard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Zach Nunn (R)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JUN. 30,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Nunn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Baccam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IA-3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Nunn (R)
50.3%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Axne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(D)
49.6%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+ 0.7%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Axne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(D)
48.9%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Young (R)
47.5%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49.3%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48.9%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+ 0.4%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Lanon Baccam
84.2%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Zach Nunn</a:t>
                      </a:r>
                      <a:b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</a:b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98.3%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Melissa Vine
15.8%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Write-in votes</a:t>
                      </a:r>
                      <a:b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</a:b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1.7%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8011F8-9288-CACF-FE93-F42E6AA094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725D72-8329-3360-3BC5-C89AB7A081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67" b="9167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9305537-6A11-6360-04CD-3F3413FF6A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2098615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Cook">
            <a:extLst>
              <a:ext uri="{FF2B5EF4-FFF2-40B4-BE49-F238E27FC236}">
                <a16:creationId xmlns:a16="http://schemas.microsoft.com/office/drawing/2014/main" id="{6E493EA0-AF46-60E5-2478-83E1AED3ABA3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ACAC"/>
                </a:solidFill>
              </a:rPr>
              <a:t>TOSS UP*</a:t>
            </a:r>
          </a:p>
        </p:txBody>
      </p:sp>
      <p:grpSp>
        <p:nvGrpSpPr>
          <p:cNvPr id="19" name="Needle_TossUp">
            <a:extLst>
              <a:ext uri="{FF2B5EF4-FFF2-40B4-BE49-F238E27FC236}">
                <a16:creationId xmlns:a16="http://schemas.microsoft.com/office/drawing/2014/main" id="{DFAD003D-95B8-8F79-18D6-70C437811A05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B9FB9FC-6B01-7F63-3592-41C733D7F0EF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4CC0333-F571-05FC-CA63-F12B0D404F75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AA93F58-94FD-6BAB-1433-0C26B0A434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67076122-0FF1-ECE0-4CFD-4D97E932BCD5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4953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IL-17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Eric Sorensen (D)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Joe McGraw (R)</a:t>
            </a:r>
            <a:r>
              <a:rPr lang="en-US" sz="1200"/>
              <a:t>
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McGraw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Sorensen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IL-17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903645"/>
              </p:ext>
            </p:extLst>
          </p:nvPr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Sorensen (D)
52.0%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King (R)
48.0%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+ 4.0%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Bustos (D)
52.0%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King (R)
48.0%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+ 4.0%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52.7%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44.9%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+ 7.8%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952306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Eric Sorensen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Joe McGraw
67.8%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Scott 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Crowl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
32.2%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5842392-08BC-7C3F-F952-4B91C15E3F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14" t="4140" r="12398" b="42493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92D2DB4-26BC-A87D-7B65-CC2C9BDB1D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15" t="10835" r="20106" b="36246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57AE63B-1F70-51D9-3BCC-27E4B7DD74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3159090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Cook">
            <a:extLst>
              <a:ext uri="{FF2B5EF4-FFF2-40B4-BE49-F238E27FC236}">
                <a16:creationId xmlns:a16="http://schemas.microsoft.com/office/drawing/2014/main" id="{DA96ECCB-99CD-E6B6-9F1E-495364E60355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47CBC"/>
                </a:solidFill>
              </a:rPr>
              <a:t>LIKELY D*</a:t>
            </a:r>
          </a:p>
        </p:txBody>
      </p:sp>
      <p:grpSp>
        <p:nvGrpSpPr>
          <p:cNvPr id="16" name="Needle_LikelyD">
            <a:extLst>
              <a:ext uri="{FF2B5EF4-FFF2-40B4-BE49-F238E27FC236}">
                <a16:creationId xmlns:a16="http://schemas.microsoft.com/office/drawing/2014/main" id="{C37B8140-1325-50A1-836A-62AC0EB37B6B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1097912" y="3866590"/>
            <a:chExt cx="2075688" cy="11358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7E2953-A22A-69CF-89EE-0FA896591CC6}"/>
                </a:ext>
              </a:extLst>
            </p:cNvPr>
            <p:cNvSpPr>
              <a:spLocks/>
            </p:cNvSpPr>
            <p:nvPr/>
          </p:nvSpPr>
          <p:spPr>
            <a:xfrm>
              <a:off x="1097912" y="3866590"/>
              <a:ext cx="2075688" cy="1135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2830D6D-B480-0948-8B8C-5BCA2D8054AE}"/>
                </a:ext>
              </a:extLst>
            </p:cNvPr>
            <p:cNvGrpSpPr>
              <a:grpSpLocks/>
            </p:cNvGrpSpPr>
            <p:nvPr/>
          </p:nvGrpSpPr>
          <p:grpSpPr>
            <a:xfrm rot="18420000">
              <a:off x="1759510" y="4186441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432DE43-E57A-D51A-123A-C8405E1455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D2A11A66-9A94-265C-CA91-CFF734EA5920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3267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MD-6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April Delaney (D)</a:t>
            </a:r>
            <a:r>
              <a:rPr lang="en-US" sz="1200"/>
              <a:t>
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Neil Parrott (R)</a:t>
            </a:r>
            <a:r>
              <a:rPr lang="en-US" sz="1200"/>
              <a:t>
Assistant Minority Whip, Maryland State House of Delegates, 2015-2023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Parrott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Delaney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MD-6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Trone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(D)
54.7%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Parrott (R)
45.2%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+ 9.5%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Trone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(D)
58.8%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Parrott (R)
39.2%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+ 19.6%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53.9%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44.1%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+ 9.8%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April Delaney
40.4%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Neil Parrott
45.9%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Joe Vogel
26.2%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Dan Cox
30.1%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Ashwani Jain
8.3%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Mariela Roca
12.3%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987B0A-1320-AF84-F118-633EE5DC82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6FD5DC-4142-41AC-85CF-4E33DECD96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67" b="9167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42F8D1A-291D-7F60-E2D5-717F54C5B7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589245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98416061-7654-5CFF-9409-C52ABD72BD28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16" name="Partial Circle 15">
              <a:extLst>
                <a:ext uri="{FF2B5EF4-FFF2-40B4-BE49-F238E27FC236}">
                  <a16:creationId xmlns:a16="http://schemas.microsoft.com/office/drawing/2014/main" id="{2AF0E180-CB99-A317-68FB-B6ECFB50DD6F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Partial Circle 19">
              <a:extLst>
                <a:ext uri="{FF2B5EF4-FFF2-40B4-BE49-F238E27FC236}">
                  <a16:creationId xmlns:a16="http://schemas.microsoft.com/office/drawing/2014/main" id="{1AF012BD-C116-3712-D846-FE8D79D0FF3B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Partial Circle 21">
              <a:extLst>
                <a:ext uri="{FF2B5EF4-FFF2-40B4-BE49-F238E27FC236}">
                  <a16:creationId xmlns:a16="http://schemas.microsoft.com/office/drawing/2014/main" id="{AC511D7E-1A8A-CDB2-F93D-509D0860AB3B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Partial Circle 22">
              <a:extLst>
                <a:ext uri="{FF2B5EF4-FFF2-40B4-BE49-F238E27FC236}">
                  <a16:creationId xmlns:a16="http://schemas.microsoft.com/office/drawing/2014/main" id="{4DF831FB-8E3B-139E-ADE5-8AC897E4AF4F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Partial Circle 26">
              <a:extLst>
                <a:ext uri="{FF2B5EF4-FFF2-40B4-BE49-F238E27FC236}">
                  <a16:creationId xmlns:a16="http://schemas.microsoft.com/office/drawing/2014/main" id="{3C5EF404-81EC-4966-E3B2-BB79FB3F001E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Partial Circle 27">
              <a:extLst>
                <a:ext uri="{FF2B5EF4-FFF2-40B4-BE49-F238E27FC236}">
                  <a16:creationId xmlns:a16="http://schemas.microsoft.com/office/drawing/2014/main" id="{F37FA908-FB9E-8D24-A0EA-6DCCA2BC244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Partial Circle 28">
              <a:extLst>
                <a:ext uri="{FF2B5EF4-FFF2-40B4-BE49-F238E27FC236}">
                  <a16:creationId xmlns:a16="http://schemas.microsoft.com/office/drawing/2014/main" id="{84DD7595-0CAD-A3A3-1CDE-07C6B6024E25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5" name="Cook">
            <a:extLst>
              <a:ext uri="{FF2B5EF4-FFF2-40B4-BE49-F238E27FC236}">
                <a16:creationId xmlns:a16="http://schemas.microsoft.com/office/drawing/2014/main" id="{3B8A1218-B432-4E11-09A4-E8963D901905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74A4D4"/>
                </a:solidFill>
              </a:rPr>
              <a:t>LEAN D*</a:t>
            </a:r>
            <a:endParaRPr lang="en-US" sz="1200" b="1" dirty="0">
              <a:solidFill>
                <a:srgbClr val="74A4D4"/>
              </a:solidFill>
            </a:endParaRPr>
          </a:p>
        </p:txBody>
      </p:sp>
      <p:grpSp>
        <p:nvGrpSpPr>
          <p:cNvPr id="46" name="Needle_LeanD">
            <a:extLst>
              <a:ext uri="{FF2B5EF4-FFF2-40B4-BE49-F238E27FC236}">
                <a16:creationId xmlns:a16="http://schemas.microsoft.com/office/drawing/2014/main" id="{B0729276-D465-2FE7-2D83-3C43740DA2FE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1189834" y="2179068"/>
            <a:chExt cx="2075688" cy="113589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D5934A4-5ADE-9869-83A9-D9A9DA6DB61A}"/>
                </a:ext>
              </a:extLst>
            </p:cNvPr>
            <p:cNvSpPr>
              <a:spLocks/>
            </p:cNvSpPr>
            <p:nvPr/>
          </p:nvSpPr>
          <p:spPr>
            <a:xfrm>
              <a:off x="1189834" y="2179068"/>
              <a:ext cx="2075688" cy="1135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ACDB4B3-EC6C-C623-51A2-247364FCD1C0}"/>
                </a:ext>
              </a:extLst>
            </p:cNvPr>
            <p:cNvGrpSpPr>
              <a:grpSpLocks/>
            </p:cNvGrpSpPr>
            <p:nvPr/>
          </p:nvGrpSpPr>
          <p:grpSpPr>
            <a:xfrm rot="19980000">
              <a:off x="1984296" y="2386979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94031A2-4B0E-FC4A-7C64-9B4F7D4F8C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163A00F3-6121-4C68-0441-00898D4AD71E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2542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ME-2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Jared Golden (D)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Austin Theriault (R)</a:t>
            </a:r>
            <a:r>
              <a:rPr lang="en-US" sz="1200"/>
              <a:t>
Racer, National Association for Stock Car Auto Racing (NASCAR), 2014-2023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Theriault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Golden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ME-2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Golden (D)
53.1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Poliquin (R)
46.9%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+ 6.2%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Golden (D)
53.0%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Crafts (R)
47.0%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+ 6.0%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51.6%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45.5%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+ 6.1%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Jared Golden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Austin Theriault
66.9%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Michael Soboleski
33.1%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ACACAC"/>
                </a:solidFill>
              </a:rPr>
              <a:t>TOSS UP*</a:t>
            </a:r>
            <a:endParaRPr lang="en-US" sz="1200" b="1" dirty="0">
              <a:solidFill>
                <a:srgbClr val="ACACAC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922D18-5E1D-4696-C0D6-CE0C529A9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TossUp">
            <a:extLst>
              <a:ext uri="{FF2B5EF4-FFF2-40B4-BE49-F238E27FC236}">
                <a16:creationId xmlns:a16="http://schemas.microsoft.com/office/drawing/2014/main" id="{7CD0EDC1-8076-7C19-460C-02780C07AE0F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A2101FF-4382-FD17-F57A-722FA369B968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7AB04F6-070F-61E1-DF9C-E3F1B8EAF889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DBEE7B5-7704-E077-A466-73B162730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96C7260E-4F69-42BE-CED6-D8336E5DCCD6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F5F0D337-9A64-CA94-55A5-540175DB30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911" b="3911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DEDA7C9-BAAE-3468-F9DA-4463537E1E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4793522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23475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BAAF6A42-1356-B1FF-617B-295978D4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820133"/>
            <a:ext cx="7339814" cy="723622"/>
          </a:xfrm>
        </p:spPr>
        <p:txBody>
          <a:bodyPr/>
          <a:lstStyle/>
          <a:p>
            <a:r>
              <a:rPr lang="en-US" dirty="0"/>
              <a:t>House Race Spotlight: AK-AL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A9CD53-9F50-945A-9463-0365E6FF2C42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7100E9E5-397D-AEDC-0341-12CA4CABD55F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0380E3"/>
                </a:solidFill>
              </a:rPr>
              <a:t>Mary </a:t>
            </a:r>
            <a:r>
              <a:rPr lang="en-US" sz="1200" b="1" dirty="0" err="1">
                <a:solidFill>
                  <a:srgbClr val="0380E3"/>
                </a:solidFill>
              </a:rPr>
              <a:t>Peltola</a:t>
            </a:r>
            <a:r>
              <a:rPr lang="en-US" sz="1200" b="1" dirty="0">
                <a:solidFill>
                  <a:srgbClr val="0380E3"/>
                </a:solidFill>
              </a:rPr>
              <a:t> (D)</a:t>
            </a:r>
            <a:r>
              <a:rPr lang="en-US" sz="1200" dirty="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9C3863AE-1EBB-5102-3B6A-05241459953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7" name="Winner_R">
            <a:extLst>
              <a:ext uri="{FF2B5EF4-FFF2-40B4-BE49-F238E27FC236}">
                <a16:creationId xmlns:a16="http://schemas.microsoft.com/office/drawing/2014/main" id="{D9F6C228-E5E4-3255-85B6-FECE87AA8515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Nicholas Begich (</a:t>
            </a:r>
            <a:r>
              <a:rPr lang="en-US" sz="1200" b="1" dirty="0">
                <a:solidFill>
                  <a:srgbClr val="FF5739"/>
                </a:solidFill>
              </a:rPr>
              <a:t>R)</a:t>
            </a:r>
            <a:r>
              <a:rPr lang="en-US" sz="1200" dirty="0"/>
              <a:t>
Chair of </a:t>
            </a:r>
            <a:r>
              <a:rPr lang="en-US" sz="1200" dirty="0" err="1"/>
              <a:t>FarShore</a:t>
            </a:r>
            <a:r>
              <a:rPr lang="en-US" sz="1200" dirty="0"/>
              <a:t> Partners</a:t>
            </a:r>
            <a:endParaRPr lang="en-US" sz="11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8A7226-29F7-4F65-02A7-0C5BFCB48B53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FEC_Date_Callout">
            <a:extLst>
              <a:ext uri="{FF2B5EF4-FFF2-40B4-BE49-F238E27FC236}">
                <a16:creationId xmlns:a16="http://schemas.microsoft.com/office/drawing/2014/main" id="{FC14A66E-A301-EE9D-C06B-1F3088946487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B3FC5C-4CCD-AD66-8A87-FE60256D1FA1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11" name="GraphName_R">
            <a:extLst>
              <a:ext uri="{FF2B5EF4-FFF2-40B4-BE49-F238E27FC236}">
                <a16:creationId xmlns:a16="http://schemas.microsoft.com/office/drawing/2014/main" id="{21F4847C-1F18-E9A4-8AD7-3BCE7CC964D0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rgbClr val="FF5739"/>
                </a:solidFill>
              </a:rPr>
              <a:t>Begich</a:t>
            </a:r>
          </a:p>
        </p:txBody>
      </p:sp>
      <p:sp>
        <p:nvSpPr>
          <p:cNvPr id="12" name="GraphName_D">
            <a:extLst>
              <a:ext uri="{FF2B5EF4-FFF2-40B4-BE49-F238E27FC236}">
                <a16:creationId xmlns:a16="http://schemas.microsoft.com/office/drawing/2014/main" id="{17BA843F-4D42-2BBE-97AF-F82D24D9097D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err="1">
                <a:solidFill>
                  <a:srgbClr val="0380E3"/>
                </a:solidFill>
              </a:rPr>
              <a:t>Peltola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D76CB14D-08E6-531A-7908-933071FA238C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38A8E2-86E9-3726-3C67-8974B06F0F64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ALL-PARTY PRIMARY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6EB7A958-E014-0EA0-2433-4EFB91FACCBF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6" name="PreviousHeader">
            <a:extLst>
              <a:ext uri="{FF2B5EF4-FFF2-40B4-BE49-F238E27FC236}">
                <a16:creationId xmlns:a16="http://schemas.microsoft.com/office/drawing/2014/main" id="{711F8ABE-2195-CA6E-2720-98AA9EF0811F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CA-22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7" name="Previous">
            <a:extLst>
              <a:ext uri="{FF2B5EF4-FFF2-40B4-BE49-F238E27FC236}">
                <a16:creationId xmlns:a16="http://schemas.microsoft.com/office/drawing/2014/main" id="{609145C1-EDB3-1427-B644-BA44C4617E6B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Peltola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(D)
55.0%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Palin (R)
45.0%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+ 10.0%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Young (R)
54.4%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Galvin (I)
45.3%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+ 9.1%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43.0%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53.1%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+ 10.1%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8" name="Results_APP">
            <a:extLst>
              <a:ext uri="{FF2B5EF4-FFF2-40B4-BE49-F238E27FC236}">
                <a16:creationId xmlns:a16="http://schemas.microsoft.com/office/drawing/2014/main" id="{3C088BC8-314A-011A-0381-782F18F4D3C5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301458" cy="1645690"/>
        </p:xfrm>
        <a:graphic>
          <a:graphicData uri="http://schemas.openxmlformats.org/drawingml/2006/table">
            <a:tbl>
              <a:tblPr/>
              <a:tblGrid>
                <a:gridCol w="3301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Mary </a:t>
                      </a:r>
                      <a:r>
                        <a:rPr lang="en-US" sz="900" b="1" dirty="0" err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Peltola</a:t>
                      </a:r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 (D) 50.4%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Nicholas Begich (R) 27.0%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Nancy Dahlstrom (R) 20.0%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967394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828994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F2CBA4C9-936D-FA1D-E89D-FA1465090442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28" name="FEC_Date_Note">
            <a:extLst>
              <a:ext uri="{FF2B5EF4-FFF2-40B4-BE49-F238E27FC236}">
                <a16:creationId xmlns:a16="http://schemas.microsoft.com/office/drawing/2014/main" id="{1861E186-105C-61ED-C6CC-6D333217BB4B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Cook_Note">
            <a:extLst>
              <a:ext uri="{FF2B5EF4-FFF2-40B4-BE49-F238E27FC236}">
                <a16:creationId xmlns:a16="http://schemas.microsoft.com/office/drawing/2014/main" id="{3F8BA861-472D-4EC2-1276-5FB405B7923C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AEAFF93-37EC-6D1E-7D05-AAC29BF414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72" r="26372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F9B26FD-03B5-7293-C5E9-4BECCA8BAB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167" b="9167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0FEA89E-0418-D70D-6D9A-7DA2803ADFAD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806D9C2A-CF4B-1DB6-EC93-CB21D47362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0282761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650C12CC-3623-0D7F-CBCD-02B75C23369E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9" name="Partial Circle 28">
              <a:extLst>
                <a:ext uri="{FF2B5EF4-FFF2-40B4-BE49-F238E27FC236}">
                  <a16:creationId xmlns:a16="http://schemas.microsoft.com/office/drawing/2014/main" id="{19A9E573-0531-C482-08D9-6589D001C4F5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E10A3BDE-1228-9B55-FDC5-83EA6F0BB1E8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DBC1BADD-5EC8-00D4-01BA-2403A47E8F08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034FD224-AABC-D1A4-FECE-D24CC80CE50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Partial Circle 36">
              <a:extLst>
                <a:ext uri="{FF2B5EF4-FFF2-40B4-BE49-F238E27FC236}">
                  <a16:creationId xmlns:a16="http://schemas.microsoft.com/office/drawing/2014/main" id="{06015544-8205-4A72-584C-7F414D4B2AD3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Partial Circle 37">
              <a:extLst>
                <a:ext uri="{FF2B5EF4-FFF2-40B4-BE49-F238E27FC236}">
                  <a16:creationId xmlns:a16="http://schemas.microsoft.com/office/drawing/2014/main" id="{CFD14E67-CFA6-8F6C-80B7-E4A5F4A9421C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Partial Circle 38">
              <a:extLst>
                <a:ext uri="{FF2B5EF4-FFF2-40B4-BE49-F238E27FC236}">
                  <a16:creationId xmlns:a16="http://schemas.microsoft.com/office/drawing/2014/main" id="{CB9F1A84-F66C-B9E2-603F-8643FF2FF3D3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0" name="Cook">
            <a:extLst>
              <a:ext uri="{FF2B5EF4-FFF2-40B4-BE49-F238E27FC236}">
                <a16:creationId xmlns:a16="http://schemas.microsoft.com/office/drawing/2014/main" id="{87EB7D75-D01F-A266-F5B0-C2D6F384ED88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ACACAC"/>
                </a:solidFill>
              </a:rPr>
              <a:t>TOSS UP*</a:t>
            </a:r>
            <a:endParaRPr lang="en-US" sz="1200" b="1" dirty="0">
              <a:solidFill>
                <a:srgbClr val="ACACAC"/>
              </a:solidFill>
            </a:endParaRPr>
          </a:p>
        </p:txBody>
      </p:sp>
      <p:grpSp>
        <p:nvGrpSpPr>
          <p:cNvPr id="41" name="Needle_TossUp">
            <a:extLst>
              <a:ext uri="{FF2B5EF4-FFF2-40B4-BE49-F238E27FC236}">
                <a16:creationId xmlns:a16="http://schemas.microsoft.com/office/drawing/2014/main" id="{22E2B316-8CBE-AD3A-E766-F66F5E98FDAB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E81258D-1052-A80E-4B5B-C52FC8BB85FB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9D789D1-1F7C-79F1-8D63-898582445F6A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8173BAB-A853-FE16-C890-DDBDB6560A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0FA57F8E-ECF5-4F53-CBFA-29AB20A18033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1556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MI-7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Curtis Hertel (D)</a:t>
            </a:r>
            <a:r>
              <a:rPr lang="en-US" sz="1200"/>
              <a:t>
Senator, Michigan State Senate, District 23, 2015-2022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Tom Barrett (R)</a:t>
            </a:r>
            <a:r>
              <a:rPr lang="en-US" sz="1200"/>
              <a:t>
Helicopter Pilot, Michigan Army National Guard, present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Barrett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Hertel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MI-7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Slotkin (D)
51.7%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Barrett (R)
46.3%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+ 5.4%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Walberg (R)
58.8%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Driskell (D)
41.2%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+ 17.6%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49.4%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48.9%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+ 0.5%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Curtis Hertel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Tom Barrett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8F1334-C219-28ED-1E28-340A0F5E13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6E3508-5B01-F2FB-238C-9BFE17CFFC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5546A94-6AFC-2AEE-7BFC-B4A734F3257E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9CC6963-BFC5-A5EB-692E-9BC851D185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1898510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4AB85B8F-CB75-EAFB-FFA6-6C76CAB697CD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8" name="Partial Circle 7">
              <a:extLst>
                <a:ext uri="{FF2B5EF4-FFF2-40B4-BE49-F238E27FC236}">
                  <a16:creationId xmlns:a16="http://schemas.microsoft.com/office/drawing/2014/main" id="{CB63DEAF-E3C4-9C1A-364B-004FCD45D117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Partial Circle 15">
              <a:extLst>
                <a:ext uri="{FF2B5EF4-FFF2-40B4-BE49-F238E27FC236}">
                  <a16:creationId xmlns:a16="http://schemas.microsoft.com/office/drawing/2014/main" id="{3BB5368D-2004-FE45-15A6-B28E04B27DDB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Partial Circle 18">
              <a:extLst>
                <a:ext uri="{FF2B5EF4-FFF2-40B4-BE49-F238E27FC236}">
                  <a16:creationId xmlns:a16="http://schemas.microsoft.com/office/drawing/2014/main" id="{4EC2128C-3054-2903-167F-52CAD3B1A72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Partial Circle 20">
              <a:extLst>
                <a:ext uri="{FF2B5EF4-FFF2-40B4-BE49-F238E27FC236}">
                  <a16:creationId xmlns:a16="http://schemas.microsoft.com/office/drawing/2014/main" id="{6B2A5711-3A3E-EEE2-B2FC-FD4D5874A46E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Partial Circle 21">
              <a:extLst>
                <a:ext uri="{FF2B5EF4-FFF2-40B4-BE49-F238E27FC236}">
                  <a16:creationId xmlns:a16="http://schemas.microsoft.com/office/drawing/2014/main" id="{E1E7E197-C84A-C0E8-128D-85614C93A21E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Partial Circle 22">
              <a:extLst>
                <a:ext uri="{FF2B5EF4-FFF2-40B4-BE49-F238E27FC236}">
                  <a16:creationId xmlns:a16="http://schemas.microsoft.com/office/drawing/2014/main" id="{6E23D51E-8870-D15E-FD67-811FFF4E9134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Partial Circle 26">
              <a:extLst>
                <a:ext uri="{FF2B5EF4-FFF2-40B4-BE49-F238E27FC236}">
                  <a16:creationId xmlns:a16="http://schemas.microsoft.com/office/drawing/2014/main" id="{A6C90288-E3D4-2C03-8C1C-169A7012FA89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8" name="Cook">
            <a:extLst>
              <a:ext uri="{FF2B5EF4-FFF2-40B4-BE49-F238E27FC236}">
                <a16:creationId xmlns:a16="http://schemas.microsoft.com/office/drawing/2014/main" id="{93039D6B-3DD1-189B-F972-69277D6EAB2A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47484"/>
                </a:solidFill>
              </a:rPr>
              <a:t>LEAN R*</a:t>
            </a:r>
          </a:p>
        </p:txBody>
      </p:sp>
      <p:grpSp>
        <p:nvGrpSpPr>
          <p:cNvPr id="29" name="Needle_LeanR">
            <a:extLst>
              <a:ext uri="{FF2B5EF4-FFF2-40B4-BE49-F238E27FC236}">
                <a16:creationId xmlns:a16="http://schemas.microsoft.com/office/drawing/2014/main" id="{0DCB0C7D-4CAC-54E5-594A-BCAB2C303CA6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6373821" y="2835393"/>
            <a:chExt cx="1931194" cy="105682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B131015-3DE7-FF5C-82A5-F358C21F97D8}"/>
                </a:ext>
              </a:extLst>
            </p:cNvPr>
            <p:cNvSpPr>
              <a:spLocks/>
            </p:cNvSpPr>
            <p:nvPr/>
          </p:nvSpPr>
          <p:spPr>
            <a:xfrm>
              <a:off x="6373821" y="2835393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314038B-D28E-4F5F-D7D1-1E59DFA52A97}"/>
                </a:ext>
              </a:extLst>
            </p:cNvPr>
            <p:cNvGrpSpPr>
              <a:grpSpLocks/>
            </p:cNvGrpSpPr>
            <p:nvPr/>
          </p:nvGrpSpPr>
          <p:grpSpPr>
            <a:xfrm rot="1611998">
              <a:off x="7439581" y="3028494"/>
              <a:ext cx="126061" cy="848088"/>
              <a:chOff x="7983828" y="253976"/>
              <a:chExt cx="126061" cy="848088"/>
            </a:xfrm>
            <a:solidFill>
              <a:srgbClr val="92D050"/>
            </a:solidFill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CC37A29-0956-C717-01AE-9CBB839967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E401F9FD-0F4C-3D6A-CD99-BC8D14384313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1216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MI-8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Kristen McDonald Rivet (D)</a:t>
            </a:r>
            <a:r>
              <a:rPr lang="en-US" sz="1200"/>
              <a:t>
Vice President, Michigan Future, Incorporated, 2021-present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Paul Junge (R)</a:t>
            </a:r>
            <a:r>
              <a:rPr lang="en-US" sz="1200"/>
              <a:t>
External Affairs, United States Citizenship and Immigration Services, 2018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Junge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Rivet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MI-8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Kildee (D)
53.1%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Junge (R)
42.8%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+ 10.3%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Slotkin (D)
50.9%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Junge (R)
47.3%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+ 3.6%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50.3%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48.2%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+ 2.1%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Kristen McDonald Rivet
55.9%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Paul </a:t>
                      </a:r>
                      <a:r>
                        <a:rPr lang="en-US" sz="900" b="1" dirty="0" err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Junge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
73.6%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Matt Collier
28.7%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Mary 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Draves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
15.8%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Pamela Pugh
15.4%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Anthony Hudson
10.6%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ACACAC"/>
                </a:solidFill>
              </a:rPr>
              <a:t>TOSS UP*</a:t>
            </a:r>
            <a:endParaRPr lang="en-US" sz="1200" b="1" dirty="0">
              <a:solidFill>
                <a:srgbClr val="ACACAC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D4CCFD-286F-56EE-38AC-6F5B1A625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TossUp">
            <a:extLst>
              <a:ext uri="{FF2B5EF4-FFF2-40B4-BE49-F238E27FC236}">
                <a16:creationId xmlns:a16="http://schemas.microsoft.com/office/drawing/2014/main" id="{7CD0EDC1-8076-7C19-460C-02780C07AE0F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A2101FF-4382-FD17-F57A-722FA369B968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7AB04F6-070F-61E1-DF9C-E3F1B8EAF889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DBEE7B5-7704-E077-A466-73B162730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96C7260E-4F69-42BE-CED6-D8336E5DCCD6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DD27B9F3-3D9E-6134-C4D8-72934E9B19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250" b="6250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F82DDA6-A836-C52A-A0AF-0EE8D4F32AC7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92E1F2C-3BD9-B239-59CE-7D468C03D5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6088945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11491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MI-10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sv-SE" sz="1200" b="1">
                <a:solidFill>
                  <a:srgbClr val="0380E3"/>
                </a:solidFill>
              </a:rPr>
              <a:t>Carl Marlinga (D)</a:t>
            </a:r>
            <a:r>
              <a:rPr lang="sv-SE" sz="1200"/>
              <a:t>
Arbitrator and Mediator, Carl Marlinga Alternative Dispute Resolution, 2022-present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John James (R)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James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Marlinga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MI-10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James (R)
48.8%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Marlinga (D)
48.3%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+ 0.5%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McClain (R)
66.3%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Bizon (D)
33.7%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+ 32.6%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49.8%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48.8%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+ 1.0%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Carl </a:t>
                      </a:r>
                      <a:r>
                        <a:rPr lang="en-US" sz="900" b="1" dirty="0" err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Marlinga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
47.2%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John James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Diane Young
25.5%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Tiffany Tilley
13.7%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47484"/>
                </a:solidFill>
              </a:rPr>
              <a:t>LEAN R*</a:t>
            </a: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A91007-61F0-AD47-43F2-56B55683A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LeanR">
            <a:extLst>
              <a:ext uri="{FF2B5EF4-FFF2-40B4-BE49-F238E27FC236}">
                <a16:creationId xmlns:a16="http://schemas.microsoft.com/office/drawing/2014/main" id="{527C7F93-7129-B420-7ECB-CBF4675ADA00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6373821" y="2835393"/>
            <a:chExt cx="1931194" cy="105682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4F86AA2-FD9D-3820-3BC4-3185093326DD}"/>
                </a:ext>
              </a:extLst>
            </p:cNvPr>
            <p:cNvSpPr>
              <a:spLocks/>
            </p:cNvSpPr>
            <p:nvPr/>
          </p:nvSpPr>
          <p:spPr>
            <a:xfrm>
              <a:off x="6373821" y="2835393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9A0B912-BEB4-0D5E-BA5F-3D31148FDE91}"/>
                </a:ext>
              </a:extLst>
            </p:cNvPr>
            <p:cNvGrpSpPr>
              <a:grpSpLocks/>
            </p:cNvGrpSpPr>
            <p:nvPr/>
          </p:nvGrpSpPr>
          <p:grpSpPr>
            <a:xfrm rot="1611998">
              <a:off x="7439581" y="3028494"/>
              <a:ext cx="126061" cy="848088"/>
              <a:chOff x="7983828" y="253976"/>
              <a:chExt cx="126061" cy="848088"/>
            </a:xfrm>
            <a:solidFill>
              <a:srgbClr val="92D050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08DCB6-1ABC-0974-057A-EB7CA17F2B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6453B5A9-65AF-3221-9943-09C44963F3FA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37AC71C-E563-22F7-CDA4-27B870F24D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7" t="1462" r="24671" b="36910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C1F5FDF-E3B3-449A-AEE2-2D132EDFED47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F41FCFD-F62E-F68E-D1B7-6808217A44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722890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91127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MN-2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Angie Craig (D)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Joe Teirab (R)</a:t>
            </a:r>
            <a:r>
              <a:rPr lang="en-US" sz="1200"/>
              <a:t>
Assistant United States Attorney, United States Attorneys'​ Offices, 2019-2023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Teirab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Craig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MN-2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Craig (D)
50.9%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Kistner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(R)
45.6%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+ 5.3%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Craig (D)
48.2%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Kistner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(R)
45.9%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+ 2.3%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52.5%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45.4%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+ 7.1%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Angie Craig
91.0%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Joe Teirab
76.0%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Marc Ives
9.0%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Tayler Rahm
24.0%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621B336-B467-AD44-2D13-AB0E81D2FC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00" b="1000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3334E8C-6F84-3291-8FB8-6F5348A790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56" r="1156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20C459E-9C07-CB90-D8E0-094851A48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2713225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D890DD54-5550-FC6B-EAB8-52965C58DB7C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16" name="Partial Circle 15">
              <a:extLst>
                <a:ext uri="{FF2B5EF4-FFF2-40B4-BE49-F238E27FC236}">
                  <a16:creationId xmlns:a16="http://schemas.microsoft.com/office/drawing/2014/main" id="{305E8908-B08B-EB74-C7A8-0366BD2AEB8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Partial Circle 17">
              <a:extLst>
                <a:ext uri="{FF2B5EF4-FFF2-40B4-BE49-F238E27FC236}">
                  <a16:creationId xmlns:a16="http://schemas.microsoft.com/office/drawing/2014/main" id="{4E771DF2-AE11-BC95-CDF6-C2E519EE7A22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Partial Circle 21">
              <a:extLst>
                <a:ext uri="{FF2B5EF4-FFF2-40B4-BE49-F238E27FC236}">
                  <a16:creationId xmlns:a16="http://schemas.microsoft.com/office/drawing/2014/main" id="{D579364A-28CF-A3C5-65FB-A79F5412EAF3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Partial Circle 22">
              <a:extLst>
                <a:ext uri="{FF2B5EF4-FFF2-40B4-BE49-F238E27FC236}">
                  <a16:creationId xmlns:a16="http://schemas.microsoft.com/office/drawing/2014/main" id="{0263D342-A6E4-4087-1725-D5218AE9A3C5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Partial Circle 26">
              <a:extLst>
                <a:ext uri="{FF2B5EF4-FFF2-40B4-BE49-F238E27FC236}">
                  <a16:creationId xmlns:a16="http://schemas.microsoft.com/office/drawing/2014/main" id="{32B8BDE8-8535-0FA4-62AC-DD28D309A83C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Partial Circle 27">
              <a:extLst>
                <a:ext uri="{FF2B5EF4-FFF2-40B4-BE49-F238E27FC236}">
                  <a16:creationId xmlns:a16="http://schemas.microsoft.com/office/drawing/2014/main" id="{7D2F674D-A17D-5EB2-EE67-D7E5C8957CD9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Partial Circle 28">
              <a:extLst>
                <a:ext uri="{FF2B5EF4-FFF2-40B4-BE49-F238E27FC236}">
                  <a16:creationId xmlns:a16="http://schemas.microsoft.com/office/drawing/2014/main" id="{C485CD3C-E5F9-33FA-D88E-2D561B0000C8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5" name="Cook">
            <a:extLst>
              <a:ext uri="{FF2B5EF4-FFF2-40B4-BE49-F238E27FC236}">
                <a16:creationId xmlns:a16="http://schemas.microsoft.com/office/drawing/2014/main" id="{654146E7-29A0-1111-392B-793E0855EDAD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47CBC"/>
                </a:solidFill>
              </a:rPr>
              <a:t>LIKELY D*</a:t>
            </a:r>
          </a:p>
        </p:txBody>
      </p:sp>
      <p:grpSp>
        <p:nvGrpSpPr>
          <p:cNvPr id="46" name="Needle_LikelyD">
            <a:extLst>
              <a:ext uri="{FF2B5EF4-FFF2-40B4-BE49-F238E27FC236}">
                <a16:creationId xmlns:a16="http://schemas.microsoft.com/office/drawing/2014/main" id="{FF26CC35-C7EA-38D3-7D1D-C2262F185C71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1097912" y="3866590"/>
            <a:chExt cx="2075688" cy="113589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E8CBC9C-088C-0F69-9595-E4FE70DB2BE0}"/>
                </a:ext>
              </a:extLst>
            </p:cNvPr>
            <p:cNvSpPr>
              <a:spLocks/>
            </p:cNvSpPr>
            <p:nvPr/>
          </p:nvSpPr>
          <p:spPr>
            <a:xfrm>
              <a:off x="1097912" y="3866590"/>
              <a:ext cx="2075688" cy="1135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755265B-2A85-5A5F-2087-B3FDBD069B9F}"/>
                </a:ext>
              </a:extLst>
            </p:cNvPr>
            <p:cNvGrpSpPr>
              <a:grpSpLocks/>
            </p:cNvGrpSpPr>
            <p:nvPr/>
          </p:nvGrpSpPr>
          <p:grpSpPr>
            <a:xfrm rot="18420000">
              <a:off x="1759510" y="4186441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EF0BC770-D8C2-C32C-718C-ABEF8DD004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820A0B36-8717-7206-8C90-1927C23F6D3A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0775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NC-1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Don Davis (D)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Laurie Buckhout (R)</a:t>
            </a:r>
            <a:r>
              <a:rPr lang="en-US" sz="1200"/>
              <a:t>
Independent Consultant, Self-Employed, 2023-present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Buckhout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Davis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NC-1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610703"/>
              </p:ext>
            </p:extLst>
          </p:nvPr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Davis (D)
52.4%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Smith (R)
47.6%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+ 4.8%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Butterfield (D)
54.2%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Smith (R)
45.8%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+ 8.4%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50.4%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48.8%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248878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Don Davis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Laurie Buckhout
53.5%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Sandy Smith
46.5%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ACAC"/>
                </a:solidFill>
              </a:rPr>
              <a:t>TOSS UP*</a:t>
            </a: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7FB592-AB2A-F8A0-C034-F5F621FB6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TossUp">
            <a:extLst>
              <a:ext uri="{FF2B5EF4-FFF2-40B4-BE49-F238E27FC236}">
                <a16:creationId xmlns:a16="http://schemas.microsoft.com/office/drawing/2014/main" id="{7CD0EDC1-8076-7C19-460C-02780C07AE0F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A2101FF-4382-FD17-F57A-722FA369B968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7AB04F6-070F-61E1-DF9C-E3F1B8EAF889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DBEE7B5-7704-E077-A466-73B162730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96C7260E-4F69-42BE-CED6-D8336E5DCCD6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044A001-EE49-2039-7830-5054FEB51007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F4EFBAB-D2C2-63A7-F032-5FC74B4301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38" r="3813" b="33402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15617D2-847E-4BB8-B7E7-CD0932687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2947371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21543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27BCED46-4F11-7595-369B-141FC20C4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820133"/>
            <a:ext cx="7339814" cy="723622"/>
          </a:xfrm>
        </p:spPr>
        <p:txBody>
          <a:bodyPr/>
          <a:lstStyle/>
          <a:p>
            <a:r>
              <a:rPr lang="en-US" dirty="0"/>
              <a:t>House Race Spotlight: NE-02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0DED11-3969-8412-63E8-2C53547EBEBE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2CCA59B2-0C9B-F817-7635-0EDFEFDE7B0F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0380E3"/>
                </a:solidFill>
              </a:rPr>
              <a:t>Tony Vargas (D)</a:t>
            </a:r>
            <a:r>
              <a:rPr lang="en-US" sz="1200" dirty="0"/>
              <a:t>
State Senator for Nebraska’s 7</a:t>
            </a:r>
            <a:r>
              <a:rPr lang="en-US" sz="1200" baseline="30000" dirty="0"/>
              <a:t>th</a:t>
            </a:r>
            <a:r>
              <a:rPr lang="en-US" sz="1200" dirty="0"/>
              <a:t> District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90CF367A-A9C1-0A7C-0769-D369D9F4A2CE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7" name="Winner_R">
            <a:extLst>
              <a:ext uri="{FF2B5EF4-FFF2-40B4-BE49-F238E27FC236}">
                <a16:creationId xmlns:a16="http://schemas.microsoft.com/office/drawing/2014/main" id="{92ABD1AB-FC01-A4DD-8AE5-74FAA1A6196C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FF5739"/>
                </a:solidFill>
              </a:rPr>
              <a:t>Don Bacon(R)</a:t>
            </a:r>
            <a:r>
              <a:rPr lang="en-US" sz="1200" dirty="0"/>
              <a:t>
Incumbent</a:t>
            </a:r>
            <a:endParaRPr lang="en-US" sz="11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8A6E8A-F055-3733-94BB-69538AB924E1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FEC_Date_Callout">
            <a:extLst>
              <a:ext uri="{FF2B5EF4-FFF2-40B4-BE49-F238E27FC236}">
                <a16:creationId xmlns:a16="http://schemas.microsoft.com/office/drawing/2014/main" id="{EFF39936-7D7F-C1BB-A2DB-0B76F49673FC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00308B9-64C4-0461-FFB7-289941EFD9F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11" name="GraphName_R">
            <a:extLst>
              <a:ext uri="{FF2B5EF4-FFF2-40B4-BE49-F238E27FC236}">
                <a16:creationId xmlns:a16="http://schemas.microsoft.com/office/drawing/2014/main" id="{89F65912-6704-0E78-16DE-AFFA8A6DAD11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rgbClr val="FF5739"/>
                </a:solidFill>
              </a:rPr>
              <a:t>Bacon</a:t>
            </a:r>
          </a:p>
        </p:txBody>
      </p:sp>
      <p:sp>
        <p:nvSpPr>
          <p:cNvPr id="12" name="GraphName_D">
            <a:extLst>
              <a:ext uri="{FF2B5EF4-FFF2-40B4-BE49-F238E27FC236}">
                <a16:creationId xmlns:a16="http://schemas.microsoft.com/office/drawing/2014/main" id="{C627B691-6F70-7FFA-8A09-D996DFBD2B81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rgbClr val="0380E3"/>
                </a:solidFill>
              </a:rPr>
              <a:t>Vargas</a:t>
            </a: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EFFD6783-4A40-0577-D462-539074B445CC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6" name="PreviousHeader">
            <a:extLst>
              <a:ext uri="{FF2B5EF4-FFF2-40B4-BE49-F238E27FC236}">
                <a16:creationId xmlns:a16="http://schemas.microsoft.com/office/drawing/2014/main" id="{A4635E83-C990-22D1-2A5B-E370A4DB4A30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CA-45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7" name="Previous">
            <a:extLst>
              <a:ext uri="{FF2B5EF4-FFF2-40B4-BE49-F238E27FC236}">
                <a16:creationId xmlns:a16="http://schemas.microsoft.com/office/drawing/2014/main" id="{75A7D77B-1DD0-4E49-728A-4B0CDCA7B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878127"/>
              </p:ext>
            </p:extLst>
          </p:nvPr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Bacon (R)
51.3%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Vargas (D)
48.7%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+ 2.6%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Bacon (R)
50.8%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Eastman (D)
46.2%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+ 4.6%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52.2%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45.8%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+ 6.4%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1B642F44-0CC9-B3CE-B19A-737E9FB08A92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0" name="Partial Circle 19">
              <a:extLst>
                <a:ext uri="{FF2B5EF4-FFF2-40B4-BE49-F238E27FC236}">
                  <a16:creationId xmlns:a16="http://schemas.microsoft.com/office/drawing/2014/main" id="{89EA6908-B9ED-2CA4-82E1-1B37384B9DF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Partial Circle 20">
              <a:extLst>
                <a:ext uri="{FF2B5EF4-FFF2-40B4-BE49-F238E27FC236}">
                  <a16:creationId xmlns:a16="http://schemas.microsoft.com/office/drawing/2014/main" id="{82D51DFB-BE9B-6277-7791-E5D233D855E3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Partial Circle 21">
              <a:extLst>
                <a:ext uri="{FF2B5EF4-FFF2-40B4-BE49-F238E27FC236}">
                  <a16:creationId xmlns:a16="http://schemas.microsoft.com/office/drawing/2014/main" id="{35C806E5-CD88-FF5F-4926-57ADECC82F3D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Partial Circle 22">
              <a:extLst>
                <a:ext uri="{FF2B5EF4-FFF2-40B4-BE49-F238E27FC236}">
                  <a16:creationId xmlns:a16="http://schemas.microsoft.com/office/drawing/2014/main" id="{B68A91AD-013E-D875-29B6-92733BB73B5D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Partial Circle 23">
              <a:extLst>
                <a:ext uri="{FF2B5EF4-FFF2-40B4-BE49-F238E27FC236}">
                  <a16:creationId xmlns:a16="http://schemas.microsoft.com/office/drawing/2014/main" id="{5EA21A6A-55FC-1B33-9500-C675741F074F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Partial Circle 24">
              <a:extLst>
                <a:ext uri="{FF2B5EF4-FFF2-40B4-BE49-F238E27FC236}">
                  <a16:creationId xmlns:a16="http://schemas.microsoft.com/office/drawing/2014/main" id="{DA343522-844B-3D15-FF3A-907877FE657A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EDC616CB-B553-A7EB-C43F-E1973CA3035C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9EAB3FF-9143-27B1-D84A-97454141D51C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28" name="FEC_Date_Note">
            <a:extLst>
              <a:ext uri="{FF2B5EF4-FFF2-40B4-BE49-F238E27FC236}">
                <a16:creationId xmlns:a16="http://schemas.microsoft.com/office/drawing/2014/main" id="{39B33D11-2359-D78B-F5E9-3A299EE4CDBF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Cook_Note">
            <a:extLst>
              <a:ext uri="{FF2B5EF4-FFF2-40B4-BE49-F238E27FC236}">
                <a16:creationId xmlns:a16="http://schemas.microsoft.com/office/drawing/2014/main" id="{F2C09281-FD3C-AA13-5809-4532DE050001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41557CA-6BEF-512E-6738-241780B47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0" b="1000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F7493FD-C3AF-D48D-49AB-0FE7F2FC2A91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78B4F3D-90B3-F579-9E1B-E451FD6F08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70" t="1275" r="15029" b="40474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9575C03A-FC67-6C2C-B454-9FA4268615F5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BBCE241-0057-A238-7BCE-5016F1A6F2B5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41" name="Results">
            <a:extLst>
              <a:ext uri="{FF2B5EF4-FFF2-40B4-BE49-F238E27FC236}">
                <a16:creationId xmlns:a16="http://schemas.microsoft.com/office/drawing/2014/main" id="{0BDD478A-BE3A-EDAD-7DCE-36162CC1E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35914"/>
              </p:ext>
            </p:extLst>
          </p:nvPr>
        </p:nvGraphicFramePr>
        <p:xfrm>
          <a:off x="4877343" y="1921554"/>
          <a:ext cx="3291840" cy="1005908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Tony Vargas
Uncontested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Don Bacon
62.1%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Dan  Frei
37.9%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</a:tbl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3104D25-8715-A5BA-D84E-5FD8E9E651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4745117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Cook">
            <a:extLst>
              <a:ext uri="{FF2B5EF4-FFF2-40B4-BE49-F238E27FC236}">
                <a16:creationId xmlns:a16="http://schemas.microsoft.com/office/drawing/2014/main" id="{5E31DE25-50EC-77E8-08E7-23E94FE1DC34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4A4D4"/>
                </a:solidFill>
              </a:rPr>
              <a:t>LEAN D*</a:t>
            </a:r>
          </a:p>
        </p:txBody>
      </p:sp>
      <p:grpSp>
        <p:nvGrpSpPr>
          <p:cNvPr id="32" name="Needle_LeanD">
            <a:extLst>
              <a:ext uri="{FF2B5EF4-FFF2-40B4-BE49-F238E27FC236}">
                <a16:creationId xmlns:a16="http://schemas.microsoft.com/office/drawing/2014/main" id="{A52755E0-4399-CCFD-7AEE-596D214D98E0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1189834" y="2179068"/>
            <a:chExt cx="2075688" cy="113589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9841CD3-AAA6-54B0-B3EA-7110B6D55F28}"/>
                </a:ext>
              </a:extLst>
            </p:cNvPr>
            <p:cNvSpPr>
              <a:spLocks/>
            </p:cNvSpPr>
            <p:nvPr/>
          </p:nvSpPr>
          <p:spPr>
            <a:xfrm>
              <a:off x="1189834" y="2179068"/>
              <a:ext cx="2075688" cy="1135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75AF7FC-656C-04E1-EE02-8977347917B1}"/>
                </a:ext>
              </a:extLst>
            </p:cNvPr>
            <p:cNvGrpSpPr>
              <a:grpSpLocks/>
            </p:cNvGrpSpPr>
            <p:nvPr/>
          </p:nvGrpSpPr>
          <p:grpSpPr>
            <a:xfrm rot="19980000">
              <a:off x="1984296" y="2386979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862821B-7C9A-1786-5E3C-A7D9F1CDD0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D97412C2-3436-DACD-8E9A-B97B349A7B50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5429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NJ-7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Sue Altman (D)</a:t>
            </a:r>
            <a:r>
              <a:rPr lang="en-US" sz="1200"/>
              <a:t>
Executive Director, New Jersey Working Families Alliance, 2019-2023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Tom Kean (R)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Kean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Altman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NJ-7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Kean Jr. (R)
51.4%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Malinowski (D)
48.6%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+ 2.8%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Malinowski (D)
50.6%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Kean Jr. (R)
49.4%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+ 1.2%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51.1%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47.3%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+ 3.8%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Sue Altman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Thomas Kean Jr.
79.9%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Roger Bacon
20.1%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7C0982-F228-36F9-5BD7-EE30A2857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0D390A-06B1-BFFD-2810-A764C0160A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70" t="2914" r="16505" b="43780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63BCE47-4FE0-9BBD-0B97-B6C66EDDC3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3427330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Cook">
            <a:extLst>
              <a:ext uri="{FF2B5EF4-FFF2-40B4-BE49-F238E27FC236}">
                <a16:creationId xmlns:a16="http://schemas.microsoft.com/office/drawing/2014/main" id="{75B7C728-6447-76E1-4121-E81DD759395A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F47484"/>
                </a:solidFill>
              </a:rPr>
              <a:t>LEAN R*</a:t>
            </a:r>
            <a:endParaRPr lang="en-US" sz="1200" b="1" dirty="0">
              <a:solidFill>
                <a:srgbClr val="F47484"/>
              </a:solidFill>
            </a:endParaRPr>
          </a:p>
        </p:txBody>
      </p:sp>
      <p:grpSp>
        <p:nvGrpSpPr>
          <p:cNvPr id="19" name="Needle_LeanR">
            <a:extLst>
              <a:ext uri="{FF2B5EF4-FFF2-40B4-BE49-F238E27FC236}">
                <a16:creationId xmlns:a16="http://schemas.microsoft.com/office/drawing/2014/main" id="{483E4059-ADE6-63BA-5D0D-9539D53FC3E7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6373821" y="2835393"/>
            <a:chExt cx="1931194" cy="105682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4E00613-4BF6-8109-610A-8F9C1F87BE18}"/>
                </a:ext>
              </a:extLst>
            </p:cNvPr>
            <p:cNvSpPr>
              <a:spLocks/>
            </p:cNvSpPr>
            <p:nvPr/>
          </p:nvSpPr>
          <p:spPr>
            <a:xfrm>
              <a:off x="6373821" y="2835393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803E0DE-ECBA-2AB5-12AD-0213B52432E3}"/>
                </a:ext>
              </a:extLst>
            </p:cNvPr>
            <p:cNvGrpSpPr>
              <a:grpSpLocks/>
            </p:cNvGrpSpPr>
            <p:nvPr/>
          </p:nvGrpSpPr>
          <p:grpSpPr>
            <a:xfrm rot="1611998">
              <a:off x="7439581" y="3028494"/>
              <a:ext cx="126061" cy="848088"/>
              <a:chOff x="7983828" y="253976"/>
              <a:chExt cx="126061" cy="848088"/>
            </a:xfrm>
            <a:solidFill>
              <a:srgbClr val="92D050"/>
            </a:solidFill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C1D2710-6AB7-8D97-CD0F-248E7F5651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63D7FDF4-20E7-7C54-E12B-D7161C9C3305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6275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NM-2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Gabe Vasquez (D)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FF5739"/>
                </a:solidFill>
              </a:rPr>
              <a:t>Yvette </a:t>
            </a:r>
            <a:r>
              <a:rPr lang="en-US" sz="1200" b="1" dirty="0" err="1">
                <a:solidFill>
                  <a:srgbClr val="FF5739"/>
                </a:solidFill>
              </a:rPr>
              <a:t>Herrell</a:t>
            </a:r>
            <a:r>
              <a:rPr lang="en-US" sz="1200" b="1" dirty="0">
                <a:solidFill>
                  <a:srgbClr val="FF5739"/>
                </a:solidFill>
              </a:rPr>
              <a:t> (R)</a:t>
            </a:r>
            <a:r>
              <a:rPr lang="en-US" sz="1200" dirty="0"/>
              <a:t>
Former Rep., United States House of Representatives, New Mexico, District 2, 2021-2023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Herrell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Vasquez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NM-2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Vasquez (D)
50.3%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Herrell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(R)
49.6%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+ 0.7%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Herrell (R)
53.7%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Small (D)
46.3%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+ 7.4%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51.9%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46.1%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+ 5.8%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Gabriel Vasquez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Yvette Herrell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ACACAC"/>
                </a:solidFill>
              </a:rPr>
              <a:t>TOSS UP*</a:t>
            </a:r>
            <a:endParaRPr lang="en-US" sz="1200" b="1" dirty="0">
              <a:solidFill>
                <a:srgbClr val="ACACAC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996996-BDF4-9297-9726-A501FCCF91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TossUp">
            <a:extLst>
              <a:ext uri="{FF2B5EF4-FFF2-40B4-BE49-F238E27FC236}">
                <a16:creationId xmlns:a16="http://schemas.microsoft.com/office/drawing/2014/main" id="{7CD0EDC1-8076-7C19-460C-02780C07AE0F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A2101FF-4382-FD17-F57A-722FA369B968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7AB04F6-070F-61E1-DF9C-E3F1B8EAF889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DBEE7B5-7704-E077-A466-73B162730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96C7260E-4F69-42BE-CED6-D8336E5DCCD6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2ED84B8-0D5D-362D-FE9A-93CAA94B96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00" b="1000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5A9F1CC-61BE-B8BD-FB45-64DBC87ADD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3205703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91922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NV-1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Dina Titus (D)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Mark Robertson (R)</a:t>
            </a:r>
            <a:r>
              <a:rPr lang="en-US" sz="1200"/>
              <a:t>
Owner/ Managing Partner, RDJ Financial Architects, 2001-2020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Robertson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Titus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NV-1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Titus (D)
51.6%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Robertson (R)
46.0%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+ 5.6%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Titus (D)
61.8%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Bentley (R)
33.4%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+ 28.4%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53.2%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44.7%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+ 8.5%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Dina Titus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Mark Robertson
48.4%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Flemming Larsen
39.0%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Jim 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Blockey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
5.0%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347CBC"/>
                </a:solidFill>
              </a:rPr>
              <a:t>LIKELY D*</a:t>
            </a:r>
            <a:endParaRPr lang="en-US" sz="1200" b="1" dirty="0">
              <a:solidFill>
                <a:srgbClr val="347CBC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5DDB78-DACD-3090-2BDE-F9F422C1C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LikelyD">
            <a:extLst>
              <a:ext uri="{FF2B5EF4-FFF2-40B4-BE49-F238E27FC236}">
                <a16:creationId xmlns:a16="http://schemas.microsoft.com/office/drawing/2014/main" id="{BABB2A0C-C9A1-B666-DCAF-1A779CF6B23E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1097912" y="3866590"/>
            <a:chExt cx="2075688" cy="113589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B7B5ED2-C70D-287B-CAD4-920404A43F0A}"/>
                </a:ext>
              </a:extLst>
            </p:cNvPr>
            <p:cNvSpPr>
              <a:spLocks/>
            </p:cNvSpPr>
            <p:nvPr/>
          </p:nvSpPr>
          <p:spPr>
            <a:xfrm>
              <a:off x="1097912" y="3866590"/>
              <a:ext cx="2075688" cy="1135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5FC5B64-8D5B-3BFB-3D19-7F582BFA9F2C}"/>
                </a:ext>
              </a:extLst>
            </p:cNvPr>
            <p:cNvGrpSpPr>
              <a:grpSpLocks/>
            </p:cNvGrpSpPr>
            <p:nvPr/>
          </p:nvGrpSpPr>
          <p:grpSpPr>
            <a:xfrm rot="18420000">
              <a:off x="1759510" y="4186441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7C7A9A0-F169-E27C-EE11-18B4808ACE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A6E8E840-66B1-2E20-17E2-8DC0D424F492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0F165F82-5920-365C-F1FA-FB57B9F2D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08" t="16173" r="69072" b="66864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38CF980-0164-9093-BAC6-1900C7EC20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2795731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06792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NV-3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Susie Lee (D)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Drew Johnson (R)</a:t>
            </a:r>
            <a:r>
              <a:rPr lang="en-US" sz="1200"/>
              <a:t>
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Johnson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Lee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NV-3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Lee (D)
52.0%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Becker (R)
48.0%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+ 4.0%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Lee (D)
48.8%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Rodimer (R)
45.8%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+ 3.0%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52.4%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45.7%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+ 6.7%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Susie Lee
92.7%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Drew Johnson
32.0%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RockAthena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Brittain
7.3%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Dan Schwartz
22.6%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Elizabeth 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Helgelien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
20.5%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4A4D4"/>
                </a:solidFill>
              </a:rPr>
              <a:t>LEAN D*</a:t>
            </a: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820E1BF-BAB2-5474-9D28-1B71DACEE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LeanD">
            <a:extLst>
              <a:ext uri="{FF2B5EF4-FFF2-40B4-BE49-F238E27FC236}">
                <a16:creationId xmlns:a16="http://schemas.microsoft.com/office/drawing/2014/main" id="{0A65F1FC-83D4-2977-745A-DC5A0C4D9059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1189834" y="2179068"/>
            <a:chExt cx="2075688" cy="113589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6D91F11-A312-C322-9D9E-4002CE68B353}"/>
                </a:ext>
              </a:extLst>
            </p:cNvPr>
            <p:cNvSpPr>
              <a:spLocks/>
            </p:cNvSpPr>
            <p:nvPr/>
          </p:nvSpPr>
          <p:spPr>
            <a:xfrm>
              <a:off x="1189834" y="2179068"/>
              <a:ext cx="2075688" cy="1135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6989D4F-6A29-337E-9094-B36166C5781F}"/>
                </a:ext>
              </a:extLst>
            </p:cNvPr>
            <p:cNvGrpSpPr>
              <a:grpSpLocks/>
            </p:cNvGrpSpPr>
            <p:nvPr/>
          </p:nvGrpSpPr>
          <p:grpSpPr>
            <a:xfrm rot="19980000">
              <a:off x="1984296" y="2386979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F96627A-988F-E24B-C2AA-F418452298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20A99E16-9B19-3209-C80A-1BFDE8B1D747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3A141D27-857E-337E-41BC-80C9B04FE5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67" b="9167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5C69B54-734F-A092-4861-1BD20C4D5C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9720244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72826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AL-2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Shomari Figures (D)</a:t>
            </a:r>
            <a:r>
              <a:rPr lang="en-US" sz="1200"/>
              <a:t>
Deputy Chief of Staff &amp; Counselor to the Attorney General, U.S. Department of Justice, 2021-2023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Caroleene Dobson (R)</a:t>
            </a:r>
            <a:r>
              <a:rPr lang="en-US" sz="1200"/>
              <a:t>
Shareholder, Maynard Cooper &amp; Gale, 2019-present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2024*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Dobson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Figures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AL-2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797240"/>
              </p:ext>
            </p:extLst>
          </p:nvPr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Moore (R)
69.1%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Harvey-Hall (D)
29.2%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+ 39.9%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Moore (R)
65.2%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Harvey-Hall (D)
34.7%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+ 30.5%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55.7%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43.3%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+ 12.4%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268061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Shomari Figures
61.0%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Caroleene Dobson
58.4%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Anthony Daniels
39.0%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Dick Brewbaker
41.6%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>
                <a:solidFill>
                  <a:schemeClr val="bg1">
                    <a:lumMod val="65000"/>
                  </a:schemeClr>
                </a:solidFill>
              </a:rPr>
              <a:t>*DEMOCRATIC TOTALS REFLECT FILINGS UP TO MAR. 31, 2024</a:t>
            </a:r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47CBC"/>
                </a:solidFill>
              </a:rPr>
              <a:t>LIKELY D*</a:t>
            </a: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grpSp>
        <p:nvGrpSpPr>
          <p:cNvPr id="19" name="Needle_LikelyD">
            <a:extLst>
              <a:ext uri="{FF2B5EF4-FFF2-40B4-BE49-F238E27FC236}">
                <a16:creationId xmlns:a16="http://schemas.microsoft.com/office/drawing/2014/main" id="{BABB2A0C-C9A1-B666-DCAF-1A779CF6B23E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1097912" y="3866590"/>
            <a:chExt cx="2075688" cy="11358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B7B5ED2-C70D-287B-CAD4-920404A43F0A}"/>
                </a:ext>
              </a:extLst>
            </p:cNvPr>
            <p:cNvSpPr>
              <a:spLocks/>
            </p:cNvSpPr>
            <p:nvPr/>
          </p:nvSpPr>
          <p:spPr>
            <a:xfrm>
              <a:off x="1097912" y="3866590"/>
              <a:ext cx="2075688" cy="1135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5FC5B64-8D5B-3BFB-3D19-7F582BFA9F2C}"/>
                </a:ext>
              </a:extLst>
            </p:cNvPr>
            <p:cNvGrpSpPr>
              <a:grpSpLocks/>
            </p:cNvGrpSpPr>
            <p:nvPr/>
          </p:nvGrpSpPr>
          <p:grpSpPr>
            <a:xfrm rot="18420000">
              <a:off x="1759510" y="4186441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7C7A9A0-F169-E27C-EE11-18B4808ACE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A6E8E840-66B1-2E20-17E2-8DC0D424F492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8215D26-1C9B-59B6-7E20-98ADB08ECF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98" r="22941" b="42171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84BC1C0-B208-A351-70FD-C8F713DE55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05" t="19607" r="29088" b="23960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7096115-64B2-7127-10D6-7B7D6F13E5D7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A2587CD-6DEA-0273-DDEB-E7363446C2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4387105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33028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NY-4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Laura Gillen (D)</a:t>
            </a:r>
            <a:r>
              <a:rPr lang="en-US" sz="1200"/>
              <a:t>
Supervisor, Town of Hempstead, New York, 2018-2019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Anthony D'Esposito (R)</a:t>
            </a:r>
            <a:r>
              <a:rPr lang="en-US" sz="1200"/>
              <a:t>
Retired, Detective, New York City Police Department, 2006-2020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D'Esposito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Gillen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NY-4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D'Esposito (R)
51.8%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Gillen (D)
48.2%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+ 3.6%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Rice (D)
56.1%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Tuman (R)
43.0%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+ 13.1%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56.8%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42.2%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+ 14.6%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Laura Gillen 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Anthony D'Esposito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ACACAC"/>
                </a:solidFill>
              </a:rPr>
              <a:t>TOSS UP*</a:t>
            </a:r>
            <a:endParaRPr lang="en-US" sz="1200" b="1" dirty="0">
              <a:solidFill>
                <a:srgbClr val="ACACAC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717EB9-B1C9-F795-5B92-23EB7B4285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TossUp">
            <a:extLst>
              <a:ext uri="{FF2B5EF4-FFF2-40B4-BE49-F238E27FC236}">
                <a16:creationId xmlns:a16="http://schemas.microsoft.com/office/drawing/2014/main" id="{7CD0EDC1-8076-7C19-460C-02780C07AE0F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A2101FF-4382-FD17-F57A-722FA369B968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7AB04F6-070F-61E1-DF9C-E3F1B8EAF889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DBEE7B5-7704-E077-A466-73B162730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96C7260E-4F69-42BE-CED6-D8336E5DCCD6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393D1D21-721F-F73D-BB0D-F340C60E5D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67" b="9167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78AB9B7-C759-3EB2-7313-59606A5D57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8506701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76711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NY-17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Mondaire Jones (D)</a:t>
            </a:r>
            <a:r>
              <a:rPr lang="en-US" sz="1200"/>
              <a:t>
Representative, United States House of Representatives, New York, District 17, 2021-2023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Mike Lawler (R)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3576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Lawler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Jones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NY-17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508862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Lawler (R)
50.3%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Maloney (D)
49.7%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+ 0.8%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Jones (D)
59.3%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McArdle Schulman (R)
35.2%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+ 24.1%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54.5%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44.4%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+ 10.1%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Mondaire Jones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Mike Lawler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E36256-2B85-12FD-CBCA-3CCCA88B2F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9E30F9-566E-8D00-39B7-644B09EA92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C2D5568-EF05-F5FC-E326-A0AD708445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7292206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Cook">
            <a:extLst>
              <a:ext uri="{FF2B5EF4-FFF2-40B4-BE49-F238E27FC236}">
                <a16:creationId xmlns:a16="http://schemas.microsoft.com/office/drawing/2014/main" id="{99ED327C-178F-DB86-A013-FCADA0E4C6E3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47484"/>
                </a:solidFill>
              </a:rPr>
              <a:t>LEAN R*</a:t>
            </a:r>
          </a:p>
        </p:txBody>
      </p:sp>
      <p:grpSp>
        <p:nvGrpSpPr>
          <p:cNvPr id="16" name="Needle_LeanR">
            <a:extLst>
              <a:ext uri="{FF2B5EF4-FFF2-40B4-BE49-F238E27FC236}">
                <a16:creationId xmlns:a16="http://schemas.microsoft.com/office/drawing/2014/main" id="{F1579805-533D-83AD-3938-0DB76EBE483E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6373821" y="2835393"/>
            <a:chExt cx="1931194" cy="105682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662031-913A-63DF-2DFF-797BCBBADB58}"/>
                </a:ext>
              </a:extLst>
            </p:cNvPr>
            <p:cNvSpPr>
              <a:spLocks/>
            </p:cNvSpPr>
            <p:nvPr/>
          </p:nvSpPr>
          <p:spPr>
            <a:xfrm>
              <a:off x="6373821" y="2835393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8D6CF4A-95FC-7D4A-79EB-CC83C04731C8}"/>
                </a:ext>
              </a:extLst>
            </p:cNvPr>
            <p:cNvGrpSpPr>
              <a:grpSpLocks/>
            </p:cNvGrpSpPr>
            <p:nvPr/>
          </p:nvGrpSpPr>
          <p:grpSpPr>
            <a:xfrm rot="1611998">
              <a:off x="7439581" y="3028494"/>
              <a:ext cx="126061" cy="848088"/>
              <a:chOff x="7983828" y="253976"/>
              <a:chExt cx="126061" cy="848088"/>
            </a:xfrm>
            <a:solidFill>
              <a:srgbClr val="92D050"/>
            </a:solidFill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B0FCF7D-F5EB-D803-45B5-3A377ED7FF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8E74EDD2-5EA7-34F0-9AC0-61B6587FD4ED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0778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NY-19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Joshua Riley (D)</a:t>
            </a:r>
            <a:r>
              <a:rPr lang="en-US" sz="1200"/>
              <a:t>
Partner, Jenner &amp; Block, 2021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Marcus Molinaro (R)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Molinaro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Riley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NY-19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Molinaro (R)
50.8%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Riley (D)
49.2%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+ 1.6%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Delgado (D)
54.5%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Van De Water (R)
42.9%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+ 11.6%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51.3%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46.7%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+ 4.6%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Josh Riley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Marcus Molinaro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ACACAC"/>
                </a:solidFill>
              </a:rPr>
              <a:t>TOSS UP*</a:t>
            </a:r>
            <a:endParaRPr lang="en-US" sz="1200" b="1" dirty="0">
              <a:solidFill>
                <a:srgbClr val="ACACAC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2A8604-8F78-44CA-197E-8CCD9B31E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TossUp">
            <a:extLst>
              <a:ext uri="{FF2B5EF4-FFF2-40B4-BE49-F238E27FC236}">
                <a16:creationId xmlns:a16="http://schemas.microsoft.com/office/drawing/2014/main" id="{7CD0EDC1-8076-7C19-460C-02780C07AE0F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A2101FF-4382-FD17-F57A-722FA369B968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7AB04F6-070F-61E1-DF9C-E3F1B8EAF889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DBEE7B5-7704-E077-A466-73B162730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96C7260E-4F69-42BE-CED6-D8336E5DCCD6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DE022B2-492A-DF34-8339-9746717EC4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67" b="9167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1B8EB2F-6F72-16A4-04B1-AA8A8704BF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3421040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89423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8A225-E3D9-1462-DBE6-B85041B3A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E590E12-984A-C31A-1693-FD8DE9FBC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NY-22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BA8DD9-C00C-9540-6C90-B5341EF397AF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2/14/24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8EC51D-8667-0A98-ED99-E8870E074271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94955CA9-7DF2-F467-1117-C908E1443789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John Mannion (D)</a:t>
            </a:r>
            <a:r>
              <a:rPr lang="en-US" sz="1200"/>
              <a:t>
Senator, New York State Senate, District 50, 2021-present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D5FEB893-05F6-75F2-6F74-8C325F6B506C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F6865099-6AD9-3EF8-E8C3-E0D72E692C49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Brandon Williams (R)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D16FA3-843C-2C8E-A26A-C4E10CE85BD2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BF31BC63-2F10-BF29-A35D-C82461AE38AA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E860869-543A-F0A9-0EFD-93FEF46FF5A3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AC2161A-FE5E-36BC-7B24-BA75771A0368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Williams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56CECFF7-FF8E-3C73-50DF-8E2670D813FE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Mannion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CF6EA03-DD2F-D08F-F9C0-3D7701D481B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C8FC407-1BF2-0EE8-E12F-831407A99489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644446DA-BEC6-35B1-3721-FFBBB81A68EC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0B8D1857-47EA-8699-25BF-9B63B3EC2C83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NY-22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285B0291-02D1-2233-D12C-4337A979BBA7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Williams (R)
50.5%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Conole (D)
49.5%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+ 1.0%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Tenney (R)
49.0%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Brindisi (D)
48.9%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+ 0.0%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54.6%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43.2%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+ 11.4%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4B066338-15CE-7277-47D8-53D6D230C20F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John Mannion
61.5%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Brandon Williams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Sarah Hood
38.3%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9ED5E459-81EE-905D-9E1C-7FD16B2EEEB0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BE99E053-45F2-FBD8-BC2D-800B92B54DC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DCB5931F-8FD6-9B0D-BCF7-A37C5626DD0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21E6E18A-CA67-15D8-F3EA-9AFA8A49CD3A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BBCCA444-0582-6F07-F85C-A4496BD9504C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09AE0331-C310-12E5-1089-7BA6B08F60EC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702AC3F5-0C6A-FCB7-D316-E20951DCABD7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DA3DD698-D72D-5604-3F0B-C2A687CF246D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29CA29C6-07C7-C5D3-7DC2-0A10AF78BC9E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7FDE7075-832D-9AED-2AC3-0AB80EA7B55C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EF00B4AB-EC2A-AF3A-B5E6-ECB32FF3D04F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74A4D4"/>
                </a:solidFill>
              </a:rPr>
              <a:t>LEAN D*</a:t>
            </a:r>
            <a:endParaRPr lang="en-US" sz="1200" b="1" dirty="0">
              <a:solidFill>
                <a:srgbClr val="74A4D4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71C3164-781D-680F-773C-961EC27378F8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614B6F-D278-8344-2D13-6C1909E7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LeanD">
            <a:extLst>
              <a:ext uri="{FF2B5EF4-FFF2-40B4-BE49-F238E27FC236}">
                <a16:creationId xmlns:a16="http://schemas.microsoft.com/office/drawing/2014/main" id="{0A65F1FC-83D4-2977-745A-DC5A0C4D9059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1189834" y="2179068"/>
            <a:chExt cx="2075688" cy="113589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6D91F11-A312-C322-9D9E-4002CE68B353}"/>
                </a:ext>
              </a:extLst>
            </p:cNvPr>
            <p:cNvSpPr>
              <a:spLocks/>
            </p:cNvSpPr>
            <p:nvPr/>
          </p:nvSpPr>
          <p:spPr>
            <a:xfrm>
              <a:off x="1189834" y="2179068"/>
              <a:ext cx="2075688" cy="1135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6989D4F-6A29-337E-9094-B36166C5781F}"/>
                </a:ext>
              </a:extLst>
            </p:cNvPr>
            <p:cNvGrpSpPr>
              <a:grpSpLocks/>
            </p:cNvGrpSpPr>
            <p:nvPr/>
          </p:nvGrpSpPr>
          <p:grpSpPr>
            <a:xfrm rot="19980000">
              <a:off x="1984296" y="2386979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F96627A-988F-E24B-C2AA-F418452298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20A99E16-9B19-3209-C80A-1BFDE8B1D747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2213CD6E-A142-916E-5E4F-58DA9B70FA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67" b="9167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5446225-7385-6CF7-7264-648E0FDC2D97}"/>
              </a:ext>
            </a:extLst>
          </p:cNvPr>
          <p:cNvGraphicFramePr/>
          <p:nvPr/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30072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OH-1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Greg Landsman (D)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Orlando Sonza (R)</a:t>
            </a:r>
            <a:r>
              <a:rPr lang="en-US" sz="1200"/>
              <a:t>
Assistant Prosecutor, Hamilton County Prosecutor's Office, present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Sonza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Landsman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OH-1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249393"/>
              </p:ext>
            </p:extLst>
          </p:nvPr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Landsman (D)
52.5%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Chabot (R)
47.2%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+ 5.3%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Chabot (R)
51.8%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Schroder (D)
44.6%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+ 7.2%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53.5%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45.0%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+ 8.5%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270103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Greg Landsman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Orlando Sonza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347CBC"/>
                </a:solidFill>
              </a:rPr>
              <a:t>LIKELY D*</a:t>
            </a:r>
            <a:endParaRPr lang="en-US" sz="1200" b="1" dirty="0">
              <a:solidFill>
                <a:srgbClr val="347CBC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B90A6E3-78FB-DB0A-5088-6594D29DE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LikelyD">
            <a:extLst>
              <a:ext uri="{FF2B5EF4-FFF2-40B4-BE49-F238E27FC236}">
                <a16:creationId xmlns:a16="http://schemas.microsoft.com/office/drawing/2014/main" id="{BABB2A0C-C9A1-B666-DCAF-1A779CF6B23E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1097912" y="3866590"/>
            <a:chExt cx="2075688" cy="113589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B7B5ED2-C70D-287B-CAD4-920404A43F0A}"/>
                </a:ext>
              </a:extLst>
            </p:cNvPr>
            <p:cNvSpPr>
              <a:spLocks/>
            </p:cNvSpPr>
            <p:nvPr/>
          </p:nvSpPr>
          <p:spPr>
            <a:xfrm>
              <a:off x="1097912" y="3866590"/>
              <a:ext cx="2075688" cy="1135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5FC5B64-8D5B-3BFB-3D19-7F582BFA9F2C}"/>
                </a:ext>
              </a:extLst>
            </p:cNvPr>
            <p:cNvGrpSpPr>
              <a:grpSpLocks/>
            </p:cNvGrpSpPr>
            <p:nvPr/>
          </p:nvGrpSpPr>
          <p:grpSpPr>
            <a:xfrm rot="18420000">
              <a:off x="1759510" y="4186441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7C7A9A0-F169-E27C-EE11-18B4808ACE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A6E8E840-66B1-2E20-17E2-8DC0D424F492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6751F81-D85A-9736-AB6C-A6A979CB7C15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5F6996F-F3B7-2432-484E-D867826CA1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5119" r="10206" b="12329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309D27F-3EBE-B237-7962-4D3007E1EA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8088385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41782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OH-9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Marcy Kaptur (D)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Derek Merrin (R)</a:t>
            </a:r>
            <a:r>
              <a:rPr lang="en-US" sz="1200"/>
              <a:t>
Realtor, Key Realty, Limited, 2013-2017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Merrin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Kaptur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OH-9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456038"/>
              </p:ext>
            </p:extLst>
          </p:nvPr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Kaptur (D)
56.6%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Majewski (R)
43.4%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+ 13.2%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Kaptur (D)
63.1%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Weber (R)
36.9%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+ 26.2%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50.6%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47.7%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+ 2.9%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288084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Marcy Kaptur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Derek Merrin
52.5%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Craig Riedel
34.4%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Steve Lankenau
13.2%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F6D845-1001-7BB4-A2EE-263EF59DD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8E305F-7851-49BF-B213-D02F632A5A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B09A4B6-6E55-E9C0-0828-C5E6F429790A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1AAC0D1-6F70-93DF-871C-F0772244C5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0670131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Cook">
            <a:extLst>
              <a:ext uri="{FF2B5EF4-FFF2-40B4-BE49-F238E27FC236}">
                <a16:creationId xmlns:a16="http://schemas.microsoft.com/office/drawing/2014/main" id="{A5C38860-3AFF-645D-7D8A-97FA349038A9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4A4D4"/>
                </a:solidFill>
              </a:rPr>
              <a:t>LEAN D*</a:t>
            </a:r>
          </a:p>
        </p:txBody>
      </p:sp>
      <p:grpSp>
        <p:nvGrpSpPr>
          <p:cNvPr id="8" name="Needle_LeanD">
            <a:extLst>
              <a:ext uri="{FF2B5EF4-FFF2-40B4-BE49-F238E27FC236}">
                <a16:creationId xmlns:a16="http://schemas.microsoft.com/office/drawing/2014/main" id="{A6950314-B868-6000-D82D-9FAE718E829B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1189834" y="2179068"/>
            <a:chExt cx="2075688" cy="11358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AF345A-6C1A-C5B5-51EB-DCBDD2B97FDF}"/>
                </a:ext>
              </a:extLst>
            </p:cNvPr>
            <p:cNvSpPr>
              <a:spLocks/>
            </p:cNvSpPr>
            <p:nvPr/>
          </p:nvSpPr>
          <p:spPr>
            <a:xfrm>
              <a:off x="1189834" y="2179068"/>
              <a:ext cx="2075688" cy="1135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6312B86-F043-F971-0638-F66E8212D19C}"/>
                </a:ext>
              </a:extLst>
            </p:cNvPr>
            <p:cNvGrpSpPr>
              <a:grpSpLocks/>
            </p:cNvGrpSpPr>
            <p:nvPr/>
          </p:nvGrpSpPr>
          <p:grpSpPr>
            <a:xfrm rot="19980000">
              <a:off x="1984296" y="2386979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A903AEF-679D-C465-695D-9A6DB24CA6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C4C18D56-7993-E2F1-9720-BDD8FCFB17C3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780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OH-13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Emilia Sykes (D)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Kevin Coughlin (R)</a:t>
            </a:r>
            <a:r>
              <a:rPr lang="en-US" sz="1200"/>
              <a:t>
Clerk of Courts, Stow Municipal Court, 2013-2015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Coughlin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Sykes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OH-13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778773"/>
              </p:ext>
            </p:extLst>
          </p:nvPr>
        </p:nvGraphicFramePr>
        <p:xfrm>
          <a:off x="4874686" y="4256378"/>
          <a:ext cx="3291840" cy="1508862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Sykes (D)
52.7%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Madison Gilbert (R)
47.3%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+ 5.4%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Ryan (D)
52.5%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Hagan (R)
44.9%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+ 7.6%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50.7%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47.9%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+ 2.8%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488975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Emilia Sykes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Kevin Coughlin
64.7%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Chris 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Banweg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
27.7%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Richard 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Morckel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
7.7%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CE865E-A273-EF70-918D-BCD70E2BAF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CAC0932-25EA-F78D-7853-7394426A88D0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7E8BF55-36D1-9DB6-3FD4-AE11E10AFF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38" t="5056" r="3813" b="28297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91840C3-A9CD-88C4-C6D6-E615DEB722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704465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Cook">
            <a:extLst>
              <a:ext uri="{FF2B5EF4-FFF2-40B4-BE49-F238E27FC236}">
                <a16:creationId xmlns:a16="http://schemas.microsoft.com/office/drawing/2014/main" id="{B2C174B3-AA6E-0BF6-F59B-A9118BB837DB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4A4D4"/>
                </a:solidFill>
              </a:rPr>
              <a:t>LEAN D*</a:t>
            </a:r>
          </a:p>
        </p:txBody>
      </p:sp>
      <p:grpSp>
        <p:nvGrpSpPr>
          <p:cNvPr id="8" name="Needle_LeanD">
            <a:extLst>
              <a:ext uri="{FF2B5EF4-FFF2-40B4-BE49-F238E27FC236}">
                <a16:creationId xmlns:a16="http://schemas.microsoft.com/office/drawing/2014/main" id="{5BD9980A-7055-4AD3-E503-D6651B15196E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1189834" y="2179068"/>
            <a:chExt cx="2075688" cy="11358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4FA4D6A-B3DA-7733-22D9-C3E763AABC81}"/>
                </a:ext>
              </a:extLst>
            </p:cNvPr>
            <p:cNvSpPr>
              <a:spLocks/>
            </p:cNvSpPr>
            <p:nvPr/>
          </p:nvSpPr>
          <p:spPr>
            <a:xfrm>
              <a:off x="1189834" y="2179068"/>
              <a:ext cx="2075688" cy="1135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70D423A-E6E3-F3BD-7F47-F7C90A1DDEE3}"/>
                </a:ext>
              </a:extLst>
            </p:cNvPr>
            <p:cNvGrpSpPr>
              <a:grpSpLocks/>
            </p:cNvGrpSpPr>
            <p:nvPr/>
          </p:nvGrpSpPr>
          <p:grpSpPr>
            <a:xfrm rot="19980000">
              <a:off x="1984296" y="2386979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F4244B-1F83-E58D-D70E-981C32D588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FF31BB7C-74B1-DD44-6B5F-61BD17F25635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494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OR-5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Janelle Bynum (D)</a:t>
            </a:r>
            <a:r>
              <a:rPr lang="en-US" sz="1200"/>
              <a:t>
Representative, Oregon State House of Representatives, District 39, 2023-present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FF5739"/>
                </a:solidFill>
              </a:rPr>
              <a:t>Lori Chavez-</a:t>
            </a:r>
            <a:r>
              <a:rPr lang="en-US" sz="1200" b="1" dirty="0" err="1">
                <a:solidFill>
                  <a:srgbClr val="FF5739"/>
                </a:solidFill>
              </a:rPr>
              <a:t>DeRemer</a:t>
            </a:r>
            <a:r>
              <a:rPr lang="en-US" sz="1200" b="1" dirty="0">
                <a:solidFill>
                  <a:srgbClr val="FF5739"/>
                </a:solidFill>
              </a:rPr>
              <a:t> (R)</a:t>
            </a:r>
            <a:r>
              <a:rPr lang="en-US" sz="1200" dirty="0"/>
              <a:t>
Incumbent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678320"/>
            <a:ext cx="118872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Chavez-DeRemer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Bynum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OR-5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508862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Chavez-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DeRemer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(R)
50.9%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McLeod-Skinner (D)
48.8%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+ 2.1%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Schrader (D)
51.9%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Ryan Courser (R)
45.2%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+ 6.7%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53.2%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44.4%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+ 8.8%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Janelle Bynum
70.0%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Lori Chavez-DeRemer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Jamie McLeod-Skinner
30.0%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ACACAC"/>
                </a:solidFill>
              </a:rPr>
              <a:t>TOSS UP*</a:t>
            </a:r>
            <a:endParaRPr lang="en-US" sz="1200" b="1" dirty="0">
              <a:solidFill>
                <a:srgbClr val="ACACAC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85BE92-53CB-340F-7950-6E447F929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TossUp">
            <a:extLst>
              <a:ext uri="{FF2B5EF4-FFF2-40B4-BE49-F238E27FC236}">
                <a16:creationId xmlns:a16="http://schemas.microsoft.com/office/drawing/2014/main" id="{7CD0EDC1-8076-7C19-460C-02780C07AE0F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A2101FF-4382-FD17-F57A-722FA369B968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7AB04F6-070F-61E1-DF9C-E3F1B8EAF889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DBEE7B5-7704-E077-A466-73B162730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96C7260E-4F69-42BE-CED6-D8336E5DCCD6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28FCF48-9BC7-B1B5-5270-660B8A48E6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00" b="1000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BE75211-0B6F-E8ED-359A-44F60A5DA0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6478073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33268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OR-6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Andrea Salinas (D)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Mike Erickson (R)</a:t>
            </a:r>
            <a:r>
              <a:rPr lang="en-US" sz="1200"/>
              <a:t>
Founder, CEO, AFMS - Logistics Management Group, Limited Liability Company, 1992-Present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rgbClr val="FF5739"/>
                </a:solidFill>
              </a:rPr>
              <a:t>Erickson</a:t>
            </a: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Salinas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OR-6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Salinas (D)
50.1%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Erickson (R)
47.7%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+ 2.4%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No 6</a:t>
                      </a:r>
                      <a:r>
                        <a:rPr lang="en-US" sz="900" b="1" baseline="300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th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District prior to 2022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55.2%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42.1%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+ 13.1%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Andrea Salinas
87.6%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Mike Erickson
74.6%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Cody Reynolds
12.0%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David Russ
20.5%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David Burch
3.0%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66A344B-A6C9-3ADA-DED4-30A2B17447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29442E-EDCE-5964-19AC-08CCE26AFB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67" b="9167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5D638CD-3A77-B92D-5067-96E64D524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4012475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56823FA0-CF4F-511B-AECB-E92583FE32F4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19" name="Partial Circle 18">
              <a:extLst>
                <a:ext uri="{FF2B5EF4-FFF2-40B4-BE49-F238E27FC236}">
                  <a16:creationId xmlns:a16="http://schemas.microsoft.com/office/drawing/2014/main" id="{6A23CCFF-8C86-C304-A074-23C69DFADD5E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Partial Circle 19">
              <a:extLst>
                <a:ext uri="{FF2B5EF4-FFF2-40B4-BE49-F238E27FC236}">
                  <a16:creationId xmlns:a16="http://schemas.microsoft.com/office/drawing/2014/main" id="{D5279B5B-A329-4C04-FA7B-E79B85D3C1F0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Partial Circle 21">
              <a:extLst>
                <a:ext uri="{FF2B5EF4-FFF2-40B4-BE49-F238E27FC236}">
                  <a16:creationId xmlns:a16="http://schemas.microsoft.com/office/drawing/2014/main" id="{2D3BE46C-AC59-00E6-BA96-6F208D58038B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Partial Circle 22">
              <a:extLst>
                <a:ext uri="{FF2B5EF4-FFF2-40B4-BE49-F238E27FC236}">
                  <a16:creationId xmlns:a16="http://schemas.microsoft.com/office/drawing/2014/main" id="{7271641E-157E-3937-CADD-7EC76B10BE4C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Partial Circle 26">
              <a:extLst>
                <a:ext uri="{FF2B5EF4-FFF2-40B4-BE49-F238E27FC236}">
                  <a16:creationId xmlns:a16="http://schemas.microsoft.com/office/drawing/2014/main" id="{C5B5FD5B-775E-0790-EADA-3DC8D80B517E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Partial Circle 27">
              <a:extLst>
                <a:ext uri="{FF2B5EF4-FFF2-40B4-BE49-F238E27FC236}">
                  <a16:creationId xmlns:a16="http://schemas.microsoft.com/office/drawing/2014/main" id="{FC416A9D-C8E2-124E-278D-BAD4752FF3B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Partial Circle 28">
              <a:extLst>
                <a:ext uri="{FF2B5EF4-FFF2-40B4-BE49-F238E27FC236}">
                  <a16:creationId xmlns:a16="http://schemas.microsoft.com/office/drawing/2014/main" id="{30A345FB-1C86-7438-E0E7-75B58034350D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5" name="Cook">
            <a:extLst>
              <a:ext uri="{FF2B5EF4-FFF2-40B4-BE49-F238E27FC236}">
                <a16:creationId xmlns:a16="http://schemas.microsoft.com/office/drawing/2014/main" id="{A4191DF3-CABE-0B3D-18EA-369B7B4E00ED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347CBC"/>
                </a:solidFill>
              </a:rPr>
              <a:t>LIKELY D*</a:t>
            </a:r>
            <a:endParaRPr lang="en-US" sz="1200" b="1" dirty="0">
              <a:solidFill>
                <a:srgbClr val="347CBC"/>
              </a:solidFill>
            </a:endParaRPr>
          </a:p>
        </p:txBody>
      </p:sp>
      <p:grpSp>
        <p:nvGrpSpPr>
          <p:cNvPr id="46" name="Needle_LikelyD">
            <a:extLst>
              <a:ext uri="{FF2B5EF4-FFF2-40B4-BE49-F238E27FC236}">
                <a16:creationId xmlns:a16="http://schemas.microsoft.com/office/drawing/2014/main" id="{1CBF318D-9D24-7912-CC6B-059B62125888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1097912" y="3866590"/>
            <a:chExt cx="2075688" cy="113589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9575E84-C319-8C54-A085-62086C777805}"/>
                </a:ext>
              </a:extLst>
            </p:cNvPr>
            <p:cNvSpPr>
              <a:spLocks/>
            </p:cNvSpPr>
            <p:nvPr/>
          </p:nvSpPr>
          <p:spPr>
            <a:xfrm>
              <a:off x="1097912" y="3866590"/>
              <a:ext cx="2075688" cy="1135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BDBD907-A64F-5736-C80A-1355268714C7}"/>
                </a:ext>
              </a:extLst>
            </p:cNvPr>
            <p:cNvGrpSpPr>
              <a:grpSpLocks/>
            </p:cNvGrpSpPr>
            <p:nvPr/>
          </p:nvGrpSpPr>
          <p:grpSpPr>
            <a:xfrm rot="18420000">
              <a:off x="1759510" y="4186441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95056FA-04D9-0438-957D-2AA5737D33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3093DF8B-E91C-D216-2873-90C91BFA5C68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43028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PA-1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Ashley Ehasz (D)</a:t>
            </a:r>
            <a:r>
              <a:rPr lang="en-US" sz="1200"/>
              <a:t>
Government and Public Services Senior Consultant, Deloitte, 2021-present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Brian Fitzpatrick (R)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Fitzpatrick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Ehasz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PA-1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88327"/>
              </p:ext>
            </p:extLst>
          </p:nvPr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Fitzpatrick (R)
54.9%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Ehasz (D)
45.1%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+ 9.8%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Fitzpatrick (R)
56.6%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Finello (D)
43.4%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+ 13.2%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51.8%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47.2%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+ 4.6%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564930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Ashley Ehasz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Brian Fitzpatrick
61.5%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Mark Houck
38.5%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EC3C4C"/>
                </a:solidFill>
              </a:rPr>
              <a:t>LIKELY R*</a:t>
            </a:r>
            <a:endParaRPr lang="en-US" sz="1200" b="1" dirty="0">
              <a:solidFill>
                <a:srgbClr val="EC3C4C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F04D97-CCBB-C822-9F36-926712064C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LikelyR">
            <a:extLst>
              <a:ext uri="{FF2B5EF4-FFF2-40B4-BE49-F238E27FC236}">
                <a16:creationId xmlns:a16="http://schemas.microsoft.com/office/drawing/2014/main" id="{2DDF874A-ECF8-7E0B-91F7-891F16588744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5"/>
            <a:chOff x="6316176" y="4138537"/>
            <a:chExt cx="2075688" cy="113589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1DACFC8-9EF0-8F78-0BE5-24FDCABF58AF}"/>
                </a:ext>
              </a:extLst>
            </p:cNvPr>
            <p:cNvSpPr>
              <a:spLocks/>
            </p:cNvSpPr>
            <p:nvPr/>
          </p:nvSpPr>
          <p:spPr>
            <a:xfrm>
              <a:off x="6316176" y="4138537"/>
              <a:ext cx="2075688" cy="11358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04DF576-92A8-BE39-FB3C-480B1113A37C}"/>
                </a:ext>
              </a:extLst>
            </p:cNvPr>
            <p:cNvGrpSpPr>
              <a:grpSpLocks/>
            </p:cNvGrpSpPr>
            <p:nvPr/>
          </p:nvGrpSpPr>
          <p:grpSpPr>
            <a:xfrm rot="3201992">
              <a:off x="7597936" y="4460044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17BFF13-E09C-CCD5-5780-FDE622EE4D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9DF39E0E-205C-AC85-8E55-8E18D73D133E}"/>
                  </a:ext>
                </a:extLst>
              </p:cNvPr>
              <p:cNvSpPr/>
              <p:nvPr/>
            </p:nvSpPr>
            <p:spPr>
              <a:xfrm>
                <a:off x="8024002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C3BE6C7-F332-7058-C12D-538D509D11E1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9471F8D-EABF-0FC8-594B-040B226538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48" r="10951" b="26780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932FE69-B3D9-7E8B-70A1-B1BF1732E4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2607506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26098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AZ-1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David Schweikert (R)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rgbClr val="FF5739"/>
                </a:solidFill>
              </a:rPr>
              <a:t>Schweikert</a:t>
            </a: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AZ-1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Schweikert (R)
50.4%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Hodge (D)
49.6%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+ 0.9%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O'Halleran (D)
51.6%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Shedd (R)
48.4%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+ 3.2%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50.1%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48.6%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+ 1.5%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Amish Shah
23.5%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David Schweikert
62.7%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Andrei Cherny
21.3%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Kim George
27.5%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Marlene Galan-Woods
21.2%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Robert Backie
9.8%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ACACAC"/>
                </a:solidFill>
              </a:rPr>
              <a:t>TOSS UP*</a:t>
            </a:r>
            <a:endParaRPr lang="en-US" sz="1200" b="1" dirty="0">
              <a:solidFill>
                <a:srgbClr val="ACACAC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grpSp>
        <p:nvGrpSpPr>
          <p:cNvPr id="19" name="Needle_TossUp">
            <a:extLst>
              <a:ext uri="{FF2B5EF4-FFF2-40B4-BE49-F238E27FC236}">
                <a16:creationId xmlns:a16="http://schemas.microsoft.com/office/drawing/2014/main" id="{7CD0EDC1-8076-7C19-460C-02780C07AE0F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A2101FF-4382-FD17-F57A-722FA369B968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7AB04F6-070F-61E1-DF9C-E3F1B8EAF889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DBEE7B5-7704-E077-A466-73B162730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96C7260E-4F69-42BE-CED6-D8336E5DCCD6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41" name="Winner_D">
            <a:extLst>
              <a:ext uri="{FF2B5EF4-FFF2-40B4-BE49-F238E27FC236}">
                <a16:creationId xmlns:a16="http://schemas.microsoft.com/office/drawing/2014/main" id="{9CBA5638-92F2-B1A1-2D9A-CA022349EFDB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0380E3"/>
                </a:solidFill>
              </a:rPr>
              <a:t>Amish Shah (D)</a:t>
            </a:r>
            <a:r>
              <a:rPr lang="en-US" sz="1200" dirty="0"/>
              <a:t>
Representative, Arizona State House of Representatives, District 5, 2023-2024, District 24, 2019-2023</a:t>
            </a:r>
            <a:endParaRPr lang="en-US" sz="110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5885F6F-FDCA-A7A9-8793-433EDD4797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64" b="33149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D9F857D-E884-B1FA-FC40-4DA91D7F91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67" b="9167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A75F7E6F-6441-5DC7-E34C-8A4EE1F47E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5112951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8" name="GraphName_D">
            <a:extLst>
              <a:ext uri="{FF2B5EF4-FFF2-40B4-BE49-F238E27FC236}">
                <a16:creationId xmlns:a16="http://schemas.microsoft.com/office/drawing/2014/main" id="{767B6196-A513-261A-73E0-F88D094FF9B2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rgbClr val="0380E3"/>
                </a:solidFill>
              </a:rPr>
              <a:t>Shah</a:t>
            </a:r>
          </a:p>
        </p:txBody>
      </p:sp>
    </p:spTree>
    <p:extLst>
      <p:ext uri="{BB962C8B-B14F-4D97-AF65-F5344CB8AC3E}">
        <p14:creationId xmlns:p14="http://schemas.microsoft.com/office/powerpoint/2010/main" val="4082037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PA-7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Susan Wild (D)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Ryan Mackenzie (R)</a:t>
            </a:r>
            <a:r>
              <a:rPr lang="en-US" sz="1200"/>
              <a:t>
Television Host, Legislative Report with Ryan Mackenzie, 2012-present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Mackenzie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Wild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PA-7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721981"/>
              </p:ext>
            </p:extLst>
          </p:nvPr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Wild (D)
51.0%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Scheller (R)
49.0%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+ 2.0%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Wild (D)
51.9%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Scheller (R)
48.1%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+ 3.8%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49.7%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49.1%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+ 0.6%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02780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Susan Wild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Ryan Mackenzie
42.6%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Kevin Dellicker
34.0%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Maria Montero
23.4%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ACACAC"/>
                </a:solidFill>
              </a:rPr>
              <a:t>TOSS UP*</a:t>
            </a:r>
            <a:endParaRPr lang="en-US" sz="1200" b="1" dirty="0">
              <a:solidFill>
                <a:srgbClr val="ACACAC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D3A1D7-8ED3-3953-1433-CE196C2D96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D79D55-42D1-372F-06B3-E373579720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40" name="Needle_TossUp">
            <a:extLst>
              <a:ext uri="{FF2B5EF4-FFF2-40B4-BE49-F238E27FC236}">
                <a16:creationId xmlns:a16="http://schemas.microsoft.com/office/drawing/2014/main" id="{7CD0EDC1-8076-7C19-460C-02780C07AE0F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A2101FF-4382-FD17-F57A-722FA369B968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7AB04F6-070F-61E1-DF9C-E3F1B8EAF889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DBEE7B5-7704-E077-A466-73B162730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96C7260E-4F69-42BE-CED6-D8336E5DCCD6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482EC67-C595-1B8D-81EE-7A30B893F88A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5E8D94F-F397-28C7-95B4-97D75309EC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1785103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99734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PA-8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Matt Cartwright (D)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Robert Bresnahan (R)</a:t>
            </a:r>
            <a:r>
              <a:rPr lang="en-US" sz="1200"/>
              <a:t>
President, RPB Ventures LLC, 2016-present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Bresnahan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Cartwright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PA-8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098746"/>
              </p:ext>
            </p:extLst>
          </p:nvPr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Cartwright (D)
51.2%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Bognet (R)
48.8%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+ 2.4%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Cartwright (D)
51.8%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Bognet (R)
48.2%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+ 3.6%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50.9%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48.0%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+ 2.9%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984353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Matt Cartwright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Robert Bresnahan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ACACAC"/>
                </a:solidFill>
              </a:rPr>
              <a:t>TOSS UP*</a:t>
            </a:r>
            <a:endParaRPr lang="en-US" sz="1200" b="1" dirty="0">
              <a:solidFill>
                <a:srgbClr val="ACACAC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5D0313-687A-A95D-6A4A-B3E759515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TossUp">
            <a:extLst>
              <a:ext uri="{FF2B5EF4-FFF2-40B4-BE49-F238E27FC236}">
                <a16:creationId xmlns:a16="http://schemas.microsoft.com/office/drawing/2014/main" id="{7CD0EDC1-8076-7C19-460C-02780C07AE0F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A2101FF-4382-FD17-F57A-722FA369B968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7AB04F6-070F-61E1-DF9C-E3F1B8EAF889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DBEE7B5-7704-E077-A466-73B162730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96C7260E-4F69-42BE-CED6-D8336E5DCCD6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C09DD0C4-3753-A1FC-81DC-C4DF24F3A2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9" t="6185" r="32761" b="16607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55FE531-E077-4379-E4DF-25F6D44C1B72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4846D50-B499-C8DD-6FC9-5AED128F49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7766103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551316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B063B-7787-4C6D-3839-1B373542A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A2BEE58-3EEA-7E2F-E877-DAA3C585C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PA-10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A2C67-53DE-A6D2-8450-D493819F2F7C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2/14/24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99F737-A43C-C21D-2123-1A2D21CE6609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E5A1FEA0-C5CE-A7F5-31B0-5550B958F951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Janelle Stelson (D)</a:t>
            </a:r>
            <a:r>
              <a:rPr lang="en-US" sz="1200"/>
              <a:t>
News Anchor, WGAL-TV 8, 1997-2017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0F70F237-EFFF-AB3D-4114-03017AE2A890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F5DD4112-0340-0FE5-C3E9-9A312ECCD19C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Scott Perry (R)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9BD121-EC93-2CE7-A961-458B5D0C7D93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15F4C24D-4BEA-5672-A057-59C8B1762CDE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9B5471B-B666-F907-D6B1-9A99B15C8C0F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10A4ACF2-B21A-1A9E-13E5-9289FF9DA8A9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Perry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C3566E5D-1CF1-E54E-A7D3-6B02CE7BBF1F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Stelson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B130A6C0-E28A-DADB-BBAE-39C82EB43B21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99EEFA8-60A3-E204-3DEC-D50EDD78D96E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126BBA4C-F292-E154-D6D4-7B8AC1FFECF1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28CD1650-7301-BC47-6993-F1A1A1A175A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PA-10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25781D95-BF7D-A697-DA81-93059B7E821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Perry (R)
53.9%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Daniels (D)
46.1%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+ 7.9%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Perry (R)
53.3%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DePasquale (D)
46.7%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+ 6.6%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51.3%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47.2%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+ 4.1%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F9077EBC-CE18-22F6-A4A7-A23B5F3E38EA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Janelle </a:t>
                      </a:r>
                      <a:r>
                        <a:rPr lang="en-US" sz="900" b="1" dirty="0" err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Stelson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
43.7%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Scott Perry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Mike O'Brien
23.2%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Shamaine Daniels
14.5%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64AF684A-7409-9DD2-D0CD-139F5DB39146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D6967525-4D5D-B5AB-EA47-EBA696704AB7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EF1AA2B7-6857-DA09-8477-03DC136E188D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3A955E08-214E-508C-C7E3-FD4775E32A45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123B0254-9A50-ED0B-E802-3410C95B7C53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CAE0724-9A8E-C792-8EF1-5919E7A71206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12A74B75-8DB2-6751-6DEA-FED446D7F5CC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41177238-D741-EDDD-7415-8406997BB22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3BE25FB5-02C5-A715-E995-A17F9B277EE6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6CC6CDA0-1E97-57A6-10DA-FF1A7ED1796F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4812EF-1319-FECC-AB62-D57758E4F9C5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478870-4F32-1B8C-3694-3291E8D62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4E4E7B-31D6-6401-56AC-9BBB195D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16" b="1716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253D6CE-EE03-DE8F-0901-3E9643A6945E}"/>
              </a:ext>
            </a:extLst>
          </p:cNvPr>
          <p:cNvGraphicFramePr/>
          <p:nvPr/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Cook">
            <a:extLst>
              <a:ext uri="{FF2B5EF4-FFF2-40B4-BE49-F238E27FC236}">
                <a16:creationId xmlns:a16="http://schemas.microsoft.com/office/drawing/2014/main" id="{35A58028-1987-72A6-4FA5-D4D98B0904FA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ACAC"/>
                </a:solidFill>
              </a:rPr>
              <a:t>TOSS UP*</a:t>
            </a:r>
          </a:p>
        </p:txBody>
      </p:sp>
      <p:grpSp>
        <p:nvGrpSpPr>
          <p:cNvPr id="16" name="Needle_TossUp">
            <a:extLst>
              <a:ext uri="{FF2B5EF4-FFF2-40B4-BE49-F238E27FC236}">
                <a16:creationId xmlns:a16="http://schemas.microsoft.com/office/drawing/2014/main" id="{00F706EF-3F2F-4865-06A6-C007C55AEE08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56800AB-97BE-A57F-F7FD-A3544DCE323A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7505ECB-C333-77FA-65CD-040329CDB037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EB4D70C-2282-2218-82F0-25D31062A5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76436E2A-B98D-5EE1-5924-A46D1DCA5862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28882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PA-17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Chris Deluzio (D)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Robert Mercuri (R)</a:t>
            </a:r>
            <a:r>
              <a:rPr lang="en-US" sz="1200"/>
              <a:t>
Manager, PriceWaterhouseCoopers (PwC), 2011-2013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Mercuri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Deluzio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PA-17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975903"/>
              </p:ext>
            </p:extLst>
          </p:nvPr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Deluzio (D)
53.4%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Shaffer (R)
46.6%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+ 6.8%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Lamb (D)
51.1%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Parnell (R)
48.9%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+ 2.2%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52.3%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46.5%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+ 5.8%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978683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Chris Deluzio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Rob Mercuri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74A4D4"/>
                </a:solidFill>
              </a:rPr>
              <a:t>LEAN D*</a:t>
            </a:r>
            <a:endParaRPr lang="en-US" sz="1200" b="1" dirty="0">
              <a:solidFill>
                <a:srgbClr val="74A4D4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D9C067-6F25-7A4C-60B4-90726E79A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LeanD">
            <a:extLst>
              <a:ext uri="{FF2B5EF4-FFF2-40B4-BE49-F238E27FC236}">
                <a16:creationId xmlns:a16="http://schemas.microsoft.com/office/drawing/2014/main" id="{0A65F1FC-83D4-2977-745A-DC5A0C4D9059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1189834" y="2179068"/>
            <a:chExt cx="2075688" cy="113589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6D91F11-A312-C322-9D9E-4002CE68B353}"/>
                </a:ext>
              </a:extLst>
            </p:cNvPr>
            <p:cNvSpPr>
              <a:spLocks/>
            </p:cNvSpPr>
            <p:nvPr/>
          </p:nvSpPr>
          <p:spPr>
            <a:xfrm>
              <a:off x="1189834" y="2179068"/>
              <a:ext cx="2075688" cy="1135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6989D4F-6A29-337E-9094-B36166C5781F}"/>
                </a:ext>
              </a:extLst>
            </p:cNvPr>
            <p:cNvGrpSpPr>
              <a:grpSpLocks/>
            </p:cNvGrpSpPr>
            <p:nvPr/>
          </p:nvGrpSpPr>
          <p:grpSpPr>
            <a:xfrm rot="19980000">
              <a:off x="1984296" y="2386979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F96627A-988F-E24B-C2AA-F418452298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20A99E16-9B19-3209-C80A-1BFDE8B1D747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ACA63A5-B210-85B2-62AA-B23E8D53C78F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7FC21BB-19B2-5ED9-7784-A8E30F92C4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80" t="6729" r="9521" b="12716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B646306-9523-EC07-AADA-B932687BEF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5515519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487314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TX-15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Michelle Vallejo (D)</a:t>
            </a:r>
            <a:r>
              <a:rPr lang="en-US" sz="1200"/>
              <a:t>
Co-Founder, Hustle + Socialize, 2018-present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pt-BR" sz="1200" b="1">
                <a:solidFill>
                  <a:srgbClr val="FF5739"/>
                </a:solidFill>
              </a:rPr>
              <a:t>Monica De La Cruz (R)</a:t>
            </a:r>
            <a:r>
              <a:rPr lang="pt-BR" sz="1200"/>
              <a:t>
Incumbent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Cruz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Vallejo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TX-15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63160"/>
              </p:ext>
            </p:extLst>
          </p:nvPr>
        </p:nvGraphicFramePr>
        <p:xfrm>
          <a:off x="4874686" y="4256378"/>
          <a:ext cx="3291840" cy="1508862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De La Cruz (R)
53.3%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Vallejo (D)
44.8%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+ 8.5%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Gonzalez (D)
50.5%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De La Cruz-Hernandez (R)
47.6%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+ 2.9%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51.0%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48.1%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+ 2.9%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807946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Michelle Vallejo
74.7%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Monica De La Cruz
88.2%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John Rigney
25.3%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Vangela Churchill
11.8%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EC3C4C"/>
                </a:solidFill>
              </a:rPr>
              <a:t>LIKELY R*</a:t>
            </a:r>
            <a:endParaRPr lang="en-US" sz="1200" b="1" dirty="0">
              <a:solidFill>
                <a:srgbClr val="EC3C4C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00AF09-2B6F-E67C-EF73-055AD929E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LikelyR">
            <a:extLst>
              <a:ext uri="{FF2B5EF4-FFF2-40B4-BE49-F238E27FC236}">
                <a16:creationId xmlns:a16="http://schemas.microsoft.com/office/drawing/2014/main" id="{2DDF874A-ECF8-7E0B-91F7-891F16588744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5"/>
            <a:chOff x="6316176" y="4138537"/>
            <a:chExt cx="2075688" cy="113589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1DACFC8-9EF0-8F78-0BE5-24FDCABF58AF}"/>
                </a:ext>
              </a:extLst>
            </p:cNvPr>
            <p:cNvSpPr>
              <a:spLocks/>
            </p:cNvSpPr>
            <p:nvPr/>
          </p:nvSpPr>
          <p:spPr>
            <a:xfrm>
              <a:off x="6316176" y="4138537"/>
              <a:ext cx="2075688" cy="11358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04DF576-92A8-BE39-FB3C-480B1113A37C}"/>
                </a:ext>
              </a:extLst>
            </p:cNvPr>
            <p:cNvGrpSpPr>
              <a:grpSpLocks/>
            </p:cNvGrpSpPr>
            <p:nvPr/>
          </p:nvGrpSpPr>
          <p:grpSpPr>
            <a:xfrm rot="3201992">
              <a:off x="7597936" y="4460044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17BFF13-E09C-CCD5-5780-FDE622EE4D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9DF39E0E-205C-AC85-8E55-8E18D73D133E}"/>
                  </a:ext>
                </a:extLst>
              </p:cNvPr>
              <p:cNvSpPr/>
              <p:nvPr/>
            </p:nvSpPr>
            <p:spPr>
              <a:xfrm>
                <a:off x="8024002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59E339D-38B3-E503-EC2C-41980ECD14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47" t="6683" r="26136" b="35231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06D7816-6766-58A9-017B-B3FBAB26BB97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5F1D292-A37A-BFC2-FB6F-12E0901D70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3840884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22488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TX-28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Henry Cuellar (D)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/>
              <a:t>
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rgbClr val="0380E3"/>
                </a:solidFill>
              </a:rPr>
              <a:t>Cuellar</a:t>
            </a: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TX-28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Cuellar (D)
56.7%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Garcia (R)
43.3%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+ 13.4%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Cuellar (D)
58.3%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Whitten (R)
39.0%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+ 19.3%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52.9%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45.9%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+ 7.0%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 runoff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Henry Cuellar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Jay Furman
65.6%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Lazaro Garza
34.4%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347CBC"/>
                </a:solidFill>
              </a:rPr>
              <a:t>LIKELY D*</a:t>
            </a:r>
            <a:endParaRPr lang="en-US" sz="1200" b="1" dirty="0">
              <a:solidFill>
                <a:srgbClr val="347CBC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0C0982-8470-B186-D299-2F691DC9CD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LikelyD">
            <a:extLst>
              <a:ext uri="{FF2B5EF4-FFF2-40B4-BE49-F238E27FC236}">
                <a16:creationId xmlns:a16="http://schemas.microsoft.com/office/drawing/2014/main" id="{BABB2A0C-C9A1-B666-DCAF-1A779CF6B23E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1097912" y="3866590"/>
            <a:chExt cx="2075688" cy="113589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B7B5ED2-C70D-287B-CAD4-920404A43F0A}"/>
                </a:ext>
              </a:extLst>
            </p:cNvPr>
            <p:cNvSpPr>
              <a:spLocks/>
            </p:cNvSpPr>
            <p:nvPr/>
          </p:nvSpPr>
          <p:spPr>
            <a:xfrm>
              <a:off x="1097912" y="3866590"/>
              <a:ext cx="2075688" cy="1135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5FC5B64-8D5B-3BFB-3D19-7F582BFA9F2C}"/>
                </a:ext>
              </a:extLst>
            </p:cNvPr>
            <p:cNvGrpSpPr>
              <a:grpSpLocks/>
            </p:cNvGrpSpPr>
            <p:nvPr/>
          </p:nvGrpSpPr>
          <p:grpSpPr>
            <a:xfrm rot="18420000">
              <a:off x="1759510" y="4186441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7C7A9A0-F169-E27C-EE11-18B4808ACE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A6E8E840-66B1-2E20-17E2-8DC0D424F492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7" name="Winner_R">
            <a:extLst>
              <a:ext uri="{FF2B5EF4-FFF2-40B4-BE49-F238E27FC236}">
                <a16:creationId xmlns:a16="http://schemas.microsoft.com/office/drawing/2014/main" id="{F99F5380-5366-DFD2-D8A0-A0FCF6459430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FF5739"/>
                </a:solidFill>
              </a:rPr>
              <a:t>Jay Furman (R)</a:t>
            </a:r>
            <a:r>
              <a:rPr lang="en-US" sz="1200" dirty="0"/>
              <a:t>
Founder, CEO, AFMS - Logistics Management Group, Limited Liability Company, 1992-Present</a:t>
            </a:r>
            <a:endParaRPr lang="en-US" sz="1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E36D8B-7B71-7411-6E40-B94B7974EF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67" b="9167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1D760AA-B9E9-B6EA-0870-CE5090206297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27" name="GraphName_R">
            <a:extLst>
              <a:ext uri="{FF2B5EF4-FFF2-40B4-BE49-F238E27FC236}">
                <a16:creationId xmlns:a16="http://schemas.microsoft.com/office/drawing/2014/main" id="{089F6EA2-ECEC-E49B-06DD-3BF92C772CDF}"/>
              </a:ext>
            </a:extLst>
          </p:cNvPr>
          <p:cNvSpPr txBox="1"/>
          <p:nvPr/>
        </p:nvSpPr>
        <p:spPr>
          <a:xfrm>
            <a:off x="2972396" y="5759085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rgbClr val="FF5739"/>
                </a:solidFill>
              </a:rPr>
              <a:t>Furman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8FCD0AA-5307-9079-6F64-E27BA45B51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5046275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77728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TX-34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Vicente Gonzalez (D)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Mayra Flores (R)</a:t>
            </a:r>
            <a:r>
              <a:rPr lang="en-US" sz="1200"/>
              <a:t>
Respiratory Nurse Practitioner, Elderly and Disabled Care Facility, present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Flores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Gonzalez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TX-34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Gonzalez (D)
52.7%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Flores (R)
44.2%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+ 8.5%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Vela (D)
55.4%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Gonzalez (R)
41.8%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+ 13.6%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57.3%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41.8%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+ 15.5%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Vicente Gonzalez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Mayra Flores
81.2%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Laura Cisneros
8.8%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Mauro Garza
6.2%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74A4D4"/>
                </a:solidFill>
              </a:rPr>
              <a:t>LEAN D*</a:t>
            </a:r>
            <a:endParaRPr lang="en-US" sz="1200" b="1" dirty="0">
              <a:solidFill>
                <a:srgbClr val="74A4D4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47FEBE-B393-8CDC-1DDB-79B0D2FEF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LeanD">
            <a:extLst>
              <a:ext uri="{FF2B5EF4-FFF2-40B4-BE49-F238E27FC236}">
                <a16:creationId xmlns:a16="http://schemas.microsoft.com/office/drawing/2014/main" id="{0A65F1FC-83D4-2977-745A-DC5A0C4D9059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1189834" y="2179068"/>
            <a:chExt cx="2075688" cy="113589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6D91F11-A312-C322-9D9E-4002CE68B353}"/>
                </a:ext>
              </a:extLst>
            </p:cNvPr>
            <p:cNvSpPr>
              <a:spLocks/>
            </p:cNvSpPr>
            <p:nvPr/>
          </p:nvSpPr>
          <p:spPr>
            <a:xfrm>
              <a:off x="1189834" y="2179068"/>
              <a:ext cx="2075688" cy="1135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6989D4F-6A29-337E-9094-B36166C5781F}"/>
                </a:ext>
              </a:extLst>
            </p:cNvPr>
            <p:cNvGrpSpPr>
              <a:grpSpLocks/>
            </p:cNvGrpSpPr>
            <p:nvPr/>
          </p:nvGrpSpPr>
          <p:grpSpPr>
            <a:xfrm rot="19980000">
              <a:off x="1984296" y="2386979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F96627A-988F-E24B-C2AA-F418452298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20A99E16-9B19-3209-C80A-1BFDE8B1D747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A33CBA5-AEEC-337D-CC7A-2CD827AFCAB4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E1B6D6-8999-AB56-35DA-D94B79AF53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518" r="8710" b="46536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A5804F3-D095-4DDE-C79A-632184AD2E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5983167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021100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VA-2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Missy Cotter Smasal (D)</a:t>
            </a:r>
            <a:r>
              <a:rPr lang="en-US" sz="1200"/>
              <a:t>
Officer, United States Navy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Jennifer Kiggans (R)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Kiggans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Smasal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VA-2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Kiggans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(R)
51.6%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Luria (D)
48.2%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+ 3.4%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Luria (D)
51.6%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Taylor (R)
45.8%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+ 5.8%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50.1%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48.2%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Missy </a:t>
                      </a:r>
                      <a:r>
                        <a:rPr lang="en-US" sz="900" b="1" dirty="0" err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Smasal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
69.8%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No election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Jeremiah Denton
30.2%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47484"/>
                </a:solidFill>
              </a:rPr>
              <a:t>LEAN R*</a:t>
            </a: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3AF304E-4063-8BCD-C8EC-06E44735F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F13671-69A9-E03A-EE06-3010CC001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40" name="Needle_LeanR">
            <a:extLst>
              <a:ext uri="{FF2B5EF4-FFF2-40B4-BE49-F238E27FC236}">
                <a16:creationId xmlns:a16="http://schemas.microsoft.com/office/drawing/2014/main" id="{527C7F93-7129-B420-7ECB-CBF4675ADA00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6373821" y="2835393"/>
            <a:chExt cx="1931194" cy="105682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4F86AA2-FD9D-3820-3BC4-3185093326DD}"/>
                </a:ext>
              </a:extLst>
            </p:cNvPr>
            <p:cNvSpPr>
              <a:spLocks/>
            </p:cNvSpPr>
            <p:nvPr/>
          </p:nvSpPr>
          <p:spPr>
            <a:xfrm>
              <a:off x="6373821" y="2835393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9A0B912-BEB4-0D5E-BA5F-3D31148FDE91}"/>
                </a:ext>
              </a:extLst>
            </p:cNvPr>
            <p:cNvGrpSpPr>
              <a:grpSpLocks/>
            </p:cNvGrpSpPr>
            <p:nvPr/>
          </p:nvGrpSpPr>
          <p:grpSpPr>
            <a:xfrm rot="1611998">
              <a:off x="7439581" y="3028494"/>
              <a:ext cx="126061" cy="848088"/>
              <a:chOff x="7983828" y="253976"/>
              <a:chExt cx="126061" cy="848088"/>
            </a:xfrm>
            <a:solidFill>
              <a:srgbClr val="92D050"/>
            </a:solidFill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D08DCB6-1ABC-0974-057A-EB7CA17F2B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6453B5A9-65AF-3221-9943-09C44963F3FA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BAB1DFC-5078-2C3C-5405-3B1461F9C5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9067465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259624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VA-7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Eugene Vindman (D)</a:t>
            </a:r>
            <a:r>
              <a:rPr lang="en-US" sz="1200"/>
              <a:t>
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Derrick Anderson (R)</a:t>
            </a:r>
            <a:r>
              <a:rPr lang="en-US" sz="1200"/>
              <a:t>
Judicial Law Clerk, The Honorable Anthony J. Trenga United States District Court, 2020-2021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Anderson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Vindman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VA-7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Spanberger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(D)
52.2%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Vega (R)
47.6%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+ 4.6%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Spanberger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(D)
50.8%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Freitas (R)
49.0%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+ 1.8%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52.6%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45.8%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+ 6.8%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Eugene </a:t>
                      </a:r>
                      <a:r>
                        <a:rPr lang="en-US" sz="900" b="1" dirty="0" err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Vindman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
49.2%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Derrick Anderson
45.3%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Elizabeth Guzman
15.0%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Cameron Hamilton
37.2%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Briana Sewell
13.4%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Jon Myers
12.8%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6B65934-6CFA-B993-1420-95D5A4F490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167" b="9167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3B98882-957A-3166-047B-0A61566984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67" b="9167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594D320-6901-9454-9235-8878CE315F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1685418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Cook">
            <a:extLst>
              <a:ext uri="{FF2B5EF4-FFF2-40B4-BE49-F238E27FC236}">
                <a16:creationId xmlns:a16="http://schemas.microsoft.com/office/drawing/2014/main" id="{E77CD58F-8FBF-4F98-E30C-99C810D45783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ACAC"/>
                </a:solidFill>
              </a:rPr>
              <a:t>TOSS UP*</a:t>
            </a:r>
          </a:p>
        </p:txBody>
      </p:sp>
      <p:grpSp>
        <p:nvGrpSpPr>
          <p:cNvPr id="16" name="Needle_TossUp">
            <a:extLst>
              <a:ext uri="{FF2B5EF4-FFF2-40B4-BE49-F238E27FC236}">
                <a16:creationId xmlns:a16="http://schemas.microsoft.com/office/drawing/2014/main" id="{75D79176-EBD2-C0EE-0518-B3D630D3E36A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5B3D220-6BF7-5854-47C6-DE13EB22CE4A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CC6B8E7-36F9-8834-4AC6-2ADF148377D3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E1B2105-9C7E-1B6F-C8AA-2781E6C48D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C6422803-8AB3-CF2A-0B12-92AA3BA36172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13103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WA-3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0380E3"/>
                </a:solidFill>
              </a:rPr>
              <a:t>Marie </a:t>
            </a:r>
            <a:r>
              <a:rPr lang="en-US" sz="1200" b="1" dirty="0" err="1">
                <a:solidFill>
                  <a:srgbClr val="0380E3"/>
                </a:solidFill>
              </a:rPr>
              <a:t>Gluesenkamp</a:t>
            </a:r>
            <a:r>
              <a:rPr lang="en-US" sz="1200" b="1" dirty="0">
                <a:solidFill>
                  <a:srgbClr val="0380E3"/>
                </a:solidFill>
              </a:rPr>
              <a:t> Perez (D)</a:t>
            </a:r>
            <a:r>
              <a:rPr lang="en-US" sz="1200" dirty="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Joe Kent (R)</a:t>
            </a:r>
            <a:r>
              <a:rPr lang="en-US" sz="1200"/>
              <a:t>
Project Manager, Technology Startup, 2019-present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Kent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Perez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WA-3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554548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Gluesenkamp Perez (D)
50.4%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Kent (R)
49.6%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+ 0.8%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Herrera Beutler (R)
56.5%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Long (D)
43.5%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+ 13.0%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50.8%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46.6%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+ 4.2%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ACAC"/>
                </a:solidFill>
              </a:rPr>
              <a:t>TOSS UP*</a:t>
            </a: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grpSp>
        <p:nvGrpSpPr>
          <p:cNvPr id="19" name="Needle_TossUp">
            <a:extLst>
              <a:ext uri="{FF2B5EF4-FFF2-40B4-BE49-F238E27FC236}">
                <a16:creationId xmlns:a16="http://schemas.microsoft.com/office/drawing/2014/main" id="{7CD0EDC1-8076-7C19-460C-02780C07AE0F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A2101FF-4382-FD17-F57A-722FA369B968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7AB04F6-070F-61E1-DF9C-E3F1B8EAF889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DBEE7B5-7704-E077-A466-73B162730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96C7260E-4F69-42BE-CED6-D8336E5DCCD6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C87E7AA3-13A2-E9C9-E8C9-88D4F96DFA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167" b="9167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836AD3D-F3A5-E1F3-EC11-70D54BC0B5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00" b="1000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45" name="Rounded Rectangle 2">
            <a:extLst>
              <a:ext uri="{FF2B5EF4-FFF2-40B4-BE49-F238E27FC236}">
                <a16:creationId xmlns:a16="http://schemas.microsoft.com/office/drawing/2014/main" id="{AB2EBF15-D4BB-DD72-B707-4266C8ED6F1F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50A6224-0C4E-F63E-0848-B7DEB878FCA1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ALL-PARTY PRIMARY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47" name="Results_APP">
            <a:extLst>
              <a:ext uri="{FF2B5EF4-FFF2-40B4-BE49-F238E27FC236}">
                <a16:creationId xmlns:a16="http://schemas.microsoft.com/office/drawing/2014/main" id="{E1A33D37-EA82-DBD9-71E2-B21C079488D4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301458" cy="1645690"/>
        </p:xfrm>
        <a:graphic>
          <a:graphicData uri="http://schemas.openxmlformats.org/drawingml/2006/table">
            <a:tbl>
              <a:tblPr/>
              <a:tblGrid>
                <a:gridCol w="3301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Marie </a:t>
                      </a:r>
                      <a:r>
                        <a:rPr lang="en-US" sz="900" b="1" dirty="0" err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Gluesenkamp</a:t>
                      </a:r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 Perez 46.9%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Joe Kent 38.4%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Leslie Lewallen 12.4%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John 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Saulie-Rohman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2.3%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967394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828994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EA1F7EE7-3A22-094A-E655-DB4BD8FF6A2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05B308E-1408-A38F-8AF1-6CE69042F8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8228859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16697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AZ-6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0380E3"/>
                </a:solidFill>
              </a:rPr>
              <a:t>Kirsten Engel (D)</a:t>
            </a:r>
            <a:r>
              <a:rPr lang="en-US" sz="1200" dirty="0"/>
              <a:t>
Representative, Arizona State House of Representatives, District 10, 2017-2021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Juan Ciscomani (R)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Ciscomani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Engel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AZ-6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Ciscomani (R)
50.7%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Engel (D)
49.2%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+ 1.5%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Schweikert (R)
52.2%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Tipirneni (D)
47.8%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+ 4.3%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49.3%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49.2%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+ 0.1%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Kirsten Engel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Juan Ciscomani
61.0%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Kathleen Winn
39.0%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ACACAC"/>
                </a:solidFill>
              </a:rPr>
              <a:t>TOSS UP*</a:t>
            </a:r>
            <a:endParaRPr lang="en-US" sz="1200" b="1" dirty="0">
              <a:solidFill>
                <a:srgbClr val="ACACAC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02E7A3-CCE4-A64F-D711-159012C1B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TossUp">
            <a:extLst>
              <a:ext uri="{FF2B5EF4-FFF2-40B4-BE49-F238E27FC236}">
                <a16:creationId xmlns:a16="http://schemas.microsoft.com/office/drawing/2014/main" id="{7CD0EDC1-8076-7C19-460C-02780C07AE0F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A2101FF-4382-FD17-F57A-722FA369B968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7AB04F6-070F-61E1-DF9C-E3F1B8EAF889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DBEE7B5-7704-E077-A466-73B162730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96C7260E-4F69-42BE-CED6-D8336E5DCCD6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B96A454-C876-08C4-41BF-4CBC9F4DFC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00" b="1000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FAA2263-CCE9-38ED-B898-88F1F9C4345B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8/8/24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1563D17-5D71-E606-E6EC-50F2BA9C08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5456393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823098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Race Spotlight: WI-3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Rebecca Cooke (D)</a:t>
            </a:r>
            <a:r>
              <a:rPr lang="en-US" sz="1200"/>
              <a:t>
Owner, Red’s Mercantile, 2015-2022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sv-SE" sz="1200" b="1">
                <a:solidFill>
                  <a:srgbClr val="FF5739"/>
                </a:solidFill>
              </a:rPr>
              <a:t>Derrick Van Orden (R)</a:t>
            </a:r>
            <a:r>
              <a:rPr lang="sv-SE" sz="1200"/>
              <a:t>
Incumbent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Orden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Cooke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WI-3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/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Van Orden (R)
51.8%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Pfaff (D)
48.1%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+ 3.7%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Kind (D)
51.3%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Van Orden (R)
48.6%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+ 2.7%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51.5%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46.8%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+ 4.7%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/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Rebecca Cooke
50.5%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Derrick Van Orden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Katrina Shankland
41.6%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Eric Wilson
7.9%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F47484"/>
                </a:solidFill>
              </a:rPr>
              <a:t>LEAN R*</a:t>
            </a:r>
            <a:endParaRPr lang="en-US" sz="1200" b="1" dirty="0">
              <a:solidFill>
                <a:srgbClr val="F47484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grpSp>
        <p:nvGrpSpPr>
          <p:cNvPr id="19" name="Needle_LeanR">
            <a:extLst>
              <a:ext uri="{FF2B5EF4-FFF2-40B4-BE49-F238E27FC236}">
                <a16:creationId xmlns:a16="http://schemas.microsoft.com/office/drawing/2014/main" id="{527C7F93-7129-B420-7ECB-CBF4675ADA00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6373821" y="2835393"/>
            <a:chExt cx="1931194" cy="105682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F86AA2-FD9D-3820-3BC4-3185093326DD}"/>
                </a:ext>
              </a:extLst>
            </p:cNvPr>
            <p:cNvSpPr>
              <a:spLocks/>
            </p:cNvSpPr>
            <p:nvPr/>
          </p:nvSpPr>
          <p:spPr>
            <a:xfrm>
              <a:off x="6373821" y="2835393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9A0B912-BEB4-0D5E-BA5F-3D31148FDE91}"/>
                </a:ext>
              </a:extLst>
            </p:cNvPr>
            <p:cNvGrpSpPr>
              <a:grpSpLocks/>
            </p:cNvGrpSpPr>
            <p:nvPr/>
          </p:nvGrpSpPr>
          <p:grpSpPr>
            <a:xfrm rot="1611998">
              <a:off x="7439581" y="3028494"/>
              <a:ext cx="126061" cy="848088"/>
              <a:chOff x="7983828" y="253976"/>
              <a:chExt cx="126061" cy="848088"/>
            </a:xfrm>
            <a:solidFill>
              <a:srgbClr val="92D050"/>
            </a:solidFill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D08DCB6-1ABC-0974-057A-EB7CA17F2B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6453B5A9-65AF-3221-9943-09C44963F3FA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B78D66B-B302-1BC6-47AC-EE02BA72E3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" r="46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CADB59B-7808-13F3-C579-21B8986FD3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03" t="8669" r="28211" b="48994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EC17AF56-79BE-1109-E8AE-41E8CA16D3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9537668"/>
              </p:ext>
            </p:extLst>
          </p:nvPr>
        </p:nvGraphicFramePr>
        <p:xfrm>
          <a:off x="960097" y="4633126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7E1DA909-BA56-C368-8D6F-66DA48A493E9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</p:spTree>
    <p:extLst>
      <p:ext uri="{BB962C8B-B14F-4D97-AF65-F5344CB8AC3E}">
        <p14:creationId xmlns:p14="http://schemas.microsoft.com/office/powerpoint/2010/main" val="19990687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0BDB4AC7-90F0-64BE-0A82-147426328E3E}"/>
              </a:ext>
            </a:extLst>
          </p:cNvPr>
          <p:cNvSpPr/>
          <p:nvPr/>
        </p:nvSpPr>
        <p:spPr>
          <a:xfrm>
            <a:off x="4688955" y="1502892"/>
            <a:ext cx="3310838" cy="4145970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CDB3DBEC-7B6A-624B-F66B-600B3C006DBE}"/>
              </a:ext>
            </a:extLst>
          </p:cNvPr>
          <p:cNvSpPr/>
          <p:nvPr/>
        </p:nvSpPr>
        <p:spPr>
          <a:xfrm>
            <a:off x="1069772" y="1502892"/>
            <a:ext cx="3310838" cy="4145970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6846A8-FD6F-0323-CA36-927F19C989B5}"/>
              </a:ext>
            </a:extLst>
          </p:cNvPr>
          <p:cNvSpPr/>
          <p:nvPr/>
        </p:nvSpPr>
        <p:spPr>
          <a:xfrm>
            <a:off x="1164261" y="1578973"/>
            <a:ext cx="3125225" cy="1049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Looking to customize these slides yourself? </a:t>
            </a:r>
            <a:r>
              <a:rPr lang="en-US" dirty="0">
                <a:cs typeface="Arial" panose="020B0604020202020204" pitchFamily="34" charset="0"/>
              </a:rPr>
              <a:t> </a:t>
            </a:r>
          </a:p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69DC7-884F-8407-CBC3-312FCA714D55}"/>
              </a:ext>
            </a:extLst>
          </p:cNvPr>
          <p:cNvSpPr/>
          <p:nvPr/>
        </p:nvSpPr>
        <p:spPr>
          <a:xfrm>
            <a:off x="1069772" y="6100370"/>
            <a:ext cx="69300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</a:rPr>
              <a:t>Feel free to delete this slide before presenting.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9C435B-BBFC-408F-2756-655692373CB2}"/>
              </a:ext>
            </a:extLst>
          </p:cNvPr>
          <p:cNvSpPr/>
          <p:nvPr/>
        </p:nvSpPr>
        <p:spPr>
          <a:xfrm>
            <a:off x="4807181" y="1578974"/>
            <a:ext cx="3121352" cy="219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Looking for assistance with customization?</a:t>
            </a:r>
          </a:p>
          <a:p>
            <a:pPr>
              <a:spcAft>
                <a:spcPts val="500"/>
              </a:spcAft>
            </a:pPr>
            <a:endParaRPr lang="en-US" sz="16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br>
              <a:rPr lang="en-US" b="1" dirty="0"/>
            </a:br>
            <a:r>
              <a:rPr lang="en-US" dirty="0">
                <a:cs typeface="Arial" panose="020B0604020202020204" pitchFamily="34" charset="0"/>
              </a:rPr>
              <a:t> </a:t>
            </a:r>
          </a:p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0C2FAB-6914-7991-8BAE-1D56F7E0D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293" y="2435745"/>
            <a:ext cx="1255916" cy="653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054DA3-EE92-8B3D-3ED4-58ED19DFF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791" y="2412636"/>
            <a:ext cx="970516" cy="6793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587B7B-3502-649C-6A1D-18B0015BF603}"/>
              </a:ext>
            </a:extLst>
          </p:cNvPr>
          <p:cNvSpPr/>
          <p:nvPr/>
        </p:nvSpPr>
        <p:spPr>
          <a:xfrm>
            <a:off x="1194201" y="3080415"/>
            <a:ext cx="307401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/>
              <a:t>No problem.</a:t>
            </a:r>
            <a:endParaRPr lang="en-US" dirty="0"/>
          </a:p>
          <a:p>
            <a:pPr algn="ctr"/>
            <a:endParaRPr lang="en-US" sz="1200" dirty="0"/>
          </a:p>
          <a:p>
            <a:pPr>
              <a:spcAft>
                <a:spcPts val="500"/>
              </a:spcAft>
            </a:pPr>
            <a:r>
              <a:rPr lang="en-US" sz="1200" dirty="0">
                <a:cs typeface="Arial" panose="020B0604020202020204" pitchFamily="34" charset="0"/>
              </a:rPr>
              <a:t>The slides in this deck can be edited to suit your needs. However, if you alter text, data or images on our slides, we ask that you </a:t>
            </a:r>
            <a:r>
              <a:rPr lang="en-US" sz="1200" b="1" dirty="0">
                <a:cs typeface="Arial" panose="020B0604020202020204" pitchFamily="34" charset="0"/>
              </a:rPr>
              <a:t>remove National Journal logos and branding </a:t>
            </a:r>
            <a:r>
              <a:rPr lang="en-US" sz="1200" dirty="0">
                <a:cs typeface="Arial" panose="020B0604020202020204" pitchFamily="34" charset="0"/>
              </a:rPr>
              <a:t>prior to distribution or public use. Look for: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BDD5A8-1349-099A-5A5A-808A96281B26}"/>
              </a:ext>
            </a:extLst>
          </p:cNvPr>
          <p:cNvSpPr/>
          <p:nvPr/>
        </p:nvSpPr>
        <p:spPr>
          <a:xfrm>
            <a:off x="4839080" y="3187043"/>
            <a:ext cx="3007750" cy="2372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We’re here to help.</a:t>
            </a:r>
            <a:br>
              <a:rPr lang="en-US" b="1" dirty="0"/>
            </a:br>
            <a:endParaRPr lang="en-US" dirty="0"/>
          </a:p>
          <a:p>
            <a:pPr>
              <a:spcAft>
                <a:spcPts val="500"/>
              </a:spcAft>
            </a:pPr>
            <a:r>
              <a:rPr lang="en-US" sz="1200" dirty="0">
                <a:cs typeface="Arial" panose="020B0604020202020204" pitchFamily="34" charset="0"/>
              </a:rPr>
              <a:t>If you’d like our team of policy researchers and data visualization specialists to customize this deck with your vision in mind, </a:t>
            </a:r>
            <a:r>
              <a:rPr lang="en-US" sz="1200" b="1" dirty="0">
                <a:cs typeface="Arial" panose="020B0604020202020204" pitchFamily="34" charset="0"/>
              </a:rPr>
              <a:t>contact your Dedicated Advisor </a:t>
            </a:r>
            <a:r>
              <a:rPr lang="en-US" sz="1200" dirty="0">
                <a:cs typeface="Arial" panose="020B0604020202020204" pitchFamily="34" charset="0"/>
              </a:rPr>
              <a:t>or email </a:t>
            </a:r>
            <a:r>
              <a:rPr lang="en-US" sz="1200" dirty="0">
                <a:cs typeface="Arial" panose="020B0604020202020204" pitchFamily="34" charset="0"/>
                <a:hlinkClick r:id="rId4"/>
              </a:rPr>
              <a:t>service@nationaljournal.com</a:t>
            </a:r>
            <a:r>
              <a:rPr lang="en-US" sz="1200" dirty="0"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500"/>
              </a:spcAft>
            </a:pPr>
            <a:br>
              <a:rPr lang="en-US" sz="1200" dirty="0">
                <a:cs typeface="Arial" panose="020B0604020202020204" pitchFamily="34" charset="0"/>
              </a:rPr>
            </a:br>
            <a:r>
              <a:rPr lang="en-US" sz="1200" dirty="0">
                <a:cs typeface="Arial" panose="020B0604020202020204" pitchFamily="34" charset="0"/>
              </a:rPr>
              <a:t>This service is included in most membership packages.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7FB065-B39B-9636-FFFB-D4E9D0C894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846" y="4900653"/>
            <a:ext cx="1288593" cy="342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F3436E-C41A-517B-C56F-84B0CE48E73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846" y="5287397"/>
            <a:ext cx="1942450" cy="290183"/>
          </a:xfrm>
          <a:prstGeom prst="rect">
            <a:avLst/>
          </a:prstGeom>
        </p:spPr>
      </p:pic>
      <p:sp>
        <p:nvSpPr>
          <p:cNvPr id="14" name="Title 9">
            <a:extLst>
              <a:ext uri="{FF2B5EF4-FFF2-40B4-BE49-F238E27FC236}">
                <a16:creationId xmlns:a16="http://schemas.microsoft.com/office/drawing/2014/main" id="{4B999201-F90F-BCA4-7E34-0C9A6CBF9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edit these slides</a:t>
            </a:r>
          </a:p>
        </p:txBody>
      </p:sp>
    </p:spTree>
    <p:extLst>
      <p:ext uri="{BB962C8B-B14F-4D97-AF65-F5344CB8AC3E}">
        <p14:creationId xmlns:p14="http://schemas.microsoft.com/office/powerpoint/2010/main" val="3212785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03F08DDE-BB1E-E653-6579-CC13AB93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820133"/>
            <a:ext cx="7339814" cy="723622"/>
          </a:xfrm>
        </p:spPr>
        <p:txBody>
          <a:bodyPr/>
          <a:lstStyle/>
          <a:p>
            <a:r>
              <a:rPr lang="en-US"/>
              <a:t>House Race Spotlight: CA-13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5F60A2-A0C2-0133-4CF4-1BA304A2B938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D9B23347-1B8F-EC0C-2D36-D65890618054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Adam Gray (D)</a:t>
            </a:r>
            <a:r>
              <a:rPr lang="en-US" sz="1200"/>
              <a:t>
Assembly Member, California State Assembly, District 21, 2012-2022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CE486896-B42A-CFFA-F1CC-5DAD02DCCF0C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7" name="Winner_R">
            <a:extLst>
              <a:ext uri="{FF2B5EF4-FFF2-40B4-BE49-F238E27FC236}">
                <a16:creationId xmlns:a16="http://schemas.microsoft.com/office/drawing/2014/main" id="{B376A5DA-26C0-FE66-E882-869D125A7EF8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John Duarte (R)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7A0317-4EBB-8900-121D-5E0D0482E82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FEC_Date_Callout">
            <a:extLst>
              <a:ext uri="{FF2B5EF4-FFF2-40B4-BE49-F238E27FC236}">
                <a16:creationId xmlns:a16="http://schemas.microsoft.com/office/drawing/2014/main" id="{F467CA39-C145-0A50-02FC-1C810EAB5176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266BDB-F314-471F-60D1-585627E10FA8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11" name="GraphName_R">
            <a:extLst>
              <a:ext uri="{FF2B5EF4-FFF2-40B4-BE49-F238E27FC236}">
                <a16:creationId xmlns:a16="http://schemas.microsoft.com/office/drawing/2014/main" id="{2E79B065-A8A7-6807-0C63-A6FC59263E55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Duarte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12" name="GraphName_D">
            <a:extLst>
              <a:ext uri="{FF2B5EF4-FFF2-40B4-BE49-F238E27FC236}">
                <a16:creationId xmlns:a16="http://schemas.microsoft.com/office/drawing/2014/main" id="{F8B4C30E-9E09-98C7-8394-3F199D38F3D2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Gray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A8DAE540-45CB-6032-A63F-FDD408743A7C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ED405A6-2992-4BB1-FD24-7A900E17CE4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ALL-PARTY PRIMARY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750946A2-3A8E-336F-9E45-8B5D285ACF61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6" name="PreviousHeader">
            <a:extLst>
              <a:ext uri="{FF2B5EF4-FFF2-40B4-BE49-F238E27FC236}">
                <a16:creationId xmlns:a16="http://schemas.microsoft.com/office/drawing/2014/main" id="{CDCCC341-C523-AC21-874E-B74840A00EC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CA-13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7" name="Previous">
            <a:extLst>
              <a:ext uri="{FF2B5EF4-FFF2-40B4-BE49-F238E27FC236}">
                <a16:creationId xmlns:a16="http://schemas.microsoft.com/office/drawing/2014/main" id="{593F3246-2B8E-B34B-37E7-E58DB77D5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22035"/>
              </p:ext>
            </p:extLst>
          </p:nvPr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Duarte (R)
50.2%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Gray (D)
49.8%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+ 0.4%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Lee (D)
90.4%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Piterman (R)
9.6%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+ 80.8%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54.3%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43.4%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+ 10.9%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8" name="Results_APP">
            <a:extLst>
              <a:ext uri="{FF2B5EF4-FFF2-40B4-BE49-F238E27FC236}">
                <a16:creationId xmlns:a16="http://schemas.microsoft.com/office/drawing/2014/main" id="{96B7BE7E-5434-3199-D0D7-9F7D9ECC5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343870"/>
              </p:ext>
            </p:extLst>
          </p:nvPr>
        </p:nvGraphicFramePr>
        <p:xfrm>
          <a:off x="4877343" y="1921554"/>
          <a:ext cx="3301458" cy="1645690"/>
        </p:xfrm>
        <a:graphic>
          <a:graphicData uri="http://schemas.openxmlformats.org/drawingml/2006/table">
            <a:tbl>
              <a:tblPr/>
              <a:tblGrid>
                <a:gridCol w="3301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John Duarte (R) 54.9%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Adam Gary (D) 45.1%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967394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828994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A8DCED0A-15DD-CF7B-C683-5A2BF0414C1F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0" name="Partial Circle 19">
              <a:extLst>
                <a:ext uri="{FF2B5EF4-FFF2-40B4-BE49-F238E27FC236}">
                  <a16:creationId xmlns:a16="http://schemas.microsoft.com/office/drawing/2014/main" id="{FEA9DC18-4110-29C3-5448-1A0429D10AB6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Partial Circle 20">
              <a:extLst>
                <a:ext uri="{FF2B5EF4-FFF2-40B4-BE49-F238E27FC236}">
                  <a16:creationId xmlns:a16="http://schemas.microsoft.com/office/drawing/2014/main" id="{369E4710-2B13-3DF8-CD52-B8A12BCBC46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Partial Circle 21">
              <a:extLst>
                <a:ext uri="{FF2B5EF4-FFF2-40B4-BE49-F238E27FC236}">
                  <a16:creationId xmlns:a16="http://schemas.microsoft.com/office/drawing/2014/main" id="{A323C9AB-91F0-43CA-7829-0658445A1561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Partial Circle 22">
              <a:extLst>
                <a:ext uri="{FF2B5EF4-FFF2-40B4-BE49-F238E27FC236}">
                  <a16:creationId xmlns:a16="http://schemas.microsoft.com/office/drawing/2014/main" id="{A64C3802-AE18-7DC6-40F4-79E662FC41F4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Partial Circle 23">
              <a:extLst>
                <a:ext uri="{FF2B5EF4-FFF2-40B4-BE49-F238E27FC236}">
                  <a16:creationId xmlns:a16="http://schemas.microsoft.com/office/drawing/2014/main" id="{1182E053-0F65-E108-CCFC-5324F0A70B6E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Partial Circle 24">
              <a:extLst>
                <a:ext uri="{FF2B5EF4-FFF2-40B4-BE49-F238E27FC236}">
                  <a16:creationId xmlns:a16="http://schemas.microsoft.com/office/drawing/2014/main" id="{38B261E4-C11E-7322-F13A-3F098354E79B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FBDB91D3-D39A-F10A-C994-34A2E7AC7CB0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BD69581-039F-EA88-715F-E9872A93A49C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28" name="FEC_Date_Note">
            <a:extLst>
              <a:ext uri="{FF2B5EF4-FFF2-40B4-BE49-F238E27FC236}">
                <a16:creationId xmlns:a16="http://schemas.microsoft.com/office/drawing/2014/main" id="{B4855F5F-BC5A-1333-193F-170F88669B94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Cook">
            <a:extLst>
              <a:ext uri="{FF2B5EF4-FFF2-40B4-BE49-F238E27FC236}">
                <a16:creationId xmlns:a16="http://schemas.microsoft.com/office/drawing/2014/main" id="{10E4C712-2859-CC21-8E99-0C8E210318F8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ACACAC"/>
                </a:solidFill>
              </a:rPr>
              <a:t>TOSS UP*</a:t>
            </a:r>
            <a:endParaRPr lang="en-US" sz="1200" b="1" dirty="0">
              <a:solidFill>
                <a:srgbClr val="ACACAC"/>
              </a:solidFill>
            </a:endParaRPr>
          </a:p>
        </p:txBody>
      </p:sp>
      <p:sp>
        <p:nvSpPr>
          <p:cNvPr id="30" name="Cook_Note">
            <a:extLst>
              <a:ext uri="{FF2B5EF4-FFF2-40B4-BE49-F238E27FC236}">
                <a16:creationId xmlns:a16="http://schemas.microsoft.com/office/drawing/2014/main" id="{8023670D-F0AB-C491-79B0-2D473718563D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8E692F1-F211-9050-A5FE-2D83BC9A3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33" name="Needle_TossUp">
            <a:extLst>
              <a:ext uri="{FF2B5EF4-FFF2-40B4-BE49-F238E27FC236}">
                <a16:creationId xmlns:a16="http://schemas.microsoft.com/office/drawing/2014/main" id="{D44901F8-0A14-D79A-D7C1-21BC95C1405E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51F5CB8-8FEC-4067-10EE-B93FA1305A02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340986B-1325-25B8-6659-C99308A9042F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272765D-AD92-1184-1F89-ACD1CD7EF8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CBA3CF03-9633-5730-A352-68856F17A17B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DEEA334A-AB87-9F00-7906-5BB952058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12" t="11657" r="19721" b="24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DAC1815-B641-6B4F-FC75-C357167C07D1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8/8/24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F983199-A9E0-7E2D-8E1F-D1D1CEE5C4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4703680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1708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BAAF6A42-1356-B1FF-617B-295978D4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820133"/>
            <a:ext cx="7339814" cy="723622"/>
          </a:xfrm>
        </p:spPr>
        <p:txBody>
          <a:bodyPr/>
          <a:lstStyle/>
          <a:p>
            <a:r>
              <a:rPr lang="en-US"/>
              <a:t>House Race Spotlight: CA-22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A9CD53-9F50-945A-9463-0365E6FF2C42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7100E9E5-397D-AEDC-0341-12CA4CABD55F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Rudy Salas (D)</a:t>
            </a:r>
            <a:r>
              <a:rPr lang="en-US" sz="1200"/>
              <a:t>
Assembly Member, California State Assembly, District 32, 2012-2022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9C3863AE-1EBB-5102-3B6A-05241459953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7" name="Winner_R">
            <a:extLst>
              <a:ext uri="{FF2B5EF4-FFF2-40B4-BE49-F238E27FC236}">
                <a16:creationId xmlns:a16="http://schemas.microsoft.com/office/drawing/2014/main" id="{D9F6C228-E5E4-3255-85B6-FECE87AA8515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David Valadao (R)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8A7226-29F7-4F65-02A7-0C5BFCB48B53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FEC_Date_Callout">
            <a:extLst>
              <a:ext uri="{FF2B5EF4-FFF2-40B4-BE49-F238E27FC236}">
                <a16:creationId xmlns:a16="http://schemas.microsoft.com/office/drawing/2014/main" id="{FC14A66E-A301-EE9D-C06B-1F3088946487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B3FC5C-4CCD-AD66-8A87-FE60256D1FA1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11" name="GraphName_R">
            <a:extLst>
              <a:ext uri="{FF2B5EF4-FFF2-40B4-BE49-F238E27FC236}">
                <a16:creationId xmlns:a16="http://schemas.microsoft.com/office/drawing/2014/main" id="{21F4847C-1F18-E9A4-8AD7-3BCE7CC964D0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Valadao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12" name="GraphName_D">
            <a:extLst>
              <a:ext uri="{FF2B5EF4-FFF2-40B4-BE49-F238E27FC236}">
                <a16:creationId xmlns:a16="http://schemas.microsoft.com/office/drawing/2014/main" id="{17BA843F-4D42-2BBE-97AF-F82D24D9097D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Salas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D76CB14D-08E6-531A-7908-933071FA238C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38A8E2-86E9-3726-3C67-8974B06F0F64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ALL-PARTY PRIMARY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6EB7A958-E014-0EA0-2433-4EFB91FACCBF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6" name="PreviousHeader">
            <a:extLst>
              <a:ext uri="{FF2B5EF4-FFF2-40B4-BE49-F238E27FC236}">
                <a16:creationId xmlns:a16="http://schemas.microsoft.com/office/drawing/2014/main" id="{711F8ABE-2195-CA6E-2720-98AA9EF0811F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CA-22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7" name="Previous">
            <a:extLst>
              <a:ext uri="{FF2B5EF4-FFF2-40B4-BE49-F238E27FC236}">
                <a16:creationId xmlns:a16="http://schemas.microsoft.com/office/drawing/2014/main" id="{609145C1-EDB3-1427-B644-BA44C4617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983012"/>
              </p:ext>
            </p:extLst>
          </p:nvPr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Valadao (R)
51.5%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Salas (D)
48.5%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+ 3.0%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Nunes (R)
54.2%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Arballo (D)
45.8%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+ 8.4%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55.3%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42.3%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+ 13.0%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8" name="Results_APP">
            <a:extLst>
              <a:ext uri="{FF2B5EF4-FFF2-40B4-BE49-F238E27FC236}">
                <a16:creationId xmlns:a16="http://schemas.microsoft.com/office/drawing/2014/main" id="{3C088BC8-314A-011A-0381-782F18F4D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532921"/>
              </p:ext>
            </p:extLst>
          </p:nvPr>
        </p:nvGraphicFramePr>
        <p:xfrm>
          <a:off x="4877343" y="1921554"/>
          <a:ext cx="3301458" cy="1645690"/>
        </p:xfrm>
        <a:graphic>
          <a:graphicData uri="http://schemas.openxmlformats.org/drawingml/2006/table">
            <a:tbl>
              <a:tblPr/>
              <a:tblGrid>
                <a:gridCol w="3301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David Valadao (R) 32.7%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Rudy Salas (D) 31.3%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Chris 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Mathys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(R) 22.0%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Melissa Hurtado (D) 14.0%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967394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828994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7B996C40-4EA0-5CF2-6F5F-EE1AB166891A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0" name="Partial Circle 19">
              <a:extLst>
                <a:ext uri="{FF2B5EF4-FFF2-40B4-BE49-F238E27FC236}">
                  <a16:creationId xmlns:a16="http://schemas.microsoft.com/office/drawing/2014/main" id="{32D54C2E-00C7-26E7-6D14-AFE9C0E3869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Partial Circle 20">
              <a:extLst>
                <a:ext uri="{FF2B5EF4-FFF2-40B4-BE49-F238E27FC236}">
                  <a16:creationId xmlns:a16="http://schemas.microsoft.com/office/drawing/2014/main" id="{76198BEE-523B-ABF0-70F1-F6DFE6122331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Partial Circle 21">
              <a:extLst>
                <a:ext uri="{FF2B5EF4-FFF2-40B4-BE49-F238E27FC236}">
                  <a16:creationId xmlns:a16="http://schemas.microsoft.com/office/drawing/2014/main" id="{2CBC1FEC-B6F0-19FA-19EF-352E7EA1DC14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Partial Circle 22">
              <a:extLst>
                <a:ext uri="{FF2B5EF4-FFF2-40B4-BE49-F238E27FC236}">
                  <a16:creationId xmlns:a16="http://schemas.microsoft.com/office/drawing/2014/main" id="{A1E0207B-0FE6-4270-1527-BC28232A4E3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Partial Circle 23">
              <a:extLst>
                <a:ext uri="{FF2B5EF4-FFF2-40B4-BE49-F238E27FC236}">
                  <a16:creationId xmlns:a16="http://schemas.microsoft.com/office/drawing/2014/main" id="{68133217-0F0F-D54A-6E48-C184C08533A3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Partial Circle 24">
              <a:extLst>
                <a:ext uri="{FF2B5EF4-FFF2-40B4-BE49-F238E27FC236}">
                  <a16:creationId xmlns:a16="http://schemas.microsoft.com/office/drawing/2014/main" id="{F4FD041E-BA3B-CD9A-7DAA-17502C25976B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D1FACF1D-3EA2-85E1-03D9-AA4E83808128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2CBA4C9-936D-FA1D-E89D-FA1465090442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28" name="FEC_Date_Note">
            <a:extLst>
              <a:ext uri="{FF2B5EF4-FFF2-40B4-BE49-F238E27FC236}">
                <a16:creationId xmlns:a16="http://schemas.microsoft.com/office/drawing/2014/main" id="{1861E186-105C-61ED-C6CC-6D333217BB4B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Cook">
            <a:extLst>
              <a:ext uri="{FF2B5EF4-FFF2-40B4-BE49-F238E27FC236}">
                <a16:creationId xmlns:a16="http://schemas.microsoft.com/office/drawing/2014/main" id="{9A5BA705-B6D5-3BB1-9CD7-AD656363984F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ACACAC"/>
                </a:solidFill>
              </a:rPr>
              <a:t>TOSS UP*</a:t>
            </a:r>
            <a:endParaRPr lang="en-US" sz="1200" b="1" dirty="0">
              <a:solidFill>
                <a:srgbClr val="ACACAC"/>
              </a:solidFill>
            </a:endParaRPr>
          </a:p>
        </p:txBody>
      </p:sp>
      <p:sp>
        <p:nvSpPr>
          <p:cNvPr id="30" name="Cook_Note">
            <a:extLst>
              <a:ext uri="{FF2B5EF4-FFF2-40B4-BE49-F238E27FC236}">
                <a16:creationId xmlns:a16="http://schemas.microsoft.com/office/drawing/2014/main" id="{3F8BA861-472D-4EC2-1276-5FB405B7923C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AEAFF93-37EC-6D1E-7D05-AAC29BF41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F9B26FD-03B5-7293-C5E9-4BECCA8BA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34" name="Needle_TossUp">
            <a:extLst>
              <a:ext uri="{FF2B5EF4-FFF2-40B4-BE49-F238E27FC236}">
                <a16:creationId xmlns:a16="http://schemas.microsoft.com/office/drawing/2014/main" id="{01435332-786F-B5AD-7CEC-D20E1CF386AE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56A90E4-A87E-2011-9DC5-32790363BB77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FA88893-AE70-0DF9-EC9F-5981294C86DD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EAB0549-B60B-71DF-F65A-296294F0FE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CDB797C3-0C0A-C065-45DD-5583DA50F52C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D8CEEA4-34AF-C026-2928-712D26CC5CBE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10/29/24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22CE463-AB64-BC9C-F2B0-347CD6E86D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6801878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98879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AE8FE4DA-60A9-B1A1-805F-58E4E9758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820133"/>
            <a:ext cx="7339814" cy="723622"/>
          </a:xfrm>
        </p:spPr>
        <p:txBody>
          <a:bodyPr/>
          <a:lstStyle/>
          <a:p>
            <a:r>
              <a:rPr lang="en-US"/>
              <a:t>House Race Spotlight: CA-27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5DBCF-CCB6-F721-D299-1B58390C128E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9EF7C4B7-B272-8881-17E8-98BAA8DEA383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George Whitesides (D)</a:t>
            </a:r>
            <a:r>
              <a:rPr lang="en-US" sz="1200"/>
              <a:t>
Chief Executive Officer/Chairman, Virgin Galactic, 2010-2023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BA547A3A-E716-3F7D-93A7-4C1FE56727B0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7" name="Winner_R">
            <a:extLst>
              <a:ext uri="{FF2B5EF4-FFF2-40B4-BE49-F238E27FC236}">
                <a16:creationId xmlns:a16="http://schemas.microsoft.com/office/drawing/2014/main" id="{1168363A-2B31-5E89-2E56-3651ED8DE5B0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Mike Garcia (R)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917E77-F5D3-2ED2-43A5-93F063584669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FEC_Date_Callout">
            <a:extLst>
              <a:ext uri="{FF2B5EF4-FFF2-40B4-BE49-F238E27FC236}">
                <a16:creationId xmlns:a16="http://schemas.microsoft.com/office/drawing/2014/main" id="{6BD4DC0E-D8F0-E963-C478-AE2EA5DA0B3A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C1B08D-B303-040A-E3B5-2CFAFD0E3F03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11" name="GraphName_R">
            <a:extLst>
              <a:ext uri="{FF2B5EF4-FFF2-40B4-BE49-F238E27FC236}">
                <a16:creationId xmlns:a16="http://schemas.microsoft.com/office/drawing/2014/main" id="{4BAE554F-1E63-2611-DD04-24270E7BDA74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Garcia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12" name="GraphName_D">
            <a:extLst>
              <a:ext uri="{FF2B5EF4-FFF2-40B4-BE49-F238E27FC236}">
                <a16:creationId xmlns:a16="http://schemas.microsoft.com/office/drawing/2014/main" id="{40FFBBCD-7DD2-9237-2BE3-3DCC192CE08B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Whitesides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F8AC6A89-D442-E319-8F08-A2DB76FFD624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03F754C-BB98-134B-893C-A6FFD444D4B9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ALL-PARTY PRIMARY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F4D45067-D1D7-ED53-F023-580059FCF3D3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6" name="PreviousHeader">
            <a:extLst>
              <a:ext uri="{FF2B5EF4-FFF2-40B4-BE49-F238E27FC236}">
                <a16:creationId xmlns:a16="http://schemas.microsoft.com/office/drawing/2014/main" id="{7CFD321C-3A40-1F28-E6C4-56C1815E0C29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CA-27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7" name="Previous">
            <a:extLst>
              <a:ext uri="{FF2B5EF4-FFF2-40B4-BE49-F238E27FC236}">
                <a16:creationId xmlns:a16="http://schemas.microsoft.com/office/drawing/2014/main" id="{72CAD4C0-3F46-E144-3148-B04865430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033029"/>
              </p:ext>
            </p:extLst>
          </p:nvPr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Garcia (R)
53.2%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Smith (D)
46.8%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+ 6.4%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Chu (D)
69.8%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Nalbandian (R)
30.2%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+ 39.6%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55.1%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42.7%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+ 12.4%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8" name="Results_APP">
            <a:extLst>
              <a:ext uri="{FF2B5EF4-FFF2-40B4-BE49-F238E27FC236}">
                <a16:creationId xmlns:a16="http://schemas.microsoft.com/office/drawing/2014/main" id="{1DC3E84B-C495-29EC-2E11-0C7E43BC25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755059"/>
              </p:ext>
            </p:extLst>
          </p:nvPr>
        </p:nvGraphicFramePr>
        <p:xfrm>
          <a:off x="4877343" y="1921554"/>
          <a:ext cx="3301458" cy="1645690"/>
        </p:xfrm>
        <a:graphic>
          <a:graphicData uri="http://schemas.openxmlformats.org/drawingml/2006/table">
            <a:tbl>
              <a:tblPr/>
              <a:tblGrid>
                <a:gridCol w="3301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Mike Garcia (R) 54.9%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George </a:t>
                      </a:r>
                      <a:r>
                        <a:rPr lang="en-US" sz="900" b="1" dirty="0" err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Whitesides</a:t>
                      </a:r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 (D) 32.8%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Steve Hill (D) 12.2%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967394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828994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1AD9AF1E-2B96-3F24-D752-3B5B11A57881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0" name="Partial Circle 19">
              <a:extLst>
                <a:ext uri="{FF2B5EF4-FFF2-40B4-BE49-F238E27FC236}">
                  <a16:creationId xmlns:a16="http://schemas.microsoft.com/office/drawing/2014/main" id="{62F442C2-E608-94CF-80C0-A91F3818C48B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Partial Circle 20">
              <a:extLst>
                <a:ext uri="{FF2B5EF4-FFF2-40B4-BE49-F238E27FC236}">
                  <a16:creationId xmlns:a16="http://schemas.microsoft.com/office/drawing/2014/main" id="{2C6421E1-8D16-A66F-F2A6-D7ED0FC4CC3A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Partial Circle 21">
              <a:extLst>
                <a:ext uri="{FF2B5EF4-FFF2-40B4-BE49-F238E27FC236}">
                  <a16:creationId xmlns:a16="http://schemas.microsoft.com/office/drawing/2014/main" id="{466BAB79-CD92-CA2C-967D-B21AA8667FF4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Partial Circle 22">
              <a:extLst>
                <a:ext uri="{FF2B5EF4-FFF2-40B4-BE49-F238E27FC236}">
                  <a16:creationId xmlns:a16="http://schemas.microsoft.com/office/drawing/2014/main" id="{FA19F5E8-16CC-B5A9-0E4C-0B8E8069520D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Partial Circle 23">
              <a:extLst>
                <a:ext uri="{FF2B5EF4-FFF2-40B4-BE49-F238E27FC236}">
                  <a16:creationId xmlns:a16="http://schemas.microsoft.com/office/drawing/2014/main" id="{AB472815-9B36-3171-9DF7-679F4F6FF796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Partial Circle 24">
              <a:extLst>
                <a:ext uri="{FF2B5EF4-FFF2-40B4-BE49-F238E27FC236}">
                  <a16:creationId xmlns:a16="http://schemas.microsoft.com/office/drawing/2014/main" id="{9415A99F-EBE3-5FED-8C54-3E642F256616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C154EF6B-EEDB-5B2A-9E3D-EB1BAFC875D7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5F6DF0C-3EFC-3999-5C55-ED485EC964F1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28" name="FEC_Date_Note">
            <a:extLst>
              <a:ext uri="{FF2B5EF4-FFF2-40B4-BE49-F238E27FC236}">
                <a16:creationId xmlns:a16="http://schemas.microsoft.com/office/drawing/2014/main" id="{FB31B82B-3F95-FE59-198E-E408707A158E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Cook">
            <a:extLst>
              <a:ext uri="{FF2B5EF4-FFF2-40B4-BE49-F238E27FC236}">
                <a16:creationId xmlns:a16="http://schemas.microsoft.com/office/drawing/2014/main" id="{8BD39B2C-8925-DF0F-D728-ECAEE6CDCC39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ACAC"/>
                </a:solidFill>
              </a:rPr>
              <a:t>TOSS UP*</a:t>
            </a:r>
          </a:p>
        </p:txBody>
      </p:sp>
      <p:sp>
        <p:nvSpPr>
          <p:cNvPr id="30" name="Cook_Note">
            <a:extLst>
              <a:ext uri="{FF2B5EF4-FFF2-40B4-BE49-F238E27FC236}">
                <a16:creationId xmlns:a16="http://schemas.microsoft.com/office/drawing/2014/main" id="{B32CBEC9-3C43-0F0B-DCD9-6963CCF64DCD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EDDB07F-84CE-D8A3-AD20-1B5CCF7FA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33" name="Needle_TossUp">
            <a:extLst>
              <a:ext uri="{FF2B5EF4-FFF2-40B4-BE49-F238E27FC236}">
                <a16:creationId xmlns:a16="http://schemas.microsoft.com/office/drawing/2014/main" id="{5494BBA0-5B33-1EA0-0D52-6D2EFC831037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074E7FC-2F34-F36E-5C78-9B8098E13943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0386948-DC2D-DDAB-4218-261C1F0E66B2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E53B7B1-5FAD-B416-D753-25D6DA94F7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AA342411-035F-12FC-4FAA-EC8DAAA15CFB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4D2E5FD-CC3E-F93C-9709-47CDBCF99680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spc="200" dirty="0">
                <a:solidFill>
                  <a:schemeClr val="bg2">
                    <a:lumMod val="75000"/>
                  </a:schemeClr>
                </a:solidFill>
              </a:rPr>
              <a:t>10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/29/24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C33898B-2DBA-F80F-0324-CF692814A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0" t="16885" r="65736" b="36114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B6AC252-3D5C-7911-46DE-47FB26954B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7589268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326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2CB27180-A726-3EAA-51DD-60E02CB53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820133"/>
            <a:ext cx="7339814" cy="723622"/>
          </a:xfrm>
        </p:spPr>
        <p:txBody>
          <a:bodyPr/>
          <a:lstStyle/>
          <a:p>
            <a:r>
              <a:rPr lang="en-US"/>
              <a:t>House Race Spotlight: CA-41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77C944-1BDC-F77B-36F6-123A2BF4FB47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7F378AC5-3E3A-EAAC-6951-3DA42E24913A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Will Rollins (D)</a:t>
            </a:r>
            <a:r>
              <a:rPr lang="en-US" sz="1200"/>
              <a:t>
Assistant United States Attorney, United States Department of Justice, 2016-2021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4BD19AD1-8CF5-9E68-8B6C-8F3413594656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7" name="Winner_R">
            <a:extLst>
              <a:ext uri="{FF2B5EF4-FFF2-40B4-BE49-F238E27FC236}">
                <a16:creationId xmlns:a16="http://schemas.microsoft.com/office/drawing/2014/main" id="{901F3F0D-483F-1D22-A7C3-EB8CE6A2BF89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Ken Calvert (R)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DF9358-196A-2AB9-0182-2E2F6CAB06F6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FEC_Date_Callout">
            <a:extLst>
              <a:ext uri="{FF2B5EF4-FFF2-40B4-BE49-F238E27FC236}">
                <a16:creationId xmlns:a16="http://schemas.microsoft.com/office/drawing/2014/main" id="{07897153-66F3-0D10-E49E-E931E3CE46C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16,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E625F53-4C7B-B5D0-BD02-C9074D620009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11" name="GraphName_R">
            <a:extLst>
              <a:ext uri="{FF2B5EF4-FFF2-40B4-BE49-F238E27FC236}">
                <a16:creationId xmlns:a16="http://schemas.microsoft.com/office/drawing/2014/main" id="{6C5F06E2-CB57-3A66-B157-4F45985CEA09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Calvert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12" name="GraphName_D">
            <a:extLst>
              <a:ext uri="{FF2B5EF4-FFF2-40B4-BE49-F238E27FC236}">
                <a16:creationId xmlns:a16="http://schemas.microsoft.com/office/drawing/2014/main" id="{84083D2A-C6AB-C22B-AA2B-4D4368506820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Rollins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07178E80-CD56-63F4-28D6-F117FB72ABB5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3F36113-C053-E9E7-8991-6D574D7B7D0D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ALL-PARTY PRIMARY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71C8778E-9F94-20D9-4644-7F6D39F7B95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6" name="PreviousHeader">
            <a:extLst>
              <a:ext uri="{FF2B5EF4-FFF2-40B4-BE49-F238E27FC236}">
                <a16:creationId xmlns:a16="http://schemas.microsoft.com/office/drawing/2014/main" id="{ED88D1B6-2215-4DD2-189C-4A98671AA636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CA-41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7" name="Previous">
            <a:extLst>
              <a:ext uri="{FF2B5EF4-FFF2-40B4-BE49-F238E27FC236}">
                <a16:creationId xmlns:a16="http://schemas.microsoft.com/office/drawing/2014/main" id="{C1D1DA25-5FF5-686E-2065-D37EC2EA1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394861"/>
              </p:ext>
            </p:extLst>
          </p:nvPr>
        </p:nvGraphicFramePr>
        <p:xfrm>
          <a:off x="4874686" y="4256378"/>
          <a:ext cx="3291840" cy="1463176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Calvert (R)
52.3%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Rollins (D)
47.7%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+ 4.6%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House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Takano (D)
64.0%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Smith (R)
36.0%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+ 28.0%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49.7%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48.6%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+ 1.1%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aphicFrame>
        <p:nvGraphicFramePr>
          <p:cNvPr id="18" name="Results_APP">
            <a:extLst>
              <a:ext uri="{FF2B5EF4-FFF2-40B4-BE49-F238E27FC236}">
                <a16:creationId xmlns:a16="http://schemas.microsoft.com/office/drawing/2014/main" id="{D72DBEB7-90DA-B406-FCC0-75B0B0835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352213"/>
              </p:ext>
            </p:extLst>
          </p:nvPr>
        </p:nvGraphicFramePr>
        <p:xfrm>
          <a:off x="4877343" y="1921554"/>
          <a:ext cx="3301458" cy="1645690"/>
        </p:xfrm>
        <a:graphic>
          <a:graphicData uri="http://schemas.openxmlformats.org/drawingml/2006/table">
            <a:tbl>
              <a:tblPr/>
              <a:tblGrid>
                <a:gridCol w="3301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Ken Calvert (R) 53.0%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Will Rollins (D) 38.4%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Anna Nevenic (D) 8.6%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967394"/>
                  </a:ext>
                </a:extLst>
              </a:tr>
              <a:tr h="329138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828994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9478F8FE-2C76-2842-314E-78B7178688F1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0" name="Partial Circle 19">
              <a:extLst>
                <a:ext uri="{FF2B5EF4-FFF2-40B4-BE49-F238E27FC236}">
                  <a16:creationId xmlns:a16="http://schemas.microsoft.com/office/drawing/2014/main" id="{AF7076C5-EBC4-04A4-0089-C9D0D7D96C6B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Partial Circle 20">
              <a:extLst>
                <a:ext uri="{FF2B5EF4-FFF2-40B4-BE49-F238E27FC236}">
                  <a16:creationId xmlns:a16="http://schemas.microsoft.com/office/drawing/2014/main" id="{E551031D-C99E-7B4B-6F23-630A8F6DDD94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Partial Circle 21">
              <a:extLst>
                <a:ext uri="{FF2B5EF4-FFF2-40B4-BE49-F238E27FC236}">
                  <a16:creationId xmlns:a16="http://schemas.microsoft.com/office/drawing/2014/main" id="{F5166830-8394-52C2-576E-BC56A81E66D8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Partial Circle 22">
              <a:extLst>
                <a:ext uri="{FF2B5EF4-FFF2-40B4-BE49-F238E27FC236}">
                  <a16:creationId xmlns:a16="http://schemas.microsoft.com/office/drawing/2014/main" id="{2F6277CC-09AF-5540-2F8A-326841FE7414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Partial Circle 23">
              <a:extLst>
                <a:ext uri="{FF2B5EF4-FFF2-40B4-BE49-F238E27FC236}">
                  <a16:creationId xmlns:a16="http://schemas.microsoft.com/office/drawing/2014/main" id="{1F21F801-AF5A-06D2-DE56-508E9E3B7D55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Partial Circle 24">
              <a:extLst>
                <a:ext uri="{FF2B5EF4-FFF2-40B4-BE49-F238E27FC236}">
                  <a16:creationId xmlns:a16="http://schemas.microsoft.com/office/drawing/2014/main" id="{96FBA572-931B-DE8B-21F8-D3147E5CD6A6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2EC77DCF-B87B-ADBB-7507-5CB6E13E7830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A55EC08-567F-8D2D-076C-9FB8F8F1B471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28" name="FEC_Date_Note">
            <a:extLst>
              <a:ext uri="{FF2B5EF4-FFF2-40B4-BE49-F238E27FC236}">
                <a16:creationId xmlns:a16="http://schemas.microsoft.com/office/drawing/2014/main" id="{F63BF57B-DB81-F8E0-63A1-95F6CE9EE184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Cook">
            <a:extLst>
              <a:ext uri="{FF2B5EF4-FFF2-40B4-BE49-F238E27FC236}">
                <a16:creationId xmlns:a16="http://schemas.microsoft.com/office/drawing/2014/main" id="{1758551F-3E6F-07E0-9B92-D265D7B21A5E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ACACAC"/>
                </a:solidFill>
              </a:rPr>
              <a:t>TOSS UP*</a:t>
            </a:r>
            <a:endParaRPr lang="en-US" sz="1200" b="1" dirty="0">
              <a:solidFill>
                <a:srgbClr val="ACACAC"/>
              </a:solidFill>
            </a:endParaRPr>
          </a:p>
        </p:txBody>
      </p:sp>
      <p:sp>
        <p:nvSpPr>
          <p:cNvPr id="30" name="Cook_Note">
            <a:extLst>
              <a:ext uri="{FF2B5EF4-FFF2-40B4-BE49-F238E27FC236}">
                <a16:creationId xmlns:a16="http://schemas.microsoft.com/office/drawing/2014/main" id="{F458B876-DB55-DCF6-61E7-08B239C70378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64000E5-8736-1AF7-0447-CB8ED657A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33" name="Needle_TossUp">
            <a:extLst>
              <a:ext uri="{FF2B5EF4-FFF2-40B4-BE49-F238E27FC236}">
                <a16:creationId xmlns:a16="http://schemas.microsoft.com/office/drawing/2014/main" id="{59403803-132A-D429-DB8F-5B17FB24B87E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8892808-5D1A-18D1-9454-23DC0D1061CA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1868399-3F78-F598-CCEB-3FC28A374FE7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925F4E0-21B4-9E38-F653-D818B714AE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E9135AB2-F051-EB86-31E7-52498EB3D418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B931049-9D12-CF00-4E90-413A8833C73E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8/8/24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CBAC648-137D-D6DC-3CB3-2E953DDDC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24" t="12318" r="34719" b="27521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A085623-1D2D-21C8-FA72-E89630289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0994627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42102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5C6B5"/>
      </a:accent1>
      <a:accent2>
        <a:srgbClr val="00A8E1"/>
      </a:accent2>
      <a:accent3>
        <a:srgbClr val="BABBBA"/>
      </a:accent3>
      <a:accent4>
        <a:srgbClr val="FE5637"/>
      </a:accent4>
      <a:accent5>
        <a:srgbClr val="32653A"/>
      </a:accent5>
      <a:accent6>
        <a:srgbClr val="005471"/>
      </a:accent6>
      <a:hlink>
        <a:srgbClr val="69D3EB"/>
      </a:hlink>
      <a:folHlink>
        <a:srgbClr val="2B6983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C Template Refresh_Iteration A_5_22_20" id="{65FF12BA-0685-1C46-953A-74426E137123}" vid="{60C31AC6-C625-7B4E-83CF-F30B2EF04A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A020251-D2FC-40E0-A1AA-4C5D79376E49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3334</TotalTime>
  <Words>17927</Words>
  <Application>Microsoft Office PowerPoint</Application>
  <PresentationFormat>On-screen Show (4:3)</PresentationFormat>
  <Paragraphs>2570</Paragraphs>
  <Slides>51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Arial Black</vt:lpstr>
      <vt:lpstr>Calibri</vt:lpstr>
      <vt:lpstr>Segoe UI</vt:lpstr>
      <vt:lpstr>Office Theme</vt:lpstr>
      <vt:lpstr>Competitive House races</vt:lpstr>
      <vt:lpstr>House Race Spotlight: AK-AL</vt:lpstr>
      <vt:lpstr>House Race Spotlight: AL-2</vt:lpstr>
      <vt:lpstr>House Race Spotlight: AZ-1</vt:lpstr>
      <vt:lpstr>House Race Spotlight: AZ-6</vt:lpstr>
      <vt:lpstr>House Race Spotlight: CA-13</vt:lpstr>
      <vt:lpstr>House Race Spotlight: CA-22</vt:lpstr>
      <vt:lpstr>House Race Spotlight: CA-27</vt:lpstr>
      <vt:lpstr>House Race Spotlight: CA-41</vt:lpstr>
      <vt:lpstr>House Race Spotlight: CA-45</vt:lpstr>
      <vt:lpstr>House Race Spotlight: CA-47</vt:lpstr>
      <vt:lpstr>House Race Spotlight: CO-3</vt:lpstr>
      <vt:lpstr>House Race Spotlight: CO-8</vt:lpstr>
      <vt:lpstr>House Race Spotlight: FL-27</vt:lpstr>
      <vt:lpstr>House Race Spotlight: IA-1</vt:lpstr>
      <vt:lpstr>House Race Spotlight: IA-3</vt:lpstr>
      <vt:lpstr>House Race Spotlight: IL-17</vt:lpstr>
      <vt:lpstr>House Race Spotlight: MD-6</vt:lpstr>
      <vt:lpstr>House Race Spotlight: ME-2</vt:lpstr>
      <vt:lpstr>House Race Spotlight: MI-7</vt:lpstr>
      <vt:lpstr>House Race Spotlight: MI-8</vt:lpstr>
      <vt:lpstr>House Race Spotlight: MI-10</vt:lpstr>
      <vt:lpstr>House Race Spotlight: MN-2</vt:lpstr>
      <vt:lpstr>House Race Spotlight: NC-1</vt:lpstr>
      <vt:lpstr>House Race Spotlight: NE-02</vt:lpstr>
      <vt:lpstr>House Race Spotlight: NJ-7</vt:lpstr>
      <vt:lpstr>House Race Spotlight: NM-2</vt:lpstr>
      <vt:lpstr>House Race Spotlight: NV-1</vt:lpstr>
      <vt:lpstr>House Race Spotlight: NV-3</vt:lpstr>
      <vt:lpstr>House Race Spotlight: NY-4</vt:lpstr>
      <vt:lpstr>House Race Spotlight: NY-17</vt:lpstr>
      <vt:lpstr>House Race Spotlight: NY-19</vt:lpstr>
      <vt:lpstr>House Race Spotlight: NY-22</vt:lpstr>
      <vt:lpstr>House Race Spotlight: OH-1</vt:lpstr>
      <vt:lpstr>House Race Spotlight: OH-9</vt:lpstr>
      <vt:lpstr>House Race Spotlight: OH-13</vt:lpstr>
      <vt:lpstr>House Race Spotlight: OR-5</vt:lpstr>
      <vt:lpstr>House Race Spotlight: OR-6</vt:lpstr>
      <vt:lpstr>House Race Spotlight: PA-1</vt:lpstr>
      <vt:lpstr>House Race Spotlight: PA-7</vt:lpstr>
      <vt:lpstr>House Race Spotlight: PA-8</vt:lpstr>
      <vt:lpstr>House Race Spotlight: PA-10</vt:lpstr>
      <vt:lpstr>House Race Spotlight: PA-17</vt:lpstr>
      <vt:lpstr>House Race Spotlight: TX-15</vt:lpstr>
      <vt:lpstr>House Race Spotlight: TX-28</vt:lpstr>
      <vt:lpstr>House Race Spotlight: TX-34</vt:lpstr>
      <vt:lpstr>House Race Spotlight: VA-2</vt:lpstr>
      <vt:lpstr>House Race Spotlight: VA-7</vt:lpstr>
      <vt:lpstr>House Race Spotlight: WA-3</vt:lpstr>
      <vt:lpstr>House Race Spotlight: WI-3</vt:lpstr>
      <vt:lpstr>Ways to edit these slides</vt:lpstr>
    </vt:vector>
  </TitlesOfParts>
  <Company>Atlantic 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Presentation Center</dc:creator>
  <cp:lastModifiedBy>Eamonn Howerter</cp:lastModifiedBy>
  <cp:revision>1293</cp:revision>
  <dcterms:created xsi:type="dcterms:W3CDTF">2020-05-28T13:14:54Z</dcterms:created>
  <dcterms:modified xsi:type="dcterms:W3CDTF">2024-11-01T16:58:34Z</dcterms:modified>
</cp:coreProperties>
</file>