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9"/>
  </p:notesMasterIdLst>
  <p:handoutMasterIdLst>
    <p:handoutMasterId r:id="rId20"/>
  </p:handoutMasterIdLst>
  <p:sldIdLst>
    <p:sldId id="763" r:id="rId2"/>
    <p:sldId id="949" r:id="rId3"/>
    <p:sldId id="938" r:id="rId4"/>
    <p:sldId id="944" r:id="rId5"/>
    <p:sldId id="945" r:id="rId6"/>
    <p:sldId id="946" r:id="rId7"/>
    <p:sldId id="939" r:id="rId8"/>
    <p:sldId id="884" r:id="rId9"/>
    <p:sldId id="947" r:id="rId10"/>
    <p:sldId id="948" r:id="rId11"/>
    <p:sldId id="885" r:id="rId12"/>
    <p:sldId id="941" r:id="rId13"/>
    <p:sldId id="888" r:id="rId14"/>
    <p:sldId id="374" r:id="rId15"/>
    <p:sldId id="942" r:id="rId16"/>
    <p:sldId id="943" r:id="rId17"/>
    <p:sldId id="3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pos="5232" userDrawn="1">
          <p15:clr>
            <a:srgbClr val="A4A3A4"/>
          </p15:clr>
        </p15:guide>
        <p15:guide id="5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C04F03-5520-5570-E690-C4C3BB9034E6}" name="Christopher Johnson" initials="CJ" userId="S::cjohnson@nationaljournal.com::7230f5ac-c275-458b-85db-656889771337" providerId="AD"/>
  <p188:author id="{F9D2E61D-EF7C-9938-04DC-D984CF9A50B6}" name="Eamonn Howerter" initials="EH" userId="bbb020b9be380aa5" providerId="Windows Live"/>
  <p188:author id="{881770A4-B1E1-25ED-8A24-3783E8B99A4E}" name="Jessica Coghlan" initials="JC" userId="S::jcoghlan@nationaljournal.com::cede88b5-fdc0-4654-9140-2bce6a98efa5" providerId="AD"/>
  <p188:author id="{CED0BCCB-E31A-2A2B-063B-BDF44917B438}" name="Jaylen Joseph" initials="JJ" userId="S::jjoseph@nationaljournal.com::8e953d74-b6f9-4ba1-9f7e-794853ff6ce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ton, Sara" initials="SS" lastIdx="1" clrIdx="0">
    <p:extLst>
      <p:ext uri="{19B8F6BF-5375-455C-9EA6-DF929625EA0E}">
        <p15:presenceInfo xmlns:p15="http://schemas.microsoft.com/office/powerpoint/2012/main" userId="S::sstanton@nationaljournal.com::7241a462-0b3c-41c5-a928-a84612ae41e9" providerId="AD"/>
      </p:ext>
    </p:extLst>
  </p:cmAuthor>
  <p:cmAuthor id="2" name="Stublen, Daniel" initials="SD" lastIdx="32" clrIdx="1">
    <p:extLst>
      <p:ext uri="{19B8F6BF-5375-455C-9EA6-DF929625EA0E}">
        <p15:presenceInfo xmlns:p15="http://schemas.microsoft.com/office/powerpoint/2012/main" userId="Stublen, Daniel" providerId="None"/>
      </p:ext>
    </p:extLst>
  </p:cmAuthor>
  <p:cmAuthor id="3" name="Kim, Gina" initials="GK" lastIdx="32" clrIdx="2">
    <p:extLst>
      <p:ext uri="{19B8F6BF-5375-455C-9EA6-DF929625EA0E}">
        <p15:presenceInfo xmlns:p15="http://schemas.microsoft.com/office/powerpoint/2012/main" userId="Kim, G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C000"/>
    <a:srgbClr val="00B050"/>
    <a:srgbClr val="92D050"/>
    <a:srgbClr val="FF0000"/>
    <a:srgbClr val="BDBDBD"/>
    <a:srgbClr val="0380E3"/>
    <a:srgbClr val="FF5739"/>
    <a:srgbClr val="FFDA65"/>
    <a:srgbClr val="FF5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5984" autoAdjust="0"/>
  </p:normalViewPr>
  <p:slideViewPr>
    <p:cSldViewPr snapToGrid="0" snapToObjects="1">
      <p:cViewPr varScale="1">
        <p:scale>
          <a:sx n="67" d="100"/>
          <a:sy n="67" d="100"/>
        </p:scale>
        <p:origin x="1476" y="32"/>
      </p:cViewPr>
      <p:guideLst>
        <p:guide orient="horz" pos="504"/>
        <p:guide pos="2880"/>
        <p:guide orient="horz" pos="3816"/>
        <p:guide pos="523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22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873BD6-6CC6-2040-B637-15C179B1BA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B3DBC-5891-C948-9BE0-CE21ECCC17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D0BA3-1219-F547-BB5E-8906895AC2D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C7775-7773-774D-B7AC-C6CE98DEE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14F4C-0C9A-894A-A9D3-F9C1F2586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E6F7-7B19-4D4C-81C5-94730804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0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6A895-E28A-C74E-91A1-6A907B79E28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D6BE-06C7-9D44-B1ED-3695FD14E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FD268-7048-D6B5-6FAA-55D48BC4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BE3DD-805D-C164-7071-86E18738A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61BAF-340A-52D7-9412-1707346CE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DB520-536A-4DA8-E348-E42F5CD70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FDDF9-33D4-CF24-3568-497E23D6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69F54-6654-A0EC-DF61-F6875625C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E7509-11C3-531F-9B2D-3641715DD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8044E-FE6E-C4C2-3F20-4C4EF1A7C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0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93EE8-599E-DE00-4FF6-C90145FDA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B4F62-ABC8-6964-B28C-F792E878C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21401-B2BB-7012-3E7C-D153D1AEC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6948F-B8A7-0C86-08D8-ED08D5972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62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F8313-6E9F-CA2F-94A6-A1FC040A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A48D7-8B2A-35F9-334C-63667D396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CA113-12F2-65C0-1862-D0D8024E0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0BB80-0427-274A-6CE4-4438E5E007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7B6B2-730A-DB57-3991-FCEE3A2B7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6B026-595D-3ACA-6E1D-CC79774FB0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23277-4B7A-40B3-5505-52B0A7E32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EA214-ECE4-DE15-FB9B-525E652E0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57F93-341B-51D1-C35B-9AC561828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0E2D7-51C5-C1F8-9807-AA1750898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44438-096E-E9C2-A8B7-007127D7E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F1F41-7B49-F931-584A-941E10ABD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117AC-C3A5-760A-6940-E6141F9EE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E8F1F9-99CF-BC99-2D7A-39440BDBB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16B18C-52AB-4D7E-B32A-A23279BDE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95D77-D693-2474-EF88-F764D688E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3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E8D03-9EB6-A27D-B06D-2AEB8E50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BB35B-4817-A2F4-A9B2-89A5F7DB2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AE76C-0B0A-BCFC-5200-4A735466D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A568D-218A-CE61-8F4B-52F84BCCE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F115-FDDA-B704-46A1-1087192C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531CE-6876-9FFC-7E52-811B7EA78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5237A-2F0F-F6FD-F71D-5FCFE6695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46E1-B108-9F01-FD99-F1243C6D5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2366C-C3E7-3605-C63E-F8C5189AC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EDF9B-F1C4-48B6-1DDE-C36A07758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21320-6375-05A0-4882-F46589F2C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28A7A-F93A-5BF4-6311-784E90D03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6A770-C73D-4C97-20DF-4B822B35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4255E-9EF9-533A-E866-3B1834FF3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F0F40-28AB-1A2B-06DC-F3CA3D19E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903E-E223-FB37-C860-E448184D1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9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olitic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705" y="1481394"/>
            <a:ext cx="7772400" cy="71516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Presentation Center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705" y="2334041"/>
            <a:ext cx="6858000" cy="41991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Blank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F26269-7F93-3942-B2B4-D4CDFA5C8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10705" y="5710376"/>
            <a:ext cx="627299" cy="1147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B52382-7072-B14A-8D1A-479FE0A5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5400000">
            <a:off x="8256539" y="547104"/>
            <a:ext cx="627299" cy="1147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26269-7F93-3942-B2B4-D4CDFA5C8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41" t="17512" r="53523" b="75118"/>
          <a:stretch/>
        </p:blipFill>
        <p:spPr>
          <a:xfrm>
            <a:off x="963105" y="5862776"/>
            <a:ext cx="627299" cy="1147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52382-7072-B14A-8D1A-479FE0A5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41" t="17512" r="53523" b="75118"/>
          <a:stretch/>
        </p:blipFill>
        <p:spPr>
          <a:xfrm rot="5400000">
            <a:off x="8408939" y="699504"/>
            <a:ext cx="627299" cy="11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3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olitic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705" y="1481394"/>
            <a:ext cx="7772400" cy="71516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Presentation Center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705" y="2334041"/>
            <a:ext cx="6858000" cy="41991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Blank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F26269-7F93-3942-B2B4-D4CDFA5C8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810705" y="5710376"/>
            <a:ext cx="627299" cy="1147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B52382-7072-B14A-8D1A-479FE0A5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5400000">
            <a:off x="8256539" y="547104"/>
            <a:ext cx="627299" cy="1147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26269-7F93-3942-B2B4-D4CDFA5C8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41" t="17512" r="53523" b="75118"/>
          <a:stretch/>
        </p:blipFill>
        <p:spPr>
          <a:xfrm>
            <a:off x="963105" y="5862776"/>
            <a:ext cx="627299" cy="1147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52382-7072-B14A-8D1A-479FE0A5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41" t="17512" r="53523" b="75118"/>
          <a:stretch/>
        </p:blipFill>
        <p:spPr>
          <a:xfrm rot="5400000">
            <a:off x="8408939" y="699504"/>
            <a:ext cx="627299" cy="11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201" y="820133"/>
            <a:ext cx="7339814" cy="723622"/>
          </a:xfrm>
        </p:spPr>
        <p:txBody>
          <a:bodyPr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One-Slide Issue Explainer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ACFC5-645C-4E4B-943C-BAEDA3D100D9}"/>
              </a:ext>
            </a:extLst>
          </p:cNvPr>
          <p:cNvSpPr txBox="1">
            <a:spLocks/>
          </p:cNvSpPr>
          <p:nvPr userDrawn="1"/>
        </p:nvSpPr>
        <p:spPr>
          <a:xfrm>
            <a:off x="8333294" y="6239509"/>
            <a:ext cx="810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528F-E9C7-4743-838D-D83987E5808B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E95165-9802-E441-A76B-0BBE868E5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2" t="17512" r="53522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698923-D6F4-194A-81A8-0939DDFAD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08" t="17512" r="57242" b="75725"/>
          <a:stretch/>
        </p:blipFill>
        <p:spPr>
          <a:xfrm rot="16200000">
            <a:off x="8622647" y="6341173"/>
            <a:ext cx="232001" cy="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9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201" y="820133"/>
            <a:ext cx="7339814" cy="723622"/>
          </a:xfrm>
        </p:spPr>
        <p:txBody>
          <a:bodyPr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One-Slide Issue Explainer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ACFC5-645C-4E4B-943C-BAEDA3D100D9}"/>
              </a:ext>
            </a:extLst>
          </p:cNvPr>
          <p:cNvSpPr txBox="1">
            <a:spLocks/>
          </p:cNvSpPr>
          <p:nvPr userDrawn="1"/>
        </p:nvSpPr>
        <p:spPr>
          <a:xfrm>
            <a:off x="8333294" y="6239509"/>
            <a:ext cx="810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528F-E9C7-4743-838D-D83987E5808B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E95165-9802-E441-A76B-0BBE868E5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2" t="17512" r="53522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698923-D6F4-194A-81A8-0939DDFAD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08" t="17512" r="57242" b="75725"/>
          <a:stretch/>
        </p:blipFill>
        <p:spPr>
          <a:xfrm rot="16200000">
            <a:off x="8622647" y="6341173"/>
            <a:ext cx="232001" cy="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201" y="820133"/>
            <a:ext cx="7339814" cy="723622"/>
          </a:xfrm>
        </p:spPr>
        <p:txBody>
          <a:bodyPr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One-Slide Issue Explainer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ACFC5-645C-4E4B-943C-BAEDA3D100D9}"/>
              </a:ext>
            </a:extLst>
          </p:cNvPr>
          <p:cNvSpPr txBox="1">
            <a:spLocks/>
          </p:cNvSpPr>
          <p:nvPr userDrawn="1"/>
        </p:nvSpPr>
        <p:spPr>
          <a:xfrm>
            <a:off x="8333294" y="6239509"/>
            <a:ext cx="810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528F-E9C7-4743-838D-D83987E5808B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E95165-9802-E441-A76B-0BBE868E5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2" t="17512" r="53522" b="31780"/>
          <a:stretch/>
        </p:blipFill>
        <p:spPr>
          <a:xfrm>
            <a:off x="0" y="778933"/>
            <a:ext cx="273590" cy="607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698923-D6F4-194A-81A8-0939DDFAD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08" t="17512" r="57242" b="75725"/>
          <a:stretch/>
        </p:blipFill>
        <p:spPr>
          <a:xfrm rot="16200000">
            <a:off x="8622647" y="6341173"/>
            <a:ext cx="232001" cy="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01" y="820132"/>
            <a:ext cx="73398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1" y="2268194"/>
            <a:ext cx="7339814" cy="386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517-9F9B-9741-906D-C32EE026E21F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6FD6CF-86ED-1D41-843C-D64FA09B58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843974" cy="8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://service@nationaljourna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4772-4CE3-2C4E-B995-E92BE258F3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380E3"/>
                </a:solidFill>
              </a:rPr>
              <a:t>20</a:t>
            </a:r>
            <a:r>
              <a:rPr lang="en-US" sz="3200" dirty="0">
                <a:solidFill>
                  <a:srgbClr val="FF5738"/>
                </a:solidFill>
              </a:rPr>
              <a:t>24</a:t>
            </a:r>
            <a:r>
              <a:rPr lang="en-US" sz="3200" dirty="0"/>
              <a:t> Election Scenario Planner:</a:t>
            </a:r>
            <a:br>
              <a:rPr lang="en-US" sz="3200" dirty="0"/>
            </a:br>
            <a:r>
              <a:rPr lang="en-US" sz="3200" dirty="0"/>
              <a:t>Defense</a:t>
            </a: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B43A-3988-7149-BCB2-90D9F20922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Analyses of potential outcomes in the 2024 election on the defense industry</a:t>
            </a:r>
          </a:p>
          <a:p>
            <a:r>
              <a:rPr lang="en-US" sz="1200" b="1" dirty="0"/>
              <a:t>May 30, 2024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AB7686-E3DB-374D-8766-4E93D3F8D289}"/>
              </a:ext>
            </a:extLst>
          </p:cNvPr>
          <p:cNvSpPr txBox="1">
            <a:spLocks/>
          </p:cNvSpPr>
          <p:nvPr/>
        </p:nvSpPr>
        <p:spPr>
          <a:xfrm>
            <a:off x="6105833" y="6050734"/>
            <a:ext cx="2752640" cy="533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14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PRODUCER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6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National Journal Presentation Center</a:t>
            </a:r>
          </a:p>
        </p:txBody>
      </p:sp>
    </p:spTree>
    <p:extLst>
      <p:ext uri="{BB962C8B-B14F-4D97-AF65-F5344CB8AC3E}">
        <p14:creationId xmlns:p14="http://schemas.microsoft.com/office/powerpoint/2010/main" val="222255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90A40-7F28-775A-14FC-894808813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03455-C3E4-4C9A-CC34-5CE8FF05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</a:rPr>
              <a:t>less likely </a:t>
            </a:r>
            <a:r>
              <a:rPr lang="en-US" sz="2000" dirty="0"/>
              <a:t>scenario (GOP trifecta): Policy impacts on the </a:t>
            </a:r>
            <a:r>
              <a:rPr lang="en-US" dirty="0"/>
              <a:t>defense </a:t>
            </a:r>
            <a:r>
              <a:rPr lang="en-US" sz="2000" dirty="0"/>
              <a:t>industry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9B57C-D4CA-E8EF-97A0-2E86DB4B73B9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AF3C0F-656C-9AF0-88DC-6BED3D1CF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90490"/>
              </p:ext>
            </p:extLst>
          </p:nvPr>
        </p:nvGraphicFramePr>
        <p:xfrm>
          <a:off x="965201" y="1554997"/>
          <a:ext cx="7340599" cy="914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0421102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5714497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400881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8988109"/>
                    </a:ext>
                  </a:extLst>
                </a:gridCol>
                <a:gridCol w="3957319">
                  <a:extLst>
                    <a:ext uri="{9D8B030D-6E8A-4147-A177-3AD203B41FA5}">
                      <a16:colId xmlns:a16="http://schemas.microsoft.com/office/drawing/2014/main" val="199396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House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Senate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 analysis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380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/>
                          <a:cs typeface="Arial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Medium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GOP has a chance to win control of Congress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36525"/>
                  </a:ext>
                </a:extLst>
              </a:tr>
            </a:tbl>
          </a:graphicData>
        </a:graphic>
      </p:graphicFrame>
      <p:sp>
        <p:nvSpPr>
          <p:cNvPr id="7" name="Google Shape;62;p3">
            <a:extLst>
              <a:ext uri="{FF2B5EF4-FFF2-40B4-BE49-F238E27FC236}">
                <a16:creationId xmlns:a16="http://schemas.microsoft.com/office/drawing/2014/main" id="{CFB6FEAD-A991-D17D-25FB-403DC7216780}"/>
              </a:ext>
            </a:extLst>
          </p:cNvPr>
          <p:cNvSpPr/>
          <p:nvPr/>
        </p:nvSpPr>
        <p:spPr>
          <a:xfrm>
            <a:off x="965201" y="2708558"/>
            <a:ext cx="3566160" cy="356616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6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79BA85-25A3-0218-41B0-22B63CCEFA53}"/>
              </a:ext>
            </a:extLst>
          </p:cNvPr>
          <p:cNvSpPr/>
          <p:nvPr/>
        </p:nvSpPr>
        <p:spPr>
          <a:xfrm>
            <a:off x="965201" y="2708558"/>
            <a:ext cx="3566160" cy="3657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Policy priorities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E946D8-8605-98D9-1B70-336BFE6040CE}"/>
              </a:ext>
            </a:extLst>
          </p:cNvPr>
          <p:cNvSpPr/>
          <p:nvPr/>
        </p:nvSpPr>
        <p:spPr>
          <a:xfrm>
            <a:off x="4881973" y="3274534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62;p3">
            <a:extLst>
              <a:ext uri="{FF2B5EF4-FFF2-40B4-BE49-F238E27FC236}">
                <a16:creationId xmlns:a16="http://schemas.microsoft.com/office/drawing/2014/main" id="{C8919EEA-8929-7297-1166-C83FEA77CCD2}"/>
              </a:ext>
            </a:extLst>
          </p:cNvPr>
          <p:cNvSpPr/>
          <p:nvPr/>
        </p:nvSpPr>
        <p:spPr>
          <a:xfrm>
            <a:off x="4738855" y="2708558"/>
            <a:ext cx="3566160" cy="356616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6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EE4283-3285-E90C-B897-0EBFE79D348B}"/>
              </a:ext>
            </a:extLst>
          </p:cNvPr>
          <p:cNvSpPr/>
          <p:nvPr/>
        </p:nvSpPr>
        <p:spPr>
          <a:xfrm>
            <a:off x="4738855" y="2708558"/>
            <a:ext cx="3566160" cy="3657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Key industry impacts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204D36-4EAE-4FBD-1492-C017A104978A}"/>
              </a:ext>
            </a:extLst>
          </p:cNvPr>
          <p:cNvSpPr txBox="1"/>
          <p:nvPr/>
        </p:nvSpPr>
        <p:spPr>
          <a:xfrm>
            <a:off x="5561815" y="3294612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Missile defense systems: </a:t>
            </a:r>
            <a:r>
              <a:rPr lang="en-US" sz="1100" dirty="0"/>
              <a:t>Procurement of missiles, especially defense system rockets and interceptors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FF4DCC-F3D5-ADDA-D464-FDFDF565EF98}"/>
              </a:ext>
            </a:extLst>
          </p:cNvPr>
          <p:cNvSpPr txBox="1"/>
          <p:nvPr/>
        </p:nvSpPr>
        <p:spPr>
          <a:xfrm>
            <a:off x="5561815" y="4284903"/>
            <a:ext cx="27432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Willingness to leave military deals: </a:t>
            </a:r>
            <a:r>
              <a:rPr lang="en-US" sz="1100" dirty="0"/>
              <a:t>Potential shifts in procurement focus from Ukraine to Israel and other entities, affecting DOD contract priorities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431829-A9A8-048B-54AE-9CEAE6C7990F}"/>
              </a:ext>
            </a:extLst>
          </p:cNvPr>
          <p:cNvSpPr txBox="1"/>
          <p:nvPr/>
        </p:nvSpPr>
        <p:spPr>
          <a:xfrm>
            <a:off x="5561815" y="5444470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Border security actions: </a:t>
            </a:r>
            <a:r>
              <a:rPr lang="en-US" sz="1100" dirty="0"/>
              <a:t>Opportunities for contracts to construct a border wall or support other border security measures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923B59-964A-E269-40DC-EF2CEA92C1F8}"/>
              </a:ext>
            </a:extLst>
          </p:cNvPr>
          <p:cNvSpPr/>
          <p:nvPr/>
        </p:nvSpPr>
        <p:spPr>
          <a:xfrm>
            <a:off x="4881973" y="434826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5B1E99-4875-6F3E-364C-DE079DCDDEC0}"/>
              </a:ext>
            </a:extLst>
          </p:cNvPr>
          <p:cNvSpPr/>
          <p:nvPr/>
        </p:nvSpPr>
        <p:spPr>
          <a:xfrm>
            <a:off x="4881973" y="542199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7F2284-317F-A3A8-CADA-FB4D2ABE55F7}"/>
              </a:ext>
            </a:extLst>
          </p:cNvPr>
          <p:cNvSpPr/>
          <p:nvPr/>
        </p:nvSpPr>
        <p:spPr>
          <a:xfrm>
            <a:off x="1108319" y="3274534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E6E8C5-1E96-FDDE-81AF-15476C96F1B1}"/>
              </a:ext>
            </a:extLst>
          </p:cNvPr>
          <p:cNvSpPr txBox="1"/>
          <p:nvPr/>
        </p:nvSpPr>
        <p:spPr>
          <a:xfrm>
            <a:off x="1788161" y="3294612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Missile defense systems: </a:t>
            </a:r>
            <a:r>
              <a:rPr lang="en-US" sz="1100" dirty="0"/>
              <a:t>Investments and procurement of modern missile defense systems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20927C-28F8-5724-BAA4-857B22E25C35}"/>
              </a:ext>
            </a:extLst>
          </p:cNvPr>
          <p:cNvSpPr txBox="1"/>
          <p:nvPr/>
        </p:nvSpPr>
        <p:spPr>
          <a:xfrm>
            <a:off x="1788161" y="4369541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Willingness to leave military deals: </a:t>
            </a:r>
            <a:r>
              <a:rPr lang="en-US" sz="1100" dirty="0"/>
              <a:t>Push for American friendly alliances and arms deals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601208-0969-7672-941F-474152B03B92}"/>
              </a:ext>
            </a:extLst>
          </p:cNvPr>
          <p:cNvSpPr txBox="1"/>
          <p:nvPr/>
        </p:nvSpPr>
        <p:spPr>
          <a:xfrm>
            <a:off x="1788161" y="5444470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Border security actions: </a:t>
            </a:r>
            <a:r>
              <a:rPr lang="en-US" sz="1100" dirty="0"/>
              <a:t>Reinstate several Trump-era border protection laws and resume border wall construction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B53B717-BAA9-E570-7558-99E9431F23BA}"/>
              </a:ext>
            </a:extLst>
          </p:cNvPr>
          <p:cNvSpPr/>
          <p:nvPr/>
        </p:nvSpPr>
        <p:spPr>
          <a:xfrm>
            <a:off x="1108319" y="434826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D0F621-8D3A-0CE4-9E73-92080815748F}"/>
              </a:ext>
            </a:extLst>
          </p:cNvPr>
          <p:cNvSpPr/>
          <p:nvPr/>
        </p:nvSpPr>
        <p:spPr>
          <a:xfrm>
            <a:off x="1108319" y="542199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765427F-B8E3-E5F9-56FA-E93EDA70575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2427" y="3369808"/>
            <a:ext cx="459810" cy="45981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CB98E5-0EE3-DBBF-A621-27251649E3B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3949" y="3345481"/>
            <a:ext cx="535006" cy="5350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953C57-9D0B-DD52-482D-D416B274CAA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2427" y="4430740"/>
            <a:ext cx="437910" cy="4379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6A33499-CD7E-05B2-86C1-F8C124FE4C7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13494" y="4409481"/>
            <a:ext cx="560224" cy="5602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6488C3D-91F2-690A-46F0-2A55B3DDA22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4407" y="5493129"/>
            <a:ext cx="493332" cy="49333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7A9668F-4526-0731-C7F4-CC1E78B845A8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75719" y="5488366"/>
            <a:ext cx="478947" cy="4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1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9CAE0-27B5-F716-56F6-DCE9DFF5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20BDC2-E993-4D74-1D97-819292B0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</a:rPr>
              <a:t>less likely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scenario (Dem presidency, GOP Congress): Policy impacts on the </a:t>
            </a:r>
            <a:r>
              <a:rPr lang="en-US" dirty="0"/>
              <a:t>defense </a:t>
            </a:r>
            <a:r>
              <a:rPr lang="en-US" sz="2000" dirty="0"/>
              <a:t>industry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14AE7-6363-E11B-A194-D615879F6409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  <p:sp>
        <p:nvSpPr>
          <p:cNvPr id="7" name="Google Shape;62;p3">
            <a:extLst>
              <a:ext uri="{FF2B5EF4-FFF2-40B4-BE49-F238E27FC236}">
                <a16:creationId xmlns:a16="http://schemas.microsoft.com/office/drawing/2014/main" id="{72D8BA9E-A40F-BB21-4DB6-D43813231CF4}"/>
              </a:ext>
            </a:extLst>
          </p:cNvPr>
          <p:cNvSpPr/>
          <p:nvPr/>
        </p:nvSpPr>
        <p:spPr>
          <a:xfrm>
            <a:off x="965201" y="2708558"/>
            <a:ext cx="3566160" cy="356616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6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9BCC8F-7761-0C38-60D1-6CD2CB9E7B39}"/>
              </a:ext>
            </a:extLst>
          </p:cNvPr>
          <p:cNvSpPr/>
          <p:nvPr/>
        </p:nvSpPr>
        <p:spPr>
          <a:xfrm>
            <a:off x="965201" y="2708558"/>
            <a:ext cx="3566160" cy="3657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Policy priorities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ED8067-2F0B-24C3-2929-6E4A1A15B19D}"/>
              </a:ext>
            </a:extLst>
          </p:cNvPr>
          <p:cNvSpPr/>
          <p:nvPr/>
        </p:nvSpPr>
        <p:spPr>
          <a:xfrm>
            <a:off x="4881973" y="3274534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62;p3">
            <a:extLst>
              <a:ext uri="{FF2B5EF4-FFF2-40B4-BE49-F238E27FC236}">
                <a16:creationId xmlns:a16="http://schemas.microsoft.com/office/drawing/2014/main" id="{2936BC30-63FE-E87C-1F0A-A7FB283AADB7}"/>
              </a:ext>
            </a:extLst>
          </p:cNvPr>
          <p:cNvSpPr/>
          <p:nvPr/>
        </p:nvSpPr>
        <p:spPr>
          <a:xfrm>
            <a:off x="4738855" y="2708558"/>
            <a:ext cx="3566160" cy="356616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6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3BCEFC-3D18-2C99-4255-CADBBC786EB0}"/>
              </a:ext>
            </a:extLst>
          </p:cNvPr>
          <p:cNvSpPr/>
          <p:nvPr/>
        </p:nvSpPr>
        <p:spPr>
          <a:xfrm>
            <a:off x="4738855" y="2708558"/>
            <a:ext cx="3566160" cy="3657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Key industry impacts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E12713-77B5-4BB9-EE26-006C800150D5}"/>
              </a:ext>
            </a:extLst>
          </p:cNvPr>
          <p:cNvSpPr txBox="1"/>
          <p:nvPr/>
        </p:nvSpPr>
        <p:spPr>
          <a:xfrm>
            <a:off x="5561815" y="3379251"/>
            <a:ext cx="274320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Cybersecurity enhancements: </a:t>
            </a:r>
            <a:r>
              <a:rPr lang="en-US" sz="1100" dirty="0"/>
              <a:t>Support for domestic supply chains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19A8DB-6D47-709E-0EED-0C062D54AB89}"/>
              </a:ext>
            </a:extLst>
          </p:cNvPr>
          <p:cNvSpPr txBox="1"/>
          <p:nvPr/>
        </p:nvSpPr>
        <p:spPr>
          <a:xfrm>
            <a:off x="5561815" y="4200264"/>
            <a:ext cx="2743200" cy="9387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High levels of defense spending: </a:t>
            </a:r>
            <a:r>
              <a:rPr lang="en-US" sz="1100" dirty="0"/>
              <a:t>Continued high levels of defense spending through legislation such as the NDAA, modernization efforts for the Navy and Air Force fleets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0B4C77-D6E8-8DB7-95EB-A4D6BDB7F471}"/>
              </a:ext>
            </a:extLst>
          </p:cNvPr>
          <p:cNvSpPr txBox="1"/>
          <p:nvPr/>
        </p:nvSpPr>
        <p:spPr>
          <a:xfrm>
            <a:off x="5561815" y="5444470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Armed defense of Taiwan: </a:t>
            </a:r>
            <a:r>
              <a:rPr lang="en-US" sz="1100" dirty="0"/>
              <a:t>Potential economic turmoil centered around the Taiwan Strait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7CA499D-C6D3-EFF2-AF4E-CD7994412F84}"/>
              </a:ext>
            </a:extLst>
          </p:cNvPr>
          <p:cNvSpPr/>
          <p:nvPr/>
        </p:nvSpPr>
        <p:spPr>
          <a:xfrm>
            <a:off x="4881973" y="434826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AE81E0E-2EB2-BFA1-8BE0-A7BD17DC20E4}"/>
              </a:ext>
            </a:extLst>
          </p:cNvPr>
          <p:cNvSpPr/>
          <p:nvPr/>
        </p:nvSpPr>
        <p:spPr>
          <a:xfrm>
            <a:off x="4881973" y="542199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1059939-FC91-B546-FB92-BAF0AA5D6BDE}"/>
              </a:ext>
            </a:extLst>
          </p:cNvPr>
          <p:cNvSpPr/>
          <p:nvPr/>
        </p:nvSpPr>
        <p:spPr>
          <a:xfrm>
            <a:off x="1108319" y="3274534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9D8F7F-3CC5-0E6E-52A5-7C497C1D01AD}"/>
              </a:ext>
            </a:extLst>
          </p:cNvPr>
          <p:cNvSpPr txBox="1"/>
          <p:nvPr/>
        </p:nvSpPr>
        <p:spPr>
          <a:xfrm>
            <a:off x="1788161" y="3294612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Cybersecurity enhancements: </a:t>
            </a:r>
            <a:r>
              <a:rPr lang="en-US" sz="1100" dirty="0"/>
              <a:t>Improve US cybersecurity to defend from potential threats to US ports and networks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9EDD61-374D-0294-D2CE-EFA1E7F683AF}"/>
              </a:ext>
            </a:extLst>
          </p:cNvPr>
          <p:cNvSpPr txBox="1"/>
          <p:nvPr/>
        </p:nvSpPr>
        <p:spPr>
          <a:xfrm>
            <a:off x="1788161" y="4454180"/>
            <a:ext cx="274320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High levels of defense spending: </a:t>
            </a:r>
            <a:r>
              <a:rPr lang="en-US" sz="1100" dirty="0"/>
              <a:t>Modernization of military resources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5A37EA-F3E9-3938-29E1-BF0267844132}"/>
              </a:ext>
            </a:extLst>
          </p:cNvPr>
          <p:cNvSpPr txBox="1"/>
          <p:nvPr/>
        </p:nvSpPr>
        <p:spPr>
          <a:xfrm>
            <a:off x="1788161" y="5444470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Armed defense of Taiwan: </a:t>
            </a:r>
            <a:r>
              <a:rPr lang="en-US" sz="1100" dirty="0"/>
              <a:t>In event of Chinese invasion, the US may defend Taiwan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ACC46E9-9BA4-4020-B687-75EFF46AA8ED}"/>
              </a:ext>
            </a:extLst>
          </p:cNvPr>
          <p:cNvSpPr/>
          <p:nvPr/>
        </p:nvSpPr>
        <p:spPr>
          <a:xfrm>
            <a:off x="1108319" y="434826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028B58-EDFC-7E73-6107-37D9A29C8A0F}"/>
              </a:ext>
            </a:extLst>
          </p:cNvPr>
          <p:cNvSpPr/>
          <p:nvPr/>
        </p:nvSpPr>
        <p:spPr>
          <a:xfrm>
            <a:off x="1108319" y="542199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5D0CC2-FF62-F51E-1029-8D264DCE9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97983"/>
              </p:ext>
            </p:extLst>
          </p:nvPr>
        </p:nvGraphicFramePr>
        <p:xfrm>
          <a:off x="965201" y="1554997"/>
          <a:ext cx="7340599" cy="914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0421102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5714497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400881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8988109"/>
                    </a:ext>
                  </a:extLst>
                </a:gridCol>
                <a:gridCol w="3957319">
                  <a:extLst>
                    <a:ext uri="{9D8B030D-6E8A-4147-A177-3AD203B41FA5}">
                      <a16:colId xmlns:a16="http://schemas.microsoft.com/office/drawing/2014/main" val="199396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House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Senate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 analysis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380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/>
                          <a:cs typeface="Arial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GOP has a chance to win control of Congress, but it’s less likely for Democrats to win the presidency and lose both chambers of Congress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887397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2C7F803B-EE82-97E9-4066-39F48D5B182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8323" y="5467196"/>
            <a:ext cx="586963" cy="58696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ECD7E2F-3712-AABF-F399-B99215D642C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52979">
            <a:off x="1139784" y="5473374"/>
            <a:ext cx="577438" cy="57743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E95C325-C355-B8DD-3165-F4929FDDDCF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981" y="4391025"/>
            <a:ext cx="557443" cy="55744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110-26D9-9159-88FD-606512098C8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3962" y="3391037"/>
            <a:ext cx="419101" cy="4191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A19F650-A408-766D-6790-F6E097A8F28B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10133" y="3301909"/>
            <a:ext cx="583341" cy="58334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9784621-3A64-36FF-417D-E7C46E87E8AC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52420" y="4430365"/>
            <a:ext cx="494288" cy="4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D17A6-EDB7-FB78-2EE0-E96FE52F0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331360D-68BA-9C97-EA7B-53737767DE21}"/>
              </a:ext>
            </a:extLst>
          </p:cNvPr>
          <p:cNvSpPr/>
          <p:nvPr/>
        </p:nvSpPr>
        <p:spPr>
          <a:xfrm>
            <a:off x="2058994" y="2536448"/>
            <a:ext cx="5152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</a:rPr>
              <a:t>Overall scenarios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</a:rPr>
              <a:t>Most likely scenarios: key takeaways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Policy scenarios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6256D0-B8B0-F8D1-F05F-6F798D52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00594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7449-52D7-8B0C-6BFB-1214024E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scenarios covered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51292D-F463-BBBA-BCBC-278682BACF7E}"/>
              </a:ext>
            </a:extLst>
          </p:cNvPr>
          <p:cNvSpPr/>
          <p:nvPr/>
        </p:nvSpPr>
        <p:spPr>
          <a:xfrm>
            <a:off x="961389" y="2531281"/>
            <a:ext cx="2286000" cy="2103120"/>
          </a:xfrm>
          <a:prstGeom prst="roundRect">
            <a:avLst>
              <a:gd name="adj" fmla="val 8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5760" rtlCol="0" anchor="b"/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Domestic security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BEDD40-A828-07F5-3721-C791563D07BF}"/>
              </a:ext>
            </a:extLst>
          </p:cNvPr>
          <p:cNvSpPr/>
          <p:nvPr/>
        </p:nvSpPr>
        <p:spPr>
          <a:xfrm>
            <a:off x="1510029" y="2715974"/>
            <a:ext cx="1188720" cy="11887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4F46B3-4544-66D2-3FB9-FB84E48B57BE}"/>
              </a:ext>
            </a:extLst>
          </p:cNvPr>
          <p:cNvSpPr/>
          <p:nvPr/>
        </p:nvSpPr>
        <p:spPr>
          <a:xfrm>
            <a:off x="3490202" y="2531281"/>
            <a:ext cx="2286000" cy="2103120"/>
          </a:xfrm>
          <a:prstGeom prst="roundRect">
            <a:avLst>
              <a:gd name="adj" fmla="val 8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5760" rtlCol="0" anchor="b"/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International security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487439-7DE5-1420-BA8B-8BC3D6408102}"/>
              </a:ext>
            </a:extLst>
          </p:cNvPr>
          <p:cNvSpPr/>
          <p:nvPr/>
        </p:nvSpPr>
        <p:spPr>
          <a:xfrm>
            <a:off x="6019015" y="2531281"/>
            <a:ext cx="2286000" cy="2103120"/>
          </a:xfrm>
          <a:prstGeom prst="roundRect">
            <a:avLst>
              <a:gd name="adj" fmla="val 875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5760" rtlCol="0" anchor="b"/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Military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A742B-ED6F-B11D-E14A-46E8F5AFBCB2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34D9AE-E31D-C7FE-689A-920EC1C4796F}"/>
              </a:ext>
            </a:extLst>
          </p:cNvPr>
          <p:cNvSpPr/>
          <p:nvPr/>
        </p:nvSpPr>
        <p:spPr>
          <a:xfrm>
            <a:off x="6567804" y="2715974"/>
            <a:ext cx="1188720" cy="11887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F60092-33AB-F10C-FF00-7C4FC63BBDF8}"/>
              </a:ext>
            </a:extLst>
          </p:cNvPr>
          <p:cNvSpPr/>
          <p:nvPr/>
        </p:nvSpPr>
        <p:spPr>
          <a:xfrm>
            <a:off x="4038842" y="2715974"/>
            <a:ext cx="1188720" cy="11887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1F7F5D1-E490-42DA-51C7-34ECFE7A44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6237" y="2846387"/>
            <a:ext cx="919163" cy="91916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237B2B-C7AF-9633-9B49-8BE4CFDE1B8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4487" y="2840037"/>
            <a:ext cx="969963" cy="96996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0CB3B55-11C4-A9FC-70C3-2E7ED2A4093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7350" y="2824164"/>
            <a:ext cx="941386" cy="9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442214-1DA7-044A-98FD-5D6BF39E3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94790"/>
              </p:ext>
            </p:extLst>
          </p:nvPr>
        </p:nvGraphicFramePr>
        <p:xfrm>
          <a:off x="965201" y="1783815"/>
          <a:ext cx="7342632" cy="322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7752">
                  <a:extLst>
                    <a:ext uri="{9D8B030D-6E8A-4147-A177-3AD203B41FA5}">
                      <a16:colId xmlns:a16="http://schemas.microsoft.com/office/drawing/2014/main" val="145588437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8201334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6709324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9705792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613471099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Democratic president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B22830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Republican p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resident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B22830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04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rgbClr val="0380E3"/>
                          </a:solidFill>
                          <a:latin typeface="+mn-lt"/>
                        </a:rPr>
                        <a:t>DEM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rgbClr val="0380E3"/>
                          </a:solidFill>
                          <a:latin typeface="+mn-lt"/>
                        </a:rPr>
                        <a:t>DEM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80E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baseline="0" dirty="0">
                          <a:solidFill>
                            <a:srgbClr val="FF5738"/>
                          </a:solidFill>
                          <a:latin typeface="+mn-lt"/>
                        </a:rPr>
                        <a:t>GOP SENATE</a:t>
                      </a:r>
                      <a:endParaRPr lang="en-US" sz="1100" b="0" dirty="0">
                        <a:solidFill>
                          <a:srgbClr val="FF5738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2283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5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GOP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5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GOP SENATE</a:t>
                      </a:r>
                      <a:endParaRPr lang="en-US" sz="1100" b="0" dirty="0">
                        <a:solidFill>
                          <a:srgbClr val="FF5739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24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/>
                          <a:ea typeface="+mn-ea"/>
                          <a:cs typeface="+mn-cs"/>
                        </a:rPr>
                        <a:t>Potential action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0443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Continue construction on a border wall between the US-Mexico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2997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Improve federal cybersecurity systems and resilience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366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Executive actions to limit border encounters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307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Increase or continue funding for space exploration and lunar missions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2197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706D3D2-0C64-063A-4292-05E4302D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Domestic security: likelihood of potential actions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19C52-176B-3C06-CDAF-CFF875F11E03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92056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F63F5-EBC3-88D3-AEE7-80B833C67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6AFC64-ACD2-D909-D7DC-0189D31BB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29854"/>
              </p:ext>
            </p:extLst>
          </p:nvPr>
        </p:nvGraphicFramePr>
        <p:xfrm>
          <a:off x="965201" y="1783815"/>
          <a:ext cx="7342632" cy="4323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7752">
                  <a:extLst>
                    <a:ext uri="{9D8B030D-6E8A-4147-A177-3AD203B41FA5}">
                      <a16:colId xmlns:a16="http://schemas.microsoft.com/office/drawing/2014/main" val="145588437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8201334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6709324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9705792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613471099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Democratic president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B22830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Republican p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resident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B22830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04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rgbClr val="0380E3"/>
                          </a:solidFill>
                          <a:latin typeface="+mn-lt"/>
                        </a:rPr>
                        <a:t>DEM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rgbClr val="0380E3"/>
                          </a:solidFill>
                          <a:latin typeface="+mn-lt"/>
                        </a:rPr>
                        <a:t>DEM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80E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baseline="0" dirty="0">
                          <a:solidFill>
                            <a:srgbClr val="FF5738"/>
                          </a:solidFill>
                          <a:latin typeface="+mn-lt"/>
                        </a:rPr>
                        <a:t>GOP SENATE</a:t>
                      </a:r>
                      <a:endParaRPr lang="en-US" sz="1100" b="0" dirty="0">
                        <a:solidFill>
                          <a:srgbClr val="FF5738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2283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5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GOP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5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GOP SENATE</a:t>
                      </a:r>
                      <a:endParaRPr lang="en-US" sz="1100" b="0" dirty="0">
                        <a:solidFill>
                          <a:srgbClr val="FF5739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24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/>
                          <a:ea typeface="+mn-ea"/>
                          <a:cs typeface="+mn-cs"/>
                        </a:rPr>
                        <a:t>Potential action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0443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Defend and direct foreign supply chains away from China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</a:rPr>
                        <a:t> Likely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</a:rPr>
                        <a:t> Likely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Unlikely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Unlikely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2997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Continued militaristic support to Israel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</a:rPr>
                        <a:t> Likely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</a:rPr>
                        <a:t> Likely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</a:rPr>
                        <a:t> Likely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366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US pressures NATO allies to increase their own spending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307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Strategy to deter militaristic escalation in the Taiwan Strait with China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219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Additional arms deals to defend Ukraine from Russia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Unlikely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Unlikely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669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US remains in AUKUS security partnership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287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7A581D9-204B-C2BB-DDFC-CD522A3D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International security: likelihood of potential actions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84C1E-01A6-AAE2-9DC8-DC9167FB333E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3000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6D172-CF52-D8C2-FB52-A4E2B5BF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B6BDD5-6CE7-5F8F-910A-679FB48DB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51582"/>
              </p:ext>
            </p:extLst>
          </p:nvPr>
        </p:nvGraphicFramePr>
        <p:xfrm>
          <a:off x="965201" y="1783815"/>
          <a:ext cx="7342632" cy="3774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7752">
                  <a:extLst>
                    <a:ext uri="{9D8B030D-6E8A-4147-A177-3AD203B41FA5}">
                      <a16:colId xmlns:a16="http://schemas.microsoft.com/office/drawing/2014/main" val="145588437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8201334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6709324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9705792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613471099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Democratic president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B22830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Republican p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resident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B22830"/>
                        </a:solidFill>
                        <a:latin typeface="+mn-lt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04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rgbClr val="0380E3"/>
                          </a:solidFill>
                          <a:latin typeface="+mn-lt"/>
                        </a:rPr>
                        <a:t>DEM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rgbClr val="0380E3"/>
                          </a:solidFill>
                          <a:latin typeface="+mn-lt"/>
                        </a:rPr>
                        <a:t>DEM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180E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lang="en-US" sz="1100" b="0" baseline="0" dirty="0">
                          <a:solidFill>
                            <a:srgbClr val="FF5738"/>
                          </a:solidFill>
                          <a:latin typeface="+mn-lt"/>
                        </a:rPr>
                        <a:t>GOP SENATE</a:t>
                      </a:r>
                      <a:endParaRPr lang="en-US" sz="1100" b="0" dirty="0">
                        <a:solidFill>
                          <a:srgbClr val="FF5738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2283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5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GOP HOUSE</a:t>
                      </a:r>
                    </a:p>
                    <a:p>
                      <a:pPr algn="ctr">
                        <a:lnSpc>
                          <a:spcPts val="880"/>
                        </a:lnSpc>
                        <a:spcAft>
                          <a:spcPts val="600"/>
                        </a:spcAft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5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GOP SENATE</a:t>
                      </a:r>
                      <a:endParaRPr lang="en-US" sz="1100" b="0" dirty="0">
                        <a:solidFill>
                          <a:srgbClr val="FF5739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624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Arial Black" panose="020B0A04020102020204"/>
                          <a:ea typeface="+mn-ea"/>
                          <a:cs typeface="+mn-cs"/>
                        </a:rPr>
                        <a:t>Potential action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40443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Bolster the naval fleet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2997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Modernize the nuclear arsenal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366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Increased procurement of missile defenses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307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Explore AI uses for defense and fund research and development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219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effectLst/>
                        </a:rPr>
                        <a:t>Use military resources to combat drug cartels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Unlikely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Very Unlikely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669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139F4B8-5882-8B0C-DEDE-A4547C5C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Military support: likelihood of potential actions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4E4C9E-AD03-B1E1-325B-33A0152AF1E7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50423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E20DE5-6B11-5E45-B730-74862AE5490B}"/>
              </a:ext>
            </a:extLst>
          </p:cNvPr>
          <p:cNvSpPr/>
          <p:nvPr/>
        </p:nvSpPr>
        <p:spPr>
          <a:xfrm>
            <a:off x="4688955" y="1502892"/>
            <a:ext cx="3310838" cy="4145970"/>
          </a:xfrm>
          <a:prstGeom prst="roundRect">
            <a:avLst>
              <a:gd name="adj" fmla="val 320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438CF58-E76E-3C43-8728-2B423FEC87E3}"/>
              </a:ext>
            </a:extLst>
          </p:cNvPr>
          <p:cNvSpPr/>
          <p:nvPr/>
        </p:nvSpPr>
        <p:spPr>
          <a:xfrm>
            <a:off x="1069772" y="1502892"/>
            <a:ext cx="3310838" cy="4145970"/>
          </a:xfrm>
          <a:prstGeom prst="roundRect">
            <a:avLst>
              <a:gd name="adj" fmla="val 320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7EAC20-8547-0B45-A6C6-E3139DFF9865}"/>
              </a:ext>
            </a:extLst>
          </p:cNvPr>
          <p:cNvSpPr/>
          <p:nvPr/>
        </p:nvSpPr>
        <p:spPr>
          <a:xfrm>
            <a:off x="1164261" y="1578973"/>
            <a:ext cx="3125225" cy="104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Looking to customize these slides yourself? 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E3AE5-833E-104E-8674-522BA4DAE204}"/>
              </a:ext>
            </a:extLst>
          </p:cNvPr>
          <p:cNvSpPr/>
          <p:nvPr/>
        </p:nvSpPr>
        <p:spPr>
          <a:xfrm>
            <a:off x="1069772" y="6100370"/>
            <a:ext cx="6930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</a:rPr>
              <a:t>Feel free to delete this slide before presenting.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F3EF02-7F87-DF4C-A79C-FF35FC479A2E}"/>
              </a:ext>
            </a:extLst>
          </p:cNvPr>
          <p:cNvSpPr/>
          <p:nvPr/>
        </p:nvSpPr>
        <p:spPr>
          <a:xfrm>
            <a:off x="4807181" y="1578974"/>
            <a:ext cx="3121352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Looking for assistance with customization?</a:t>
            </a:r>
          </a:p>
          <a:p>
            <a:pPr>
              <a:spcAft>
                <a:spcPts val="500"/>
              </a:spcAft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br>
              <a:rPr lang="en-US" b="1" dirty="0"/>
            </a:b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E2039-967E-334A-919D-D4796EDCA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293" y="2435745"/>
            <a:ext cx="1255916" cy="653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4B5D3-CEE9-8A40-9731-D99E7B72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791" y="2412636"/>
            <a:ext cx="970516" cy="679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9E219D-050C-D942-A56A-034B9C81C51F}"/>
              </a:ext>
            </a:extLst>
          </p:cNvPr>
          <p:cNvSpPr/>
          <p:nvPr/>
        </p:nvSpPr>
        <p:spPr>
          <a:xfrm>
            <a:off x="1194201" y="3080415"/>
            <a:ext cx="30740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No problem.</a:t>
            </a:r>
            <a:endParaRPr lang="en-US" dirty="0"/>
          </a:p>
          <a:p>
            <a:pPr algn="ctr"/>
            <a:endParaRPr lang="en-US" sz="1200" dirty="0"/>
          </a:p>
          <a:p>
            <a:pPr>
              <a:spcAft>
                <a:spcPts val="500"/>
              </a:spcAft>
            </a:pPr>
            <a:r>
              <a:rPr lang="en-US" sz="1200" dirty="0">
                <a:cs typeface="Arial" panose="020B0604020202020204" pitchFamily="34" charset="0"/>
              </a:rPr>
              <a:t>The slides in this deck can be edited to suit your needs. However, if you alter text, data or images on our slides, we ask that you </a:t>
            </a:r>
            <a:r>
              <a:rPr lang="en-US" sz="1200" b="1" dirty="0">
                <a:cs typeface="Arial" panose="020B0604020202020204" pitchFamily="34" charset="0"/>
              </a:rPr>
              <a:t>remove National Journal logos and branding </a:t>
            </a:r>
            <a:r>
              <a:rPr lang="en-US" sz="1200" dirty="0">
                <a:cs typeface="Arial" panose="020B0604020202020204" pitchFamily="34" charset="0"/>
              </a:rPr>
              <a:t>prior to distribution or public use. Look for: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04144-1919-664A-A185-7029B3C0D83C}"/>
              </a:ext>
            </a:extLst>
          </p:cNvPr>
          <p:cNvSpPr/>
          <p:nvPr/>
        </p:nvSpPr>
        <p:spPr>
          <a:xfrm>
            <a:off x="4839080" y="3187043"/>
            <a:ext cx="3007750" cy="237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We’re here to help.</a:t>
            </a:r>
            <a:br>
              <a:rPr lang="en-US" b="1" dirty="0"/>
            </a:br>
            <a:endParaRPr lang="en-US" dirty="0"/>
          </a:p>
          <a:p>
            <a:pPr>
              <a:spcAft>
                <a:spcPts val="500"/>
              </a:spcAft>
            </a:pPr>
            <a:r>
              <a:rPr lang="en-US" sz="1200" dirty="0">
                <a:cs typeface="Arial" panose="020B0604020202020204" pitchFamily="34" charset="0"/>
              </a:rPr>
              <a:t>If you’d like our team of policy researchers and data visualization specialists to customize this deck with your vision in mind, </a:t>
            </a:r>
            <a:r>
              <a:rPr lang="en-US" sz="1200" b="1" dirty="0">
                <a:cs typeface="Arial" panose="020B0604020202020204" pitchFamily="34" charset="0"/>
              </a:rPr>
              <a:t>contact your Dedicated Advisor </a:t>
            </a:r>
            <a:r>
              <a:rPr lang="en-US" sz="1200" dirty="0">
                <a:cs typeface="Arial" panose="020B0604020202020204" pitchFamily="34" charset="0"/>
              </a:rPr>
              <a:t>or email </a:t>
            </a:r>
            <a:r>
              <a:rPr lang="en-US" sz="1200" dirty="0">
                <a:cs typeface="Arial" panose="020B0604020202020204" pitchFamily="34" charset="0"/>
                <a:hlinkClick r:id="rId4"/>
              </a:rPr>
              <a:t>service@nationaljournal.com</a:t>
            </a:r>
            <a:r>
              <a:rPr lang="en-US" sz="1200" dirty="0"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500"/>
              </a:spcAft>
            </a:pPr>
            <a:br>
              <a:rPr lang="en-US" sz="1200" dirty="0">
                <a:cs typeface="Arial" panose="020B0604020202020204" pitchFamily="34" charset="0"/>
              </a:rPr>
            </a:br>
            <a:r>
              <a:rPr lang="en-US" sz="1200" dirty="0">
                <a:cs typeface="Arial" panose="020B0604020202020204" pitchFamily="34" charset="0"/>
              </a:rPr>
              <a:t>This service is included in most membership packages.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E8841-4490-254A-B79C-F5CFF007D3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846" y="4900653"/>
            <a:ext cx="1288593" cy="34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70CE5-5DEC-6344-A2A5-55B936F3C22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846" y="5287397"/>
            <a:ext cx="1942450" cy="29018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edit these slides</a:t>
            </a:r>
          </a:p>
        </p:txBody>
      </p:sp>
    </p:spTree>
    <p:extLst>
      <p:ext uri="{BB962C8B-B14F-4D97-AF65-F5344CB8AC3E}">
        <p14:creationId xmlns:p14="http://schemas.microsoft.com/office/powerpoint/2010/main" val="124784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71930-6DEF-54DE-613B-C310B7BF43F4}"/>
              </a:ext>
            </a:extLst>
          </p:cNvPr>
          <p:cNvSpPr/>
          <p:nvPr/>
        </p:nvSpPr>
        <p:spPr>
          <a:xfrm>
            <a:off x="962382" y="2192499"/>
            <a:ext cx="7345451" cy="4023360"/>
          </a:xfrm>
          <a:prstGeom prst="roundRect">
            <a:avLst>
              <a:gd name="adj" fmla="val 4599"/>
            </a:avLst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  <a:latin typeface="+mj-lt"/>
              </a:rPr>
              <a:t>Presentation outline: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63475F-D095-A045-89C5-0CE8F892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2" y="1538183"/>
            <a:ext cx="73398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Before each national election, the Presentation Center creates decks that lay out how different election outcomes could impact various policy spaces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1D6EE-F65A-84CC-35C2-A1160FCB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Election Scenario Planner?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E3662-48F5-24C4-E815-804A0841DC93}"/>
              </a:ext>
            </a:extLst>
          </p:cNvPr>
          <p:cNvSpPr txBox="1"/>
          <p:nvPr/>
        </p:nvSpPr>
        <p:spPr>
          <a:xfrm>
            <a:off x="1114667" y="2638306"/>
            <a:ext cx="7040880" cy="100584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noFill/>
          </a:ln>
        </p:spPr>
        <p:txBody>
          <a:bodyPr wrap="square" lIns="91440" tIns="45720" rIns="4572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OVERALL SCENARIOS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100" b="1" dirty="0">
                <a:cs typeface="Arial" panose="020B0604020202020204" pitchFamily="34" charset="0"/>
              </a:rPr>
              <a:t>Three slides which explain the eight possible outcomes for the national 2024 election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100" b="1" i="1" dirty="0">
                <a:cs typeface="Arial" panose="020B0604020202020204" pitchFamily="34" charset="0"/>
              </a:rPr>
              <a:t>Includes</a:t>
            </a:r>
            <a:r>
              <a:rPr lang="en-US" altLang="en-US" sz="1100" b="1" dirty="0">
                <a:cs typeface="Arial" panose="020B0604020202020204" pitchFamily="34" charset="0"/>
              </a:rPr>
              <a:t>: </a:t>
            </a:r>
            <a:r>
              <a:rPr lang="en-US" altLang="en-US" sz="1100" dirty="0">
                <a:cs typeface="Arial" panose="020B0604020202020204" pitchFamily="34" charset="0"/>
              </a:rPr>
              <a:t>An analysis of the likelihood of each scenario occurring, an overview of political ramifications of each outcome, and a high-level overview of each outcome’s impact on the industry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F9E5E-464C-DCF5-28B4-6AF1F6F057D0}"/>
              </a:ext>
            </a:extLst>
          </p:cNvPr>
          <p:cNvSpPr txBox="1"/>
          <p:nvPr/>
        </p:nvSpPr>
        <p:spPr>
          <a:xfrm>
            <a:off x="1114667" y="3835167"/>
            <a:ext cx="7040880" cy="100584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noFill/>
          </a:ln>
        </p:spPr>
        <p:txBody>
          <a:bodyPr wrap="square" lIns="91440" tIns="45720" rIns="4572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MOST LIKELY SCENARIOS: KEY TAKEAWAYS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100" b="1" dirty="0">
                <a:cs typeface="Arial" panose="020B0604020202020204" pitchFamily="34" charset="0"/>
              </a:rPr>
              <a:t>Two slides giving a top-level overview of the two most likely election outcomes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100" b="1" i="1" dirty="0">
                <a:cs typeface="Arial" panose="020B0604020202020204" pitchFamily="34" charset="0"/>
              </a:rPr>
              <a:t>Includes</a:t>
            </a:r>
            <a:r>
              <a:rPr lang="en-US" altLang="en-US" sz="1100" b="1" dirty="0">
                <a:cs typeface="Arial" panose="020B0604020202020204" pitchFamily="34" charset="0"/>
              </a:rPr>
              <a:t>: </a:t>
            </a:r>
            <a:r>
              <a:rPr lang="en-US" altLang="en-US" sz="1100" dirty="0">
                <a:cs typeface="Arial" panose="020B0604020202020204" pitchFamily="34" charset="0"/>
              </a:rPr>
              <a:t>Information on different policies that will be impacted and impacts specific to the industry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FFA30-7E9E-F6C7-2CAA-D346D4BA5768}"/>
              </a:ext>
            </a:extLst>
          </p:cNvPr>
          <p:cNvSpPr txBox="1"/>
          <p:nvPr/>
        </p:nvSpPr>
        <p:spPr>
          <a:xfrm>
            <a:off x="1114667" y="5032027"/>
            <a:ext cx="7040880" cy="100584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noFill/>
          </a:ln>
        </p:spPr>
        <p:txBody>
          <a:bodyPr wrap="square" lIns="91440" tIns="45720" rIns="4572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POLICY SCENARIOS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100" b="1" dirty="0">
                <a:cs typeface="Arial" panose="020B0604020202020204" pitchFamily="34" charset="0"/>
              </a:rPr>
              <a:t>One slide for each different policy area in the industry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100" b="1" i="1" dirty="0">
                <a:cs typeface="Arial" panose="020B0604020202020204" pitchFamily="34" charset="0"/>
              </a:rPr>
              <a:t>Includes</a:t>
            </a:r>
            <a:r>
              <a:rPr lang="en-US" altLang="en-US" sz="1100" b="1" dirty="0">
                <a:cs typeface="Arial" panose="020B0604020202020204" pitchFamily="34" charset="0"/>
              </a:rPr>
              <a:t>: </a:t>
            </a:r>
            <a:r>
              <a:rPr lang="en-US" altLang="en-US" sz="1100" dirty="0">
                <a:cs typeface="Arial" panose="020B0604020202020204" pitchFamily="34" charset="0"/>
              </a:rPr>
              <a:t>An analysis of the likelihood of different actions occurring around that policy area in the four most likely scenarios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DCDD2-7186-ED10-45FA-E97ADB01BB9F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8034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9649481-CEAA-1E43-8FF3-6B50957159BD}"/>
              </a:ext>
            </a:extLst>
          </p:cNvPr>
          <p:cNvSpPr/>
          <p:nvPr/>
        </p:nvSpPr>
        <p:spPr>
          <a:xfrm>
            <a:off x="2058994" y="2536448"/>
            <a:ext cx="5152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Overall scenarios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</a:rPr>
              <a:t>Most likely scenarios: key takeaways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</a:rPr>
              <a:t>Policy scenarios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0DBC87-734A-EA47-A79F-ECC0F73D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292796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80965-2247-B613-CAAC-73EE421D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E483F0B-73A1-C596-1E33-6D94B138D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06188"/>
              </p:ext>
            </p:extLst>
          </p:nvPr>
        </p:nvGraphicFramePr>
        <p:xfrm>
          <a:off x="965201" y="1554997"/>
          <a:ext cx="7340599" cy="47548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0421102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5714497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400881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8988109"/>
                    </a:ext>
                  </a:extLst>
                </a:gridCol>
                <a:gridCol w="3957319">
                  <a:extLst>
                    <a:ext uri="{9D8B030D-6E8A-4147-A177-3AD203B41FA5}">
                      <a16:colId xmlns:a16="http://schemas.microsoft.com/office/drawing/2014/main" val="199396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House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Senate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 analysis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380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Presidential race is a toss up; Democrats have a chance to regain control of the House, but GOP will likely flip the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5194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Presidential race is a toss up; Democrats have a chance to regain control of the House, but GOP will likely flip the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4903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/>
                          <a:cs typeface="Arial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Medium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GOP has a chance to win control of Congress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080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/>
                          <a:cs typeface="Arial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Medium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GOP has a chance to win control of Congress, but it’s less likely for Democrats to win the presidency and lose both chambers of Congress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9704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Democrats will struggle to retain Senate control; unlikely that GOP would win the presidency and House but fail to flip the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4373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Democrats will struggle to retain Senate control; unlikely that GOP would win House control but fail to flip the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205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Very 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Highly unlikely for Democrats to lose the presidency but win both chambers of Congress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8272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Very 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Democrats are unlikely to win both chambers of Congress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711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A836F41-8D53-D0F2-4836-C9741022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Potential 2024 election outcomes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ABB41-6993-0CC5-EF51-E2431F23C04A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1836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BDFDE-0E7B-616E-93AD-191A2D50F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7A80880-A0B1-A647-085A-A21E5C3EE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09133"/>
              </p:ext>
            </p:extLst>
          </p:nvPr>
        </p:nvGraphicFramePr>
        <p:xfrm>
          <a:off x="965201" y="1554997"/>
          <a:ext cx="7340599" cy="47548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0421102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5714497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400881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8988109"/>
                    </a:ext>
                  </a:extLst>
                </a:gridCol>
                <a:gridCol w="3957319">
                  <a:extLst>
                    <a:ext uri="{9D8B030D-6E8A-4147-A177-3AD203B41FA5}">
                      <a16:colId xmlns:a16="http://schemas.microsoft.com/office/drawing/2014/main" val="199396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House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Senate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Policy impacts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380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Republican president would reverse Biden-era regulations, but congressional gridlock would block major legislative reforms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3652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Biden administration would continue action on regulatory priorities, but congressional gridlock would block major legislative reforms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8873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/>
                          <a:cs typeface="Arial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Medium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GOP would have a wide ability to enact reforms, but would be limited to reconciliation without a supermajority in the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5194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/>
                          <a:cs typeface="Arial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Medium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Republicans would have a strong negotiating position, but would struggle to enact major reforms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4903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Republican president would reverse Biden-era regulations, but congressional gridlock would block major legislative reforms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4373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Biden administration would continue action on regulatory priorities, but congressional gridlock would block major legislation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205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Very 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Republican president would reverse Biden-era regulations, but would struggle to confirm nominees in the Senate and enact major legislation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8272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Very 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Democrats would have a wide ability to enact reforms, but would be limited to reconciliation without a supermajority in the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711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DEAA793-5318-1618-315E-0B1CA52D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Policy impacts for potential 2024 election outcomes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83941-4C39-FB7D-7D18-AB877436C8CA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090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693D-D2FE-6753-CF15-BE785F6ED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29CC80C-3841-EE88-4661-BD7544DC3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04415"/>
              </p:ext>
            </p:extLst>
          </p:nvPr>
        </p:nvGraphicFramePr>
        <p:xfrm>
          <a:off x="965201" y="1554997"/>
          <a:ext cx="7340599" cy="47548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0421102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5714497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400881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8988109"/>
                    </a:ext>
                  </a:extLst>
                </a:gridCol>
                <a:gridCol w="3957319">
                  <a:extLst>
                    <a:ext uri="{9D8B030D-6E8A-4147-A177-3AD203B41FA5}">
                      <a16:colId xmlns:a16="http://schemas.microsoft.com/office/drawing/2014/main" val="199396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House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Senate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Policy impacts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380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Executive actions to reduce border encounters. Calls for US allies to increase their own defense spending. Modernization efforts relating to the naval fleet, nuclear arsenal, and missile defenses.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51948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Support for bilateral trade agreements and defense deals. US continues investments in Indo-Pacific region supply chains while deterring military escalation with China around Taiwan.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4903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/>
                          <a:cs typeface="Arial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Medium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Sweeping Executive actions to reduce border encounters. Title 42 reinstated. US aggressively expands efforts to combat drug cartels. </a:t>
                      </a:r>
                      <a:b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 pushes NATO allies to bolster their own defense spending.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080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/>
                          <a:cs typeface="Arial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Medium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C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Continued US support for Israel in the Middle East. US remains in AUKUS partnership for Indo-Pacific Security and supply chain defense. Continued trend of annual defense budget increases.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9704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Executive actions to reduce border encounters. Military modernization investments for conflict prevention and force projection. Potential restrictions on Ukraine aid.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4373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NDAA deals emphasize modernization of naval and aircraft fleets. Space programs like the Artemis program see continued funding. Bipartisan deals on support for foreign allies and border security.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205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Very 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 shows support for Israel in the Middle East, potential bipartisan deal to support Ukraine and bolster border security. Military modernization efforts across the navy and nuclear arsenal.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82724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Very Low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Increases for veterans' health benefits. Strong presence in NATO and AUKUS. Continued support for Ukraine.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711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A36A6E9-08B6-A7B1-C4C0-0B6A53B5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Policy impacts for potential 2024 election outcomes in the defense industry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420A2-109A-F8C8-EF81-1FB8842B4028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1354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4A275-ED3B-79DA-DAD4-9EC71172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4F45FDE-9D3E-C568-32F6-E11E40DD9146}"/>
              </a:ext>
            </a:extLst>
          </p:cNvPr>
          <p:cNvSpPr/>
          <p:nvPr/>
        </p:nvSpPr>
        <p:spPr>
          <a:xfrm>
            <a:off x="2058994" y="2536448"/>
            <a:ext cx="5152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</a:rPr>
              <a:t>Overall scenarios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Most likely scenarios: key takeaways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90000"/>
                  </a:schemeClr>
                </a:solidFill>
              </a:rPr>
              <a:t>Policy scenarios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A7B4C0-6E04-8556-7252-172ABE11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277554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6778E-ECCD-AFAC-311F-5182334C7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E10306-BF86-F533-4892-8B1EF9CD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likely </a:t>
            </a:r>
            <a:r>
              <a:rPr lang="en-US" sz="2000" dirty="0"/>
              <a:t>scenario (Dem House, GOP president and Senate): Policy impacts on the </a:t>
            </a:r>
            <a:r>
              <a:rPr lang="en-US" dirty="0"/>
              <a:t>defense </a:t>
            </a:r>
            <a:r>
              <a:rPr lang="en-US" sz="2000" dirty="0"/>
              <a:t>industry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364DA-E25E-D5E2-46F8-3B76234DA16D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2D0C77-4B37-4480-C965-0F86A0744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71708"/>
              </p:ext>
            </p:extLst>
          </p:nvPr>
        </p:nvGraphicFramePr>
        <p:xfrm>
          <a:off x="965201" y="1554997"/>
          <a:ext cx="7340599" cy="914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0421102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5714497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400881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8988109"/>
                    </a:ext>
                  </a:extLst>
                </a:gridCol>
                <a:gridCol w="3957319">
                  <a:extLst>
                    <a:ext uri="{9D8B030D-6E8A-4147-A177-3AD203B41FA5}">
                      <a16:colId xmlns:a16="http://schemas.microsoft.com/office/drawing/2014/main" val="199396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House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Senate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 analysis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380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Presidential race is a toss up; Democrats have a chance to regain control of the House, but GOP will likely flip the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36525"/>
                  </a:ext>
                </a:extLst>
              </a:tr>
            </a:tbl>
          </a:graphicData>
        </a:graphic>
      </p:graphicFrame>
      <p:sp>
        <p:nvSpPr>
          <p:cNvPr id="7" name="Google Shape;62;p3">
            <a:extLst>
              <a:ext uri="{FF2B5EF4-FFF2-40B4-BE49-F238E27FC236}">
                <a16:creationId xmlns:a16="http://schemas.microsoft.com/office/drawing/2014/main" id="{8B07E184-EFF1-AF02-6FAC-296CABD2EB50}"/>
              </a:ext>
            </a:extLst>
          </p:cNvPr>
          <p:cNvSpPr/>
          <p:nvPr/>
        </p:nvSpPr>
        <p:spPr>
          <a:xfrm>
            <a:off x="965201" y="2708558"/>
            <a:ext cx="3566160" cy="356616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6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23BF60-8484-034C-5F9D-32582136A482}"/>
              </a:ext>
            </a:extLst>
          </p:cNvPr>
          <p:cNvSpPr/>
          <p:nvPr/>
        </p:nvSpPr>
        <p:spPr>
          <a:xfrm>
            <a:off x="965201" y="2708558"/>
            <a:ext cx="3566160" cy="3657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Policy priorities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89B15B-9F2C-563F-135F-5E19F31A8783}"/>
              </a:ext>
            </a:extLst>
          </p:cNvPr>
          <p:cNvSpPr/>
          <p:nvPr/>
        </p:nvSpPr>
        <p:spPr>
          <a:xfrm>
            <a:off x="4881973" y="3274534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62;p3">
            <a:extLst>
              <a:ext uri="{FF2B5EF4-FFF2-40B4-BE49-F238E27FC236}">
                <a16:creationId xmlns:a16="http://schemas.microsoft.com/office/drawing/2014/main" id="{0544DBD2-2794-AB63-4337-EA023216B44B}"/>
              </a:ext>
            </a:extLst>
          </p:cNvPr>
          <p:cNvSpPr/>
          <p:nvPr/>
        </p:nvSpPr>
        <p:spPr>
          <a:xfrm>
            <a:off x="4738855" y="2708558"/>
            <a:ext cx="3566160" cy="356616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6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9A1FC6-0BCC-BD27-72F4-EA9FFECD1236}"/>
              </a:ext>
            </a:extLst>
          </p:cNvPr>
          <p:cNvSpPr/>
          <p:nvPr/>
        </p:nvSpPr>
        <p:spPr>
          <a:xfrm>
            <a:off x="4738855" y="2708558"/>
            <a:ext cx="3566160" cy="3657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Key industry impacts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0A79F0-1DAF-0769-47BD-638461F82A02}"/>
              </a:ext>
            </a:extLst>
          </p:cNvPr>
          <p:cNvSpPr txBox="1"/>
          <p:nvPr/>
        </p:nvSpPr>
        <p:spPr>
          <a:xfrm>
            <a:off x="5561815" y="3294612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Military modernization: </a:t>
            </a:r>
            <a:r>
              <a:rPr lang="en-US" sz="1100" dirty="0"/>
              <a:t>Increased opportunities for defense procurement contracts with US allies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AC4AB-8C05-8532-CAB5-50086379415E}"/>
              </a:ext>
            </a:extLst>
          </p:cNvPr>
          <p:cNvSpPr txBox="1"/>
          <p:nvPr/>
        </p:nvSpPr>
        <p:spPr>
          <a:xfrm>
            <a:off x="5561815" y="4284903"/>
            <a:ext cx="27432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Improve cybersecurity: </a:t>
            </a:r>
            <a:r>
              <a:rPr lang="en-US" sz="1100" dirty="0"/>
              <a:t>Invest in military cyber operations and defense strategies to counter foreign threats to domestic systems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D09A3A-DC3C-A4CC-694F-A3E07893C54A}"/>
              </a:ext>
            </a:extLst>
          </p:cNvPr>
          <p:cNvSpPr txBox="1"/>
          <p:nvPr/>
        </p:nvSpPr>
        <p:spPr>
          <a:xfrm>
            <a:off x="5561815" y="5444470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Border security: </a:t>
            </a:r>
            <a:r>
              <a:rPr lang="en-US" sz="1100" dirty="0"/>
              <a:t>Opportunities for defense contractors to equip the US with modernized weapons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D960C7C-F94E-7BBD-8ADB-EDE8986D42E0}"/>
              </a:ext>
            </a:extLst>
          </p:cNvPr>
          <p:cNvSpPr/>
          <p:nvPr/>
        </p:nvSpPr>
        <p:spPr>
          <a:xfrm>
            <a:off x="4881973" y="434826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826A90-2969-AB7A-5444-6A79830758B3}"/>
              </a:ext>
            </a:extLst>
          </p:cNvPr>
          <p:cNvSpPr/>
          <p:nvPr/>
        </p:nvSpPr>
        <p:spPr>
          <a:xfrm>
            <a:off x="4881973" y="542199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B2C9C8-3646-2E40-E165-896D191614D2}"/>
              </a:ext>
            </a:extLst>
          </p:cNvPr>
          <p:cNvSpPr/>
          <p:nvPr/>
        </p:nvSpPr>
        <p:spPr>
          <a:xfrm>
            <a:off x="1108319" y="3274534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D076C5-3184-383E-1CAC-F9C7DB294962}"/>
              </a:ext>
            </a:extLst>
          </p:cNvPr>
          <p:cNvSpPr txBox="1"/>
          <p:nvPr/>
        </p:nvSpPr>
        <p:spPr>
          <a:xfrm>
            <a:off x="1788161" y="3379251"/>
            <a:ext cx="274320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Military modernization: </a:t>
            </a:r>
            <a:r>
              <a:rPr lang="en-US" sz="1100" dirty="0"/>
              <a:t>Improve resources for military forces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E6F17E-A232-11ED-C078-DA1DBDC7EC8A}"/>
              </a:ext>
            </a:extLst>
          </p:cNvPr>
          <p:cNvSpPr txBox="1"/>
          <p:nvPr/>
        </p:nvSpPr>
        <p:spPr>
          <a:xfrm>
            <a:off x="1788161" y="4454180"/>
            <a:ext cx="274320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Improve cybersecurity: </a:t>
            </a:r>
            <a:r>
              <a:rPr lang="en-US" sz="1100" dirty="0"/>
              <a:t>Invest in cyber defenses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9B3413-18EF-1FCD-2435-665F8F1B48C8}"/>
              </a:ext>
            </a:extLst>
          </p:cNvPr>
          <p:cNvSpPr txBox="1"/>
          <p:nvPr/>
        </p:nvSpPr>
        <p:spPr>
          <a:xfrm>
            <a:off x="1788161" y="5444471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Border security: </a:t>
            </a:r>
            <a:r>
              <a:rPr lang="en-US" sz="1100" dirty="0"/>
              <a:t>Strong executive action on border security measures, including Title 42 reinstatement efforts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DA86A7E-F6A8-498D-CE30-E076747892B5}"/>
              </a:ext>
            </a:extLst>
          </p:cNvPr>
          <p:cNvSpPr/>
          <p:nvPr/>
        </p:nvSpPr>
        <p:spPr>
          <a:xfrm>
            <a:off x="1108319" y="434826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44A455F-00B4-0283-9CFD-ABFA1925EBF7}"/>
              </a:ext>
            </a:extLst>
          </p:cNvPr>
          <p:cNvSpPr/>
          <p:nvPr/>
        </p:nvSpPr>
        <p:spPr>
          <a:xfrm>
            <a:off x="1108319" y="542199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26DD704-4FF7-F7D8-BC91-D31AE726919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497" y="4355408"/>
            <a:ext cx="627101" cy="62710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56A5CF5-5B34-402E-E3E4-05929E3CD78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3695" y="3309939"/>
            <a:ext cx="545855" cy="54585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0D6C03-A794-93BC-8950-823480F354C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328" y="3324226"/>
            <a:ext cx="524425" cy="5244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6567CB9-DAF5-2514-26A1-F7CF753D827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04223" y="4430350"/>
            <a:ext cx="461860" cy="4618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6AB6826-1A7F-E952-6575-9215744625C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6854" y="5485960"/>
            <a:ext cx="504826" cy="50482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7958F87-8652-29B9-6F46-AAB162837522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8932" y="5463523"/>
            <a:ext cx="509587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7D6FE-760A-3D15-01DB-C72AB307C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303BD8-A40F-4E5F-448C-A47F0FEA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likely </a:t>
            </a:r>
            <a:r>
              <a:rPr lang="en-US" sz="2000" dirty="0"/>
              <a:t>scenario (Dem president and House, GOP Senate): Policy impacts on the </a:t>
            </a:r>
            <a:r>
              <a:rPr lang="en-US" dirty="0"/>
              <a:t>defense </a:t>
            </a:r>
            <a:r>
              <a:rPr lang="en-US" sz="2000" dirty="0"/>
              <a:t>industry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70B4A-223E-5729-7875-51D738422B1C}"/>
              </a:ext>
            </a:extLst>
          </p:cNvPr>
          <p:cNvSpPr txBox="1"/>
          <p:nvPr/>
        </p:nvSpPr>
        <p:spPr>
          <a:xfrm>
            <a:off x="636988" y="6346956"/>
            <a:ext cx="47548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spc="200" dirty="0">
                <a:solidFill>
                  <a:schemeClr val="accent1"/>
                </a:solidFill>
              </a:rPr>
              <a:t>NATIONAL JOURNAL PRESENTATION CENTER </a:t>
            </a:r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9B4A1F-5E6B-21D7-7239-9F34583B6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34223"/>
              </p:ext>
            </p:extLst>
          </p:nvPr>
        </p:nvGraphicFramePr>
        <p:xfrm>
          <a:off x="965201" y="1554997"/>
          <a:ext cx="7340599" cy="914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04211026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5714497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4008819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48988109"/>
                    </a:ext>
                  </a:extLst>
                </a:gridCol>
                <a:gridCol w="3957319">
                  <a:extLst>
                    <a:ext uri="{9D8B030D-6E8A-4147-A177-3AD203B41FA5}">
                      <a16:colId xmlns:a16="http://schemas.microsoft.com/office/drawing/2014/main" val="1993961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President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House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Senate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Likelihood analysis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380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8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Arial"/>
                        </a:rPr>
                        <a:t>High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00B050"/>
                          </a:solidFill>
                          <a:latin typeface="+mn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•••••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Presidential race is a toss up; Democrats have a chance to regain control of the House, but GOP will likely flip the Senate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36525"/>
                  </a:ext>
                </a:extLst>
              </a:tr>
            </a:tbl>
          </a:graphicData>
        </a:graphic>
      </p:graphicFrame>
      <p:sp>
        <p:nvSpPr>
          <p:cNvPr id="7" name="Google Shape;62;p3">
            <a:extLst>
              <a:ext uri="{FF2B5EF4-FFF2-40B4-BE49-F238E27FC236}">
                <a16:creationId xmlns:a16="http://schemas.microsoft.com/office/drawing/2014/main" id="{00E61EFA-54B6-53CB-21F9-29C17634EDC5}"/>
              </a:ext>
            </a:extLst>
          </p:cNvPr>
          <p:cNvSpPr/>
          <p:nvPr/>
        </p:nvSpPr>
        <p:spPr>
          <a:xfrm>
            <a:off x="965201" y="2708558"/>
            <a:ext cx="3566160" cy="356616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6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6C7643-50B4-B8A3-E283-7C39C42FC6EF}"/>
              </a:ext>
            </a:extLst>
          </p:cNvPr>
          <p:cNvSpPr/>
          <p:nvPr/>
        </p:nvSpPr>
        <p:spPr>
          <a:xfrm>
            <a:off x="965201" y="2708558"/>
            <a:ext cx="3566160" cy="3657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Policy priorities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9DEB69-3877-2B58-7277-FF855A9B60C3}"/>
              </a:ext>
            </a:extLst>
          </p:cNvPr>
          <p:cNvSpPr/>
          <p:nvPr/>
        </p:nvSpPr>
        <p:spPr>
          <a:xfrm>
            <a:off x="4881973" y="3274534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62;p3">
            <a:extLst>
              <a:ext uri="{FF2B5EF4-FFF2-40B4-BE49-F238E27FC236}">
                <a16:creationId xmlns:a16="http://schemas.microsoft.com/office/drawing/2014/main" id="{CB48CD89-FE52-167E-7E33-A8FB6E1C8A67}"/>
              </a:ext>
            </a:extLst>
          </p:cNvPr>
          <p:cNvSpPr/>
          <p:nvPr/>
        </p:nvSpPr>
        <p:spPr>
          <a:xfrm>
            <a:off x="4738855" y="2708558"/>
            <a:ext cx="3566160" cy="3566160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36576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FC9C4E-FF3A-EF54-AF0F-E6A6E22BEBA1}"/>
              </a:ext>
            </a:extLst>
          </p:cNvPr>
          <p:cNvSpPr/>
          <p:nvPr/>
        </p:nvSpPr>
        <p:spPr>
          <a:xfrm>
            <a:off x="4738855" y="2708558"/>
            <a:ext cx="3566160" cy="3657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Key industry impacts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B2B26C-1CE8-D726-0397-AA1252F10F68}"/>
              </a:ext>
            </a:extLst>
          </p:cNvPr>
          <p:cNvSpPr txBox="1"/>
          <p:nvPr/>
        </p:nvSpPr>
        <p:spPr>
          <a:xfrm>
            <a:off x="5561815" y="3209974"/>
            <a:ext cx="27432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Expanded role in the Indo-Pacific: </a:t>
            </a:r>
            <a:r>
              <a:rPr lang="en-US" sz="1100" dirty="0"/>
              <a:t>Increased trade opportunities for the Indo-Pacific region with the US, and defense deals similar to AUKUS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81DD86-83BB-EDA5-D2B4-F35E5236593B}"/>
              </a:ext>
            </a:extLst>
          </p:cNvPr>
          <p:cNvSpPr txBox="1"/>
          <p:nvPr/>
        </p:nvSpPr>
        <p:spPr>
          <a:xfrm>
            <a:off x="5561815" y="4369541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Continued partnership with NATO: </a:t>
            </a:r>
            <a:r>
              <a:rPr lang="en-US" sz="1100" dirty="0"/>
              <a:t>US presence in the EU remains strong, with economic and defense 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75570F-C76D-A0A6-FC74-93392B20B301}"/>
              </a:ext>
            </a:extLst>
          </p:cNvPr>
          <p:cNvSpPr txBox="1"/>
          <p:nvPr/>
        </p:nvSpPr>
        <p:spPr>
          <a:xfrm>
            <a:off x="5561815" y="5444471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Funding support for US allies abroad: </a:t>
            </a:r>
            <a:r>
              <a:rPr lang="en-US" sz="1100" dirty="0"/>
              <a:t>High priority on procurement efforts for US allies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D0584C-7F98-7C47-BA5D-EE3A631A3781}"/>
              </a:ext>
            </a:extLst>
          </p:cNvPr>
          <p:cNvSpPr/>
          <p:nvPr/>
        </p:nvSpPr>
        <p:spPr>
          <a:xfrm>
            <a:off x="4881973" y="434826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CB56B8-C6BA-0789-7040-8644C380AB08}"/>
              </a:ext>
            </a:extLst>
          </p:cNvPr>
          <p:cNvSpPr/>
          <p:nvPr/>
        </p:nvSpPr>
        <p:spPr>
          <a:xfrm>
            <a:off x="4881973" y="542199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D47840-6D37-4363-1DA7-85FEF2534130}"/>
              </a:ext>
            </a:extLst>
          </p:cNvPr>
          <p:cNvSpPr/>
          <p:nvPr/>
        </p:nvSpPr>
        <p:spPr>
          <a:xfrm>
            <a:off x="1108319" y="3274534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DA8595-934E-DB6D-4024-F828D94F21B8}"/>
              </a:ext>
            </a:extLst>
          </p:cNvPr>
          <p:cNvSpPr txBox="1"/>
          <p:nvPr/>
        </p:nvSpPr>
        <p:spPr>
          <a:xfrm>
            <a:off x="1788161" y="3209974"/>
            <a:ext cx="2743200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Expanded role in the Indo-Pacific: </a:t>
            </a:r>
            <a:r>
              <a:rPr lang="en-US" sz="1100" dirty="0"/>
              <a:t>Bolster and defend supply chains to boost competitiveness with China while lowering chances for military escalation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9C473C-C1E3-85E8-BD6C-FFBE954876AC}"/>
              </a:ext>
            </a:extLst>
          </p:cNvPr>
          <p:cNvSpPr txBox="1"/>
          <p:nvPr/>
        </p:nvSpPr>
        <p:spPr>
          <a:xfrm>
            <a:off x="1788161" y="4454180"/>
            <a:ext cx="274320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Continued partnership with NATO: </a:t>
            </a:r>
            <a:r>
              <a:rPr lang="en-US" sz="1100" dirty="0"/>
              <a:t>Strong allyship with Western Europe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9BE1B0-1185-E918-F122-AE619E2849B0}"/>
              </a:ext>
            </a:extLst>
          </p:cNvPr>
          <p:cNvSpPr txBox="1"/>
          <p:nvPr/>
        </p:nvSpPr>
        <p:spPr>
          <a:xfrm>
            <a:off x="1788161" y="5444470"/>
            <a:ext cx="27432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Funding support for US allies abroad: </a:t>
            </a:r>
            <a:r>
              <a:rPr lang="en-US" sz="1100" dirty="0"/>
              <a:t>Legislative aid packages to allies such as Israel and Ukraine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941002-CFB7-0101-CCE7-B57DF703C4A1}"/>
              </a:ext>
            </a:extLst>
          </p:cNvPr>
          <p:cNvSpPr/>
          <p:nvPr/>
        </p:nvSpPr>
        <p:spPr>
          <a:xfrm>
            <a:off x="1108319" y="434826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8ED2CB-4F21-A08B-E576-D93B26828C19}"/>
              </a:ext>
            </a:extLst>
          </p:cNvPr>
          <p:cNvSpPr/>
          <p:nvPr/>
        </p:nvSpPr>
        <p:spPr>
          <a:xfrm>
            <a:off x="1108319" y="5421995"/>
            <a:ext cx="640080" cy="64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3EB884-3C07-98FC-69D7-531976C65B3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6422" y="3333601"/>
            <a:ext cx="512922" cy="51292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D14F879-D114-DD37-8D4F-BD2C77FF3C9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6422" y="4425513"/>
            <a:ext cx="544192" cy="5441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D997240-8DCF-5A3A-31FE-B19F9FB836F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0674" y="5466408"/>
            <a:ext cx="511748" cy="5117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2D4BFB9-BC4C-3D62-1160-44DE293FD98E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14596" y="3282314"/>
            <a:ext cx="570387" cy="5703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54297BD-1BB3-E5D2-6138-81F9CFEE297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6242" y="4431691"/>
            <a:ext cx="486727" cy="48672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A6B7BBA-5D63-DE8A-E8C6-C0F211243C22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56242" y="5495091"/>
            <a:ext cx="486727" cy="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93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5C6B5"/>
      </a:accent1>
      <a:accent2>
        <a:srgbClr val="00A8E1"/>
      </a:accent2>
      <a:accent3>
        <a:srgbClr val="BABBBA"/>
      </a:accent3>
      <a:accent4>
        <a:srgbClr val="FE5637"/>
      </a:accent4>
      <a:accent5>
        <a:srgbClr val="32653A"/>
      </a:accent5>
      <a:accent6>
        <a:srgbClr val="005471"/>
      </a:accent6>
      <a:hlink>
        <a:srgbClr val="69D3EB"/>
      </a:hlink>
      <a:folHlink>
        <a:srgbClr val="2B698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 Template Refresh_Iteration A_5_22_20" id="{65FF12BA-0685-1C46-953A-74426E137123}" vid="{60C31AC6-C625-7B4E-83CF-F30B2EF04A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A2FD935-F9E3-498C-8654-EC03EDA8AC56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</TotalTime>
  <Words>1970</Words>
  <Application>Microsoft Office PowerPoint</Application>
  <PresentationFormat>On-screen Show (4:3)</PresentationFormat>
  <Paragraphs>418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1_Office Theme</vt:lpstr>
      <vt:lpstr>2024 Election Scenario Planner: Defense</vt:lpstr>
      <vt:lpstr>What is the Election Scenario Planner?</vt:lpstr>
      <vt:lpstr>Roadmap</vt:lpstr>
      <vt:lpstr>Potential 2024 election outcomes</vt:lpstr>
      <vt:lpstr>Policy impacts for potential 2024 election outcomes</vt:lpstr>
      <vt:lpstr>Policy impacts for potential 2024 election outcomes in the defense industry</vt:lpstr>
      <vt:lpstr>Roadmap</vt:lpstr>
      <vt:lpstr>1st likely scenario (Dem House, GOP president and Senate): Policy impacts on the defense industry</vt:lpstr>
      <vt:lpstr>2nd likely scenario (Dem president and House, GOP Senate): Policy impacts on the defense industry</vt:lpstr>
      <vt:lpstr>1st less likely scenario (GOP trifecta): Policy impacts on the defense industry</vt:lpstr>
      <vt:lpstr>2nd less likely scenario (Dem presidency, GOP Congress): Policy impacts on the defense industry</vt:lpstr>
      <vt:lpstr>Roadmap</vt:lpstr>
      <vt:lpstr>Policy scenarios covered</vt:lpstr>
      <vt:lpstr>Domestic security: likelihood of potential actions</vt:lpstr>
      <vt:lpstr>International security: likelihood of potential actions</vt:lpstr>
      <vt:lpstr>Military support: likelihood of potential actions</vt:lpstr>
      <vt:lpstr>Ways to edit these slides</vt:lpstr>
    </vt:vector>
  </TitlesOfParts>
  <Company>Atlantic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 Center</dc:creator>
  <cp:lastModifiedBy>Jessica Coghlan</cp:lastModifiedBy>
  <cp:revision>1230</cp:revision>
  <dcterms:created xsi:type="dcterms:W3CDTF">2020-05-28T13:14:54Z</dcterms:created>
  <dcterms:modified xsi:type="dcterms:W3CDTF">2024-05-30T21:17:41Z</dcterms:modified>
</cp:coreProperties>
</file>