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763" r:id="rId2"/>
    <p:sldId id="807" r:id="rId3"/>
    <p:sldId id="809" r:id="rId4"/>
    <p:sldId id="810" r:id="rId5"/>
    <p:sldId id="812" r:id="rId6"/>
    <p:sldId id="813" r:id="rId7"/>
    <p:sldId id="814" r:id="rId8"/>
    <p:sldId id="36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880" userDrawn="1">
          <p15:clr>
            <a:srgbClr val="A4A3A4"/>
          </p15:clr>
        </p15:guide>
        <p15:guide id="3" orient="horz" pos="3816" userDrawn="1">
          <p15:clr>
            <a:srgbClr val="A4A3A4"/>
          </p15:clr>
        </p15:guide>
        <p15:guide id="4" pos="5232" userDrawn="1">
          <p15:clr>
            <a:srgbClr val="A4A3A4"/>
          </p15:clr>
        </p15:guide>
        <p15:guide id="5" pos="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D2E61D-EF7C-9938-04DC-D984CF9A50B6}" name="Eamonn Howerter" initials="EH" userId="bbb020b9be380aa5" providerId="Windows Live"/>
  <p188:author id="{881770A4-B1E1-25ED-8A24-3783E8B99A4E}" name="Jessica Coghlan" initials="JC" userId="S::jcoghlan@nationaljournal.com::cede88b5-fdc0-4654-9140-2bce6a98ef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nton, Sara" initials="SS" lastIdx="1" clrIdx="0">
    <p:extLst>
      <p:ext uri="{19B8F6BF-5375-455C-9EA6-DF929625EA0E}">
        <p15:presenceInfo xmlns:p15="http://schemas.microsoft.com/office/powerpoint/2012/main" userId="S::sstanton@nationaljournal.com::7241a462-0b3c-41c5-a928-a84612ae41e9" providerId="AD"/>
      </p:ext>
    </p:extLst>
  </p:cmAuthor>
  <p:cmAuthor id="2" name="Stublen, Daniel" initials="SD" lastIdx="32" clrIdx="1">
    <p:extLst>
      <p:ext uri="{19B8F6BF-5375-455C-9EA6-DF929625EA0E}">
        <p15:presenceInfo xmlns:p15="http://schemas.microsoft.com/office/powerpoint/2012/main" userId="Stublen, Daniel" providerId="None"/>
      </p:ext>
    </p:extLst>
  </p:cmAuthor>
  <p:cmAuthor id="3" name="Kim, Gina" initials="GK" lastIdx="32" clrIdx="2">
    <p:extLst>
      <p:ext uri="{19B8F6BF-5375-455C-9EA6-DF929625EA0E}">
        <p15:presenceInfo xmlns:p15="http://schemas.microsoft.com/office/powerpoint/2012/main" userId="Kim, G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39"/>
    <a:srgbClr val="0380E3"/>
    <a:srgbClr val="D8D9D9"/>
    <a:srgbClr val="BABBBA"/>
    <a:srgbClr val="6F2DBE"/>
    <a:srgbClr val="D9D9D9"/>
    <a:srgbClr val="D0E6D3"/>
    <a:srgbClr val="FFBF04"/>
    <a:srgbClr val="E72700"/>
    <a:srgbClr val="70B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71120" autoAdjust="0"/>
  </p:normalViewPr>
  <p:slideViewPr>
    <p:cSldViewPr snapToGrid="0" snapToObjects="1">
      <p:cViewPr varScale="1">
        <p:scale>
          <a:sx n="63" d="100"/>
          <a:sy n="63" d="100"/>
        </p:scale>
        <p:origin x="1524" y="32"/>
      </p:cViewPr>
      <p:guideLst>
        <p:guide orient="horz" pos="504"/>
        <p:guide pos="2880"/>
        <p:guide orient="horz" pos="3816"/>
        <p:guide pos="5232"/>
        <p:guide pos="52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41" d="100"/>
          <a:sy n="141" d="100"/>
        </p:scale>
        <p:origin x="22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73BD6-6CC6-2040-B637-15C179B1BA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0B3DBC-5891-C948-9BE0-CE21ECCC17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D0BA3-1219-F547-BB5E-8906895AC2DE}" type="datetimeFigureOut">
              <a:rPr lang="en-US" smtClean="0"/>
              <a:t>1/2/2024</a:t>
            </a:fld>
            <a:endParaRPr lang="en-US"/>
          </a:p>
        </p:txBody>
      </p:sp>
      <p:sp>
        <p:nvSpPr>
          <p:cNvPr id="4" name="Footer Placeholder 3">
            <a:extLst>
              <a:ext uri="{FF2B5EF4-FFF2-40B4-BE49-F238E27FC236}">
                <a16:creationId xmlns:a16="http://schemas.microsoft.com/office/drawing/2014/main" id="{1B8C7775-7773-774D-B7AC-C6CE98DEE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D14F4C-0C9A-894A-A9D3-F9C1F2586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48E6F7-7B19-4D4C-81C5-94730804F39C}" type="slidenum">
              <a:rPr lang="en-US" smtClean="0"/>
              <a:t>‹#›</a:t>
            </a:fld>
            <a:endParaRPr lang="en-US"/>
          </a:p>
        </p:txBody>
      </p:sp>
    </p:spTree>
    <p:extLst>
      <p:ext uri="{BB962C8B-B14F-4D97-AF65-F5344CB8AC3E}">
        <p14:creationId xmlns:p14="http://schemas.microsoft.com/office/powerpoint/2010/main" val="794902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6A895-E28A-C74E-91A1-6A907B79E289}" type="datetimeFigureOut">
              <a:rPr lang="en-US" smtClean="0"/>
              <a:t>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8D6BE-06C7-9D44-B1ED-3695FD14EDEE}" type="slidenum">
              <a:rPr lang="en-US" smtClean="0"/>
              <a:t>‹#›</a:t>
            </a:fld>
            <a:endParaRPr lang="en-US"/>
          </a:p>
        </p:txBody>
      </p:sp>
    </p:spTree>
    <p:extLst>
      <p:ext uri="{BB962C8B-B14F-4D97-AF65-F5344CB8AC3E}">
        <p14:creationId xmlns:p14="http://schemas.microsoft.com/office/powerpoint/2010/main" val="307834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Politics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0705" y="1481394"/>
            <a:ext cx="7772400" cy="715165"/>
          </a:xfrm>
        </p:spPr>
        <p:txBody>
          <a:bodyPr anchor="b">
            <a:normAutofit/>
          </a:bodyPr>
          <a:lstStyle>
            <a:lvl1pPr algn="l">
              <a:defRPr sz="4000"/>
            </a:lvl1pPr>
          </a:lstStyle>
          <a:p>
            <a:r>
              <a:rPr lang="en-US" dirty="0"/>
              <a:t>Presentation Center Title</a:t>
            </a:r>
          </a:p>
        </p:txBody>
      </p:sp>
      <p:sp>
        <p:nvSpPr>
          <p:cNvPr id="3" name="Subtitle 2"/>
          <p:cNvSpPr>
            <a:spLocks noGrp="1"/>
          </p:cNvSpPr>
          <p:nvPr>
            <p:ph type="subTitle" idx="1" hasCustomPrompt="1"/>
          </p:nvPr>
        </p:nvSpPr>
        <p:spPr>
          <a:xfrm>
            <a:off x="810705" y="2334041"/>
            <a:ext cx="6858000" cy="41991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Blank Subtitle</a:t>
            </a:r>
          </a:p>
        </p:txBody>
      </p:sp>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810705" y="5710376"/>
            <a:ext cx="6272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8256539" y="547104"/>
            <a:ext cx="627299" cy="1147623"/>
          </a:xfrm>
          <a:prstGeom prst="rect">
            <a:avLst/>
          </a:prstGeom>
        </p:spPr>
      </p:pic>
      <p:pic>
        <p:nvPicPr>
          <p:cNvPr id="6" name="Picture 5">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341" t="17512" r="53523" b="75118"/>
          <a:stretch/>
        </p:blipFill>
        <p:spPr>
          <a:xfrm>
            <a:off x="963105" y="5862776"/>
            <a:ext cx="627299" cy="1147623"/>
          </a:xfrm>
          <a:prstGeom prst="rect">
            <a:avLst/>
          </a:prstGeom>
        </p:spPr>
      </p:pic>
      <p:pic>
        <p:nvPicPr>
          <p:cNvPr id="7" name="Picture 6">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341" t="17512" r="53523" b="75118"/>
          <a:stretch/>
        </p:blipFill>
        <p:spPr>
          <a:xfrm rot="5400000">
            <a:off x="8408939" y="699504"/>
            <a:ext cx="627299" cy="1147623"/>
          </a:xfrm>
          <a:prstGeom prst="rect">
            <a:avLst/>
          </a:prstGeom>
        </p:spPr>
      </p:pic>
    </p:spTree>
    <p:extLst>
      <p:ext uri="{BB962C8B-B14F-4D97-AF65-F5344CB8AC3E}">
        <p14:creationId xmlns:p14="http://schemas.microsoft.com/office/powerpoint/2010/main" val="50764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Politics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0705" y="1481394"/>
            <a:ext cx="7772400" cy="715165"/>
          </a:xfrm>
        </p:spPr>
        <p:txBody>
          <a:bodyPr anchor="b">
            <a:normAutofit/>
          </a:bodyPr>
          <a:lstStyle>
            <a:lvl1pPr algn="l">
              <a:defRPr sz="4000"/>
            </a:lvl1pPr>
          </a:lstStyle>
          <a:p>
            <a:r>
              <a:rPr lang="en-US" dirty="0"/>
              <a:t>Presentation Center Title</a:t>
            </a:r>
          </a:p>
        </p:txBody>
      </p:sp>
      <p:sp>
        <p:nvSpPr>
          <p:cNvPr id="3" name="Subtitle 2"/>
          <p:cNvSpPr>
            <a:spLocks noGrp="1"/>
          </p:cNvSpPr>
          <p:nvPr>
            <p:ph type="subTitle" idx="1" hasCustomPrompt="1"/>
          </p:nvPr>
        </p:nvSpPr>
        <p:spPr>
          <a:xfrm>
            <a:off x="810705" y="2334041"/>
            <a:ext cx="6858000" cy="41991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Blank Subtitle</a:t>
            </a:r>
          </a:p>
        </p:txBody>
      </p:sp>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810705" y="5710376"/>
            <a:ext cx="6272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8256539" y="547104"/>
            <a:ext cx="627299" cy="1147623"/>
          </a:xfrm>
          <a:prstGeom prst="rect">
            <a:avLst/>
          </a:prstGeom>
        </p:spPr>
      </p:pic>
      <p:pic>
        <p:nvPicPr>
          <p:cNvPr id="6" name="Picture 5">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341" t="17512" r="53523" b="75118"/>
          <a:stretch/>
        </p:blipFill>
        <p:spPr>
          <a:xfrm>
            <a:off x="963105" y="5862776"/>
            <a:ext cx="627299" cy="1147623"/>
          </a:xfrm>
          <a:prstGeom prst="rect">
            <a:avLst/>
          </a:prstGeom>
        </p:spPr>
      </p:pic>
      <p:pic>
        <p:nvPicPr>
          <p:cNvPr id="7" name="Picture 6">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341" t="17512" r="53523" b="75118"/>
          <a:stretch/>
        </p:blipFill>
        <p:spPr>
          <a:xfrm rot="5400000">
            <a:off x="8408939" y="699504"/>
            <a:ext cx="627299" cy="1147623"/>
          </a:xfrm>
          <a:prstGeom prst="rect">
            <a:avLst/>
          </a:prstGeom>
        </p:spPr>
      </p:pic>
    </p:spTree>
    <p:extLst>
      <p:ext uri="{BB962C8B-B14F-4D97-AF65-F5344CB8AC3E}">
        <p14:creationId xmlns:p14="http://schemas.microsoft.com/office/powerpoint/2010/main" val="67778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201" y="820133"/>
            <a:ext cx="7339814" cy="723622"/>
          </a:xfrm>
        </p:spPr>
        <p:txBody>
          <a:bodyPr anchor="ctr">
            <a:noAutofit/>
          </a:bodyPr>
          <a:lstStyle>
            <a:lvl1pPr>
              <a:defRPr sz="2000"/>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8333294" y="6239509"/>
            <a:ext cx="81070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mtClean="0">
                <a:solidFill>
                  <a:schemeClr val="accent1">
                    <a:lumMod val="75000"/>
                  </a:schemeClr>
                </a:solidFill>
              </a:rPr>
              <a:pPr/>
              <a:t>‹#›</a:t>
            </a:fld>
            <a:endParaRPr lang="en-US" dirty="0">
              <a:solidFill>
                <a:schemeClr val="accent1">
                  <a:lumMod val="75000"/>
                </a:schemeClr>
              </a:solidFill>
            </a:endParaRPr>
          </a:p>
        </p:txBody>
      </p:sp>
      <p:pic>
        <p:nvPicPr>
          <p:cNvPr id="10" name="Picture 9">
            <a:extLst>
              <a:ext uri="{FF2B5EF4-FFF2-40B4-BE49-F238E27FC236}">
                <a16:creationId xmlns:a16="http://schemas.microsoft.com/office/drawing/2014/main" id="{2CE95165-9802-E441-A76B-0BBE868E5C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812" t="17512" r="53522" b="31780"/>
          <a:stretch/>
        </p:blipFill>
        <p:spPr>
          <a:xfrm>
            <a:off x="0" y="778933"/>
            <a:ext cx="273590" cy="6079067"/>
          </a:xfrm>
          <a:prstGeom prst="rect">
            <a:avLst/>
          </a:prstGeom>
        </p:spPr>
      </p:pic>
      <p:pic>
        <p:nvPicPr>
          <p:cNvPr id="12" name="Picture 11">
            <a:extLst>
              <a:ext uri="{FF2B5EF4-FFF2-40B4-BE49-F238E27FC236}">
                <a16:creationId xmlns:a16="http://schemas.microsoft.com/office/drawing/2014/main" id="{A1698923-D6F4-194A-81A8-0939DDFAD0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5408" t="17512" r="57242" b="75725"/>
          <a:stretch/>
        </p:blipFill>
        <p:spPr>
          <a:xfrm rot="16200000">
            <a:off x="8622647" y="6341173"/>
            <a:ext cx="232001" cy="810705"/>
          </a:xfrm>
          <a:prstGeom prst="rect">
            <a:avLst/>
          </a:prstGeom>
        </p:spPr>
      </p:pic>
    </p:spTree>
    <p:extLst>
      <p:ext uri="{BB962C8B-B14F-4D97-AF65-F5344CB8AC3E}">
        <p14:creationId xmlns:p14="http://schemas.microsoft.com/office/powerpoint/2010/main" val="146627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201" y="820133"/>
            <a:ext cx="7339814" cy="723622"/>
          </a:xfrm>
        </p:spPr>
        <p:txBody>
          <a:bodyPr anchor="ctr">
            <a:noAutofit/>
          </a:bodyPr>
          <a:lstStyle>
            <a:lvl1pPr>
              <a:defRPr sz="2000"/>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8333294" y="6239509"/>
            <a:ext cx="81070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mtClean="0">
                <a:solidFill>
                  <a:schemeClr val="accent1">
                    <a:lumMod val="75000"/>
                  </a:schemeClr>
                </a:solidFill>
              </a:rPr>
              <a:pPr/>
              <a:t>‹#›</a:t>
            </a:fld>
            <a:endParaRPr lang="en-US" dirty="0">
              <a:solidFill>
                <a:schemeClr val="accent1">
                  <a:lumMod val="75000"/>
                </a:schemeClr>
              </a:solidFill>
            </a:endParaRPr>
          </a:p>
        </p:txBody>
      </p:sp>
      <p:pic>
        <p:nvPicPr>
          <p:cNvPr id="10" name="Picture 9">
            <a:extLst>
              <a:ext uri="{FF2B5EF4-FFF2-40B4-BE49-F238E27FC236}">
                <a16:creationId xmlns:a16="http://schemas.microsoft.com/office/drawing/2014/main" id="{2CE95165-9802-E441-A76B-0BBE868E5C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812" t="17512" r="53522" b="31780"/>
          <a:stretch/>
        </p:blipFill>
        <p:spPr>
          <a:xfrm>
            <a:off x="0" y="778933"/>
            <a:ext cx="273590" cy="6079067"/>
          </a:xfrm>
          <a:prstGeom prst="rect">
            <a:avLst/>
          </a:prstGeom>
        </p:spPr>
      </p:pic>
      <p:pic>
        <p:nvPicPr>
          <p:cNvPr id="12" name="Picture 11">
            <a:extLst>
              <a:ext uri="{FF2B5EF4-FFF2-40B4-BE49-F238E27FC236}">
                <a16:creationId xmlns:a16="http://schemas.microsoft.com/office/drawing/2014/main" id="{A1698923-D6F4-194A-81A8-0939DDFAD0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5408" t="17512" r="57242" b="75725"/>
          <a:stretch/>
        </p:blipFill>
        <p:spPr>
          <a:xfrm rot="16200000">
            <a:off x="8622647" y="6341173"/>
            <a:ext cx="232001" cy="810705"/>
          </a:xfrm>
          <a:prstGeom prst="rect">
            <a:avLst/>
          </a:prstGeom>
        </p:spPr>
      </p:pic>
    </p:spTree>
    <p:extLst>
      <p:ext uri="{BB962C8B-B14F-4D97-AF65-F5344CB8AC3E}">
        <p14:creationId xmlns:p14="http://schemas.microsoft.com/office/powerpoint/2010/main" val="76967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201" y="820133"/>
            <a:ext cx="7339814" cy="723622"/>
          </a:xfrm>
        </p:spPr>
        <p:txBody>
          <a:bodyPr anchor="ctr">
            <a:noAutofit/>
          </a:bodyPr>
          <a:lstStyle>
            <a:lvl1pPr>
              <a:defRPr sz="2000"/>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8333294" y="6239509"/>
            <a:ext cx="81070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mtClean="0">
                <a:solidFill>
                  <a:schemeClr val="accent1">
                    <a:lumMod val="75000"/>
                  </a:schemeClr>
                </a:solidFill>
              </a:rPr>
              <a:pPr/>
              <a:t>‹#›</a:t>
            </a:fld>
            <a:endParaRPr lang="en-US" dirty="0">
              <a:solidFill>
                <a:schemeClr val="accent1">
                  <a:lumMod val="75000"/>
                </a:schemeClr>
              </a:solidFill>
            </a:endParaRPr>
          </a:p>
        </p:txBody>
      </p:sp>
      <p:pic>
        <p:nvPicPr>
          <p:cNvPr id="10" name="Picture 9">
            <a:extLst>
              <a:ext uri="{FF2B5EF4-FFF2-40B4-BE49-F238E27FC236}">
                <a16:creationId xmlns:a16="http://schemas.microsoft.com/office/drawing/2014/main" id="{2CE95165-9802-E441-A76B-0BBE868E5C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812" t="17512" r="53522" b="31780"/>
          <a:stretch/>
        </p:blipFill>
        <p:spPr>
          <a:xfrm>
            <a:off x="0" y="778933"/>
            <a:ext cx="273590" cy="6079067"/>
          </a:xfrm>
          <a:prstGeom prst="rect">
            <a:avLst/>
          </a:prstGeom>
        </p:spPr>
      </p:pic>
      <p:pic>
        <p:nvPicPr>
          <p:cNvPr id="12" name="Picture 11">
            <a:extLst>
              <a:ext uri="{FF2B5EF4-FFF2-40B4-BE49-F238E27FC236}">
                <a16:creationId xmlns:a16="http://schemas.microsoft.com/office/drawing/2014/main" id="{A1698923-D6F4-194A-81A8-0939DDFAD0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5408" t="17512" r="57242" b="75725"/>
          <a:stretch/>
        </p:blipFill>
        <p:spPr>
          <a:xfrm rot="16200000">
            <a:off x="8622647" y="6341173"/>
            <a:ext cx="232001" cy="810705"/>
          </a:xfrm>
          <a:prstGeom prst="rect">
            <a:avLst/>
          </a:prstGeom>
        </p:spPr>
      </p:pic>
    </p:spTree>
    <p:extLst>
      <p:ext uri="{BB962C8B-B14F-4D97-AF65-F5344CB8AC3E}">
        <p14:creationId xmlns:p14="http://schemas.microsoft.com/office/powerpoint/2010/main" val="1204012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201" y="820132"/>
            <a:ext cx="733981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65201" y="2268194"/>
            <a:ext cx="7339814" cy="38653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8D517-9F9B-9741-906D-C32EE026E21F}" type="datetime1">
              <a:rPr lang="en-US" smtClean="0"/>
              <a:t>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36FD6CF-86ED-1D41-843C-D64FA09B587A}"/>
              </a:ext>
            </a:extLst>
          </p:cNvPr>
          <p:cNvPicPr>
            <a:picLocks noChangeAspect="1"/>
          </p:cNvPicPr>
          <p:nvPr userDrawn="1"/>
        </p:nvPicPr>
        <p:blipFill>
          <a:blip r:embed="rId7"/>
          <a:stretch>
            <a:fillRect/>
          </a:stretch>
        </p:blipFill>
        <p:spPr>
          <a:xfrm>
            <a:off x="0" y="0"/>
            <a:ext cx="2843974" cy="812564"/>
          </a:xfrm>
          <a:prstGeom prst="rect">
            <a:avLst/>
          </a:prstGeom>
        </p:spPr>
      </p:pic>
    </p:spTree>
    <p:extLst>
      <p:ext uri="{BB962C8B-B14F-4D97-AF65-F5344CB8AC3E}">
        <p14:creationId xmlns:p14="http://schemas.microsoft.com/office/powerpoint/2010/main" val="1497707686"/>
      </p:ext>
    </p:extLst>
  </p:cSld>
  <p:clrMap bg1="lt1" tx1="dk1" bg2="lt2" tx2="dk2" accent1="accent1" accent2="accent2" accent3="accent3" accent4="accent4" accent5="accent5" accent6="accent6" hlink="hlink" folHlink="folHlink"/>
  <p:sldLayoutIdLst>
    <p:sldLayoutId id="2147483688" r:id="rId1"/>
    <p:sldLayoutId id="2147483693" r:id="rId2"/>
    <p:sldLayoutId id="2147483662" r:id="rId3"/>
    <p:sldLayoutId id="2147483696" r:id="rId4"/>
    <p:sldLayoutId id="214748369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jp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jpg"/><Relationship Id="rId10" Type="http://schemas.openxmlformats.org/officeDocument/2006/relationships/image" Target="../media/image12.png"/><Relationship Id="rId19" Type="http://schemas.openxmlformats.org/officeDocument/2006/relationships/image" Target="../media/image21.jp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ervice@nationaljourn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4772-4CE3-2C4E-B995-E92BE258F391}"/>
              </a:ext>
            </a:extLst>
          </p:cNvPr>
          <p:cNvSpPr>
            <a:spLocks noGrp="1"/>
          </p:cNvSpPr>
          <p:nvPr>
            <p:ph type="ctrTitle"/>
          </p:nvPr>
        </p:nvSpPr>
        <p:spPr/>
        <p:txBody>
          <a:bodyPr>
            <a:normAutofit/>
          </a:bodyPr>
          <a:lstStyle/>
          <a:p>
            <a:r>
              <a:rPr lang="en-US" b="1" dirty="0"/>
              <a:t>2023 congressional recap	</a:t>
            </a:r>
          </a:p>
        </p:txBody>
      </p:sp>
      <p:sp>
        <p:nvSpPr>
          <p:cNvPr id="3" name="Subtitle 2">
            <a:extLst>
              <a:ext uri="{FF2B5EF4-FFF2-40B4-BE49-F238E27FC236}">
                <a16:creationId xmlns:a16="http://schemas.microsoft.com/office/drawing/2014/main" id="{389BB43A-3988-7149-BCB2-90D9F209225A}"/>
              </a:ext>
            </a:extLst>
          </p:cNvPr>
          <p:cNvSpPr>
            <a:spLocks noGrp="1"/>
          </p:cNvSpPr>
          <p:nvPr>
            <p:ph type="subTitle" idx="1"/>
          </p:nvPr>
        </p:nvSpPr>
        <p:spPr/>
        <p:txBody>
          <a:bodyPr>
            <a:noAutofit/>
          </a:bodyPr>
          <a:lstStyle/>
          <a:p>
            <a:r>
              <a:rPr lang="en-US" b="1" dirty="0">
                <a:solidFill>
                  <a:schemeClr val="accent1">
                    <a:lumMod val="75000"/>
                  </a:schemeClr>
                </a:solidFill>
              </a:rPr>
              <a:t>A recap of legislation passed in 2023, and key moments from the 118</a:t>
            </a:r>
            <a:r>
              <a:rPr lang="en-US" b="1" baseline="30000" dirty="0">
                <a:solidFill>
                  <a:schemeClr val="accent1">
                    <a:lumMod val="75000"/>
                  </a:schemeClr>
                </a:solidFill>
              </a:rPr>
              <a:t>th</a:t>
            </a:r>
            <a:r>
              <a:rPr lang="en-US" b="1" dirty="0">
                <a:solidFill>
                  <a:schemeClr val="accent1">
                    <a:lumMod val="75000"/>
                  </a:schemeClr>
                </a:solidFill>
              </a:rPr>
              <a:t> Congress</a:t>
            </a:r>
          </a:p>
          <a:p>
            <a:r>
              <a:rPr lang="en-US" sz="1200" b="1" dirty="0"/>
              <a:t>January 1, 2024</a:t>
            </a:r>
          </a:p>
        </p:txBody>
      </p:sp>
      <p:sp>
        <p:nvSpPr>
          <p:cNvPr id="9" name="Title 1">
            <a:extLst>
              <a:ext uri="{FF2B5EF4-FFF2-40B4-BE49-F238E27FC236}">
                <a16:creationId xmlns:a16="http://schemas.microsoft.com/office/drawing/2014/main" id="{41AB7686-E3DB-374D-8766-4E93D3F8D289}"/>
              </a:ext>
            </a:extLst>
          </p:cNvPr>
          <p:cNvSpPr txBox="1">
            <a:spLocks/>
          </p:cNvSpPr>
          <p:nvPr/>
        </p:nvSpPr>
        <p:spPr>
          <a:xfrm>
            <a:off x="6105833" y="6050734"/>
            <a:ext cx="2752640" cy="5332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800" b="1" i="0" u="none" strike="noStrike" kern="1200" cap="none" spc="140" normalizeH="0" baseline="0" noProof="0" dirty="0">
                <a:ln>
                  <a:noFill/>
                </a:ln>
                <a:solidFill>
                  <a:schemeClr val="accent1">
                    <a:lumMod val="50000"/>
                  </a:schemeClr>
                </a:solidFill>
                <a:effectLst/>
                <a:uLnTx/>
                <a:uFillTx/>
                <a:latin typeface="+mn-lt"/>
                <a:ea typeface="+mj-ea"/>
                <a:cs typeface="+mj-cs"/>
              </a:rPr>
              <a:t>PRODUCER</a:t>
            </a:r>
            <a:endParaRPr kumimoji="0" lang="en-US" sz="1200" b="1" i="0" u="none" strike="noStrike" kern="1200" cap="none" spc="140" normalizeH="0" baseline="0" noProof="0" dirty="0">
              <a:ln>
                <a:noFill/>
              </a:ln>
              <a:solidFill>
                <a:schemeClr val="accent1">
                  <a:lumMod val="50000"/>
                </a:schemeClr>
              </a:solidFill>
              <a:effectLst/>
              <a:uLnTx/>
              <a:uFillTx/>
              <a:latin typeface="+mn-lt"/>
              <a:ea typeface="+mj-ea"/>
              <a:cs typeface="+mj-cs"/>
            </a:endParaRPr>
          </a:p>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1000" b="1" i="0" u="none" strike="noStrike" kern="1200" cap="none" spc="60" normalizeH="0" baseline="0" noProof="0" dirty="0">
                <a:ln>
                  <a:noFill/>
                </a:ln>
                <a:solidFill>
                  <a:schemeClr val="accent1">
                    <a:lumMod val="75000"/>
                  </a:schemeClr>
                </a:solidFill>
                <a:effectLst/>
                <a:uLnTx/>
                <a:uFillTx/>
                <a:latin typeface="+mn-lt"/>
                <a:ea typeface="+mj-ea"/>
                <a:cs typeface="+mj-cs"/>
              </a:rPr>
              <a:t>Eamonn Howerter</a:t>
            </a:r>
          </a:p>
        </p:txBody>
      </p:sp>
    </p:spTree>
    <p:extLst>
      <p:ext uri="{BB962C8B-B14F-4D97-AF65-F5344CB8AC3E}">
        <p14:creationId xmlns:p14="http://schemas.microsoft.com/office/powerpoint/2010/main" val="2222552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1">
            <a:extLst>
              <a:ext uri="{FF2B5EF4-FFF2-40B4-BE49-F238E27FC236}">
                <a16:creationId xmlns:a16="http://schemas.microsoft.com/office/drawing/2014/main" id="{6FCFB8D1-8EBF-8909-D7ED-DD88F6A80740}"/>
              </a:ext>
            </a:extLst>
          </p:cNvPr>
          <p:cNvSpPr/>
          <p:nvPr/>
        </p:nvSpPr>
        <p:spPr>
          <a:xfrm>
            <a:off x="960930" y="1664677"/>
            <a:ext cx="3566160" cy="4389120"/>
          </a:xfrm>
          <a:prstGeom prst="roundRect">
            <a:avLst>
              <a:gd name="adj" fmla="val 3206"/>
            </a:avLst>
          </a:prstGeom>
          <a:solidFill>
            <a:schemeClr val="bg2">
              <a:alpha val="5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spcAft>
                <a:spcPts val="600"/>
              </a:spcAft>
            </a:pPr>
            <a:r>
              <a:rPr lang="en-US" sz="1200" b="1" dirty="0">
                <a:latin typeface="+mj-lt"/>
              </a:rPr>
              <a:t>Total for 118</a:t>
            </a:r>
            <a:r>
              <a:rPr lang="en-US" sz="1200" b="1" baseline="30000" dirty="0">
                <a:latin typeface="+mj-lt"/>
              </a:rPr>
              <a:t>th</a:t>
            </a:r>
            <a:r>
              <a:rPr lang="en-US" sz="1200" b="1" dirty="0">
                <a:latin typeface="+mj-lt"/>
              </a:rPr>
              <a:t> Congress</a:t>
            </a:r>
          </a:p>
        </p:txBody>
      </p:sp>
      <p:sp>
        <p:nvSpPr>
          <p:cNvPr id="4" name="Rectangle: Rounded Corners 3">
            <a:extLst>
              <a:ext uri="{FF2B5EF4-FFF2-40B4-BE49-F238E27FC236}">
                <a16:creationId xmlns:a16="http://schemas.microsoft.com/office/drawing/2014/main" id="{1C346F2F-8948-A8C9-7135-EF89C49801E4}"/>
              </a:ext>
            </a:extLst>
          </p:cNvPr>
          <p:cNvSpPr/>
          <p:nvPr/>
        </p:nvSpPr>
        <p:spPr>
          <a:xfrm>
            <a:off x="1119136" y="2581170"/>
            <a:ext cx="1463040" cy="64008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	10,762</a:t>
            </a:r>
          </a:p>
        </p:txBody>
      </p:sp>
      <p:sp>
        <p:nvSpPr>
          <p:cNvPr id="5" name="TextBox 4">
            <a:extLst>
              <a:ext uri="{FF2B5EF4-FFF2-40B4-BE49-F238E27FC236}">
                <a16:creationId xmlns:a16="http://schemas.microsoft.com/office/drawing/2014/main" id="{68C6B814-8F48-15CD-4EA0-40F63EFCAE15}"/>
              </a:ext>
            </a:extLst>
          </p:cNvPr>
          <p:cNvSpPr txBox="1"/>
          <p:nvPr/>
        </p:nvSpPr>
        <p:spPr>
          <a:xfrm>
            <a:off x="1027696" y="2126432"/>
            <a:ext cx="1645920" cy="457200"/>
          </a:xfrm>
          <a:prstGeom prst="rect">
            <a:avLst/>
          </a:prstGeom>
          <a:noFill/>
        </p:spPr>
        <p:txBody>
          <a:bodyPr wrap="square" lIns="0" tIns="0" rIns="0" bIns="0" rtlCol="0" anchor="ctr">
            <a:noAutofit/>
          </a:bodyPr>
          <a:lstStyle/>
          <a:p>
            <a:pPr algn="ctr"/>
            <a:r>
              <a:rPr lang="en-US" sz="1100" b="1" dirty="0">
                <a:solidFill>
                  <a:schemeClr val="bg1">
                    <a:lumMod val="50000"/>
                  </a:schemeClr>
                </a:solidFill>
              </a:rPr>
              <a:t>INTRODUCED</a:t>
            </a:r>
          </a:p>
        </p:txBody>
      </p:sp>
      <p:sp>
        <p:nvSpPr>
          <p:cNvPr id="6" name="Rectangle: Rounded Corners 5">
            <a:extLst>
              <a:ext uri="{FF2B5EF4-FFF2-40B4-BE49-F238E27FC236}">
                <a16:creationId xmlns:a16="http://schemas.microsoft.com/office/drawing/2014/main" id="{4C9E1383-6DC4-0E74-F3CF-51E98725D4D7}"/>
              </a:ext>
            </a:extLst>
          </p:cNvPr>
          <p:cNvSpPr/>
          <p:nvPr/>
        </p:nvSpPr>
        <p:spPr>
          <a:xfrm>
            <a:off x="1119136" y="3868022"/>
            <a:ext cx="1463040" cy="64008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	76</a:t>
            </a:r>
          </a:p>
        </p:txBody>
      </p:sp>
      <p:sp>
        <p:nvSpPr>
          <p:cNvPr id="7" name="TextBox 6">
            <a:extLst>
              <a:ext uri="{FF2B5EF4-FFF2-40B4-BE49-F238E27FC236}">
                <a16:creationId xmlns:a16="http://schemas.microsoft.com/office/drawing/2014/main" id="{6DE77EAE-DBCA-69AF-3F51-18DB5D6618C1}"/>
              </a:ext>
            </a:extLst>
          </p:cNvPr>
          <p:cNvSpPr txBox="1"/>
          <p:nvPr/>
        </p:nvSpPr>
        <p:spPr>
          <a:xfrm>
            <a:off x="1027696" y="3405256"/>
            <a:ext cx="1645920" cy="457200"/>
          </a:xfrm>
          <a:prstGeom prst="rect">
            <a:avLst/>
          </a:prstGeom>
          <a:noFill/>
        </p:spPr>
        <p:txBody>
          <a:bodyPr wrap="square" lIns="0" tIns="0" rIns="0" bIns="0" rtlCol="0" anchor="ctr">
            <a:noAutofit/>
          </a:bodyPr>
          <a:lstStyle/>
          <a:p>
            <a:pPr algn="ctr"/>
            <a:r>
              <a:rPr lang="en-US" sz="1100" b="1" dirty="0">
                <a:solidFill>
                  <a:schemeClr val="bg1">
                    <a:lumMod val="50000"/>
                  </a:schemeClr>
                </a:solidFill>
              </a:rPr>
              <a:t>PASSED SENATE</a:t>
            </a:r>
          </a:p>
        </p:txBody>
      </p:sp>
      <p:sp>
        <p:nvSpPr>
          <p:cNvPr id="8" name="Rectangle: Rounded Corners 7">
            <a:extLst>
              <a:ext uri="{FF2B5EF4-FFF2-40B4-BE49-F238E27FC236}">
                <a16:creationId xmlns:a16="http://schemas.microsoft.com/office/drawing/2014/main" id="{2F3FBD25-5265-ECC4-C64F-10B0444EE24F}"/>
              </a:ext>
            </a:extLst>
          </p:cNvPr>
          <p:cNvSpPr/>
          <p:nvPr/>
        </p:nvSpPr>
        <p:spPr>
          <a:xfrm>
            <a:off x="1119136" y="5154874"/>
            <a:ext cx="1463040" cy="64008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	34</a:t>
            </a:r>
          </a:p>
        </p:txBody>
      </p:sp>
      <p:sp>
        <p:nvSpPr>
          <p:cNvPr id="9" name="TextBox 8">
            <a:extLst>
              <a:ext uri="{FF2B5EF4-FFF2-40B4-BE49-F238E27FC236}">
                <a16:creationId xmlns:a16="http://schemas.microsoft.com/office/drawing/2014/main" id="{15F633D1-9FFE-6C91-543A-C345A89EE02D}"/>
              </a:ext>
            </a:extLst>
          </p:cNvPr>
          <p:cNvSpPr txBox="1"/>
          <p:nvPr/>
        </p:nvSpPr>
        <p:spPr>
          <a:xfrm>
            <a:off x="1027696" y="4697674"/>
            <a:ext cx="1645920" cy="457200"/>
          </a:xfrm>
          <a:prstGeom prst="rect">
            <a:avLst/>
          </a:prstGeom>
          <a:noFill/>
        </p:spPr>
        <p:txBody>
          <a:bodyPr wrap="square" lIns="0" tIns="0" rIns="0" bIns="0" rtlCol="0" anchor="ctr">
            <a:noAutofit/>
          </a:bodyPr>
          <a:lstStyle/>
          <a:p>
            <a:pPr algn="ctr"/>
            <a:r>
              <a:rPr lang="en-US" sz="1100" b="1" dirty="0">
                <a:solidFill>
                  <a:schemeClr val="bg1">
                    <a:lumMod val="50000"/>
                  </a:schemeClr>
                </a:solidFill>
              </a:rPr>
              <a:t>ENACTED*</a:t>
            </a:r>
          </a:p>
        </p:txBody>
      </p:sp>
      <p:sp>
        <p:nvSpPr>
          <p:cNvPr id="10" name="Rectangle: Rounded Corners 9">
            <a:extLst>
              <a:ext uri="{FF2B5EF4-FFF2-40B4-BE49-F238E27FC236}">
                <a16:creationId xmlns:a16="http://schemas.microsoft.com/office/drawing/2014/main" id="{EEA9A102-D3B7-5AB6-4507-84B368735E35}"/>
              </a:ext>
            </a:extLst>
          </p:cNvPr>
          <p:cNvSpPr/>
          <p:nvPr/>
        </p:nvSpPr>
        <p:spPr>
          <a:xfrm>
            <a:off x="2905844" y="2579052"/>
            <a:ext cx="1463040" cy="640080"/>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	172</a:t>
            </a:r>
          </a:p>
        </p:txBody>
      </p:sp>
      <p:sp>
        <p:nvSpPr>
          <p:cNvPr id="11" name="TextBox 10">
            <a:extLst>
              <a:ext uri="{FF2B5EF4-FFF2-40B4-BE49-F238E27FC236}">
                <a16:creationId xmlns:a16="http://schemas.microsoft.com/office/drawing/2014/main" id="{C3666A2D-67DE-0C14-A7B7-B286ACDF8201}"/>
              </a:ext>
            </a:extLst>
          </p:cNvPr>
          <p:cNvSpPr txBox="1"/>
          <p:nvPr/>
        </p:nvSpPr>
        <p:spPr>
          <a:xfrm>
            <a:off x="2814404" y="2126432"/>
            <a:ext cx="1645920" cy="457200"/>
          </a:xfrm>
          <a:prstGeom prst="rect">
            <a:avLst/>
          </a:prstGeom>
          <a:noFill/>
        </p:spPr>
        <p:txBody>
          <a:bodyPr wrap="square" lIns="0" tIns="0" rIns="0" bIns="0" rtlCol="0" anchor="ctr">
            <a:noAutofit/>
          </a:bodyPr>
          <a:lstStyle/>
          <a:p>
            <a:pPr algn="ctr"/>
            <a:r>
              <a:rPr lang="en-US" sz="1100" b="1" dirty="0">
                <a:solidFill>
                  <a:schemeClr val="bg1">
                    <a:lumMod val="50000"/>
                  </a:schemeClr>
                </a:solidFill>
              </a:rPr>
              <a:t>PASSED HOUSE</a:t>
            </a:r>
          </a:p>
        </p:txBody>
      </p:sp>
      <p:sp>
        <p:nvSpPr>
          <p:cNvPr id="12" name="Rectangle: Rounded Corners 11">
            <a:extLst>
              <a:ext uri="{FF2B5EF4-FFF2-40B4-BE49-F238E27FC236}">
                <a16:creationId xmlns:a16="http://schemas.microsoft.com/office/drawing/2014/main" id="{16BAA879-4652-DEE8-AF60-8328A29AE961}"/>
              </a:ext>
            </a:extLst>
          </p:cNvPr>
          <p:cNvSpPr/>
          <p:nvPr/>
        </p:nvSpPr>
        <p:spPr>
          <a:xfrm>
            <a:off x="2905844" y="3866963"/>
            <a:ext cx="1463040" cy="64008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	9</a:t>
            </a:r>
          </a:p>
        </p:txBody>
      </p:sp>
      <p:sp>
        <p:nvSpPr>
          <p:cNvPr id="13" name="TextBox 12">
            <a:extLst>
              <a:ext uri="{FF2B5EF4-FFF2-40B4-BE49-F238E27FC236}">
                <a16:creationId xmlns:a16="http://schemas.microsoft.com/office/drawing/2014/main" id="{281BE8D9-5BCE-ACE1-5809-14FD06116A19}"/>
              </a:ext>
            </a:extLst>
          </p:cNvPr>
          <p:cNvSpPr txBox="1"/>
          <p:nvPr/>
        </p:nvSpPr>
        <p:spPr>
          <a:xfrm>
            <a:off x="2785752" y="3402893"/>
            <a:ext cx="1645920" cy="457200"/>
          </a:xfrm>
          <a:prstGeom prst="rect">
            <a:avLst/>
          </a:prstGeom>
          <a:noFill/>
        </p:spPr>
        <p:txBody>
          <a:bodyPr wrap="square" lIns="0" tIns="0" rIns="0" bIns="0" rtlCol="0" anchor="ctr">
            <a:noAutofit/>
          </a:bodyPr>
          <a:lstStyle/>
          <a:p>
            <a:pPr algn="ctr"/>
            <a:r>
              <a:rPr lang="en-US" sz="1100" b="1" dirty="0">
                <a:solidFill>
                  <a:schemeClr val="bg1">
                    <a:lumMod val="50000"/>
                  </a:schemeClr>
                </a:solidFill>
              </a:rPr>
              <a:t>PASSED HOUSE + SENATE</a:t>
            </a:r>
          </a:p>
        </p:txBody>
      </p:sp>
      <p:sp>
        <p:nvSpPr>
          <p:cNvPr id="14" name="Rectangle: Rounded Corners 13">
            <a:extLst>
              <a:ext uri="{FF2B5EF4-FFF2-40B4-BE49-F238E27FC236}">
                <a16:creationId xmlns:a16="http://schemas.microsoft.com/office/drawing/2014/main" id="{FFA5A8A7-8B2F-DFFB-7D4D-A9298E61CF19}"/>
              </a:ext>
            </a:extLst>
          </p:cNvPr>
          <p:cNvSpPr/>
          <p:nvPr/>
        </p:nvSpPr>
        <p:spPr>
          <a:xfrm>
            <a:off x="2905844" y="5154874"/>
            <a:ext cx="1463040" cy="6400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	9</a:t>
            </a:r>
          </a:p>
        </p:txBody>
      </p:sp>
      <p:sp>
        <p:nvSpPr>
          <p:cNvPr id="15" name="TextBox 14">
            <a:extLst>
              <a:ext uri="{FF2B5EF4-FFF2-40B4-BE49-F238E27FC236}">
                <a16:creationId xmlns:a16="http://schemas.microsoft.com/office/drawing/2014/main" id="{EE2BF78F-9204-4616-6EC8-06452DD4E135}"/>
              </a:ext>
            </a:extLst>
          </p:cNvPr>
          <p:cNvSpPr txBox="1"/>
          <p:nvPr/>
        </p:nvSpPr>
        <p:spPr>
          <a:xfrm>
            <a:off x="2785752" y="4698410"/>
            <a:ext cx="1645920" cy="457200"/>
          </a:xfrm>
          <a:prstGeom prst="rect">
            <a:avLst/>
          </a:prstGeom>
          <a:noFill/>
        </p:spPr>
        <p:txBody>
          <a:bodyPr wrap="square" lIns="0" tIns="0" rIns="0" bIns="0" rtlCol="0" anchor="ctr">
            <a:noAutofit/>
          </a:bodyPr>
          <a:lstStyle/>
          <a:p>
            <a:pPr algn="ctr"/>
            <a:r>
              <a:rPr lang="en-US" sz="1100" b="1" dirty="0">
                <a:solidFill>
                  <a:schemeClr val="bg1">
                    <a:lumMod val="50000"/>
                  </a:schemeClr>
                </a:solidFill>
              </a:rPr>
              <a:t>VETOED</a:t>
            </a:r>
          </a:p>
        </p:txBody>
      </p:sp>
      <p:pic>
        <p:nvPicPr>
          <p:cNvPr id="16" name="Graphic 15">
            <a:extLst>
              <a:ext uri="{FF2B5EF4-FFF2-40B4-BE49-F238E27FC236}">
                <a16:creationId xmlns:a16="http://schemas.microsoft.com/office/drawing/2014/main" id="{29B72FD7-8454-E9F2-B35C-E364703A9829}"/>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054406" y="5242924"/>
            <a:ext cx="457200" cy="457200"/>
          </a:xfrm>
          <a:prstGeom prst="rect">
            <a:avLst/>
          </a:prstGeom>
        </p:spPr>
      </p:pic>
      <p:pic>
        <p:nvPicPr>
          <p:cNvPr id="17" name="Graphic 16">
            <a:extLst>
              <a:ext uri="{FF2B5EF4-FFF2-40B4-BE49-F238E27FC236}">
                <a16:creationId xmlns:a16="http://schemas.microsoft.com/office/drawing/2014/main" id="{B1A3BDBC-D8B8-4987-D915-58D3E7982FB7}"/>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229074" y="5242924"/>
            <a:ext cx="457200" cy="457200"/>
          </a:xfrm>
          <a:prstGeom prst="rect">
            <a:avLst/>
          </a:prstGeom>
        </p:spPr>
      </p:pic>
      <p:pic>
        <p:nvPicPr>
          <p:cNvPr id="18" name="Graphic 17">
            <a:extLst>
              <a:ext uri="{FF2B5EF4-FFF2-40B4-BE49-F238E27FC236}">
                <a16:creationId xmlns:a16="http://schemas.microsoft.com/office/drawing/2014/main" id="{6D8953CE-8330-6CEA-D76F-A8B76E5278E0}"/>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3054406" y="3961214"/>
            <a:ext cx="457200" cy="457200"/>
          </a:xfrm>
          <a:prstGeom prst="rect">
            <a:avLst/>
          </a:prstGeom>
        </p:spPr>
      </p:pic>
      <p:pic>
        <p:nvPicPr>
          <p:cNvPr id="19" name="Graphic 18">
            <a:extLst>
              <a:ext uri="{FF2B5EF4-FFF2-40B4-BE49-F238E27FC236}">
                <a16:creationId xmlns:a16="http://schemas.microsoft.com/office/drawing/2014/main" id="{5B5ECD8A-5A14-3FDF-878B-F494086E0A9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1229074" y="3950506"/>
            <a:ext cx="457200" cy="457200"/>
          </a:xfrm>
          <a:prstGeom prst="rect">
            <a:avLst/>
          </a:prstGeom>
        </p:spPr>
      </p:pic>
      <p:pic>
        <p:nvPicPr>
          <p:cNvPr id="20" name="Graphic 19">
            <a:extLst>
              <a:ext uri="{FF2B5EF4-FFF2-40B4-BE49-F238E27FC236}">
                <a16:creationId xmlns:a16="http://schemas.microsoft.com/office/drawing/2014/main" id="{C5EFE352-EB0B-83E1-0501-15CA38EB7DD5}"/>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3054406" y="2670492"/>
            <a:ext cx="457200" cy="457200"/>
          </a:xfrm>
          <a:prstGeom prst="rect">
            <a:avLst/>
          </a:prstGeom>
        </p:spPr>
      </p:pic>
      <p:pic>
        <p:nvPicPr>
          <p:cNvPr id="21" name="Graphic 20">
            <a:extLst>
              <a:ext uri="{FF2B5EF4-FFF2-40B4-BE49-F238E27FC236}">
                <a16:creationId xmlns:a16="http://schemas.microsoft.com/office/drawing/2014/main" id="{AADEEA87-614E-DB27-AF55-240E5EC2CDAA}"/>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229074" y="2677382"/>
            <a:ext cx="457200" cy="457200"/>
          </a:xfrm>
          <a:prstGeom prst="rect">
            <a:avLst/>
          </a:prstGeom>
        </p:spPr>
      </p:pic>
      <p:graphicFrame>
        <p:nvGraphicFramePr>
          <p:cNvPr id="22" name="Google Shape;96;p5">
            <a:extLst>
              <a:ext uri="{FF2B5EF4-FFF2-40B4-BE49-F238E27FC236}">
                <a16:creationId xmlns:a16="http://schemas.microsoft.com/office/drawing/2014/main" id="{88D899C3-81AA-6B35-9398-2C34B420243F}"/>
              </a:ext>
            </a:extLst>
          </p:cNvPr>
          <p:cNvGraphicFramePr/>
          <p:nvPr>
            <p:extLst>
              <p:ext uri="{D42A27DB-BD31-4B8C-83A1-F6EECF244321}">
                <p14:modId xmlns:p14="http://schemas.microsoft.com/office/powerpoint/2010/main" val="743177087"/>
              </p:ext>
            </p:extLst>
          </p:nvPr>
        </p:nvGraphicFramePr>
        <p:xfrm>
          <a:off x="960930" y="5832163"/>
          <a:ext cx="3168649" cy="228610"/>
        </p:xfrm>
        <a:graphic>
          <a:graphicData uri="http://schemas.openxmlformats.org/drawingml/2006/table">
            <a:tbl>
              <a:tblPr firstRow="1" bandRow="1">
                <a:noFill/>
              </a:tblPr>
              <a:tblGrid>
                <a:gridCol w="3168649">
                  <a:extLst>
                    <a:ext uri="{9D8B030D-6E8A-4147-A177-3AD203B41FA5}">
                      <a16:colId xmlns:a16="http://schemas.microsoft.com/office/drawing/2014/main" val="20000"/>
                    </a:ext>
                  </a:extLst>
                </a:gridCol>
              </a:tblGrid>
              <a:tr h="133466">
                <a:tc>
                  <a:txBody>
                    <a:bodyPr/>
                    <a:lstStyle/>
                    <a:p>
                      <a:pPr marL="0" marR="0" lvl="0" indent="0" algn="r" rtl="0">
                        <a:spcBef>
                          <a:spcPts val="0"/>
                        </a:spcBef>
                        <a:spcAft>
                          <a:spcPts val="0"/>
                        </a:spcAft>
                        <a:buNone/>
                      </a:pPr>
                      <a:r>
                        <a:rPr lang="en-US" sz="900" b="0" u="none" strike="noStrike" cap="none" dirty="0">
                          <a:solidFill>
                            <a:schemeClr val="tx1"/>
                          </a:solidFill>
                        </a:rPr>
                        <a:t>*Does not include bills enacted as part of other legislation</a:t>
                      </a:r>
                      <a:endParaRPr sz="1100" b="0" dirty="0">
                        <a:solidFill>
                          <a:schemeClr val="tx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3" name="Title 66">
            <a:extLst>
              <a:ext uri="{FF2B5EF4-FFF2-40B4-BE49-F238E27FC236}">
                <a16:creationId xmlns:a16="http://schemas.microsoft.com/office/drawing/2014/main" id="{E22C8082-9413-B4C5-C6F5-69B7A05B86F1}"/>
              </a:ext>
            </a:extLst>
          </p:cNvPr>
          <p:cNvSpPr>
            <a:spLocks noGrp="1"/>
          </p:cNvSpPr>
          <p:nvPr>
            <p:ph type="title"/>
          </p:nvPr>
        </p:nvSpPr>
        <p:spPr/>
        <p:txBody>
          <a:bodyPr/>
          <a:lstStyle/>
          <a:p>
            <a:r>
              <a:rPr lang="en-US" dirty="0"/>
              <a:t>2023 legislative record and key events for the 118</a:t>
            </a:r>
            <a:r>
              <a:rPr lang="en-US" baseline="30000" dirty="0"/>
              <a:t>th</a:t>
            </a:r>
            <a:r>
              <a:rPr lang="en-US" dirty="0"/>
              <a:t> Congress</a:t>
            </a:r>
          </a:p>
        </p:txBody>
      </p:sp>
      <p:sp>
        <p:nvSpPr>
          <p:cNvPr id="25" name="TextBox 24">
            <a:extLst>
              <a:ext uri="{FF2B5EF4-FFF2-40B4-BE49-F238E27FC236}">
                <a16:creationId xmlns:a16="http://schemas.microsoft.com/office/drawing/2014/main" id="{6A60CDB0-9294-8746-562F-408ED18850BB}"/>
              </a:ext>
            </a:extLst>
          </p:cNvPr>
          <p:cNvSpPr txBox="1"/>
          <p:nvPr/>
        </p:nvSpPr>
        <p:spPr>
          <a:xfrm>
            <a:off x="636990" y="6224623"/>
            <a:ext cx="3832373" cy="200055"/>
          </a:xfrm>
          <a:prstGeom prst="rect">
            <a:avLst/>
          </a:prstGeom>
          <a:noFill/>
        </p:spPr>
        <p:txBody>
          <a:bodyPr wrap="square" rtlCol="0">
            <a:spAutoFit/>
          </a:bodyPr>
          <a:lstStyle/>
          <a:p>
            <a:r>
              <a:rPr lang="en-US" sz="700" spc="200" dirty="0">
                <a:solidFill>
                  <a:schemeClr val="bg2">
                    <a:lumMod val="50000"/>
                  </a:schemeClr>
                </a:solidFill>
              </a:rPr>
              <a:t>SOURCE </a:t>
            </a:r>
            <a:r>
              <a:rPr lang="en-US" sz="700" dirty="0" err="1">
                <a:solidFill>
                  <a:schemeClr val="bg2">
                    <a:lumMod val="75000"/>
                  </a:schemeClr>
                </a:solidFill>
              </a:rPr>
              <a:t>GovTrack</a:t>
            </a:r>
            <a:r>
              <a:rPr lang="en-US" sz="700" dirty="0">
                <a:solidFill>
                  <a:schemeClr val="bg2">
                    <a:lumMod val="75000"/>
                  </a:schemeClr>
                </a:solidFill>
              </a:rPr>
              <a:t>.</a:t>
            </a:r>
          </a:p>
        </p:txBody>
      </p:sp>
      <p:sp>
        <p:nvSpPr>
          <p:cNvPr id="26" name="TextBox 25">
            <a:extLst>
              <a:ext uri="{FF2B5EF4-FFF2-40B4-BE49-F238E27FC236}">
                <a16:creationId xmlns:a16="http://schemas.microsoft.com/office/drawing/2014/main" id="{F51CF3F0-A648-5412-EA75-0EC70A637366}"/>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1/1/24</a:t>
            </a:r>
          </a:p>
        </p:txBody>
      </p:sp>
      <p:sp>
        <p:nvSpPr>
          <p:cNvPr id="44" name="Google Shape;2085;p66">
            <a:extLst>
              <a:ext uri="{FF2B5EF4-FFF2-40B4-BE49-F238E27FC236}">
                <a16:creationId xmlns:a16="http://schemas.microsoft.com/office/drawing/2014/main" id="{05034DCA-6A00-9E57-D080-56FC03FDB565}"/>
              </a:ext>
            </a:extLst>
          </p:cNvPr>
          <p:cNvSpPr/>
          <p:nvPr/>
        </p:nvSpPr>
        <p:spPr>
          <a:xfrm>
            <a:off x="4656221" y="1666089"/>
            <a:ext cx="3798518" cy="4387708"/>
          </a:xfrm>
          <a:prstGeom prst="roundRect">
            <a:avLst>
              <a:gd name="adj" fmla="val 3110"/>
            </a:avLst>
          </a:prstGeom>
          <a:noFill/>
          <a:ln w="28575"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457200" rtl="0" eaLnBrk="1" fontAlgn="auto" latinLnBrk="0" hangingPunct="1">
              <a:lnSpc>
                <a:spcPct val="100000"/>
              </a:lnSpc>
              <a:spcBef>
                <a:spcPts val="0"/>
              </a:spcBef>
              <a:spcAft>
                <a:spcPts val="600"/>
              </a:spcAft>
              <a:buClr>
                <a:srgbClr val="359E8F"/>
              </a:buClr>
              <a:buSzPts val="700"/>
              <a:buFont typeface="Arial"/>
              <a:buNone/>
              <a:tabLst/>
              <a:defRPr/>
            </a:pPr>
            <a:r>
              <a:rPr kumimoji="0" lang="en-US" sz="1200" b="1" i="0" u="none" strike="noStrike" kern="1200" cap="none" spc="0" normalizeH="0" baseline="0" noProof="0" dirty="0">
                <a:ln>
                  <a:noFill/>
                </a:ln>
                <a:solidFill>
                  <a:schemeClr val="accent1">
                    <a:lumMod val="75000"/>
                  </a:schemeClr>
                </a:solidFill>
                <a:effectLst/>
                <a:uLnTx/>
                <a:uFillTx/>
                <a:ea typeface="Arial"/>
                <a:cs typeface="Arial"/>
                <a:sym typeface="Arial"/>
              </a:rPr>
              <a:t>NOTABLE CONGRESSIONAL EVENTS IN 2023</a:t>
            </a:r>
          </a:p>
        </p:txBody>
      </p:sp>
      <p:sp>
        <p:nvSpPr>
          <p:cNvPr id="45" name="TextBox 44">
            <a:extLst>
              <a:ext uri="{FF2B5EF4-FFF2-40B4-BE49-F238E27FC236}">
                <a16:creationId xmlns:a16="http://schemas.microsoft.com/office/drawing/2014/main" id="{9B77A9F2-86CE-D5CD-673F-2329822EBBC9}"/>
              </a:ext>
            </a:extLst>
          </p:cNvPr>
          <p:cNvSpPr txBox="1"/>
          <p:nvPr/>
        </p:nvSpPr>
        <p:spPr>
          <a:xfrm>
            <a:off x="4755080" y="2201801"/>
            <a:ext cx="1779321" cy="1088836"/>
          </a:xfrm>
          <a:prstGeom prst="roundRect">
            <a:avLst>
              <a:gd name="adj" fmla="val 7971"/>
            </a:avLst>
          </a:prstGeom>
          <a:solidFill>
            <a:schemeClr val="bg2"/>
          </a:solidFill>
          <a:ln w="28575">
            <a:noFill/>
          </a:ln>
        </p:spPr>
        <p:txBody>
          <a:bodyPr wrap="square" lIns="45720" tIns="0" rIns="731520" bIns="45720" rtlCol="0" anchor="ctr">
            <a:noAutofit/>
          </a:bodyPr>
          <a:lstStyle/>
          <a:p>
            <a:pPr algn="ctr"/>
            <a:r>
              <a:rPr lang="en-US" sz="800" b="1" dirty="0"/>
              <a:t>Kevin McCarthy (R-CA-20) was elected as House Speaker after 15 ballots; later became the first Speaker to be ousted</a:t>
            </a:r>
          </a:p>
        </p:txBody>
      </p:sp>
      <p:sp>
        <p:nvSpPr>
          <p:cNvPr id="53" name="TextBox 52">
            <a:extLst>
              <a:ext uri="{FF2B5EF4-FFF2-40B4-BE49-F238E27FC236}">
                <a16:creationId xmlns:a16="http://schemas.microsoft.com/office/drawing/2014/main" id="{F1278C60-9E19-28CD-2600-277AEEE89281}"/>
              </a:ext>
            </a:extLst>
          </p:cNvPr>
          <p:cNvSpPr txBox="1"/>
          <p:nvPr/>
        </p:nvSpPr>
        <p:spPr>
          <a:xfrm>
            <a:off x="6589994" y="2201801"/>
            <a:ext cx="1779321" cy="1088836"/>
          </a:xfrm>
          <a:prstGeom prst="roundRect">
            <a:avLst>
              <a:gd name="adj" fmla="val 7971"/>
            </a:avLst>
          </a:prstGeom>
          <a:solidFill>
            <a:schemeClr val="bg2"/>
          </a:solidFill>
          <a:ln w="28575">
            <a:noFill/>
          </a:ln>
        </p:spPr>
        <p:txBody>
          <a:bodyPr wrap="square" lIns="45720" tIns="18288" rIns="731520" bIns="45720" rtlCol="0" anchor="ctr">
            <a:noAutofit/>
          </a:bodyPr>
          <a:lstStyle/>
          <a:p>
            <a:pPr algn="ctr"/>
            <a:r>
              <a:rPr lang="en-US" sz="800" b="1" dirty="0"/>
              <a:t>After four rounds and three GOP candidates, Mike Johnson (R-LA-4) was elected House Speaker</a:t>
            </a:r>
          </a:p>
        </p:txBody>
      </p:sp>
      <p:sp>
        <p:nvSpPr>
          <p:cNvPr id="54" name="TextBox 53">
            <a:extLst>
              <a:ext uri="{FF2B5EF4-FFF2-40B4-BE49-F238E27FC236}">
                <a16:creationId xmlns:a16="http://schemas.microsoft.com/office/drawing/2014/main" id="{6F134757-D54B-65C8-4609-550F67077429}"/>
              </a:ext>
            </a:extLst>
          </p:cNvPr>
          <p:cNvSpPr txBox="1"/>
          <p:nvPr/>
        </p:nvSpPr>
        <p:spPr>
          <a:xfrm>
            <a:off x="4755080" y="3486150"/>
            <a:ext cx="1779321" cy="1111918"/>
          </a:xfrm>
          <a:prstGeom prst="roundRect">
            <a:avLst>
              <a:gd name="adj" fmla="val 7971"/>
            </a:avLst>
          </a:prstGeom>
          <a:solidFill>
            <a:schemeClr val="bg2"/>
          </a:solidFill>
          <a:ln w="28575">
            <a:noFill/>
          </a:ln>
        </p:spPr>
        <p:txBody>
          <a:bodyPr wrap="square" lIns="45720" tIns="18288" rIns="731520" bIns="45720" rtlCol="0" anchor="ctr">
            <a:noAutofit/>
          </a:bodyPr>
          <a:lstStyle/>
          <a:p>
            <a:pPr algn="ctr"/>
            <a:r>
              <a:rPr lang="en-US" sz="800" b="1" dirty="0"/>
              <a:t>Congress suspended the debt ceiling through Jan. 1, 2025, and passed two CRs to fund the government</a:t>
            </a:r>
          </a:p>
        </p:txBody>
      </p:sp>
      <p:sp>
        <p:nvSpPr>
          <p:cNvPr id="55" name="TextBox 54">
            <a:extLst>
              <a:ext uri="{FF2B5EF4-FFF2-40B4-BE49-F238E27FC236}">
                <a16:creationId xmlns:a16="http://schemas.microsoft.com/office/drawing/2014/main" id="{B86B96F5-2049-D307-7DCC-781E845AE758}"/>
              </a:ext>
            </a:extLst>
          </p:cNvPr>
          <p:cNvSpPr txBox="1"/>
          <p:nvPr/>
        </p:nvSpPr>
        <p:spPr>
          <a:xfrm>
            <a:off x="6589994" y="3486150"/>
            <a:ext cx="1779321" cy="1111918"/>
          </a:xfrm>
          <a:prstGeom prst="roundRect">
            <a:avLst>
              <a:gd name="adj" fmla="val 7971"/>
            </a:avLst>
          </a:prstGeom>
          <a:solidFill>
            <a:schemeClr val="bg2"/>
          </a:solidFill>
          <a:ln w="28575">
            <a:noFill/>
          </a:ln>
        </p:spPr>
        <p:txBody>
          <a:bodyPr wrap="square" lIns="45720" tIns="18288" rIns="731520" bIns="45720" rtlCol="0" anchor="ctr">
            <a:noAutofit/>
          </a:bodyPr>
          <a:lstStyle/>
          <a:p>
            <a:pPr algn="ctr"/>
            <a:r>
              <a:rPr lang="en-US" sz="800" b="1" dirty="0"/>
              <a:t>One Senator and four Reps. voluntarily left office, including former House Speaker Kevin McCarthy</a:t>
            </a:r>
          </a:p>
        </p:txBody>
      </p:sp>
      <p:sp>
        <p:nvSpPr>
          <p:cNvPr id="56" name="TextBox 55">
            <a:extLst>
              <a:ext uri="{FF2B5EF4-FFF2-40B4-BE49-F238E27FC236}">
                <a16:creationId xmlns:a16="http://schemas.microsoft.com/office/drawing/2014/main" id="{90D91BE3-8FBB-1D38-3D18-7A2F4880E7A9}"/>
              </a:ext>
            </a:extLst>
          </p:cNvPr>
          <p:cNvSpPr txBox="1"/>
          <p:nvPr/>
        </p:nvSpPr>
        <p:spPr>
          <a:xfrm>
            <a:off x="4755080" y="4750468"/>
            <a:ext cx="1779321" cy="1088836"/>
          </a:xfrm>
          <a:prstGeom prst="roundRect">
            <a:avLst>
              <a:gd name="adj" fmla="val 7971"/>
            </a:avLst>
          </a:prstGeom>
          <a:solidFill>
            <a:schemeClr val="bg2"/>
          </a:solidFill>
          <a:ln w="28575">
            <a:noFill/>
          </a:ln>
        </p:spPr>
        <p:txBody>
          <a:bodyPr wrap="square" lIns="45720" tIns="18288" rIns="731520" bIns="45720" rtlCol="0" anchor="ctr">
            <a:noAutofit/>
          </a:bodyPr>
          <a:lstStyle/>
          <a:p>
            <a:pPr algn="ctr"/>
            <a:r>
              <a:rPr lang="en-US" sz="800" b="1" dirty="0"/>
              <a:t>Longtime California Sen. Dianne Feinstein passed away</a:t>
            </a:r>
          </a:p>
        </p:txBody>
      </p:sp>
      <p:sp>
        <p:nvSpPr>
          <p:cNvPr id="57" name="TextBox 56">
            <a:extLst>
              <a:ext uri="{FF2B5EF4-FFF2-40B4-BE49-F238E27FC236}">
                <a16:creationId xmlns:a16="http://schemas.microsoft.com/office/drawing/2014/main" id="{D205CB69-B60C-E023-8A6F-6936CDE2AAB6}"/>
              </a:ext>
            </a:extLst>
          </p:cNvPr>
          <p:cNvSpPr txBox="1"/>
          <p:nvPr/>
        </p:nvSpPr>
        <p:spPr>
          <a:xfrm>
            <a:off x="6587237" y="4759655"/>
            <a:ext cx="1779321" cy="1088836"/>
          </a:xfrm>
          <a:prstGeom prst="roundRect">
            <a:avLst>
              <a:gd name="adj" fmla="val 7971"/>
            </a:avLst>
          </a:prstGeom>
          <a:solidFill>
            <a:schemeClr val="bg2"/>
          </a:solidFill>
          <a:ln w="28575">
            <a:noFill/>
          </a:ln>
        </p:spPr>
        <p:txBody>
          <a:bodyPr wrap="square" lIns="45720" tIns="18288" rIns="731520" bIns="45720" rtlCol="0" anchor="ctr">
            <a:noAutofit/>
          </a:bodyPr>
          <a:lstStyle/>
          <a:p>
            <a:pPr algn="ctr"/>
            <a:r>
              <a:rPr lang="en-US" sz="800" b="1" dirty="0"/>
              <a:t>Freshman Rep. George Santos was expelled from the House of Representatives district NY-3</a:t>
            </a:r>
          </a:p>
        </p:txBody>
      </p:sp>
      <p:pic>
        <p:nvPicPr>
          <p:cNvPr id="58" name="Google Shape;86;p3">
            <a:extLst>
              <a:ext uri="{FF2B5EF4-FFF2-40B4-BE49-F238E27FC236}">
                <a16:creationId xmlns:a16="http://schemas.microsoft.com/office/drawing/2014/main" id="{0C07E663-A605-58E6-E4B7-09E3A347C157}"/>
              </a:ext>
            </a:extLst>
          </p:cNvPr>
          <p:cNvPicPr preferRelativeResize="0"/>
          <p:nvPr/>
        </p:nvPicPr>
        <p:blipFill rotWithShape="1">
          <a:blip r:embed="rId14"/>
          <a:srcRect t="2380" b="18620"/>
          <a:stretch/>
        </p:blipFill>
        <p:spPr>
          <a:xfrm>
            <a:off x="5856598" y="5029753"/>
            <a:ext cx="548640" cy="548640"/>
          </a:xfrm>
          <a:prstGeom prst="roundRect">
            <a:avLst>
              <a:gd name="adj" fmla="val 11723"/>
            </a:avLst>
          </a:prstGeom>
          <a:noFill/>
          <a:ln w="28575" cap="flat" cmpd="sng">
            <a:solidFill>
              <a:srgbClr val="0380E3"/>
            </a:solidFill>
            <a:prstDash val="solid"/>
            <a:round/>
            <a:headEnd type="none" w="sm" len="sm"/>
            <a:tailEnd type="none" w="sm" len="sm"/>
          </a:ln>
        </p:spPr>
      </p:pic>
      <p:pic>
        <p:nvPicPr>
          <p:cNvPr id="59" name="Google Shape;86;p3">
            <a:extLst>
              <a:ext uri="{FF2B5EF4-FFF2-40B4-BE49-F238E27FC236}">
                <a16:creationId xmlns:a16="http://schemas.microsoft.com/office/drawing/2014/main" id="{A3DE6C35-EF88-0EDF-05E1-D4BDD5A304D4}"/>
              </a:ext>
            </a:extLst>
          </p:cNvPr>
          <p:cNvPicPr preferRelativeResize="0"/>
          <p:nvPr/>
        </p:nvPicPr>
        <p:blipFill>
          <a:blip r:embed="rId15"/>
          <a:srcRect t="10046" b="10046"/>
          <a:stretch/>
        </p:blipFill>
        <p:spPr>
          <a:xfrm>
            <a:off x="7711468" y="5029753"/>
            <a:ext cx="548640" cy="548640"/>
          </a:xfrm>
          <a:prstGeom prst="roundRect">
            <a:avLst>
              <a:gd name="adj" fmla="val 11723"/>
            </a:avLst>
          </a:prstGeom>
          <a:noFill/>
          <a:ln w="28575" cap="flat" cmpd="sng">
            <a:solidFill>
              <a:srgbClr val="FF5739"/>
            </a:solidFill>
            <a:prstDash val="solid"/>
            <a:round/>
            <a:headEnd type="none" w="sm" len="sm"/>
            <a:tailEnd type="none" w="sm" len="sm"/>
          </a:ln>
        </p:spPr>
      </p:pic>
      <p:pic>
        <p:nvPicPr>
          <p:cNvPr id="60" name="Graphic 59">
            <a:extLst>
              <a:ext uri="{FF2B5EF4-FFF2-40B4-BE49-F238E27FC236}">
                <a16:creationId xmlns:a16="http://schemas.microsoft.com/office/drawing/2014/main" id="{234885B5-9C25-3852-7A99-BAB9BD86B3E7}"/>
              </a:ext>
            </a:extLst>
          </p:cNvPr>
          <p:cNvPicPr>
            <a:picLocks/>
          </p:cNvPicPr>
          <p:nvPr/>
        </p:nvPicPr>
        <p:blipFill>
          <a:blip r:embed="rId16">
            <a:extLst>
              <a:ext uri="{96DAC541-7B7A-43D3-8B79-37D633B846F1}">
                <asvg:svgBlip xmlns:asvg="http://schemas.microsoft.com/office/drawing/2016/SVG/main" r:embed="rId17"/>
              </a:ext>
            </a:extLst>
          </a:blip>
          <a:stretch>
            <a:fillRect/>
          </a:stretch>
        </p:blipFill>
        <p:spPr>
          <a:xfrm>
            <a:off x="7592725" y="3587359"/>
            <a:ext cx="843966" cy="843966"/>
          </a:xfrm>
          <a:prstGeom prst="rect">
            <a:avLst/>
          </a:prstGeom>
        </p:spPr>
      </p:pic>
      <p:pic>
        <p:nvPicPr>
          <p:cNvPr id="62" name="Google Shape;86;p3">
            <a:extLst>
              <a:ext uri="{FF2B5EF4-FFF2-40B4-BE49-F238E27FC236}">
                <a16:creationId xmlns:a16="http://schemas.microsoft.com/office/drawing/2014/main" id="{02FDB2B4-6B4C-F200-7561-944AF5A9273A}"/>
              </a:ext>
            </a:extLst>
          </p:cNvPr>
          <p:cNvPicPr preferRelativeResize="0"/>
          <p:nvPr/>
        </p:nvPicPr>
        <p:blipFill>
          <a:blip r:embed="rId18"/>
          <a:srcRect t="9146" b="9146"/>
          <a:stretch/>
        </p:blipFill>
        <p:spPr>
          <a:xfrm>
            <a:off x="5856598" y="2471899"/>
            <a:ext cx="548640" cy="548640"/>
          </a:xfrm>
          <a:prstGeom prst="roundRect">
            <a:avLst>
              <a:gd name="adj" fmla="val 11723"/>
            </a:avLst>
          </a:prstGeom>
          <a:noFill/>
          <a:ln w="28575" cap="flat" cmpd="sng">
            <a:solidFill>
              <a:srgbClr val="FF5739"/>
            </a:solidFill>
            <a:prstDash val="solid"/>
            <a:round/>
            <a:headEnd type="none" w="sm" len="sm"/>
            <a:tailEnd type="none" w="sm" len="sm"/>
          </a:ln>
        </p:spPr>
      </p:pic>
      <p:pic>
        <p:nvPicPr>
          <p:cNvPr id="63" name="Google Shape;86;p3">
            <a:extLst>
              <a:ext uri="{FF2B5EF4-FFF2-40B4-BE49-F238E27FC236}">
                <a16:creationId xmlns:a16="http://schemas.microsoft.com/office/drawing/2014/main" id="{BA1033AF-61A2-A577-82FF-0E6C8895FF3B}"/>
              </a:ext>
            </a:extLst>
          </p:cNvPr>
          <p:cNvPicPr preferRelativeResize="0"/>
          <p:nvPr/>
        </p:nvPicPr>
        <p:blipFill>
          <a:blip r:embed="rId19"/>
          <a:srcRect t="9995" b="9995"/>
          <a:stretch/>
        </p:blipFill>
        <p:spPr>
          <a:xfrm>
            <a:off x="7711468" y="2471899"/>
            <a:ext cx="548640" cy="548640"/>
          </a:xfrm>
          <a:prstGeom prst="roundRect">
            <a:avLst>
              <a:gd name="adj" fmla="val 11723"/>
            </a:avLst>
          </a:prstGeom>
          <a:noFill/>
          <a:ln w="28575" cap="flat" cmpd="sng">
            <a:solidFill>
              <a:srgbClr val="FF5739"/>
            </a:solidFill>
            <a:prstDash val="solid"/>
            <a:round/>
            <a:headEnd type="none" w="sm" len="sm"/>
            <a:tailEnd type="none" w="sm" len="sm"/>
          </a:ln>
        </p:spPr>
      </p:pic>
      <p:pic>
        <p:nvPicPr>
          <p:cNvPr id="65" name="Graphic 64">
            <a:extLst>
              <a:ext uri="{FF2B5EF4-FFF2-40B4-BE49-F238E27FC236}">
                <a16:creationId xmlns:a16="http://schemas.microsoft.com/office/drawing/2014/main" id="{FC48B4A7-A7D4-3E93-530F-9679225B0DF1}"/>
              </a:ext>
            </a:extLst>
          </p:cNvPr>
          <p:cNvPicPr>
            <a:picLocks/>
          </p:cNvPicPr>
          <p:nvPr/>
        </p:nvPicPr>
        <p:blipFill>
          <a:blip r:embed="rId20">
            <a:extLst>
              <a:ext uri="{96DAC541-7B7A-43D3-8B79-37D633B846F1}">
                <asvg:svgBlip xmlns:asvg="http://schemas.microsoft.com/office/drawing/2016/SVG/main" r:embed="rId21"/>
              </a:ext>
            </a:extLst>
          </a:blip>
          <a:stretch>
            <a:fillRect/>
          </a:stretch>
        </p:blipFill>
        <p:spPr>
          <a:xfrm>
            <a:off x="5841939" y="3710680"/>
            <a:ext cx="631049" cy="727894"/>
          </a:xfrm>
          <a:prstGeom prst="rect">
            <a:avLst/>
          </a:prstGeom>
        </p:spPr>
      </p:pic>
    </p:spTree>
    <p:extLst>
      <p:ext uri="{BB962C8B-B14F-4D97-AF65-F5344CB8AC3E}">
        <p14:creationId xmlns:p14="http://schemas.microsoft.com/office/powerpoint/2010/main" val="73503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7;p8">
            <a:extLst>
              <a:ext uri="{FF2B5EF4-FFF2-40B4-BE49-F238E27FC236}">
                <a16:creationId xmlns:a16="http://schemas.microsoft.com/office/drawing/2014/main" id="{3E82E6EF-D2C9-0908-AC51-F860855E7038}"/>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Arial Black"/>
              <a:buNone/>
            </a:pPr>
            <a:r>
              <a:rPr lang="en-US" dirty="0"/>
              <a:t>Key legislation passed in 2023</a:t>
            </a:r>
            <a:endParaRPr dirty="0"/>
          </a:p>
        </p:txBody>
      </p:sp>
      <p:sp>
        <p:nvSpPr>
          <p:cNvPr id="4" name="Google Shape;118;p8">
            <a:extLst>
              <a:ext uri="{FF2B5EF4-FFF2-40B4-BE49-F238E27FC236}">
                <a16:creationId xmlns:a16="http://schemas.microsoft.com/office/drawing/2014/main" id="{1D85E133-CD09-6C28-020F-EFF22A3739D0}"/>
              </a:ext>
            </a:extLst>
          </p:cNvPr>
          <p:cNvSpPr/>
          <p:nvPr/>
        </p:nvSpPr>
        <p:spPr>
          <a:xfrm>
            <a:off x="3596568" y="4924693"/>
            <a:ext cx="458257" cy="4582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rgbClr val="3A3838"/>
              </a:solidFill>
              <a:latin typeface="Arial"/>
              <a:ea typeface="Arial"/>
              <a:cs typeface="Arial"/>
              <a:sym typeface="Arial"/>
            </a:endParaRPr>
          </a:p>
        </p:txBody>
      </p:sp>
      <p:graphicFrame>
        <p:nvGraphicFramePr>
          <p:cNvPr id="5" name="Google Shape;123;p8">
            <a:extLst>
              <a:ext uri="{FF2B5EF4-FFF2-40B4-BE49-F238E27FC236}">
                <a16:creationId xmlns:a16="http://schemas.microsoft.com/office/drawing/2014/main" id="{39041D56-70B4-2DFB-B24C-B8AFBFEA9317}"/>
              </a:ext>
            </a:extLst>
          </p:cNvPr>
          <p:cNvGraphicFramePr/>
          <p:nvPr>
            <p:extLst>
              <p:ext uri="{D42A27DB-BD31-4B8C-83A1-F6EECF244321}">
                <p14:modId xmlns:p14="http://schemas.microsoft.com/office/powerpoint/2010/main" val="4059005458"/>
              </p:ext>
            </p:extLst>
          </p:nvPr>
        </p:nvGraphicFramePr>
        <p:xfrm>
          <a:off x="965201" y="1463981"/>
          <a:ext cx="7339814" cy="4472940"/>
        </p:xfrm>
        <a:graphic>
          <a:graphicData uri="http://schemas.openxmlformats.org/drawingml/2006/table">
            <a:tbl>
              <a:tblPr>
                <a:noFill/>
              </a:tblPr>
              <a:tblGrid>
                <a:gridCol w="1808479">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4058135">
                  <a:extLst>
                    <a:ext uri="{9D8B030D-6E8A-4147-A177-3AD203B41FA5}">
                      <a16:colId xmlns:a16="http://schemas.microsoft.com/office/drawing/2014/main" val="20002"/>
                    </a:ext>
                  </a:extLst>
                </a:gridCol>
              </a:tblGrid>
              <a:tr h="274320">
                <a:tc>
                  <a:txBody>
                    <a:bodyPr/>
                    <a:lstStyle/>
                    <a:p>
                      <a:pPr marL="0" marR="0" lvl="0" indent="0" algn="ctr" rtl="0">
                        <a:spcBef>
                          <a:spcPts val="0"/>
                        </a:spcBef>
                        <a:spcAft>
                          <a:spcPts val="300"/>
                        </a:spcAft>
                        <a:buNone/>
                      </a:pPr>
                      <a:r>
                        <a:rPr lang="en-US" sz="1100" b="1" i="0" u="none" strike="noStrike" cap="none" dirty="0">
                          <a:solidFill>
                            <a:schemeClr val="bg1"/>
                          </a:solidFill>
                          <a:latin typeface="+mn-lt"/>
                          <a:ea typeface="Arial"/>
                          <a:cs typeface="Arial"/>
                          <a:sym typeface="Arial"/>
                        </a:rPr>
                        <a:t>Title</a:t>
                      </a:r>
                      <a:endParaRPr sz="11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rtl="0">
                        <a:spcBef>
                          <a:spcPts val="0"/>
                        </a:spcBef>
                        <a:spcAft>
                          <a:spcPts val="300"/>
                        </a:spcAft>
                        <a:buNone/>
                      </a:pPr>
                      <a:r>
                        <a:rPr lang="en-US" sz="1100" b="1" i="0" u="none" strike="noStrike" cap="none" dirty="0">
                          <a:solidFill>
                            <a:schemeClr val="bg1"/>
                          </a:solidFill>
                          <a:latin typeface="+mn-lt"/>
                          <a:cs typeface="Arial"/>
                          <a:sym typeface="Arial"/>
                        </a:rPr>
                        <a:t>Signed into law</a:t>
                      </a:r>
                      <a:endParaRPr sz="11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rtl="0">
                        <a:spcBef>
                          <a:spcPts val="0"/>
                        </a:spcBef>
                        <a:spcAft>
                          <a:spcPts val="300"/>
                        </a:spcAft>
                        <a:buNone/>
                      </a:pPr>
                      <a:r>
                        <a:rPr lang="en-US" sz="1100" b="1" i="0" u="none" strike="noStrike" cap="none" dirty="0">
                          <a:solidFill>
                            <a:schemeClr val="bg1"/>
                          </a:solidFill>
                          <a:latin typeface="+mn-lt"/>
                          <a:ea typeface="Arial"/>
                          <a:cs typeface="Arial"/>
                          <a:sym typeface="Arial"/>
                        </a:rPr>
                        <a:t>Description</a:t>
                      </a:r>
                      <a:endParaRPr sz="11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58261">
                <a:tc>
                  <a:txBody>
                    <a:bodyPr/>
                    <a:lstStyle/>
                    <a:p>
                      <a:pPr algn="l">
                        <a:spcAft>
                          <a:spcPts val="300"/>
                        </a:spcAft>
                      </a:pPr>
                      <a:r>
                        <a:rPr lang="en-US" sz="1050" dirty="0">
                          <a:solidFill>
                            <a:schemeClr val="tx1"/>
                          </a:solidFill>
                        </a:rPr>
                        <a:t>H.R. 3746: Fiscal Responsibility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300"/>
                        </a:spcAft>
                      </a:pPr>
                      <a:r>
                        <a:rPr lang="en-US" sz="1050" dirty="0">
                          <a:solidFill>
                            <a:schemeClr val="tx1"/>
                          </a:solidFill>
                        </a:rPr>
                        <a:t>June 3,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000" baseline="0" dirty="0">
                          <a:solidFill>
                            <a:schemeClr val="tx1"/>
                          </a:solidFill>
                        </a:rPr>
                        <a:t>Suspended the debt ceiling through January 1, 2025; cuts spending by 1% if all 12 appropriations bills for FY2024 are not passed by the end of 2023, and caps discretionary spending for FY2024 and FY2025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14474"/>
                  </a:ext>
                </a:extLst>
              </a:tr>
              <a:tr h="45826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050" dirty="0">
                          <a:solidFill>
                            <a:schemeClr val="tx1"/>
                          </a:solidFill>
                        </a:rPr>
                        <a:t>S. 777: Veterans’ Compensation Cost-of-Living Adjustment (COLA)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300"/>
                        </a:spcAft>
                      </a:pPr>
                      <a:r>
                        <a:rPr lang="en-US" sz="1050" dirty="0">
                          <a:solidFill>
                            <a:schemeClr val="tx1"/>
                          </a:solidFill>
                        </a:rPr>
                        <a:t>June 14,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0" i="0" kern="1200" dirty="0">
                          <a:solidFill>
                            <a:schemeClr val="tx1"/>
                          </a:solidFill>
                          <a:effectLst/>
                          <a:latin typeface="+mn-lt"/>
                          <a:ea typeface="+mn-ea"/>
                          <a:cs typeface="+mn-cs"/>
                        </a:rPr>
                        <a:t>Requires the Dept. of Veterans Affairs to increase the rate of veterans’ disability compensation by the same percentage that beneficiaries of Social Security receive adjusted cost-of-living increases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1099260"/>
                  </a:ext>
                </a:extLst>
              </a:tr>
              <a:tr h="458261">
                <a:tc>
                  <a:txBody>
                    <a:bodyPr/>
                    <a:lstStyle/>
                    <a:p>
                      <a:pPr algn="l">
                        <a:spcAft>
                          <a:spcPts val="300"/>
                        </a:spcAft>
                      </a:pPr>
                      <a:r>
                        <a:rPr lang="en-US" sz="1050" dirty="0">
                          <a:solidFill>
                            <a:schemeClr val="tx1"/>
                          </a:solidFill>
                        </a:rPr>
                        <a:t>H.R. 4004: United States-Taiwan Initiative on 21</a:t>
                      </a:r>
                      <a:r>
                        <a:rPr lang="en-US" sz="1050" baseline="30000" dirty="0">
                          <a:solidFill>
                            <a:schemeClr val="tx1"/>
                          </a:solidFill>
                        </a:rPr>
                        <a:t>st</a:t>
                      </a:r>
                      <a:r>
                        <a:rPr lang="en-US" sz="1050" dirty="0">
                          <a:solidFill>
                            <a:schemeClr val="tx1"/>
                          </a:solidFill>
                        </a:rPr>
                        <a:t> Century Trade First Agreement Implementation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050" dirty="0">
                          <a:solidFill>
                            <a:schemeClr val="tx1"/>
                          </a:solidFill>
                        </a:rPr>
                        <a:t>August 7,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300"/>
                        </a:spcAft>
                      </a:pPr>
                      <a:r>
                        <a:rPr lang="en-US" sz="1000" dirty="0">
                          <a:solidFill>
                            <a:schemeClr val="tx1"/>
                          </a:solidFill>
                        </a:rPr>
                        <a:t>Approves the June 1 US-Taiwan trade agreement, allowing implementation after Taiwan takes steps to ensure compliance, and requires the US Trade Representative to share US negotiating texts with Congress before Taiwan or parties outside of the executive branch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826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050" dirty="0">
                          <a:solidFill>
                            <a:schemeClr val="tx1"/>
                          </a:solidFill>
                        </a:rPr>
                        <a:t>H.R. 5860: Continuing Appropriations Act, 2024 and Other Extensions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050" dirty="0">
                          <a:solidFill>
                            <a:schemeClr val="tx1"/>
                          </a:solidFill>
                        </a:rPr>
                        <a:t>September 30,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300"/>
                        </a:spcAft>
                      </a:pPr>
                      <a:r>
                        <a:rPr lang="en-US" sz="1000" dirty="0">
                          <a:solidFill>
                            <a:schemeClr val="tx1"/>
                          </a:solidFill>
                        </a:rPr>
                        <a:t>Continues FY2024 appropriations to federal agencies through November 17, 2023; provides emergency funding for disaster relief; extends programs such as FAA and National Flood 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2819">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050" dirty="0">
                          <a:solidFill>
                            <a:schemeClr val="tx1"/>
                          </a:solidFill>
                        </a:rPr>
                        <a:t>H.R. 6363: Further Continuing Appropriations and Other Extensions Act,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050" dirty="0">
                          <a:solidFill>
                            <a:schemeClr val="tx1"/>
                          </a:solidFill>
                        </a:rPr>
                        <a:t>November 16,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300"/>
                        </a:spcAft>
                      </a:pPr>
                      <a:r>
                        <a:rPr lang="en-US" sz="1000" dirty="0">
                          <a:solidFill>
                            <a:schemeClr val="tx1"/>
                          </a:solidFill>
                        </a:rPr>
                        <a:t>Continues FY2024 appropriations for federal agencies through January 19, 2024, and February 2, 2024, for varying agencies; extends the 2018 Farm Bill.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2819">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050" dirty="0">
                          <a:solidFill>
                            <a:schemeClr val="tx1"/>
                          </a:solidFill>
                        </a:rPr>
                        <a:t>H.R. 2670: National Defense Authorization Act for Fiscal Year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050" dirty="0">
                          <a:solidFill>
                            <a:schemeClr val="tx1"/>
                          </a:solidFill>
                        </a:rPr>
                        <a:t>December 22,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300"/>
                        </a:spcAft>
                      </a:pPr>
                      <a:r>
                        <a:rPr lang="en-US" sz="1000" dirty="0">
                          <a:solidFill>
                            <a:schemeClr val="tx1"/>
                          </a:solidFill>
                        </a:rPr>
                        <a:t>Authorizes FY2024 appropriations and establishes policies for Department of Defense programs and activities, and national security programs of the Department of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7488563"/>
                  </a:ext>
                </a:extLst>
              </a:tr>
            </a:tbl>
          </a:graphicData>
        </a:graphic>
      </p:graphicFrame>
      <p:sp>
        <p:nvSpPr>
          <p:cNvPr id="6" name="TextBox 5">
            <a:extLst>
              <a:ext uri="{FF2B5EF4-FFF2-40B4-BE49-F238E27FC236}">
                <a16:creationId xmlns:a16="http://schemas.microsoft.com/office/drawing/2014/main" id="{483C1AED-B1E9-E628-2769-FEF446BE886F}"/>
              </a:ext>
            </a:extLst>
          </p:cNvPr>
          <p:cNvSpPr txBox="1"/>
          <p:nvPr/>
        </p:nvSpPr>
        <p:spPr>
          <a:xfrm>
            <a:off x="636989" y="6224623"/>
            <a:ext cx="613155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Congress.gov. </a:t>
            </a:r>
          </a:p>
        </p:txBody>
      </p:sp>
      <p:sp>
        <p:nvSpPr>
          <p:cNvPr id="7" name="TextBox 6">
            <a:extLst>
              <a:ext uri="{FF2B5EF4-FFF2-40B4-BE49-F238E27FC236}">
                <a16:creationId xmlns:a16="http://schemas.microsoft.com/office/drawing/2014/main" id="{978CD963-028B-FEE5-7894-D85ADD8C7F79}"/>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1/1/24</a:t>
            </a:r>
          </a:p>
        </p:txBody>
      </p:sp>
    </p:spTree>
    <p:extLst>
      <p:ext uri="{BB962C8B-B14F-4D97-AF65-F5344CB8AC3E}">
        <p14:creationId xmlns:p14="http://schemas.microsoft.com/office/powerpoint/2010/main" val="69592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2;p6">
            <a:extLst>
              <a:ext uri="{FF2B5EF4-FFF2-40B4-BE49-F238E27FC236}">
                <a16:creationId xmlns:a16="http://schemas.microsoft.com/office/drawing/2014/main" id="{800F6B7D-7D4B-0F08-D11D-FABEEBFD1038}"/>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Black"/>
              <a:buNone/>
            </a:pPr>
            <a:r>
              <a:rPr lang="en-US" dirty="0"/>
              <a:t>All enacted laws in 2023 (1/4)</a:t>
            </a:r>
            <a:endParaRPr dirty="0"/>
          </a:p>
        </p:txBody>
      </p:sp>
      <p:graphicFrame>
        <p:nvGraphicFramePr>
          <p:cNvPr id="4" name="Google Shape;123;p8">
            <a:extLst>
              <a:ext uri="{FF2B5EF4-FFF2-40B4-BE49-F238E27FC236}">
                <a16:creationId xmlns:a16="http://schemas.microsoft.com/office/drawing/2014/main" id="{96381790-3A31-359D-0479-12AC6987CBD5}"/>
              </a:ext>
            </a:extLst>
          </p:cNvPr>
          <p:cNvGraphicFramePr/>
          <p:nvPr>
            <p:extLst>
              <p:ext uri="{D42A27DB-BD31-4B8C-83A1-F6EECF244321}">
                <p14:modId xmlns:p14="http://schemas.microsoft.com/office/powerpoint/2010/main" val="461161849"/>
              </p:ext>
            </p:extLst>
          </p:nvPr>
        </p:nvGraphicFramePr>
        <p:xfrm>
          <a:off x="965200" y="1463981"/>
          <a:ext cx="7342632" cy="4451680"/>
        </p:xfrm>
        <a:graphic>
          <a:graphicData uri="http://schemas.openxmlformats.org/drawingml/2006/table">
            <a:tbl>
              <a:tblPr>
                <a:noFill/>
              </a:tblPr>
              <a:tblGrid>
                <a:gridCol w="329184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1490472">
                  <a:extLst>
                    <a:ext uri="{9D8B030D-6E8A-4147-A177-3AD203B41FA5}">
                      <a16:colId xmlns:a16="http://schemas.microsoft.com/office/drawing/2014/main" val="20002"/>
                    </a:ext>
                  </a:extLst>
                </a:gridCol>
              </a:tblGrid>
              <a:tr h="274320">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Title</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Sponsor</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Cosponsor #</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71146">
                <a:tc>
                  <a:txBody>
                    <a:bodyPr/>
                    <a:lstStyle/>
                    <a:p>
                      <a:pPr algn="l" fontAlgn="b"/>
                      <a:r>
                        <a:rPr lang="en-US" sz="900" b="0" i="0" u="none" strike="noStrike" dirty="0">
                          <a:solidFill>
                            <a:schemeClr val="tx1"/>
                          </a:solidFill>
                          <a:effectLst/>
                          <a:latin typeface="+mn-lt"/>
                        </a:rPr>
                        <a:t>S.619: COVID-19 Origin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Hawley, Josh (Sen.-R-MO)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4 (4R)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993960"/>
                  </a:ext>
                </a:extLst>
              </a:tr>
              <a:tr h="364192">
                <a:tc>
                  <a:txBody>
                    <a:bodyPr/>
                    <a:lstStyle/>
                    <a:p>
                      <a:pPr algn="l" fontAlgn="b"/>
                      <a:r>
                        <a:rPr lang="en-US" sz="900" b="0" i="0" u="none" strike="noStrike" dirty="0">
                          <a:solidFill>
                            <a:schemeClr val="tx1"/>
                          </a:solidFill>
                          <a:effectLst/>
                          <a:latin typeface="+mn-lt"/>
                        </a:rPr>
                        <a:t>H.J. Res. 26: Disapproving the action of the District of Columbia Council in approving the Revised Criminal Code Act of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Clyde, Andrew S. (Rep.-R-GA-9)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46 (46R)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97905"/>
                  </a:ext>
                </a:extLst>
              </a:tr>
              <a:tr h="364192">
                <a:tc>
                  <a:txBody>
                    <a:bodyPr/>
                    <a:lstStyle/>
                    <a:p>
                      <a:pPr algn="l" fontAlgn="b"/>
                      <a:r>
                        <a:rPr lang="en-US" sz="900" b="0" i="0" u="none" strike="noStrike" dirty="0">
                          <a:solidFill>
                            <a:schemeClr val="tx1"/>
                          </a:solidFill>
                          <a:effectLst/>
                          <a:latin typeface="+mn-lt"/>
                        </a:rPr>
                        <a:t>H.J. Res. 7: Relating to a national emergency declared by the President on March 13,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900" b="0" i="0" u="none" strike="noStrike" dirty="0">
                          <a:solidFill>
                            <a:schemeClr val="tx1"/>
                          </a:solidFill>
                          <a:effectLst/>
                          <a:latin typeface="+mn-lt"/>
                        </a:rPr>
                        <a:t>Gosar, Paul A. (Rep.-R-AZ-9)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68 (68R)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7274035"/>
                  </a:ext>
                </a:extLst>
              </a:tr>
              <a:tr h="364192">
                <a:tc>
                  <a:txBody>
                    <a:bodyPr/>
                    <a:lstStyle/>
                    <a:p>
                      <a:pPr algn="l" fontAlgn="b"/>
                      <a:r>
                        <a:rPr lang="en-US" sz="900" b="0" i="0" u="none" strike="noStrike" dirty="0">
                          <a:solidFill>
                            <a:schemeClr val="tx1"/>
                          </a:solidFill>
                          <a:effectLst/>
                          <a:latin typeface="+mn-lt"/>
                        </a:rPr>
                        <a:t>H.R. 346: NOTAM Improvement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err="1">
                          <a:solidFill>
                            <a:schemeClr val="tx1"/>
                          </a:solidFill>
                          <a:effectLst/>
                          <a:latin typeface="+mn-lt"/>
                        </a:rPr>
                        <a:t>Stauber</a:t>
                      </a:r>
                      <a:r>
                        <a:rPr lang="en-US" sz="900" b="0" i="0" u="none" strike="noStrike" dirty="0">
                          <a:solidFill>
                            <a:schemeClr val="tx1"/>
                          </a:solidFill>
                          <a:effectLst/>
                          <a:latin typeface="+mn-lt"/>
                        </a:rPr>
                        <a:t>, Pete (Rep.-R-MN-8)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11 (10R, 1D)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709655"/>
                  </a:ext>
                </a:extLst>
              </a:tr>
              <a:tr h="364192">
                <a:tc>
                  <a:txBody>
                    <a:bodyPr/>
                    <a:lstStyle/>
                    <a:p>
                      <a:pPr algn="l" fontAlgn="b"/>
                      <a:r>
                        <a:rPr lang="en-US" sz="900" b="0" i="0" u="none" strike="noStrike" dirty="0">
                          <a:solidFill>
                            <a:schemeClr val="tx1"/>
                          </a:solidFill>
                          <a:effectLst/>
                          <a:latin typeface="+mn-lt"/>
                        </a:rPr>
                        <a:t>H.R. 3746: Fiscal Responsibility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McHenry, Patrick T. (Rep.-R-NC-10)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657216"/>
                  </a:ext>
                </a:extLst>
              </a:tr>
              <a:tr h="364192">
                <a:tc>
                  <a:txBody>
                    <a:bodyPr/>
                    <a:lstStyle/>
                    <a:p>
                      <a:pPr algn="l" fontAlgn="b"/>
                      <a:r>
                        <a:rPr lang="en-US" sz="900" b="0" i="0" u="none" strike="noStrike" dirty="0">
                          <a:solidFill>
                            <a:schemeClr val="tx1"/>
                          </a:solidFill>
                          <a:effectLst/>
                          <a:latin typeface="+mn-lt"/>
                        </a:rPr>
                        <a:t>S. 777: Veterans' COLA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Tester, Jon (Sen.-D-MT)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12 (6R, 5D, 1I)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597187"/>
                  </a:ext>
                </a:extLst>
              </a:tr>
              <a:tr h="371146">
                <a:tc>
                  <a:txBody>
                    <a:bodyPr/>
                    <a:lstStyle/>
                    <a:p>
                      <a:pPr algn="l" fontAlgn="b"/>
                      <a:r>
                        <a:rPr lang="en-US" sz="900" b="0" i="0" u="none" strike="noStrike" dirty="0">
                          <a:solidFill>
                            <a:schemeClr val="tx1"/>
                          </a:solidFill>
                          <a:effectLst/>
                          <a:latin typeface="+mn-lt"/>
                        </a:rPr>
                        <a:t>S. 467: CADETS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Peters, Gary C. (Sen.-D-MI)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6 (3R, 3D)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104814"/>
                  </a:ext>
                </a:extLst>
              </a:tr>
              <a:tr h="364192">
                <a:tc>
                  <a:txBody>
                    <a:bodyPr/>
                    <a:lstStyle/>
                    <a:p>
                      <a:pPr algn="l" fontAlgn="b"/>
                      <a:r>
                        <a:rPr lang="en-US" sz="900" b="0" i="0" u="none" strike="noStrike" dirty="0">
                          <a:solidFill>
                            <a:schemeClr val="tx1"/>
                          </a:solidFill>
                          <a:effectLst/>
                          <a:latin typeface="+mn-lt"/>
                        </a:rPr>
                        <a:t>S. 30: Fiscal Year 2023 Veterans Affairs Major Medical Facility Authorization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Tester, Jon (Sen.-D-MT)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 (1R)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426472"/>
                  </a:ext>
                </a:extLst>
              </a:tr>
              <a:tr h="371146">
                <a:tc>
                  <a:txBody>
                    <a:bodyPr/>
                    <a:lstStyle/>
                    <a:p>
                      <a:pPr algn="l" fontAlgn="b"/>
                      <a:r>
                        <a:rPr lang="en-US" sz="900" b="0" i="0" u="none" strike="noStrike" dirty="0">
                          <a:solidFill>
                            <a:schemeClr val="tx1"/>
                          </a:solidFill>
                          <a:effectLst/>
                          <a:latin typeface="+mn-lt"/>
                        </a:rPr>
                        <a:t>S. 111: Providing Accountability Through Transparency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Lankford, James (Sen.-R-OK)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5 (3R, 1D, 1I)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426505"/>
                  </a:ext>
                </a:extLst>
              </a:tr>
              <a:tr h="371146">
                <a:tc>
                  <a:txBody>
                    <a:bodyPr/>
                    <a:lstStyle/>
                    <a:p>
                      <a:pPr algn="l" fontAlgn="b"/>
                      <a:r>
                        <a:rPr lang="en-US" sz="900" b="0" i="0" u="none" strike="noStrike" dirty="0">
                          <a:solidFill>
                            <a:schemeClr val="tx1"/>
                          </a:solidFill>
                          <a:effectLst/>
                          <a:latin typeface="+mn-lt"/>
                        </a:rPr>
                        <a:t>H.R. 1096: 250th Anniversary of the United States Marine Corps Commemorative Coin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Moulton, Seth (Rep.-D-MA-6)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301 (205R, 96D)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405149"/>
                  </a:ext>
                </a:extLst>
              </a:tr>
              <a:tr h="364192">
                <a:tc>
                  <a:txBody>
                    <a:bodyPr/>
                    <a:lstStyle/>
                    <a:p>
                      <a:pPr algn="l" fontAlgn="b"/>
                      <a:r>
                        <a:rPr lang="en-US" sz="900" b="0" i="0" u="none" strike="noStrike" dirty="0">
                          <a:solidFill>
                            <a:schemeClr val="tx1"/>
                          </a:solidFill>
                          <a:effectLst/>
                          <a:latin typeface="+mn-lt"/>
                        </a:rPr>
                        <a:t>H.R. 423: Pala Band of Mission Indians Land Transfer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Issa, Darrell E. (Rep.-R-CA-48)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 (1D)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977001"/>
                  </a:ext>
                </a:extLst>
              </a:tr>
            </a:tbl>
          </a:graphicData>
        </a:graphic>
      </p:graphicFrame>
      <p:sp>
        <p:nvSpPr>
          <p:cNvPr id="5" name="TextBox 4">
            <a:extLst>
              <a:ext uri="{FF2B5EF4-FFF2-40B4-BE49-F238E27FC236}">
                <a16:creationId xmlns:a16="http://schemas.microsoft.com/office/drawing/2014/main" id="{ECB10444-297F-9EEF-D151-3765F642B22B}"/>
              </a:ext>
            </a:extLst>
          </p:cNvPr>
          <p:cNvSpPr txBox="1"/>
          <p:nvPr/>
        </p:nvSpPr>
        <p:spPr>
          <a:xfrm>
            <a:off x="636989" y="6224623"/>
            <a:ext cx="613155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Congress.gov.</a:t>
            </a:r>
          </a:p>
        </p:txBody>
      </p:sp>
      <p:sp>
        <p:nvSpPr>
          <p:cNvPr id="7" name="TextBox 6">
            <a:extLst>
              <a:ext uri="{FF2B5EF4-FFF2-40B4-BE49-F238E27FC236}">
                <a16:creationId xmlns:a16="http://schemas.microsoft.com/office/drawing/2014/main" id="{A40891B7-2F97-6709-CAC2-E6BCE3692B33}"/>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1/1/24</a:t>
            </a:r>
          </a:p>
        </p:txBody>
      </p:sp>
    </p:spTree>
    <p:extLst>
      <p:ext uri="{BB962C8B-B14F-4D97-AF65-F5344CB8AC3E}">
        <p14:creationId xmlns:p14="http://schemas.microsoft.com/office/powerpoint/2010/main" val="179168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2;p6">
            <a:extLst>
              <a:ext uri="{FF2B5EF4-FFF2-40B4-BE49-F238E27FC236}">
                <a16:creationId xmlns:a16="http://schemas.microsoft.com/office/drawing/2014/main" id="{800F6B7D-7D4B-0F08-D11D-FABEEBFD1038}"/>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Black"/>
              <a:buNone/>
            </a:pPr>
            <a:r>
              <a:rPr lang="en-US" dirty="0"/>
              <a:t>All enacted laws in 2023 (2/4)</a:t>
            </a:r>
            <a:endParaRPr dirty="0"/>
          </a:p>
        </p:txBody>
      </p:sp>
      <p:graphicFrame>
        <p:nvGraphicFramePr>
          <p:cNvPr id="4" name="Google Shape;123;p8">
            <a:extLst>
              <a:ext uri="{FF2B5EF4-FFF2-40B4-BE49-F238E27FC236}">
                <a16:creationId xmlns:a16="http://schemas.microsoft.com/office/drawing/2014/main" id="{96381790-3A31-359D-0479-12AC6987CBD5}"/>
              </a:ext>
            </a:extLst>
          </p:cNvPr>
          <p:cNvGraphicFramePr/>
          <p:nvPr>
            <p:extLst>
              <p:ext uri="{D42A27DB-BD31-4B8C-83A1-F6EECF244321}">
                <p14:modId xmlns:p14="http://schemas.microsoft.com/office/powerpoint/2010/main" val="1959477658"/>
              </p:ext>
            </p:extLst>
          </p:nvPr>
        </p:nvGraphicFramePr>
        <p:xfrm>
          <a:off x="965200" y="1463981"/>
          <a:ext cx="7342632" cy="4626924"/>
        </p:xfrm>
        <a:graphic>
          <a:graphicData uri="http://schemas.openxmlformats.org/drawingml/2006/table">
            <a:tbl>
              <a:tblPr>
                <a:noFill/>
              </a:tblPr>
              <a:tblGrid>
                <a:gridCol w="329184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1490472">
                  <a:extLst>
                    <a:ext uri="{9D8B030D-6E8A-4147-A177-3AD203B41FA5}">
                      <a16:colId xmlns:a16="http://schemas.microsoft.com/office/drawing/2014/main" val="20002"/>
                    </a:ext>
                  </a:extLst>
                </a:gridCol>
              </a:tblGrid>
              <a:tr h="274320">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Title</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Sponsor</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Cosponsor #</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71146">
                <a:tc>
                  <a:txBody>
                    <a:bodyPr/>
                    <a:lstStyle/>
                    <a:p>
                      <a:pPr algn="l" fontAlgn="b"/>
                      <a:r>
                        <a:rPr lang="en-US" sz="900" b="0" i="0" u="none" strike="noStrike" dirty="0">
                          <a:solidFill>
                            <a:schemeClr val="tx1"/>
                          </a:solidFill>
                          <a:effectLst/>
                          <a:latin typeface="+mn-lt"/>
                        </a:rPr>
                        <a:t>H.R. 3672: To designate the clinic of the Department of Veterans Affairs in Indian River, Michigan, as the "Pfc. Justin T. Paton Department of Veterans Affairs Clinic".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Bergman, Jack (Rep.-R-MI-1)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12 (7D, 5R)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993960"/>
                  </a:ext>
                </a:extLst>
              </a:tr>
              <a:tr h="364192">
                <a:tc>
                  <a:txBody>
                    <a:bodyPr/>
                    <a:lstStyle/>
                    <a:p>
                      <a:pPr algn="l" fontAlgn="b"/>
                      <a:r>
                        <a:rPr lang="en-US" sz="900" b="0" i="0" u="none" strike="noStrike" dirty="0">
                          <a:solidFill>
                            <a:schemeClr val="tx1"/>
                          </a:solidFill>
                          <a:effectLst/>
                          <a:latin typeface="+mn-lt"/>
                        </a:rPr>
                        <a:t>H.R. 4004: United States-Taiwan Initiative on 21st-Century Trade First Agreement Implementation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Smith, Jason (Rep.-R-MO-8)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43 (22R, 21D)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97905"/>
                  </a:ext>
                </a:extLst>
              </a:tr>
              <a:tr h="364192">
                <a:tc>
                  <a:txBody>
                    <a:bodyPr/>
                    <a:lstStyle/>
                    <a:p>
                      <a:pPr algn="l" fontAlgn="b"/>
                      <a:r>
                        <a:rPr lang="en-US" sz="900" b="0" i="0" u="none" strike="noStrike" dirty="0">
                          <a:solidFill>
                            <a:schemeClr val="tx1"/>
                          </a:solidFill>
                          <a:effectLst/>
                          <a:latin typeface="+mn-lt"/>
                        </a:rPr>
                        <a:t>H.R. 2544: Securing the U.S. Organ Procurement and Transplantation Network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900" b="0" i="0" u="none" strike="noStrike" dirty="0">
                          <a:solidFill>
                            <a:schemeClr val="tx1"/>
                          </a:solidFill>
                          <a:effectLst/>
                          <a:latin typeface="+mn-lt"/>
                        </a:rPr>
                        <a:t>Bucshon, Larry (Rep.-R-IN-8)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10 (6D, 4R)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7274035"/>
                  </a:ext>
                </a:extLst>
              </a:tr>
              <a:tr h="364192">
                <a:tc>
                  <a:txBody>
                    <a:bodyPr/>
                    <a:lstStyle/>
                    <a:p>
                      <a:pPr algn="l" fontAlgn="b"/>
                      <a:r>
                        <a:rPr lang="en-US" sz="900" b="0" i="0" u="none" strike="noStrike" dirty="0">
                          <a:solidFill>
                            <a:schemeClr val="tx1"/>
                          </a:solidFill>
                          <a:effectLst/>
                          <a:latin typeface="+mn-lt"/>
                        </a:rPr>
                        <a:t>H.R. 5860: Continuing Appropriations Act, 2024 and Other Extensions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Granger, Kay (Rep.-R-TX-12)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709655"/>
                  </a:ext>
                </a:extLst>
              </a:tr>
              <a:tr h="364192">
                <a:tc>
                  <a:txBody>
                    <a:bodyPr/>
                    <a:lstStyle/>
                    <a:p>
                      <a:pPr algn="l" fontAlgn="b"/>
                      <a:r>
                        <a:rPr lang="en-US" sz="900" b="0" i="0" u="none" strike="noStrike" dirty="0">
                          <a:solidFill>
                            <a:schemeClr val="tx1"/>
                          </a:solidFill>
                          <a:effectLst/>
                          <a:latin typeface="+mn-lt"/>
                        </a:rPr>
                        <a:t>S. 475: A bill to designate the clinic of the Department of Veterans Affairs in Gallup, New Mexico, as the Hiroshi "Hershey" </a:t>
                      </a:r>
                      <a:r>
                        <a:rPr lang="en-US" sz="900" b="0" i="0" u="none" strike="noStrike" dirty="0" err="1">
                          <a:solidFill>
                            <a:schemeClr val="tx1"/>
                          </a:solidFill>
                          <a:effectLst/>
                          <a:latin typeface="+mn-lt"/>
                        </a:rPr>
                        <a:t>Miyamura</a:t>
                      </a:r>
                      <a:r>
                        <a:rPr lang="en-US" sz="900" b="0" i="0" u="none" strike="noStrike" dirty="0">
                          <a:solidFill>
                            <a:schemeClr val="tx1"/>
                          </a:solidFill>
                          <a:effectLst/>
                          <a:latin typeface="+mn-lt"/>
                        </a:rPr>
                        <a:t> VA Clinic.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Heinrich, Martin (Sen.-D-NM)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 (1D)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657216"/>
                  </a:ext>
                </a:extLst>
              </a:tr>
              <a:tr h="364192">
                <a:tc>
                  <a:txBody>
                    <a:bodyPr/>
                    <a:lstStyle/>
                    <a:p>
                      <a:pPr algn="l" fontAlgn="b"/>
                      <a:r>
                        <a:rPr lang="en-US" sz="900" b="0" i="0" u="none" strike="noStrike" dirty="0">
                          <a:solidFill>
                            <a:schemeClr val="tx1"/>
                          </a:solidFill>
                          <a:effectLst/>
                          <a:latin typeface="+mn-lt"/>
                        </a:rPr>
                        <a:t>S. 112: A bill to amend title 38, United States Code, to strengthen benefits for children of Vietnam veterans born with spina bifida, and for other purposes.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Braun, Mike (Sen.-R-IN)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8 (4R, 4D)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597187"/>
                  </a:ext>
                </a:extLst>
              </a:tr>
              <a:tr h="371146">
                <a:tc>
                  <a:txBody>
                    <a:bodyPr/>
                    <a:lstStyle/>
                    <a:p>
                      <a:pPr algn="l" fontAlgn="b"/>
                      <a:r>
                        <a:rPr lang="en-US" sz="900" b="0" i="0" u="none" strike="noStrike" dirty="0">
                          <a:solidFill>
                            <a:schemeClr val="tx1"/>
                          </a:solidFill>
                          <a:effectLst/>
                          <a:latin typeface="+mn-lt"/>
                        </a:rPr>
                        <a:t>S. 2795: A bill to amend title 38, United States Code, to extend and modify certain authorities and requirements relating to the Department of Veterans Affairs, and for other purposes.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Tester, Jon (Sen.-D-MT)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 (1R)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104814"/>
                  </a:ext>
                </a:extLst>
              </a:tr>
              <a:tr h="364192">
                <a:tc>
                  <a:txBody>
                    <a:bodyPr/>
                    <a:lstStyle/>
                    <a:p>
                      <a:pPr algn="l" fontAlgn="b"/>
                      <a:r>
                        <a:rPr lang="en-US" sz="900" b="0" i="0" u="none" strike="noStrike" dirty="0">
                          <a:solidFill>
                            <a:schemeClr val="tx1"/>
                          </a:solidFill>
                          <a:effectLst/>
                          <a:latin typeface="+mn-lt"/>
                        </a:rPr>
                        <a:t>H.R. 5110: Protecting Hunting Heritage and Education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Green, Mark E. (Rep.-R-TN-7)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71 (68 R, 3D)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426472"/>
                  </a:ext>
                </a:extLst>
              </a:tr>
              <a:tr h="371146">
                <a:tc>
                  <a:txBody>
                    <a:bodyPr/>
                    <a:lstStyle/>
                    <a:p>
                      <a:pPr algn="l" fontAlgn="b"/>
                      <a:r>
                        <a:rPr lang="es-ES" sz="900" b="0" i="0" u="none" strike="noStrike" dirty="0">
                          <a:solidFill>
                            <a:schemeClr val="tx1"/>
                          </a:solidFill>
                          <a:effectLst/>
                          <a:latin typeface="+mn-lt"/>
                        </a:rPr>
                        <a:t>H.R. 366: </a:t>
                      </a:r>
                      <a:r>
                        <a:rPr lang="es-ES" sz="900" b="0" i="0" u="none" strike="noStrike" dirty="0" err="1">
                          <a:solidFill>
                            <a:schemeClr val="tx1"/>
                          </a:solidFill>
                          <a:effectLst/>
                          <a:latin typeface="+mn-lt"/>
                        </a:rPr>
                        <a:t>Korean</a:t>
                      </a:r>
                      <a:r>
                        <a:rPr lang="es-ES" sz="900" b="0" i="0" u="none" strike="noStrike" dirty="0">
                          <a:solidFill>
                            <a:schemeClr val="tx1"/>
                          </a:solidFill>
                          <a:effectLst/>
                          <a:latin typeface="+mn-lt"/>
                        </a:rPr>
                        <a:t> American VALOR </a:t>
                      </a:r>
                      <a:r>
                        <a:rPr lang="es-ES" sz="900" b="0" i="0" u="none" strike="noStrike" dirty="0" err="1">
                          <a:solidFill>
                            <a:schemeClr val="tx1"/>
                          </a:solidFill>
                          <a:effectLst/>
                          <a:latin typeface="+mn-lt"/>
                        </a:rPr>
                        <a:t>Act</a:t>
                      </a:r>
                      <a:endParaRPr lang="es-ES" sz="900" b="0" i="0" u="none" strike="noStrike" dirty="0">
                        <a:solidFill>
                          <a:schemeClr val="tx1"/>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Takano, Mark (Rep.-D-CA-39)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15 (9D, 6R)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426505"/>
                  </a:ext>
                </a:extLst>
              </a:tr>
              <a:tr h="371146">
                <a:tc>
                  <a:txBody>
                    <a:bodyPr/>
                    <a:lstStyle/>
                    <a:p>
                      <a:pPr algn="l" fontAlgn="b"/>
                      <a:r>
                        <a:rPr lang="en-US" sz="900" b="0" i="0" u="none" strike="noStrike" dirty="0">
                          <a:solidFill>
                            <a:schemeClr val="tx1"/>
                          </a:solidFill>
                          <a:effectLst/>
                          <a:latin typeface="+mn-lt"/>
                        </a:rPr>
                        <a:t>H.R. 1226: Wounded Warrior Access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Aguilar, Pete (Rep.-D-CA-33)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2 (2R)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405149"/>
                  </a:ext>
                </a:extLst>
              </a:tr>
            </a:tbl>
          </a:graphicData>
        </a:graphic>
      </p:graphicFrame>
      <p:sp>
        <p:nvSpPr>
          <p:cNvPr id="8" name="TextBox 7">
            <a:extLst>
              <a:ext uri="{FF2B5EF4-FFF2-40B4-BE49-F238E27FC236}">
                <a16:creationId xmlns:a16="http://schemas.microsoft.com/office/drawing/2014/main" id="{41EC2C69-213B-602E-DB95-EB65CA97C9E6}"/>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1/1/24</a:t>
            </a:r>
          </a:p>
        </p:txBody>
      </p:sp>
      <p:sp>
        <p:nvSpPr>
          <p:cNvPr id="9" name="TextBox 8">
            <a:extLst>
              <a:ext uri="{FF2B5EF4-FFF2-40B4-BE49-F238E27FC236}">
                <a16:creationId xmlns:a16="http://schemas.microsoft.com/office/drawing/2014/main" id="{48183A90-2263-459A-0D5C-8931F1109F89}"/>
              </a:ext>
            </a:extLst>
          </p:cNvPr>
          <p:cNvSpPr txBox="1"/>
          <p:nvPr/>
        </p:nvSpPr>
        <p:spPr>
          <a:xfrm>
            <a:off x="636989" y="6224623"/>
            <a:ext cx="613155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Congress.gov.</a:t>
            </a:r>
          </a:p>
        </p:txBody>
      </p:sp>
    </p:spTree>
    <p:extLst>
      <p:ext uri="{BB962C8B-B14F-4D97-AF65-F5344CB8AC3E}">
        <p14:creationId xmlns:p14="http://schemas.microsoft.com/office/powerpoint/2010/main" val="292849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2;p6">
            <a:extLst>
              <a:ext uri="{FF2B5EF4-FFF2-40B4-BE49-F238E27FC236}">
                <a16:creationId xmlns:a16="http://schemas.microsoft.com/office/drawing/2014/main" id="{800F6B7D-7D4B-0F08-D11D-FABEEBFD1038}"/>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Black"/>
              <a:buNone/>
            </a:pPr>
            <a:r>
              <a:rPr lang="en-US" dirty="0"/>
              <a:t>All enacted laws in 2023 (3/4)</a:t>
            </a:r>
            <a:endParaRPr dirty="0"/>
          </a:p>
        </p:txBody>
      </p:sp>
      <p:graphicFrame>
        <p:nvGraphicFramePr>
          <p:cNvPr id="4" name="Google Shape;123;p8">
            <a:extLst>
              <a:ext uri="{FF2B5EF4-FFF2-40B4-BE49-F238E27FC236}">
                <a16:creationId xmlns:a16="http://schemas.microsoft.com/office/drawing/2014/main" id="{96381790-3A31-359D-0479-12AC6987CBD5}"/>
              </a:ext>
            </a:extLst>
          </p:cNvPr>
          <p:cNvGraphicFramePr/>
          <p:nvPr>
            <p:extLst>
              <p:ext uri="{D42A27DB-BD31-4B8C-83A1-F6EECF244321}">
                <p14:modId xmlns:p14="http://schemas.microsoft.com/office/powerpoint/2010/main" val="3221256599"/>
              </p:ext>
            </p:extLst>
          </p:nvPr>
        </p:nvGraphicFramePr>
        <p:xfrm>
          <a:off x="965200" y="1463981"/>
          <a:ext cx="7342632" cy="4486628"/>
        </p:xfrm>
        <a:graphic>
          <a:graphicData uri="http://schemas.openxmlformats.org/drawingml/2006/table">
            <a:tbl>
              <a:tblPr>
                <a:noFill/>
              </a:tblPr>
              <a:tblGrid>
                <a:gridCol w="329184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1490472">
                  <a:extLst>
                    <a:ext uri="{9D8B030D-6E8A-4147-A177-3AD203B41FA5}">
                      <a16:colId xmlns:a16="http://schemas.microsoft.com/office/drawing/2014/main" val="20002"/>
                    </a:ext>
                  </a:extLst>
                </a:gridCol>
              </a:tblGrid>
              <a:tr h="274320">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Title</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Sponsor</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Cosponsor #</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71146">
                <a:tc>
                  <a:txBody>
                    <a:bodyPr/>
                    <a:lstStyle/>
                    <a:p>
                      <a:pPr algn="l" fontAlgn="b"/>
                      <a:r>
                        <a:rPr lang="en-US" sz="900" b="0" i="0" u="none" strike="noStrike" dirty="0">
                          <a:solidFill>
                            <a:schemeClr val="tx1"/>
                          </a:solidFill>
                          <a:effectLst/>
                          <a:latin typeface="+mn-lt"/>
                        </a:rPr>
                        <a:t>H.R. 6363: Further Continuing Appropriations and Other Extensions Act,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Granger, Kay (Rep.-R-TX-12)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993960"/>
                  </a:ext>
                </a:extLst>
              </a:tr>
              <a:tr h="364192">
                <a:tc>
                  <a:txBody>
                    <a:bodyPr/>
                    <a:lstStyle/>
                    <a:p>
                      <a:pPr algn="l" fontAlgn="b"/>
                      <a:r>
                        <a:rPr lang="en-US" sz="900" b="0" i="0" u="none" strike="noStrike" dirty="0">
                          <a:solidFill>
                            <a:schemeClr val="tx1"/>
                          </a:solidFill>
                          <a:effectLst/>
                          <a:latin typeface="+mn-lt"/>
                        </a:rPr>
                        <a:t>S. 788: Duck Stamp Modernization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err="1">
                          <a:solidFill>
                            <a:schemeClr val="tx1"/>
                          </a:solidFill>
                          <a:effectLst/>
                          <a:latin typeface="+mn-lt"/>
                        </a:rPr>
                        <a:t>Boozman</a:t>
                      </a:r>
                      <a:r>
                        <a:rPr lang="en-US" sz="900" b="0" i="0" u="none" strike="noStrike" dirty="0">
                          <a:solidFill>
                            <a:schemeClr val="tx1"/>
                          </a:solidFill>
                          <a:effectLst/>
                          <a:latin typeface="+mn-lt"/>
                        </a:rPr>
                        <a:t>, John (Sen.-R-AR)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6 (3R, 2D, 1I)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97905"/>
                  </a:ext>
                </a:extLst>
              </a:tr>
              <a:tr h="364192">
                <a:tc>
                  <a:txBody>
                    <a:bodyPr/>
                    <a:lstStyle/>
                    <a:p>
                      <a:pPr algn="l" fontAlgn="b"/>
                      <a:r>
                        <a:rPr lang="en-US" sz="900" b="0" i="0" u="none" strike="noStrike" dirty="0">
                          <a:solidFill>
                            <a:schemeClr val="tx1"/>
                          </a:solidFill>
                          <a:effectLst/>
                          <a:latin typeface="+mn-lt"/>
                        </a:rPr>
                        <a:t>S. 2747: A bill to amend the Federal Election Campaign Act of 1971 to extend the Administrative Fine Program for certain reporting violations.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900" b="0" i="0" u="none" strike="noStrike" dirty="0">
                          <a:solidFill>
                            <a:schemeClr val="tx1"/>
                          </a:solidFill>
                          <a:effectLst/>
                          <a:latin typeface="+mn-lt"/>
                        </a:rPr>
                        <a:t>Klobuchar, Amy (Sen.-D-MN)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 (1R)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7274035"/>
                  </a:ext>
                </a:extLst>
              </a:tr>
              <a:tr h="364192">
                <a:tc>
                  <a:txBody>
                    <a:bodyPr/>
                    <a:lstStyle/>
                    <a:p>
                      <a:pPr algn="l" fontAlgn="b"/>
                      <a:r>
                        <a:rPr lang="en-US" sz="900" b="0" i="0" u="none" strike="noStrike" dirty="0">
                          <a:solidFill>
                            <a:schemeClr val="tx1"/>
                          </a:solidFill>
                          <a:effectLst/>
                          <a:latin typeface="+mn-lt"/>
                        </a:rPr>
                        <a:t>S. 2787: 5G SALE 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Kennedy, John (Sen.-R-LA)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709655"/>
                  </a:ext>
                </a:extLst>
              </a:tr>
              <a:tr h="364192">
                <a:tc>
                  <a:txBody>
                    <a:bodyPr/>
                    <a:lstStyle/>
                    <a:p>
                      <a:pPr algn="l" fontAlgn="b"/>
                      <a:r>
                        <a:rPr lang="en-US" sz="900" b="0" i="0" u="none" strike="noStrike" dirty="0">
                          <a:solidFill>
                            <a:schemeClr val="tx1"/>
                          </a:solidFill>
                          <a:effectLst/>
                          <a:latin typeface="+mn-lt"/>
                        </a:rPr>
                        <a:t>H.R. 1734: TRANQ Research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Collins, Mike (Rep.-R-GA-10)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900" b="0" i="0" u="none" strike="noStrike" dirty="0">
                          <a:solidFill>
                            <a:schemeClr val="tx1"/>
                          </a:solidFill>
                          <a:effectLst/>
                          <a:latin typeface="+mn-lt"/>
                        </a:rPr>
                        <a:t>25 (13D, 12R)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657216"/>
                  </a:ext>
                </a:extLst>
              </a:tr>
              <a:tr h="364192">
                <a:tc>
                  <a:txBody>
                    <a:bodyPr/>
                    <a:lstStyle/>
                    <a:p>
                      <a:pPr algn="l" fontAlgn="b"/>
                      <a:r>
                        <a:rPr lang="en-US" sz="900" b="0" i="0" u="none" strike="noStrike" dirty="0">
                          <a:solidFill>
                            <a:schemeClr val="tx1"/>
                          </a:solidFill>
                          <a:effectLst/>
                          <a:latin typeface="+mn-lt"/>
                        </a:rPr>
                        <a:t>H.R. 3315: National Guard and Reservists Debt Relief Extension Act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Cohen, Steve (Rep.-D-TN-9)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3 (2R, 1D)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597187"/>
                  </a:ext>
                </a:extLst>
              </a:tr>
              <a:tr h="371146">
                <a:tc>
                  <a:txBody>
                    <a:bodyPr/>
                    <a:lstStyle/>
                    <a:p>
                      <a:pPr algn="l" fontAlgn="b"/>
                      <a:r>
                        <a:rPr lang="en-US" sz="900" b="0" i="0" u="none" strike="noStrike" dirty="0" err="1">
                          <a:solidFill>
                            <a:schemeClr val="tx1"/>
                          </a:solidFill>
                          <a:effectLst/>
                          <a:latin typeface="+mn-lt"/>
                        </a:rPr>
                        <a:t>H.J.Res</a:t>
                      </a:r>
                      <a:r>
                        <a:rPr lang="en-US" sz="900" b="0" i="0" u="none" strike="noStrike" dirty="0">
                          <a:solidFill>
                            <a:schemeClr val="tx1"/>
                          </a:solidFill>
                          <a:effectLst/>
                          <a:latin typeface="+mn-lt"/>
                        </a:rPr>
                        <a:t>. 62: Providing for the reappointment of Michael Govan as a citizen regent of the Board of Regents of the Smithsonian Institution.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Smith, Adrian (Rep.-R-NE-3)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2 (1R, 1D)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104814"/>
                  </a:ext>
                </a:extLst>
              </a:tr>
              <a:tr h="364192">
                <a:tc>
                  <a:txBody>
                    <a:bodyPr/>
                    <a:lstStyle/>
                    <a:p>
                      <a:pPr algn="l" fontAlgn="b"/>
                      <a:r>
                        <a:rPr lang="en-US" sz="900" b="0" i="0" u="none" strike="noStrike" dirty="0" err="1">
                          <a:solidFill>
                            <a:schemeClr val="tx1"/>
                          </a:solidFill>
                          <a:effectLst/>
                          <a:latin typeface="+mn-lt"/>
                        </a:rPr>
                        <a:t>H.J.Res</a:t>
                      </a:r>
                      <a:r>
                        <a:rPr lang="en-US" sz="900" b="0" i="0" u="none" strike="noStrike" dirty="0">
                          <a:solidFill>
                            <a:schemeClr val="tx1"/>
                          </a:solidFill>
                          <a:effectLst/>
                          <a:latin typeface="+mn-lt"/>
                        </a:rPr>
                        <a:t>. 63: Providing for the appointment of Antoinette Bush as a citizen regent of the Board of Regents of the Smithsonian Institution.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Smith, Adrian (Rep.-R-NE-3)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2 (1R, 1D)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426472"/>
                  </a:ext>
                </a:extLst>
              </a:tr>
              <a:tr h="371146">
                <a:tc>
                  <a:txBody>
                    <a:bodyPr/>
                    <a:lstStyle/>
                    <a:p>
                      <a:pPr algn="l" fontAlgn="b"/>
                      <a:r>
                        <a:rPr lang="en-US" sz="900" b="0" i="0" u="none" strike="noStrike" dirty="0" err="1">
                          <a:solidFill>
                            <a:schemeClr val="tx1"/>
                          </a:solidFill>
                          <a:effectLst/>
                          <a:latin typeface="+mn-lt"/>
                        </a:rPr>
                        <a:t>H.J.Res</a:t>
                      </a:r>
                      <a:r>
                        <a:rPr lang="en-US" sz="900" b="0" i="0" u="none" strike="noStrike" dirty="0">
                          <a:solidFill>
                            <a:schemeClr val="tx1"/>
                          </a:solidFill>
                          <a:effectLst/>
                          <a:latin typeface="+mn-lt"/>
                        </a:rPr>
                        <a:t>. 64: Providing for the reappointment of Roger W. Ferguson as a citizen regent of the Board of Regents of the Smithsonian Institution.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Smith, Adrian (Rep.-R-NE-3)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2 (1R, 1D)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426505"/>
                  </a:ext>
                </a:extLst>
              </a:tr>
              <a:tr h="371146">
                <a:tc>
                  <a:txBody>
                    <a:bodyPr/>
                    <a:lstStyle/>
                    <a:p>
                      <a:pPr algn="l" fontAlgn="b"/>
                      <a:r>
                        <a:rPr lang="en-US" sz="900" b="0" i="0" u="none" strike="noStrike" dirty="0">
                          <a:solidFill>
                            <a:schemeClr val="tx1"/>
                          </a:solidFill>
                          <a:effectLst/>
                          <a:latin typeface="+mn-lt"/>
                        </a:rPr>
                        <a:t>H.R. 2670: National Defense Authorization Act for Fiscal Year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Rogers, Mike D. (Rep.-R-AL-3)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 (1D)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405149"/>
                  </a:ext>
                </a:extLst>
              </a:tr>
            </a:tbl>
          </a:graphicData>
        </a:graphic>
      </p:graphicFrame>
      <p:sp>
        <p:nvSpPr>
          <p:cNvPr id="2" name="TextBox 1">
            <a:extLst>
              <a:ext uri="{FF2B5EF4-FFF2-40B4-BE49-F238E27FC236}">
                <a16:creationId xmlns:a16="http://schemas.microsoft.com/office/drawing/2014/main" id="{CA197791-E037-8833-C4DD-8DB2138B915F}"/>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1/1/24</a:t>
            </a:r>
          </a:p>
        </p:txBody>
      </p:sp>
      <p:sp>
        <p:nvSpPr>
          <p:cNvPr id="7" name="TextBox 6">
            <a:extLst>
              <a:ext uri="{FF2B5EF4-FFF2-40B4-BE49-F238E27FC236}">
                <a16:creationId xmlns:a16="http://schemas.microsoft.com/office/drawing/2014/main" id="{DA0F9495-41B6-BEDA-DD73-C42B6634464E}"/>
              </a:ext>
            </a:extLst>
          </p:cNvPr>
          <p:cNvSpPr txBox="1"/>
          <p:nvPr/>
        </p:nvSpPr>
        <p:spPr>
          <a:xfrm>
            <a:off x="636989" y="6224623"/>
            <a:ext cx="613155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Congress.gov.</a:t>
            </a:r>
          </a:p>
        </p:txBody>
      </p:sp>
    </p:spTree>
    <p:extLst>
      <p:ext uri="{BB962C8B-B14F-4D97-AF65-F5344CB8AC3E}">
        <p14:creationId xmlns:p14="http://schemas.microsoft.com/office/powerpoint/2010/main" val="418600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2;p6">
            <a:extLst>
              <a:ext uri="{FF2B5EF4-FFF2-40B4-BE49-F238E27FC236}">
                <a16:creationId xmlns:a16="http://schemas.microsoft.com/office/drawing/2014/main" id="{800F6B7D-7D4B-0F08-D11D-FABEEBFD1038}"/>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Black"/>
              <a:buNone/>
            </a:pPr>
            <a:r>
              <a:rPr lang="en-US" dirty="0"/>
              <a:t>All enacted laws in 2023 (4/4)</a:t>
            </a:r>
            <a:endParaRPr dirty="0"/>
          </a:p>
        </p:txBody>
      </p:sp>
      <p:graphicFrame>
        <p:nvGraphicFramePr>
          <p:cNvPr id="4" name="Google Shape;123;p8">
            <a:extLst>
              <a:ext uri="{FF2B5EF4-FFF2-40B4-BE49-F238E27FC236}">
                <a16:creationId xmlns:a16="http://schemas.microsoft.com/office/drawing/2014/main" id="{96381790-3A31-359D-0479-12AC6987CBD5}"/>
              </a:ext>
            </a:extLst>
          </p:cNvPr>
          <p:cNvGraphicFramePr/>
          <p:nvPr>
            <p:extLst>
              <p:ext uri="{D42A27DB-BD31-4B8C-83A1-F6EECF244321}">
                <p14:modId xmlns:p14="http://schemas.microsoft.com/office/powerpoint/2010/main" val="2782979700"/>
              </p:ext>
            </p:extLst>
          </p:nvPr>
        </p:nvGraphicFramePr>
        <p:xfrm>
          <a:off x="965200" y="1463981"/>
          <a:ext cx="7342632" cy="1656692"/>
        </p:xfrm>
        <a:graphic>
          <a:graphicData uri="http://schemas.openxmlformats.org/drawingml/2006/table">
            <a:tbl>
              <a:tblPr>
                <a:noFill/>
              </a:tblPr>
              <a:tblGrid>
                <a:gridCol w="329184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1490472">
                  <a:extLst>
                    <a:ext uri="{9D8B030D-6E8A-4147-A177-3AD203B41FA5}">
                      <a16:colId xmlns:a16="http://schemas.microsoft.com/office/drawing/2014/main" val="20002"/>
                    </a:ext>
                  </a:extLst>
                </a:gridCol>
              </a:tblGrid>
              <a:tr h="274320">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Title</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Sponsor</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rtl="0">
                        <a:spcBef>
                          <a:spcPts val="0"/>
                        </a:spcBef>
                        <a:spcAft>
                          <a:spcPts val="0"/>
                        </a:spcAft>
                        <a:buNone/>
                      </a:pPr>
                      <a:r>
                        <a:rPr lang="en-US" sz="1100" b="1" i="0" u="none" strike="noStrike" cap="none" dirty="0">
                          <a:solidFill>
                            <a:schemeClr val="bg1"/>
                          </a:solidFill>
                          <a:latin typeface="+mn-lt"/>
                          <a:ea typeface="Arial"/>
                          <a:cs typeface="Arial"/>
                          <a:sym typeface="Arial"/>
                        </a:rPr>
                        <a:t>Cosponsor #</a:t>
                      </a:r>
                      <a:endParaRPr sz="32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71146">
                <a:tc>
                  <a:txBody>
                    <a:bodyPr/>
                    <a:lstStyle/>
                    <a:p>
                      <a:pPr algn="l" fontAlgn="b"/>
                      <a:r>
                        <a:rPr lang="en-US" sz="900" b="0" i="0" u="none" strike="noStrike" dirty="0">
                          <a:solidFill>
                            <a:schemeClr val="tx1"/>
                          </a:solidFill>
                          <a:effectLst/>
                          <a:latin typeface="+mn-lt"/>
                        </a:rPr>
                        <a:t>H.R. 1722: Grand Ronde Reservation Act Amendment of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Salinas, Andrea (Rep.-D-OR-6)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5 (3D, 2R)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993960"/>
                  </a:ext>
                </a:extLst>
              </a:tr>
              <a:tr h="364192">
                <a:tc>
                  <a:txBody>
                    <a:bodyPr/>
                    <a:lstStyle/>
                    <a:p>
                      <a:pPr algn="l" fontAlgn="b"/>
                      <a:r>
                        <a:rPr lang="en-US" sz="900" b="0" i="0" u="none" strike="noStrike" dirty="0">
                          <a:solidFill>
                            <a:schemeClr val="tx1"/>
                          </a:solidFill>
                          <a:effectLst/>
                          <a:latin typeface="+mn-lt"/>
                        </a:rPr>
                        <a:t>H.R. 2839: To amend the Siletz Reservation Act to address the hunting, fishing, trapping, and animal gathering rights of the Confederated Tribes of Siletz Indians, and for other purposes.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Hoyle, Val T. (Rep.-D-OR-4)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4 (3D, 1R)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97905"/>
                  </a:ext>
                </a:extLst>
              </a:tr>
              <a:tr h="371146">
                <a:tc>
                  <a:txBody>
                    <a:bodyPr/>
                    <a:lstStyle/>
                    <a:p>
                      <a:pPr algn="l" fontAlgn="b"/>
                      <a:r>
                        <a:rPr lang="en-US" sz="900" b="0" i="0" u="none" strike="noStrike" dirty="0">
                          <a:solidFill>
                            <a:schemeClr val="tx1"/>
                          </a:solidFill>
                          <a:effectLst/>
                          <a:latin typeface="+mn-lt"/>
                        </a:rPr>
                        <a:t>H.R. 6503: Airport and Airway Extension Act of 2023, Part 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mn-lt"/>
                        </a:rPr>
                        <a:t>Graves, Sam (Rep.-R-MO-6)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900" b="0" i="0" u="none" strike="noStrike" dirty="0">
                          <a:solidFill>
                            <a:schemeClr val="tx1"/>
                          </a:solidFill>
                          <a:effectLst/>
                          <a:latin typeface="+mn-lt"/>
                        </a:rPr>
                        <a:t>1 (1D)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426505"/>
                  </a:ext>
                </a:extLst>
              </a:tr>
            </a:tbl>
          </a:graphicData>
        </a:graphic>
      </p:graphicFrame>
      <p:sp>
        <p:nvSpPr>
          <p:cNvPr id="6" name="TextBox 5">
            <a:extLst>
              <a:ext uri="{FF2B5EF4-FFF2-40B4-BE49-F238E27FC236}">
                <a16:creationId xmlns:a16="http://schemas.microsoft.com/office/drawing/2014/main" id="{575B3FF7-9B90-65F4-31C0-787C782A3FE9}"/>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1/1/24</a:t>
            </a:r>
          </a:p>
        </p:txBody>
      </p:sp>
      <p:sp>
        <p:nvSpPr>
          <p:cNvPr id="2" name="TextBox 1">
            <a:extLst>
              <a:ext uri="{FF2B5EF4-FFF2-40B4-BE49-F238E27FC236}">
                <a16:creationId xmlns:a16="http://schemas.microsoft.com/office/drawing/2014/main" id="{B8EA9948-1AB0-E3CB-1E8E-5864A1A73F3E}"/>
              </a:ext>
            </a:extLst>
          </p:cNvPr>
          <p:cNvSpPr txBox="1"/>
          <p:nvPr/>
        </p:nvSpPr>
        <p:spPr>
          <a:xfrm>
            <a:off x="636989" y="6224623"/>
            <a:ext cx="613155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Congress.gov.</a:t>
            </a:r>
          </a:p>
        </p:txBody>
      </p:sp>
    </p:spTree>
    <p:extLst>
      <p:ext uri="{BB962C8B-B14F-4D97-AF65-F5344CB8AC3E}">
        <p14:creationId xmlns:p14="http://schemas.microsoft.com/office/powerpoint/2010/main" val="58549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0E20DE5-6B11-5E45-B730-74862AE5490B}"/>
              </a:ext>
            </a:extLst>
          </p:cNvPr>
          <p:cNvSpPr/>
          <p:nvPr/>
        </p:nvSpPr>
        <p:spPr>
          <a:xfrm>
            <a:off x="4688955" y="1502892"/>
            <a:ext cx="3310838" cy="4145970"/>
          </a:xfrm>
          <a:prstGeom prst="roundRect">
            <a:avLst>
              <a:gd name="adj" fmla="val 3206"/>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8438CF58-E76E-3C43-8728-2B423FEC87E3}"/>
              </a:ext>
            </a:extLst>
          </p:cNvPr>
          <p:cNvSpPr/>
          <p:nvPr/>
        </p:nvSpPr>
        <p:spPr>
          <a:xfrm>
            <a:off x="1069772" y="1502892"/>
            <a:ext cx="3310838" cy="4145970"/>
          </a:xfrm>
          <a:prstGeom prst="roundRect">
            <a:avLst>
              <a:gd name="adj" fmla="val 3206"/>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07EAC20-8547-0B45-A6C6-E3139DFF9865}"/>
              </a:ext>
            </a:extLst>
          </p:cNvPr>
          <p:cNvSpPr/>
          <p:nvPr/>
        </p:nvSpPr>
        <p:spPr>
          <a:xfrm>
            <a:off x="1164261" y="1578973"/>
            <a:ext cx="3125225" cy="1049005"/>
          </a:xfrm>
          <a:prstGeom prst="rect">
            <a:avLst/>
          </a:prstGeom>
        </p:spPr>
        <p:txBody>
          <a:bodyPr wrap="square">
            <a:spAutoFit/>
          </a:bodyPr>
          <a:lstStyle/>
          <a:p>
            <a:pPr>
              <a:spcAft>
                <a:spcPts val="500"/>
              </a:spcAft>
            </a:pPr>
            <a:r>
              <a:rPr lang="en-US" sz="2000" b="1" dirty="0">
                <a:solidFill>
                  <a:schemeClr val="accent1">
                    <a:lumMod val="75000"/>
                  </a:schemeClr>
                </a:solidFill>
                <a:cs typeface="Arial" panose="020B0604020202020204" pitchFamily="34" charset="0"/>
              </a:rPr>
              <a:t>Looking to customize these slides yourself? </a:t>
            </a:r>
            <a:r>
              <a:rPr lang="en-US" dirty="0">
                <a:cs typeface="Arial" panose="020B0604020202020204" pitchFamily="34" charset="0"/>
              </a:rPr>
              <a:t> </a:t>
            </a:r>
          </a:p>
          <a:p>
            <a:pPr algn="ctr"/>
            <a:endParaRPr lang="en-US" dirty="0"/>
          </a:p>
        </p:txBody>
      </p:sp>
      <p:sp>
        <p:nvSpPr>
          <p:cNvPr id="2" name="Rectangle 1">
            <a:extLst>
              <a:ext uri="{FF2B5EF4-FFF2-40B4-BE49-F238E27FC236}">
                <a16:creationId xmlns:a16="http://schemas.microsoft.com/office/drawing/2014/main" id="{0EFE3AE5-833E-104E-8674-522BA4DAE204}"/>
              </a:ext>
            </a:extLst>
          </p:cNvPr>
          <p:cNvSpPr/>
          <p:nvPr/>
        </p:nvSpPr>
        <p:spPr>
          <a:xfrm>
            <a:off x="1069772" y="6100370"/>
            <a:ext cx="6930021" cy="338554"/>
          </a:xfrm>
          <a:prstGeom prst="rect">
            <a:avLst/>
          </a:prstGeom>
        </p:spPr>
        <p:txBody>
          <a:bodyPr wrap="square">
            <a:spAutoFit/>
          </a:bodyPr>
          <a:lstStyle/>
          <a:p>
            <a:pPr algn="ctr">
              <a:spcAft>
                <a:spcPts val="500"/>
              </a:spcAft>
            </a:pPr>
            <a:r>
              <a:rPr lang="en-US" altLang="en-US" sz="1600" b="1" dirty="0">
                <a:solidFill>
                  <a:schemeClr val="accent1">
                    <a:lumMod val="75000"/>
                  </a:schemeClr>
                </a:solidFill>
              </a:rPr>
              <a:t>Feel free to delete this slide before presenting.</a:t>
            </a:r>
          </a:p>
        </p:txBody>
      </p:sp>
      <p:sp>
        <p:nvSpPr>
          <p:cNvPr id="40" name="Rectangle 39">
            <a:extLst>
              <a:ext uri="{FF2B5EF4-FFF2-40B4-BE49-F238E27FC236}">
                <a16:creationId xmlns:a16="http://schemas.microsoft.com/office/drawing/2014/main" id="{86F3EF02-7F87-DF4C-A79C-FF35FC479A2E}"/>
              </a:ext>
            </a:extLst>
          </p:cNvPr>
          <p:cNvSpPr/>
          <p:nvPr/>
        </p:nvSpPr>
        <p:spPr>
          <a:xfrm>
            <a:off x="4807181" y="1578974"/>
            <a:ext cx="3121352" cy="2190343"/>
          </a:xfrm>
          <a:prstGeom prst="rect">
            <a:avLst/>
          </a:prstGeom>
        </p:spPr>
        <p:txBody>
          <a:bodyPr wrap="square">
            <a:spAutoFit/>
          </a:bodyPr>
          <a:lstStyle/>
          <a:p>
            <a:pPr>
              <a:spcAft>
                <a:spcPts val="500"/>
              </a:spcAft>
            </a:pPr>
            <a:r>
              <a:rPr lang="en-US" sz="2000" b="1" dirty="0">
                <a:solidFill>
                  <a:schemeClr val="accent1">
                    <a:lumMod val="75000"/>
                  </a:schemeClr>
                </a:solidFill>
                <a:cs typeface="Arial" panose="020B0604020202020204" pitchFamily="34" charset="0"/>
              </a:rPr>
              <a:t>Looking for assistance with customization?</a:t>
            </a:r>
          </a:p>
          <a:p>
            <a:pPr>
              <a:spcAft>
                <a:spcPts val="500"/>
              </a:spcAft>
            </a:pPr>
            <a:endParaRPr lang="en-US" sz="1600" b="1" dirty="0">
              <a:solidFill>
                <a:schemeClr val="accent1">
                  <a:lumMod val="75000"/>
                </a:schemeClr>
              </a:solidFill>
              <a:cs typeface="Arial" panose="020B0604020202020204" pitchFamily="34" charset="0"/>
            </a:endParaRPr>
          </a:p>
          <a:p>
            <a:pPr algn="ctr">
              <a:lnSpc>
                <a:spcPct val="150000"/>
              </a:lnSpc>
            </a:pPr>
            <a:br>
              <a:rPr lang="en-US" b="1" dirty="0"/>
            </a:br>
            <a:r>
              <a:rPr lang="en-US" dirty="0">
                <a:cs typeface="Arial" panose="020B0604020202020204" pitchFamily="34" charset="0"/>
              </a:rPr>
              <a:t> </a:t>
            </a:r>
          </a:p>
          <a:p>
            <a:pPr algn="ctr"/>
            <a:endParaRPr lang="en-US" dirty="0"/>
          </a:p>
        </p:txBody>
      </p:sp>
      <p:pic>
        <p:nvPicPr>
          <p:cNvPr id="3" name="Picture 2">
            <a:extLst>
              <a:ext uri="{FF2B5EF4-FFF2-40B4-BE49-F238E27FC236}">
                <a16:creationId xmlns:a16="http://schemas.microsoft.com/office/drawing/2014/main" id="{9FFE2039-967E-334A-919D-D4796EDCAB69}"/>
              </a:ext>
            </a:extLst>
          </p:cNvPr>
          <p:cNvPicPr>
            <a:picLocks noChangeAspect="1"/>
          </p:cNvPicPr>
          <p:nvPr/>
        </p:nvPicPr>
        <p:blipFill>
          <a:blip r:embed="rId2"/>
          <a:stretch>
            <a:fillRect/>
          </a:stretch>
        </p:blipFill>
        <p:spPr>
          <a:xfrm>
            <a:off x="5640293" y="2435745"/>
            <a:ext cx="1255916" cy="653076"/>
          </a:xfrm>
          <a:prstGeom prst="rect">
            <a:avLst/>
          </a:prstGeom>
        </p:spPr>
      </p:pic>
      <p:pic>
        <p:nvPicPr>
          <p:cNvPr id="4" name="Picture 3">
            <a:extLst>
              <a:ext uri="{FF2B5EF4-FFF2-40B4-BE49-F238E27FC236}">
                <a16:creationId xmlns:a16="http://schemas.microsoft.com/office/drawing/2014/main" id="{5144B5D3-CEE9-8A40-9731-D99E7B724783}"/>
              </a:ext>
            </a:extLst>
          </p:cNvPr>
          <p:cNvPicPr>
            <a:picLocks noChangeAspect="1"/>
          </p:cNvPicPr>
          <p:nvPr/>
        </p:nvPicPr>
        <p:blipFill>
          <a:blip r:embed="rId3"/>
          <a:stretch>
            <a:fillRect/>
          </a:stretch>
        </p:blipFill>
        <p:spPr>
          <a:xfrm>
            <a:off x="2247791" y="2412636"/>
            <a:ext cx="970516" cy="679361"/>
          </a:xfrm>
          <a:prstGeom prst="rect">
            <a:avLst/>
          </a:prstGeom>
        </p:spPr>
      </p:pic>
      <p:sp>
        <p:nvSpPr>
          <p:cNvPr id="5" name="Rectangle 4">
            <a:extLst>
              <a:ext uri="{FF2B5EF4-FFF2-40B4-BE49-F238E27FC236}">
                <a16:creationId xmlns:a16="http://schemas.microsoft.com/office/drawing/2014/main" id="{5B9E219D-050C-D942-A56A-034B9C81C51F}"/>
              </a:ext>
            </a:extLst>
          </p:cNvPr>
          <p:cNvSpPr/>
          <p:nvPr/>
        </p:nvSpPr>
        <p:spPr>
          <a:xfrm>
            <a:off x="1194201" y="3080415"/>
            <a:ext cx="3074019" cy="1846659"/>
          </a:xfrm>
          <a:prstGeom prst="rect">
            <a:avLst/>
          </a:prstGeom>
        </p:spPr>
        <p:txBody>
          <a:bodyPr wrap="square">
            <a:spAutoFit/>
          </a:bodyPr>
          <a:lstStyle/>
          <a:p>
            <a:pPr algn="ctr">
              <a:lnSpc>
                <a:spcPct val="150000"/>
              </a:lnSpc>
            </a:pPr>
            <a:r>
              <a:rPr lang="en-US" b="1" dirty="0"/>
              <a:t>No problem.</a:t>
            </a:r>
            <a:endParaRPr lang="en-US" dirty="0"/>
          </a:p>
          <a:p>
            <a:pPr algn="ctr"/>
            <a:endParaRPr lang="en-US" sz="1200" dirty="0"/>
          </a:p>
          <a:p>
            <a:pPr>
              <a:spcAft>
                <a:spcPts val="500"/>
              </a:spcAft>
            </a:pPr>
            <a:r>
              <a:rPr lang="en-US" sz="1200" dirty="0">
                <a:cs typeface="Arial" panose="020B0604020202020204" pitchFamily="34" charset="0"/>
              </a:rPr>
              <a:t>The slides in this deck can be edited to suit your needs. However, if you alter text, data or images on our slides, we ask that you </a:t>
            </a:r>
            <a:r>
              <a:rPr lang="en-US" sz="1200" b="1" dirty="0">
                <a:cs typeface="Arial" panose="020B0604020202020204" pitchFamily="34" charset="0"/>
              </a:rPr>
              <a:t>remove National Journal logos and branding </a:t>
            </a:r>
            <a:r>
              <a:rPr lang="en-US" sz="1200" dirty="0">
                <a:cs typeface="Arial" panose="020B0604020202020204" pitchFamily="34" charset="0"/>
              </a:rPr>
              <a:t>prior to distribution or public use. Look for:</a:t>
            </a:r>
          </a:p>
        </p:txBody>
      </p:sp>
      <p:sp>
        <p:nvSpPr>
          <p:cNvPr id="6" name="Rectangle 5">
            <a:extLst>
              <a:ext uri="{FF2B5EF4-FFF2-40B4-BE49-F238E27FC236}">
                <a16:creationId xmlns:a16="http://schemas.microsoft.com/office/drawing/2014/main" id="{BFA04144-1919-664A-A185-7029B3C0D83C}"/>
              </a:ext>
            </a:extLst>
          </p:cNvPr>
          <p:cNvSpPr/>
          <p:nvPr/>
        </p:nvSpPr>
        <p:spPr>
          <a:xfrm>
            <a:off x="4839080" y="3187043"/>
            <a:ext cx="3007750" cy="2372444"/>
          </a:xfrm>
          <a:prstGeom prst="rect">
            <a:avLst/>
          </a:prstGeom>
        </p:spPr>
        <p:txBody>
          <a:bodyPr wrap="square">
            <a:spAutoFit/>
          </a:bodyPr>
          <a:lstStyle/>
          <a:p>
            <a:pPr algn="ctr"/>
            <a:r>
              <a:rPr lang="en-US" b="1" dirty="0"/>
              <a:t>We’re here to help.</a:t>
            </a:r>
            <a:br>
              <a:rPr lang="en-US" b="1" dirty="0"/>
            </a:br>
            <a:endParaRPr lang="en-US" dirty="0"/>
          </a:p>
          <a:p>
            <a:pPr>
              <a:spcAft>
                <a:spcPts val="500"/>
              </a:spcAft>
            </a:pPr>
            <a:r>
              <a:rPr lang="en-US" sz="1200" dirty="0">
                <a:cs typeface="Arial" panose="020B0604020202020204" pitchFamily="34" charset="0"/>
              </a:rPr>
              <a:t>If you’d like our team of policy researchers and data visualization specialists to customize this deck with your vision in mind, </a:t>
            </a:r>
            <a:r>
              <a:rPr lang="en-US" sz="1200" b="1" dirty="0">
                <a:cs typeface="Arial" panose="020B0604020202020204" pitchFamily="34" charset="0"/>
              </a:rPr>
              <a:t>contact your Dedicated Advisor </a:t>
            </a:r>
            <a:r>
              <a:rPr lang="en-US" sz="1200" dirty="0">
                <a:cs typeface="Arial" panose="020B0604020202020204" pitchFamily="34" charset="0"/>
              </a:rPr>
              <a:t>or email </a:t>
            </a:r>
            <a:r>
              <a:rPr lang="en-US" sz="1200" dirty="0">
                <a:cs typeface="Arial" panose="020B0604020202020204" pitchFamily="34" charset="0"/>
                <a:hlinkClick r:id="rId4"/>
              </a:rPr>
              <a:t>service@nationaljournal.com</a:t>
            </a:r>
            <a:r>
              <a:rPr lang="en-US" sz="1200" dirty="0">
                <a:cs typeface="Arial" panose="020B0604020202020204" pitchFamily="34" charset="0"/>
              </a:rPr>
              <a:t>. </a:t>
            </a:r>
          </a:p>
          <a:p>
            <a:pPr>
              <a:spcAft>
                <a:spcPts val="500"/>
              </a:spcAft>
            </a:pPr>
            <a:br>
              <a:rPr lang="en-US" sz="1200" dirty="0">
                <a:cs typeface="Arial" panose="020B0604020202020204" pitchFamily="34" charset="0"/>
              </a:rPr>
            </a:br>
            <a:r>
              <a:rPr lang="en-US" sz="1200" dirty="0">
                <a:cs typeface="Arial" panose="020B0604020202020204" pitchFamily="34" charset="0"/>
              </a:rPr>
              <a:t>This service is included in most membership packages.</a:t>
            </a:r>
          </a:p>
        </p:txBody>
      </p:sp>
      <p:pic>
        <p:nvPicPr>
          <p:cNvPr id="7" name="Picture 6">
            <a:extLst>
              <a:ext uri="{FF2B5EF4-FFF2-40B4-BE49-F238E27FC236}">
                <a16:creationId xmlns:a16="http://schemas.microsoft.com/office/drawing/2014/main" id="{C07E8841-4490-254A-B79C-F5CFF007D3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81846" y="4900653"/>
            <a:ext cx="1288593" cy="342425"/>
          </a:xfrm>
          <a:prstGeom prst="rect">
            <a:avLst/>
          </a:prstGeom>
        </p:spPr>
      </p:pic>
      <p:pic>
        <p:nvPicPr>
          <p:cNvPr id="8" name="Picture 7">
            <a:extLst>
              <a:ext uri="{FF2B5EF4-FFF2-40B4-BE49-F238E27FC236}">
                <a16:creationId xmlns:a16="http://schemas.microsoft.com/office/drawing/2014/main" id="{3BA70CE5-5DEC-6344-A2A5-55B936F3C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81846" y="5287397"/>
            <a:ext cx="1942450" cy="290183"/>
          </a:xfrm>
          <a:prstGeom prst="rect">
            <a:avLst/>
          </a:prstGeom>
        </p:spPr>
      </p:pic>
      <p:sp>
        <p:nvSpPr>
          <p:cNvPr id="10" name="Title 9"/>
          <p:cNvSpPr>
            <a:spLocks noGrp="1"/>
          </p:cNvSpPr>
          <p:nvPr>
            <p:ph type="title"/>
          </p:nvPr>
        </p:nvSpPr>
        <p:spPr/>
        <p:txBody>
          <a:bodyPr/>
          <a:lstStyle/>
          <a:p>
            <a:r>
              <a:rPr lang="en-US" dirty="0"/>
              <a:t>Ways to edit these slides</a:t>
            </a:r>
          </a:p>
        </p:txBody>
      </p:sp>
    </p:spTree>
    <p:extLst>
      <p:ext uri="{BB962C8B-B14F-4D97-AF65-F5344CB8AC3E}">
        <p14:creationId xmlns:p14="http://schemas.microsoft.com/office/powerpoint/2010/main" val="1247845797"/>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44546A"/>
      </a:dk2>
      <a:lt2>
        <a:srgbClr val="E7E6E6"/>
      </a:lt2>
      <a:accent1>
        <a:srgbClr val="55C6B5"/>
      </a:accent1>
      <a:accent2>
        <a:srgbClr val="00A8E1"/>
      </a:accent2>
      <a:accent3>
        <a:srgbClr val="BABBBA"/>
      </a:accent3>
      <a:accent4>
        <a:srgbClr val="FE5637"/>
      </a:accent4>
      <a:accent5>
        <a:srgbClr val="32653A"/>
      </a:accent5>
      <a:accent6>
        <a:srgbClr val="005471"/>
      </a:accent6>
      <a:hlink>
        <a:srgbClr val="69D3EB"/>
      </a:hlink>
      <a:folHlink>
        <a:srgbClr val="2B698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Template Refresh_Iteration A_5_22_20" id="{65FF12BA-0685-1C46-953A-74426E137123}" vid="{60C31AC6-C625-7B4E-83CF-F30B2EF04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020251-D2FC-40E0-A1AA-4C5D79376E49}">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2263</TotalTime>
  <Words>1794</Words>
  <Application>Microsoft Office PowerPoint</Application>
  <PresentationFormat>On-screen Show (4:3)</PresentationFormat>
  <Paragraphs>191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Black</vt:lpstr>
      <vt:lpstr>Calibri</vt:lpstr>
      <vt:lpstr>Office Theme</vt:lpstr>
      <vt:lpstr>2023 congressional recap </vt:lpstr>
      <vt:lpstr>2023 legislative record and key events for the 118th Congress</vt:lpstr>
      <vt:lpstr>Key legislation passed in 2023</vt:lpstr>
      <vt:lpstr>All enacted laws in 2023 (1/4)</vt:lpstr>
      <vt:lpstr>All enacted laws in 2023 (2/4)</vt:lpstr>
      <vt:lpstr>All enacted laws in 2023 (3/4)</vt:lpstr>
      <vt:lpstr>All enacted laws in 2023 (4/4)</vt:lpstr>
      <vt:lpstr>Ways to edit these slides</vt:lpstr>
    </vt:vector>
  </TitlesOfParts>
  <Company>Atlantic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Presentation Center</dc:creator>
  <cp:lastModifiedBy>Jaylen Joseph</cp:lastModifiedBy>
  <cp:revision>1156</cp:revision>
  <dcterms:created xsi:type="dcterms:W3CDTF">2020-05-28T13:14:54Z</dcterms:created>
  <dcterms:modified xsi:type="dcterms:W3CDTF">2024-01-02T18:11:58Z</dcterms:modified>
</cp:coreProperties>
</file>