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764" r:id="rId2"/>
    <p:sldId id="765" r:id="rId3"/>
    <p:sldId id="766" r:id="rId4"/>
    <p:sldId id="767" r:id="rId5"/>
    <p:sldId id="768" r:id="rId6"/>
    <p:sldId id="769" r:id="rId7"/>
    <p:sldId id="770" r:id="rId8"/>
    <p:sldId id="771" r:id="rId9"/>
    <p:sldId id="772" r:id="rId10"/>
    <p:sldId id="773" r:id="rId11"/>
    <p:sldId id="774" r:id="rId12"/>
    <p:sldId id="775" r:id="rId13"/>
    <p:sldId id="778" r:id="rId14"/>
    <p:sldId id="779" r:id="rId15"/>
    <p:sldId id="780" r:id="rId16"/>
    <p:sldId id="781" r:id="rId17"/>
    <p:sldId id="782" r:id="rId18"/>
    <p:sldId id="783" r:id="rId19"/>
    <p:sldId id="784" r:id="rId20"/>
    <p:sldId id="785" r:id="rId21"/>
    <p:sldId id="3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880" userDrawn="1">
          <p15:clr>
            <a:srgbClr val="A4A3A4"/>
          </p15:clr>
        </p15:guide>
        <p15:guide id="3" orient="horz" pos="3816" userDrawn="1">
          <p15:clr>
            <a:srgbClr val="A4A3A4"/>
          </p15:clr>
        </p15:guide>
        <p15:guide id="4" pos="5232" userDrawn="1">
          <p15:clr>
            <a:srgbClr val="A4A3A4"/>
          </p15:clr>
        </p15:guide>
        <p15:guide id="5"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4838B-4E13-474E-90A2-8059BA927751}" name="Kalea Young-Gibson" initials="KYG" userId="S::kyounggibson@nationaljournal.com::f588f6f5-ecba-4c28-ba1c-07666dc493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ristopher Johnson" initials="CJ [2]" lastIdx="17" clrIdx="5">
    <p:extLst>
      <p:ext uri="{19B8F6BF-5375-455C-9EA6-DF929625EA0E}">
        <p15:presenceInfo xmlns:p15="http://schemas.microsoft.com/office/powerpoint/2012/main" userId="S-1-12-1-1915811244-1166787189-1751505797-924022665" providerId="AD"/>
      </p:ext>
    </p:extLst>
  </p:cmAuthor>
  <p:cmAuthor id="1" name="Stanton, Sara" initials="SS" lastIdx="1" clrIdx="0">
    <p:extLst>
      <p:ext uri="{19B8F6BF-5375-455C-9EA6-DF929625EA0E}">
        <p15:presenceInfo xmlns:p15="http://schemas.microsoft.com/office/powerpoint/2012/main" userId="S::sstanton@nationaljournal.com::7241a462-0b3c-41c5-a928-a84612ae41e9" providerId="AD"/>
      </p:ext>
    </p:extLst>
  </p:cmAuthor>
  <p:cmAuthor id="8" name="Robert Fourqurean" initials="RF" lastIdx="1" clrIdx="6">
    <p:extLst>
      <p:ext uri="{19B8F6BF-5375-455C-9EA6-DF929625EA0E}">
        <p15:presenceInfo xmlns:p15="http://schemas.microsoft.com/office/powerpoint/2012/main" userId="S::rfourqurean@nationaljournal.com::d4eedb94-3f2c-42ba-9868-567a75a3fcef" providerId="AD"/>
      </p:ext>
    </p:extLst>
  </p:cmAuthor>
  <p:cmAuthor id="2" name="Stublen, Daniel" initials="SD" lastIdx="33" clrIdx="1">
    <p:extLst>
      <p:ext uri="{19B8F6BF-5375-455C-9EA6-DF929625EA0E}">
        <p15:presenceInfo xmlns:p15="http://schemas.microsoft.com/office/powerpoint/2012/main" userId="Stublen, Daniel" providerId="None"/>
      </p:ext>
    </p:extLst>
  </p:cmAuthor>
  <p:cmAuthor id="3" name="Kim, Gina" initials="GK" lastIdx="32" clrIdx="2">
    <p:extLst>
      <p:ext uri="{19B8F6BF-5375-455C-9EA6-DF929625EA0E}">
        <p15:presenceInfo xmlns:p15="http://schemas.microsoft.com/office/powerpoint/2012/main" userId="Kim, Gina" providerId="None"/>
      </p:ext>
    </p:extLst>
  </p:cmAuthor>
  <p:cmAuthor id="5" name="Thieme, Ashley" initials="TA" lastIdx="16" clrIdx="3">
    <p:extLst>
      <p:ext uri="{19B8F6BF-5375-455C-9EA6-DF929625EA0E}">
        <p15:presenceInfo xmlns:p15="http://schemas.microsoft.com/office/powerpoint/2012/main" userId="S::AThieme@nationaljournal.com::49fb4b6f-dec6-4551-b876-84706c65e443" providerId="AD"/>
      </p:ext>
    </p:extLst>
  </p:cmAuthor>
  <p:cmAuthor id="6" name="Christopher Johnson" initials="CJ" lastIdx="17" clrIdx="4">
    <p:extLst>
      <p:ext uri="{19B8F6BF-5375-455C-9EA6-DF929625EA0E}">
        <p15:presenceInfo xmlns:p15="http://schemas.microsoft.com/office/powerpoint/2012/main" userId="S::cjohnson@nationaljournal.com::7230f5ac-c275-458b-85db-65688977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0E3"/>
    <a:srgbClr val="E72700"/>
    <a:srgbClr val="6F2DBE"/>
    <a:srgbClr val="BABBBA"/>
    <a:srgbClr val="F2F2F2"/>
    <a:srgbClr val="FF5739"/>
    <a:srgbClr val="D8D9D9"/>
    <a:srgbClr val="D9D9D9"/>
    <a:srgbClr val="D0E6D3"/>
    <a:srgbClr val="FFB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84521" autoAdjust="0"/>
  </p:normalViewPr>
  <p:slideViewPr>
    <p:cSldViewPr snapToGrid="0" snapToObjects="1">
      <p:cViewPr varScale="1">
        <p:scale>
          <a:sx n="67" d="100"/>
          <a:sy n="67" d="100"/>
        </p:scale>
        <p:origin x="872" y="56"/>
      </p:cViewPr>
      <p:guideLst>
        <p:guide orient="horz" pos="504"/>
        <p:guide pos="2880"/>
        <p:guide orient="horz" pos="3816"/>
        <p:guide pos="5232"/>
        <p:guide pos="52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1" d="100"/>
          <a:sy n="141"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00235175398666E-2"/>
          <c:y val="0.10894941447229452"/>
          <c:w val="0.91637449441345198"/>
          <c:h val="0.78823292494224739"/>
        </c:manualLayout>
      </c:layout>
      <c:barChart>
        <c:barDir val="col"/>
        <c:grouping val="stacked"/>
        <c:varyColors val="0"/>
        <c:ser>
          <c:idx val="0"/>
          <c:order val="0"/>
          <c:tx>
            <c:strRef>
              <c:f>Sheet1!$B$1</c:f>
              <c:strCache>
                <c:ptCount val="1"/>
                <c:pt idx="0">
                  <c:v>Congressional races</c:v>
                </c:pt>
              </c:strCache>
            </c:strRef>
          </c:tx>
          <c:spPr>
            <a:solidFill>
              <a:schemeClr val="accent1">
                <a:lumMod val="60000"/>
                <a:lumOff val="40000"/>
              </a:schemeClr>
            </a:solidFill>
            <a:ln>
              <a:noFill/>
            </a:ln>
            <a:effectLst/>
          </c:spPr>
          <c:invertIfNegative val="0"/>
          <c:cat>
            <c:numRef>
              <c:f>Sheet1!$A$2:$A$14</c:f>
              <c:numCache>
                <c:formatCode>General</c:formatCode>
                <c:ptCount val="13"/>
                <c:pt idx="0">
                  <c:v>1998</c:v>
                </c:pt>
                <c:pt idx="1">
                  <c:v>2000</c:v>
                </c:pt>
                <c:pt idx="2">
                  <c:v>2002</c:v>
                </c:pt>
                <c:pt idx="3">
                  <c:v>2004</c:v>
                </c:pt>
                <c:pt idx="4">
                  <c:v>2006</c:v>
                </c:pt>
                <c:pt idx="5">
                  <c:v>2008</c:v>
                </c:pt>
                <c:pt idx="6">
                  <c:v>2010</c:v>
                </c:pt>
                <c:pt idx="7">
                  <c:v>2012</c:v>
                </c:pt>
                <c:pt idx="8">
                  <c:v>2014</c:v>
                </c:pt>
                <c:pt idx="9">
                  <c:v>2016</c:v>
                </c:pt>
                <c:pt idx="10">
                  <c:v>2018</c:v>
                </c:pt>
                <c:pt idx="11">
                  <c:v>2020</c:v>
                </c:pt>
                <c:pt idx="12">
                  <c:v>2022</c:v>
                </c:pt>
              </c:numCache>
            </c:numRef>
          </c:cat>
          <c:val>
            <c:numRef>
              <c:f>Sheet1!$B$2:$B$14</c:f>
              <c:numCache>
                <c:formatCode>#,##0</c:formatCode>
                <c:ptCount val="13"/>
                <c:pt idx="0">
                  <c:v>1618936265</c:v>
                </c:pt>
                <c:pt idx="1">
                  <c:v>1669224553</c:v>
                </c:pt>
                <c:pt idx="2">
                  <c:v>2181682066</c:v>
                </c:pt>
                <c:pt idx="3">
                  <c:v>2237073141</c:v>
                </c:pt>
                <c:pt idx="4">
                  <c:v>2852658140</c:v>
                </c:pt>
                <c:pt idx="5">
                  <c:v>2485952737</c:v>
                </c:pt>
                <c:pt idx="6">
                  <c:v>3631712836</c:v>
                </c:pt>
                <c:pt idx="7">
                  <c:v>3664141430</c:v>
                </c:pt>
                <c:pt idx="8">
                  <c:v>3845393700</c:v>
                </c:pt>
                <c:pt idx="9">
                  <c:v>4124304874</c:v>
                </c:pt>
                <c:pt idx="10">
                  <c:v>5725183133</c:v>
                </c:pt>
                <c:pt idx="11">
                  <c:v>8703050547</c:v>
                </c:pt>
                <c:pt idx="12">
                  <c:v>8893504236</c:v>
                </c:pt>
              </c:numCache>
            </c:numRef>
          </c:val>
          <c:extLst>
            <c:ext xmlns:c16="http://schemas.microsoft.com/office/drawing/2014/chart" uri="{C3380CC4-5D6E-409C-BE32-E72D297353CC}">
              <c16:uniqueId val="{00000000-DE1F-404D-B25A-6FB852D3918A}"/>
            </c:ext>
          </c:extLst>
        </c:ser>
        <c:ser>
          <c:idx val="1"/>
          <c:order val="1"/>
          <c:tx>
            <c:strRef>
              <c:f>Sheet1!$C$1</c:f>
              <c:strCache>
                <c:ptCount val="1"/>
                <c:pt idx="0">
                  <c:v>Presidential race</c:v>
                </c:pt>
              </c:strCache>
            </c:strRef>
          </c:tx>
          <c:spPr>
            <a:solidFill>
              <a:schemeClr val="accent1"/>
            </a:solidFill>
            <a:ln>
              <a:noFill/>
            </a:ln>
            <a:effectLst/>
          </c:spPr>
          <c:invertIfNegative val="0"/>
          <c:cat>
            <c:numRef>
              <c:f>Sheet1!$A$2:$A$14</c:f>
              <c:numCache>
                <c:formatCode>General</c:formatCode>
                <c:ptCount val="13"/>
                <c:pt idx="0">
                  <c:v>1998</c:v>
                </c:pt>
                <c:pt idx="1">
                  <c:v>2000</c:v>
                </c:pt>
                <c:pt idx="2">
                  <c:v>2002</c:v>
                </c:pt>
                <c:pt idx="3">
                  <c:v>2004</c:v>
                </c:pt>
                <c:pt idx="4">
                  <c:v>2006</c:v>
                </c:pt>
                <c:pt idx="5">
                  <c:v>2008</c:v>
                </c:pt>
                <c:pt idx="6">
                  <c:v>2010</c:v>
                </c:pt>
                <c:pt idx="7">
                  <c:v>2012</c:v>
                </c:pt>
                <c:pt idx="8">
                  <c:v>2014</c:v>
                </c:pt>
                <c:pt idx="9">
                  <c:v>2016</c:v>
                </c:pt>
                <c:pt idx="10">
                  <c:v>2018</c:v>
                </c:pt>
                <c:pt idx="11">
                  <c:v>2020</c:v>
                </c:pt>
                <c:pt idx="12">
                  <c:v>2022</c:v>
                </c:pt>
              </c:numCache>
            </c:numRef>
          </c:cat>
          <c:val>
            <c:numRef>
              <c:f>Sheet1!$C$2:$C$14</c:f>
              <c:numCache>
                <c:formatCode>"$"#,##0_);[Red]\("$"#,##0\)</c:formatCode>
                <c:ptCount val="13"/>
                <c:pt idx="0" formatCode="General">
                  <c:v>0</c:v>
                </c:pt>
                <c:pt idx="1">
                  <c:v>1413116384</c:v>
                </c:pt>
                <c:pt idx="2" formatCode="General">
                  <c:v>0</c:v>
                </c:pt>
                <c:pt idx="3">
                  <c:v>1910230862</c:v>
                </c:pt>
                <c:pt idx="4" formatCode="General">
                  <c:v>0</c:v>
                </c:pt>
                <c:pt idx="5">
                  <c:v>2799728146</c:v>
                </c:pt>
                <c:pt idx="6" formatCode="General">
                  <c:v>0</c:v>
                </c:pt>
                <c:pt idx="7">
                  <c:v>2621415792</c:v>
                </c:pt>
                <c:pt idx="8" formatCode="General">
                  <c:v>0</c:v>
                </c:pt>
                <c:pt idx="9">
                  <c:v>2386876712</c:v>
                </c:pt>
                <c:pt idx="10" formatCode="General">
                  <c:v>0</c:v>
                </c:pt>
                <c:pt idx="11" formatCode="#,##0">
                  <c:v>6626907947</c:v>
                </c:pt>
                <c:pt idx="12" formatCode="General">
                  <c:v>0</c:v>
                </c:pt>
              </c:numCache>
            </c:numRef>
          </c:val>
          <c:extLst>
            <c:ext xmlns:c16="http://schemas.microsoft.com/office/drawing/2014/chart" uri="{C3380CC4-5D6E-409C-BE32-E72D297353CC}">
              <c16:uniqueId val="{00000001-DE1F-404D-B25A-6FB852D3918A}"/>
            </c:ext>
          </c:extLst>
        </c:ser>
        <c:dLbls>
          <c:showLegendKey val="0"/>
          <c:showVal val="0"/>
          <c:showCatName val="0"/>
          <c:showSerName val="0"/>
          <c:showPercent val="0"/>
          <c:showBubbleSize val="0"/>
        </c:dLbls>
        <c:gapWidth val="51"/>
        <c:overlap val="100"/>
        <c:axId val="-2071758896"/>
        <c:axId val="-2071755568"/>
      </c:barChart>
      <c:catAx>
        <c:axId val="-2071758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1755568"/>
        <c:crosses val="autoZero"/>
        <c:auto val="1"/>
        <c:lblAlgn val="ctr"/>
        <c:lblOffset val="100"/>
        <c:noMultiLvlLbl val="0"/>
      </c:catAx>
      <c:valAx>
        <c:axId val="-2071755568"/>
        <c:scaling>
          <c:orientation val="minMax"/>
        </c:scaling>
        <c:delete val="0"/>
        <c:axPos val="l"/>
        <c:majorGridlines>
          <c:spPr>
            <a:ln w="9525" cap="flat" cmpd="sng" algn="ctr">
              <a:solidFill>
                <a:schemeClr val="bg1">
                  <a:lumMod val="9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1758896"/>
        <c:crosses val="autoZero"/>
        <c:crossBetween val="between"/>
        <c:dispUnits>
          <c:builtInUnit val="billions"/>
        </c:dispUnits>
      </c:valAx>
      <c:spPr>
        <a:noFill/>
        <a:ln>
          <a:noFill/>
        </a:ln>
        <a:effectLst/>
      </c:spPr>
    </c:plotArea>
    <c:legend>
      <c:legendPos val="r"/>
      <c:layout>
        <c:manualLayout>
          <c:xMode val="edge"/>
          <c:yMode val="edge"/>
          <c:x val="0"/>
          <c:y val="9.0452741926840452E-4"/>
          <c:w val="0.37111948762452845"/>
          <c:h val="6.55335402083344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Democrats </c:v>
                </c:pt>
              </c:strCache>
            </c:strRef>
          </c:tx>
          <c:spPr>
            <a:solidFill>
              <a:srgbClr val="0070C0"/>
            </a:solidFill>
            <a:ln>
              <a:noFill/>
            </a:ln>
            <a:effectLst/>
          </c:spPr>
          <c:invertIfNegative val="0"/>
          <c:dLbls>
            <c:dLbl>
              <c:idx val="2"/>
              <c:layout>
                <c:manualLayout>
                  <c:x val="-6.8169319512089196E-2"/>
                  <c:y val="1.1549297311650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8F-46D7-BED4-F8A22A4A2B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raised</c:v>
                </c:pt>
                <c:pt idx="1">
                  <c:v>Total spent</c:v>
                </c:pt>
                <c:pt idx="2">
                  <c:v>Total cash on hand</c:v>
                </c:pt>
              </c:strCache>
            </c:strRef>
          </c:cat>
          <c:val>
            <c:numRef>
              <c:f>Sheet1!$B$2:$B$4</c:f>
              <c:numCache>
                <c:formatCode>_-[$$-409]* #,##0_ ;_-[$$-409]* \-#,##0\ ;_-[$$-409]* "-"??_ ;_-@_ </c:formatCode>
                <c:ptCount val="3"/>
                <c:pt idx="0">
                  <c:v>954943607</c:v>
                </c:pt>
                <c:pt idx="1">
                  <c:v>897803611</c:v>
                </c:pt>
                <c:pt idx="2">
                  <c:v>183941841</c:v>
                </c:pt>
              </c:numCache>
            </c:numRef>
          </c:val>
          <c:extLst>
            <c:ext xmlns:c16="http://schemas.microsoft.com/office/drawing/2014/chart" uri="{C3380CC4-5D6E-409C-BE32-E72D297353CC}">
              <c16:uniqueId val="{00000003-CAD4-4BA0-B3A3-AC9438C364F1}"/>
            </c:ext>
          </c:extLst>
        </c:ser>
        <c:ser>
          <c:idx val="1"/>
          <c:order val="1"/>
          <c:tx>
            <c:strRef>
              <c:f>Sheet1!$C$1</c:f>
              <c:strCache>
                <c:ptCount val="1"/>
                <c:pt idx="0">
                  <c:v> Republicans </c:v>
                </c:pt>
              </c:strCache>
            </c:strRef>
          </c:tx>
          <c:spPr>
            <a:solidFill>
              <a:srgbClr val="FF5738"/>
            </a:solidFill>
            <a:ln>
              <a:noFill/>
            </a:ln>
            <a:effectLst/>
          </c:spPr>
          <c:invertIfNegative val="0"/>
          <c:dLbls>
            <c:dLbl>
              <c:idx val="0"/>
              <c:layout>
                <c:manualLayout>
                  <c:x val="4.6479081485515363E-2"/>
                  <c:y val="-3.52891119005459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D4-4BA0-B3A3-AC9438C364F1}"/>
                </c:ext>
              </c:extLst>
            </c:dLbl>
            <c:dLbl>
              <c:idx val="1"/>
              <c:layout>
                <c:manualLayout>
                  <c:x val="3.09860543236769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D4-4BA0-B3A3-AC9438C364F1}"/>
                </c:ext>
              </c:extLst>
            </c:dLbl>
            <c:dLbl>
              <c:idx val="2"/>
              <c:layout>
                <c:manualLayout>
                  <c:x val="3.7183265188412175E-2"/>
                  <c:y val="7.6995315411006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D4-4BA0-B3A3-AC9438C36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raised</c:v>
                </c:pt>
                <c:pt idx="1">
                  <c:v>Total spent</c:v>
                </c:pt>
                <c:pt idx="2">
                  <c:v>Total cash on hand</c:v>
                </c:pt>
              </c:strCache>
            </c:strRef>
          </c:cat>
          <c:val>
            <c:numRef>
              <c:f>Sheet1!$C$2:$C$4</c:f>
              <c:numCache>
                <c:formatCode>_-[$$-409]* #,##0_ ;_-[$$-409]* \-#,##0\ ;_-[$$-409]* "-"??_ ;_-@_ </c:formatCode>
                <c:ptCount val="3"/>
                <c:pt idx="0">
                  <c:v>746662744</c:v>
                </c:pt>
                <c:pt idx="1">
                  <c:v>742803067</c:v>
                </c:pt>
                <c:pt idx="2">
                  <c:v>184724751</c:v>
                </c:pt>
              </c:numCache>
            </c:numRef>
          </c:val>
          <c:extLst>
            <c:ext xmlns:c16="http://schemas.microsoft.com/office/drawing/2014/chart" uri="{C3380CC4-5D6E-409C-BE32-E72D297353CC}">
              <c16:uniqueId val="{00000007-CAD4-4BA0-B3A3-AC9438C364F1}"/>
            </c:ext>
          </c:extLst>
        </c:ser>
        <c:dLbls>
          <c:showLegendKey val="0"/>
          <c:showVal val="0"/>
          <c:showCatName val="0"/>
          <c:showSerName val="0"/>
          <c:showPercent val="0"/>
          <c:showBubbleSize val="0"/>
        </c:dLbls>
        <c:gapWidth val="219"/>
        <c:overlap val="-27"/>
        <c:axId val="422999456"/>
        <c:axId val="422990720"/>
      </c:barChart>
      <c:catAx>
        <c:axId val="42299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2990720"/>
        <c:crosses val="autoZero"/>
        <c:auto val="1"/>
        <c:lblAlgn val="ctr"/>
        <c:lblOffset val="100"/>
        <c:noMultiLvlLbl val="0"/>
      </c:catAx>
      <c:valAx>
        <c:axId val="422990720"/>
        <c:scaling>
          <c:orientation val="minMax"/>
        </c:scaling>
        <c:delete val="1"/>
        <c:axPos val="l"/>
        <c:numFmt formatCode="&quot;$&quot;#,##0.00" sourceLinked="0"/>
        <c:majorTickMark val="out"/>
        <c:minorTickMark val="none"/>
        <c:tickLblPos val="nextTo"/>
        <c:crossAx val="42299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38012330921501E-2"/>
          <c:y val="9.8628466732086445E-2"/>
          <c:w val="0.96612397533815697"/>
          <c:h val="0.82040615601288103"/>
        </c:manualLayout>
      </c:layout>
      <c:barChart>
        <c:barDir val="col"/>
        <c:grouping val="clustered"/>
        <c:varyColors val="0"/>
        <c:ser>
          <c:idx val="0"/>
          <c:order val="0"/>
          <c:tx>
            <c:strRef>
              <c:f>Sheet1!$B$1</c:f>
              <c:strCache>
                <c:ptCount val="1"/>
                <c:pt idx="0">
                  <c:v>Total House candidate spending</c:v>
                </c:pt>
              </c:strCache>
            </c:strRef>
          </c:tx>
          <c:spPr>
            <a:solidFill>
              <a:schemeClr val="accent1">
                <a:lumMod val="40000"/>
                <a:lumOff val="60000"/>
              </a:schemeClr>
            </a:solidFill>
            <a:ln>
              <a:noFill/>
            </a:ln>
            <a:effectLst/>
          </c:spPr>
          <c:invertIfNegative val="0"/>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Sheet1!$B$2:$B$13</c:f>
              <c:numCache>
                <c:formatCode>"$"#,##0.0</c:formatCode>
                <c:ptCount val="12"/>
                <c:pt idx="0">
                  <c:v>574153090</c:v>
                </c:pt>
                <c:pt idx="1">
                  <c:v>637147210</c:v>
                </c:pt>
                <c:pt idx="2">
                  <c:v>847636500</c:v>
                </c:pt>
                <c:pt idx="3">
                  <c:v>860204430</c:v>
                </c:pt>
                <c:pt idx="4">
                  <c:v>1672594730</c:v>
                </c:pt>
                <c:pt idx="5">
                  <c:v>1099714600</c:v>
                </c:pt>
                <c:pt idx="6">
                  <c:v>1369321550</c:v>
                </c:pt>
                <c:pt idx="7">
                  <c:v>966578630</c:v>
                </c:pt>
                <c:pt idx="8">
                  <c:v>1449708130</c:v>
                </c:pt>
                <c:pt idx="9">
                  <c:v>1652741200</c:v>
                </c:pt>
                <c:pt idx="10" formatCode="&quot;$&quot;#,##0">
                  <c:v>1712516007</c:v>
                </c:pt>
                <c:pt idx="11" formatCode="&quot;$&quot;#,##0">
                  <c:v>1867819470</c:v>
                </c:pt>
              </c:numCache>
            </c:numRef>
          </c:val>
          <c:extLst>
            <c:ext xmlns:c16="http://schemas.microsoft.com/office/drawing/2014/chart" uri="{C3380CC4-5D6E-409C-BE32-E72D297353CC}">
              <c16:uniqueId val="{00000000-82A0-44FA-A146-134AD17F0DA9}"/>
            </c:ext>
          </c:extLst>
        </c:ser>
        <c:ser>
          <c:idx val="1"/>
          <c:order val="1"/>
          <c:tx>
            <c:strRef>
              <c:f>Sheet1!$C$1</c:f>
              <c:strCache>
                <c:ptCount val="1"/>
                <c:pt idx="0">
                  <c:v>Total Senate candidate spending</c:v>
                </c:pt>
              </c:strCache>
            </c:strRef>
          </c:tx>
          <c:spPr>
            <a:solidFill>
              <a:schemeClr val="accent1"/>
            </a:solidFill>
            <a:ln>
              <a:noFill/>
            </a:ln>
            <a:effectLst/>
          </c:spPr>
          <c:invertIfNegative val="0"/>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Sheet1!$C$2:$C$13</c:f>
              <c:numCache>
                <c:formatCode>"$"#,##0.0</c:formatCode>
                <c:ptCount val="12"/>
                <c:pt idx="0">
                  <c:v>479731700</c:v>
                </c:pt>
                <c:pt idx="1">
                  <c:v>368057860</c:v>
                </c:pt>
                <c:pt idx="2">
                  <c:v>661649500</c:v>
                </c:pt>
                <c:pt idx="3">
                  <c:v>619026430</c:v>
                </c:pt>
                <c:pt idx="4">
                  <c:v>954536690</c:v>
                </c:pt>
                <c:pt idx="5">
                  <c:v>806371360</c:v>
                </c:pt>
                <c:pt idx="6">
                  <c:v>1079542360</c:v>
                </c:pt>
                <c:pt idx="7">
                  <c:v>702367940</c:v>
                </c:pt>
                <c:pt idx="8">
                  <c:v>971524520</c:v>
                </c:pt>
                <c:pt idx="9">
                  <c:v>1034302470</c:v>
                </c:pt>
                <c:pt idx="10" formatCode="&quot;$&quot;#,##0">
                  <c:v>1934394511</c:v>
                </c:pt>
                <c:pt idx="11" formatCode="&quot;$&quot;#,##0">
                  <c:v>1663538657</c:v>
                </c:pt>
              </c:numCache>
            </c:numRef>
          </c:val>
          <c:extLst>
            <c:ext xmlns:c16="http://schemas.microsoft.com/office/drawing/2014/chart" uri="{C3380CC4-5D6E-409C-BE32-E72D297353CC}">
              <c16:uniqueId val="{00000001-82A0-44FA-A146-134AD17F0DA9}"/>
            </c:ext>
          </c:extLst>
        </c:ser>
        <c:dLbls>
          <c:showLegendKey val="0"/>
          <c:showVal val="0"/>
          <c:showCatName val="0"/>
          <c:showSerName val="0"/>
          <c:showPercent val="0"/>
          <c:showBubbleSize val="0"/>
        </c:dLbls>
        <c:gapWidth val="69"/>
        <c:axId val="-2072904336"/>
        <c:axId val="-2072907536"/>
      </c:barChart>
      <c:valAx>
        <c:axId val="-2072907536"/>
        <c:scaling>
          <c:orientation val="minMax"/>
          <c:max val="2000000000"/>
          <c:min val="0"/>
        </c:scaling>
        <c:delete val="0"/>
        <c:axPos val="l"/>
        <c:majorGridlines>
          <c:spPr>
            <a:ln w="9525" cap="flat" cmpd="sng" algn="ctr">
              <a:solidFill>
                <a:schemeClr val="bg2"/>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29043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catAx>
        <c:axId val="-207290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2907536"/>
        <c:crosses val="autoZero"/>
        <c:auto val="1"/>
        <c:lblAlgn val="ctr"/>
        <c:lblOffset val="100"/>
        <c:noMultiLvlLbl val="0"/>
      </c:catAx>
      <c:spPr>
        <a:noFill/>
        <a:ln>
          <a:noFill/>
        </a:ln>
        <a:effectLst/>
      </c:spPr>
    </c:plotArea>
    <c:legend>
      <c:legendPos val="r"/>
      <c:layout>
        <c:manualLayout>
          <c:xMode val="edge"/>
          <c:yMode val="edge"/>
          <c:x val="1.6681396968236265E-3"/>
          <c:y val="2.4044652635269717E-3"/>
          <c:w val="0.62418220043923078"/>
          <c:h val="5.2463887253951708E-2"/>
        </c:manualLayout>
      </c:layout>
      <c:overlay val="0"/>
      <c:spPr>
        <a:noFill/>
        <a:ln>
          <a:noFill/>
        </a:ln>
        <a:effectLst/>
      </c:spPr>
      <c:txPr>
        <a:bodyPr rot="0" spcFirstLastPara="1" vertOverflow="ellipsis" vert="horz" wrap="square" anchor="ctr" anchorCtr="1"/>
        <a:lstStyle/>
        <a:p>
          <a:pPr algn="l">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1690399965645"/>
          <c:y val="0.22145897044284399"/>
          <c:w val="0.7692685243178603"/>
          <c:h val="0.62584086643349801"/>
        </c:manualLayout>
      </c:layout>
      <c:barChart>
        <c:barDir val="col"/>
        <c:grouping val="clustered"/>
        <c:varyColors val="0"/>
        <c:ser>
          <c:idx val="0"/>
          <c:order val="0"/>
          <c:tx>
            <c:strRef>
              <c:f>Sheet1!$B$1</c:f>
              <c:strCache>
                <c:ptCount val="1"/>
                <c:pt idx="0">
                  <c:v>House candidates</c:v>
                </c:pt>
              </c:strCache>
            </c:strRef>
          </c:tx>
          <c:spPr>
            <a:solidFill>
              <a:schemeClr val="accent1">
                <a:lumMod val="40000"/>
                <a:lumOff val="60000"/>
              </a:schemeClr>
            </a:solidFill>
            <a:ln>
              <a:noFill/>
            </a:ln>
            <a:effectLst/>
          </c:spPr>
          <c:invertIfNegative val="0"/>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formatCode="0">
                  <c:v>2020</c:v>
                </c:pt>
                <c:pt idx="11">
                  <c:v>2022</c:v>
                </c:pt>
              </c:numCache>
            </c:numRef>
          </c:cat>
          <c:val>
            <c:numRef>
              <c:f>Sheet1!$B$2:$B$13</c:f>
              <c:numCache>
                <c:formatCode>_(* #,##0_);_(* \(#,##0\);_(* "-"??_);_(@_)</c:formatCode>
                <c:ptCount val="12"/>
                <c:pt idx="0">
                  <c:v>574153091</c:v>
                </c:pt>
                <c:pt idx="1">
                  <c:v>637147214</c:v>
                </c:pt>
                <c:pt idx="2">
                  <c:v>847636495</c:v>
                </c:pt>
                <c:pt idx="3">
                  <c:v>860204425</c:v>
                </c:pt>
                <c:pt idx="4">
                  <c:v>1672594729</c:v>
                </c:pt>
                <c:pt idx="5">
                  <c:v>1099714601</c:v>
                </c:pt>
                <c:pt idx="6">
                  <c:v>1369321551</c:v>
                </c:pt>
                <c:pt idx="7">
                  <c:v>966578627</c:v>
                </c:pt>
                <c:pt idx="8">
                  <c:v>1449708126</c:v>
                </c:pt>
                <c:pt idx="9">
                  <c:v>1652741196</c:v>
                </c:pt>
                <c:pt idx="10">
                  <c:v>1712516007</c:v>
                </c:pt>
                <c:pt idx="11" formatCode="#,##0">
                  <c:v>1867819470</c:v>
                </c:pt>
              </c:numCache>
            </c:numRef>
          </c:val>
          <c:extLst>
            <c:ext xmlns:c16="http://schemas.microsoft.com/office/drawing/2014/chart" uri="{C3380CC4-5D6E-409C-BE32-E72D297353CC}">
              <c16:uniqueId val="{00000000-DDB6-40AA-8286-DEE8C070FBB5}"/>
            </c:ext>
          </c:extLst>
        </c:ser>
        <c:dLbls>
          <c:showLegendKey val="0"/>
          <c:showVal val="0"/>
          <c:showCatName val="0"/>
          <c:showSerName val="0"/>
          <c:showPercent val="0"/>
          <c:showBubbleSize val="0"/>
        </c:dLbls>
        <c:gapWidth val="150"/>
        <c:axId val="-2066370768"/>
        <c:axId val="-2066283840"/>
      </c:barChart>
      <c:lineChart>
        <c:grouping val="standard"/>
        <c:varyColors val="0"/>
        <c:ser>
          <c:idx val="1"/>
          <c:order val="1"/>
          <c:tx>
            <c:strRef>
              <c:f>Sheet1!$C$1</c:f>
              <c:strCache>
                <c:ptCount val="1"/>
                <c:pt idx="0">
                  <c:v>Percent of races won by top spender</c:v>
                </c:pt>
              </c:strCache>
            </c:strRef>
          </c:tx>
          <c:spPr>
            <a:ln w="28575" cap="rnd">
              <a:solidFill>
                <a:schemeClr val="accent1">
                  <a:lumMod val="75000"/>
                </a:schemeClr>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formatCode="0">
                  <c:v>2020</c:v>
                </c:pt>
                <c:pt idx="11">
                  <c:v>2022</c:v>
                </c:pt>
              </c:numCache>
            </c:numRef>
          </c:cat>
          <c:val>
            <c:numRef>
              <c:f>Sheet1!$C$2:$C$13</c:f>
              <c:numCache>
                <c:formatCode>0%</c:formatCode>
                <c:ptCount val="12"/>
                <c:pt idx="0">
                  <c:v>0.94899999999999995</c:v>
                </c:pt>
                <c:pt idx="1">
                  <c:v>0.94</c:v>
                </c:pt>
                <c:pt idx="2">
                  <c:v>0.97499999999999998</c:v>
                </c:pt>
                <c:pt idx="3">
                  <c:v>0.93300000000000005</c:v>
                </c:pt>
                <c:pt idx="4">
                  <c:v>0.92</c:v>
                </c:pt>
                <c:pt idx="5">
                  <c:v>0.85599999999999998</c:v>
                </c:pt>
                <c:pt idx="6">
                  <c:v>0.93600000000000005</c:v>
                </c:pt>
                <c:pt idx="7">
                  <c:v>0.93</c:v>
                </c:pt>
                <c:pt idx="8">
                  <c:v>0.95399999999999996</c:v>
                </c:pt>
                <c:pt idx="9">
                  <c:v>0.88800000000000001</c:v>
                </c:pt>
                <c:pt idx="10">
                  <c:v>0.88</c:v>
                </c:pt>
                <c:pt idx="11">
                  <c:v>0.94899999999999995</c:v>
                </c:pt>
              </c:numCache>
            </c:numRef>
          </c:val>
          <c:smooth val="0"/>
          <c:extLst>
            <c:ext xmlns:c16="http://schemas.microsoft.com/office/drawing/2014/chart" uri="{C3380CC4-5D6E-409C-BE32-E72D297353CC}">
              <c16:uniqueId val="{00000001-DDB6-40AA-8286-DEE8C070FBB5}"/>
            </c:ext>
          </c:extLst>
        </c:ser>
        <c:dLbls>
          <c:showLegendKey val="0"/>
          <c:showVal val="0"/>
          <c:showCatName val="0"/>
          <c:showSerName val="0"/>
          <c:showPercent val="0"/>
          <c:showBubbleSize val="0"/>
        </c:dLbls>
        <c:marker val="1"/>
        <c:smooth val="0"/>
        <c:axId val="-2069978848"/>
        <c:axId val="-2066372000"/>
      </c:lineChart>
      <c:catAx>
        <c:axId val="-2066370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66283840"/>
        <c:crosses val="autoZero"/>
        <c:auto val="1"/>
        <c:lblAlgn val="ctr"/>
        <c:lblOffset val="100"/>
        <c:noMultiLvlLbl val="0"/>
      </c:catAx>
      <c:valAx>
        <c:axId val="-206628384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Spending</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66370768"/>
        <c:crosses val="autoZero"/>
        <c:crossBetween val="between"/>
        <c:dispUnits>
          <c:builtInUnit val="millions"/>
        </c:dispUnits>
      </c:valAx>
      <c:valAx>
        <c:axId val="-2066372000"/>
        <c:scaling>
          <c:orientation val="minMax"/>
          <c:max val="1"/>
          <c:min val="0"/>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Races won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69978848"/>
        <c:crosses val="max"/>
        <c:crossBetween val="between"/>
      </c:valAx>
      <c:catAx>
        <c:axId val="-2069978848"/>
        <c:scaling>
          <c:orientation val="minMax"/>
        </c:scaling>
        <c:delete val="1"/>
        <c:axPos val="b"/>
        <c:numFmt formatCode="General" sourceLinked="1"/>
        <c:majorTickMark val="out"/>
        <c:minorTickMark val="none"/>
        <c:tickLblPos val="nextTo"/>
        <c:crossAx val="-2066372000"/>
        <c:crosses val="autoZero"/>
        <c:auto val="1"/>
        <c:lblAlgn val="ctr"/>
        <c:lblOffset val="100"/>
        <c:noMultiLvlLbl val="0"/>
      </c:catAx>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27540737677094"/>
          <c:y val="0.20838208023049501"/>
          <c:w val="0.7692685243178603"/>
          <c:h val="0.64702642063184901"/>
        </c:manualLayout>
      </c:layout>
      <c:barChart>
        <c:barDir val="col"/>
        <c:grouping val="clustered"/>
        <c:varyColors val="0"/>
        <c:ser>
          <c:idx val="0"/>
          <c:order val="0"/>
          <c:tx>
            <c:strRef>
              <c:f>Sheet1!$B$1</c:f>
              <c:strCache>
                <c:ptCount val="1"/>
                <c:pt idx="0">
                  <c:v>Senate candidates</c:v>
                </c:pt>
              </c:strCache>
            </c:strRef>
          </c:tx>
          <c:spPr>
            <a:solidFill>
              <a:schemeClr val="accent1">
                <a:lumMod val="40000"/>
                <a:lumOff val="60000"/>
              </a:schemeClr>
            </a:solidFill>
            <a:ln>
              <a:noFill/>
            </a:ln>
            <a:effectLst/>
          </c:spPr>
          <c:invertIfNegative val="0"/>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formatCode="0">
                  <c:v>2020</c:v>
                </c:pt>
                <c:pt idx="11">
                  <c:v>2022</c:v>
                </c:pt>
              </c:numCache>
            </c:numRef>
          </c:cat>
          <c:val>
            <c:numRef>
              <c:f>Sheet1!$B$2:$B$13</c:f>
              <c:numCache>
                <c:formatCode>_(* #,##0_);_(* \(#,##0\);_(* "-"??_);_(@_)</c:formatCode>
                <c:ptCount val="12"/>
                <c:pt idx="0">
                  <c:v>479731695</c:v>
                </c:pt>
                <c:pt idx="1">
                  <c:v>368057858</c:v>
                </c:pt>
                <c:pt idx="2">
                  <c:v>661649501</c:v>
                </c:pt>
                <c:pt idx="3">
                  <c:v>619026429</c:v>
                </c:pt>
                <c:pt idx="4">
                  <c:v>954536693</c:v>
                </c:pt>
                <c:pt idx="5">
                  <c:v>806371358</c:v>
                </c:pt>
                <c:pt idx="6">
                  <c:v>1079542358</c:v>
                </c:pt>
                <c:pt idx="7">
                  <c:v>702367939</c:v>
                </c:pt>
                <c:pt idx="8">
                  <c:v>971524520</c:v>
                </c:pt>
                <c:pt idx="9">
                  <c:v>1034302471</c:v>
                </c:pt>
                <c:pt idx="10">
                  <c:v>1934394511</c:v>
                </c:pt>
                <c:pt idx="11" formatCode="#,##0">
                  <c:v>1663538657</c:v>
                </c:pt>
              </c:numCache>
            </c:numRef>
          </c:val>
          <c:extLst>
            <c:ext xmlns:c16="http://schemas.microsoft.com/office/drawing/2014/chart" uri="{C3380CC4-5D6E-409C-BE32-E72D297353CC}">
              <c16:uniqueId val="{00000000-DDB6-40AA-8286-DEE8C070FBB5}"/>
            </c:ext>
          </c:extLst>
        </c:ser>
        <c:dLbls>
          <c:showLegendKey val="0"/>
          <c:showVal val="0"/>
          <c:showCatName val="0"/>
          <c:showSerName val="0"/>
          <c:showPercent val="0"/>
          <c:showBubbleSize val="0"/>
        </c:dLbls>
        <c:gapWidth val="150"/>
        <c:axId val="-2070108896"/>
        <c:axId val="-2070105536"/>
      </c:barChart>
      <c:lineChart>
        <c:grouping val="standard"/>
        <c:varyColors val="0"/>
        <c:ser>
          <c:idx val="1"/>
          <c:order val="1"/>
          <c:tx>
            <c:strRef>
              <c:f>Sheet1!$C$1</c:f>
              <c:strCache>
                <c:ptCount val="1"/>
                <c:pt idx="0">
                  <c:v>Percent of races won by top spender</c:v>
                </c:pt>
              </c:strCache>
            </c:strRef>
          </c:tx>
          <c:spPr>
            <a:ln w="28575" cap="rnd">
              <a:solidFill>
                <a:schemeClr val="accent1">
                  <a:lumMod val="75000"/>
                </a:schemeClr>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formatCode="0">
                  <c:v>2020</c:v>
                </c:pt>
                <c:pt idx="11">
                  <c:v>2022</c:v>
                </c:pt>
              </c:numCache>
            </c:numRef>
          </c:cat>
          <c:val>
            <c:numRef>
              <c:f>Sheet1!$C$2:$C$13</c:f>
              <c:numCache>
                <c:formatCode>0%</c:formatCode>
                <c:ptCount val="12"/>
                <c:pt idx="0">
                  <c:v>0.81799999999999995</c:v>
                </c:pt>
                <c:pt idx="1">
                  <c:v>0.83299999999999996</c:v>
                </c:pt>
                <c:pt idx="2">
                  <c:v>0.88200000000000001</c:v>
                </c:pt>
                <c:pt idx="3">
                  <c:v>0.72699999999999998</c:v>
                </c:pt>
                <c:pt idx="4">
                  <c:v>0.85299999999999998</c:v>
                </c:pt>
                <c:pt idx="5">
                  <c:v>0.78400000000000003</c:v>
                </c:pt>
                <c:pt idx="6">
                  <c:v>0.75800000000000001</c:v>
                </c:pt>
                <c:pt idx="7">
                  <c:v>0.77800000000000002</c:v>
                </c:pt>
                <c:pt idx="8">
                  <c:v>0.85299999999999998</c:v>
                </c:pt>
                <c:pt idx="9">
                  <c:v>0.85699999999999998</c:v>
                </c:pt>
                <c:pt idx="10">
                  <c:v>0.70589999999999997</c:v>
                </c:pt>
                <c:pt idx="11">
                  <c:v>0.9</c:v>
                </c:pt>
              </c:numCache>
            </c:numRef>
          </c:val>
          <c:smooth val="0"/>
          <c:extLst>
            <c:ext xmlns:c16="http://schemas.microsoft.com/office/drawing/2014/chart" uri="{C3380CC4-5D6E-409C-BE32-E72D297353CC}">
              <c16:uniqueId val="{00000001-DDB6-40AA-8286-DEE8C070FBB5}"/>
            </c:ext>
          </c:extLst>
        </c:ser>
        <c:dLbls>
          <c:showLegendKey val="0"/>
          <c:showVal val="0"/>
          <c:showCatName val="0"/>
          <c:showSerName val="0"/>
          <c:showPercent val="0"/>
          <c:showBubbleSize val="0"/>
        </c:dLbls>
        <c:marker val="1"/>
        <c:smooth val="0"/>
        <c:axId val="-2070098656"/>
        <c:axId val="-2070101872"/>
      </c:lineChart>
      <c:catAx>
        <c:axId val="-2070108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070105536"/>
        <c:crosses val="autoZero"/>
        <c:auto val="1"/>
        <c:lblAlgn val="ctr"/>
        <c:lblOffset val="100"/>
        <c:noMultiLvlLbl val="0"/>
      </c:catAx>
      <c:valAx>
        <c:axId val="-2070105536"/>
        <c:scaling>
          <c:orientation val="minMax"/>
          <c:max val="20000000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Spending</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0108896"/>
        <c:crosses val="autoZero"/>
        <c:crossBetween val="between"/>
        <c:dispUnits>
          <c:builtInUnit val="millions"/>
        </c:dispUnits>
      </c:valAx>
      <c:valAx>
        <c:axId val="-2070101872"/>
        <c:scaling>
          <c:orientation val="minMax"/>
          <c:max val="1"/>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Races won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0098656"/>
        <c:crosses val="max"/>
        <c:crossBetween val="between"/>
      </c:valAx>
      <c:catAx>
        <c:axId val="-2070098656"/>
        <c:scaling>
          <c:orientation val="minMax"/>
        </c:scaling>
        <c:delete val="1"/>
        <c:axPos val="b"/>
        <c:numFmt formatCode="General" sourceLinked="1"/>
        <c:majorTickMark val="out"/>
        <c:minorTickMark val="none"/>
        <c:tickLblPos val="nextTo"/>
        <c:crossAx val="-2070101872"/>
        <c:crosses val="autoZero"/>
        <c:auto val="1"/>
        <c:lblAlgn val="ctr"/>
        <c:lblOffset val="100"/>
        <c:noMultiLvlLbl val="0"/>
      </c:catAx>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38012330921501E-2"/>
          <c:y val="9.8628466732086445E-2"/>
          <c:w val="0.96612397533815697"/>
          <c:h val="0.82040615601288103"/>
        </c:manualLayout>
      </c:layout>
      <c:barChart>
        <c:barDir val="bar"/>
        <c:grouping val="percentStacked"/>
        <c:varyColors val="0"/>
        <c:ser>
          <c:idx val="0"/>
          <c:order val="0"/>
          <c:tx>
            <c:strRef>
              <c:f>Sheet1!$B$1</c:f>
              <c:strCache>
                <c:ptCount val="1"/>
                <c:pt idx="0">
                  <c:v>PACs</c:v>
                </c:pt>
              </c:strCache>
            </c:strRef>
          </c:tx>
          <c:spPr>
            <a:solidFill>
              <a:schemeClr val="accent1">
                <a:lumMod val="50000"/>
              </a:schemeClr>
            </a:solidFill>
            <a:ln>
              <a:noFill/>
            </a:ln>
            <a:effectLst/>
          </c:spPr>
          <c:invertIfNegative val="0"/>
          <c:cat>
            <c:strRef>
              <c:f>Sheet1!$A$2:$A$5</c:f>
              <c:strCache>
                <c:ptCount val="4"/>
                <c:pt idx="0">
                  <c:v>House Democrats</c:v>
                </c:pt>
                <c:pt idx="1">
                  <c:v>House Republicans</c:v>
                </c:pt>
                <c:pt idx="2">
                  <c:v>Senate Democrats</c:v>
                </c:pt>
                <c:pt idx="3">
                  <c:v>Senate Republicans</c:v>
                </c:pt>
              </c:strCache>
            </c:strRef>
          </c:cat>
          <c:val>
            <c:numRef>
              <c:f>Sheet1!$B$2:$B$5</c:f>
              <c:numCache>
                <c:formatCode>0%</c:formatCode>
                <c:ptCount val="4"/>
                <c:pt idx="0">
                  <c:v>0.23400000000000001</c:v>
                </c:pt>
                <c:pt idx="1">
                  <c:v>0.23</c:v>
                </c:pt>
                <c:pt idx="2">
                  <c:v>8.5999999999999993E-2</c:v>
                </c:pt>
                <c:pt idx="3">
                  <c:v>0.11</c:v>
                </c:pt>
              </c:numCache>
            </c:numRef>
          </c:val>
          <c:extLst>
            <c:ext xmlns:c16="http://schemas.microsoft.com/office/drawing/2014/chart" uri="{C3380CC4-5D6E-409C-BE32-E72D297353CC}">
              <c16:uniqueId val="{00000000-82A0-44FA-A146-134AD17F0DA9}"/>
            </c:ext>
          </c:extLst>
        </c:ser>
        <c:ser>
          <c:idx val="1"/>
          <c:order val="1"/>
          <c:tx>
            <c:strRef>
              <c:f>Sheet1!$C$1</c:f>
              <c:strCache>
                <c:ptCount val="1"/>
                <c:pt idx="0">
                  <c:v>Large individual contributions</c:v>
                </c:pt>
              </c:strCache>
            </c:strRef>
          </c:tx>
          <c:spPr>
            <a:solidFill>
              <a:schemeClr val="accent1">
                <a:lumMod val="75000"/>
              </a:schemeClr>
            </a:solidFill>
            <a:ln>
              <a:noFill/>
            </a:ln>
            <a:effectLst/>
          </c:spPr>
          <c:invertIfNegative val="0"/>
          <c:cat>
            <c:strRef>
              <c:f>Sheet1!$A$2:$A$5</c:f>
              <c:strCache>
                <c:ptCount val="4"/>
                <c:pt idx="0">
                  <c:v>House Democrats</c:v>
                </c:pt>
                <c:pt idx="1">
                  <c:v>House Republicans</c:v>
                </c:pt>
                <c:pt idx="2">
                  <c:v>Senate Democrats</c:v>
                </c:pt>
                <c:pt idx="3">
                  <c:v>Senate Republicans</c:v>
                </c:pt>
              </c:strCache>
            </c:strRef>
          </c:cat>
          <c:val>
            <c:numRef>
              <c:f>Sheet1!$C$2:$C$5</c:f>
              <c:numCache>
                <c:formatCode>0%</c:formatCode>
                <c:ptCount val="4"/>
                <c:pt idx="0">
                  <c:v>0.52500000000000002</c:v>
                </c:pt>
                <c:pt idx="1">
                  <c:v>0.42</c:v>
                </c:pt>
                <c:pt idx="2">
                  <c:v>0.6</c:v>
                </c:pt>
                <c:pt idx="3">
                  <c:v>0.46</c:v>
                </c:pt>
              </c:numCache>
            </c:numRef>
          </c:val>
          <c:extLst>
            <c:ext xmlns:c16="http://schemas.microsoft.com/office/drawing/2014/chart" uri="{C3380CC4-5D6E-409C-BE32-E72D297353CC}">
              <c16:uniqueId val="{00000001-82A0-44FA-A146-134AD17F0DA9}"/>
            </c:ext>
          </c:extLst>
        </c:ser>
        <c:ser>
          <c:idx val="2"/>
          <c:order val="2"/>
          <c:tx>
            <c:strRef>
              <c:f>Sheet1!$D$1</c:f>
              <c:strCache>
                <c:ptCount val="1"/>
                <c:pt idx="0">
                  <c:v>Small individual contributions</c:v>
                </c:pt>
              </c:strCache>
            </c:strRef>
          </c:tx>
          <c:spPr>
            <a:solidFill>
              <a:schemeClr val="accent1"/>
            </a:solidFill>
            <a:ln>
              <a:noFill/>
            </a:ln>
            <a:effectLst/>
          </c:spPr>
          <c:invertIfNegative val="0"/>
          <c:cat>
            <c:strRef>
              <c:f>Sheet1!$A$2:$A$5</c:f>
              <c:strCache>
                <c:ptCount val="4"/>
                <c:pt idx="0">
                  <c:v>House Democrats</c:v>
                </c:pt>
                <c:pt idx="1">
                  <c:v>House Republicans</c:v>
                </c:pt>
                <c:pt idx="2">
                  <c:v>Senate Democrats</c:v>
                </c:pt>
                <c:pt idx="3">
                  <c:v>Senate Republicans</c:v>
                </c:pt>
              </c:strCache>
            </c:strRef>
          </c:cat>
          <c:val>
            <c:numRef>
              <c:f>Sheet1!$D$2:$D$5</c:f>
              <c:numCache>
                <c:formatCode>0%</c:formatCode>
                <c:ptCount val="4"/>
                <c:pt idx="0">
                  <c:v>0.19400000000000001</c:v>
                </c:pt>
                <c:pt idx="1">
                  <c:v>0.21</c:v>
                </c:pt>
                <c:pt idx="2">
                  <c:v>0.28000000000000003</c:v>
                </c:pt>
                <c:pt idx="3">
                  <c:v>0.35</c:v>
                </c:pt>
              </c:numCache>
            </c:numRef>
          </c:val>
          <c:extLst>
            <c:ext xmlns:c16="http://schemas.microsoft.com/office/drawing/2014/chart" uri="{C3380CC4-5D6E-409C-BE32-E72D297353CC}">
              <c16:uniqueId val="{00000001-9CE5-4595-8B0E-FACA6C25C6ED}"/>
            </c:ext>
          </c:extLst>
        </c:ser>
        <c:ser>
          <c:idx val="3"/>
          <c:order val="3"/>
          <c:tx>
            <c:strRef>
              <c:f>Sheet1!$E$1</c:f>
              <c:strCache>
                <c:ptCount val="1"/>
                <c:pt idx="0">
                  <c:v>Self-financing</c:v>
                </c:pt>
              </c:strCache>
            </c:strRef>
          </c:tx>
          <c:spPr>
            <a:solidFill>
              <a:schemeClr val="accent1">
                <a:lumMod val="40000"/>
                <a:lumOff val="60000"/>
              </a:schemeClr>
            </a:solidFill>
            <a:ln>
              <a:noFill/>
            </a:ln>
            <a:effectLst/>
          </c:spPr>
          <c:invertIfNegative val="0"/>
          <c:cat>
            <c:strRef>
              <c:f>Sheet1!$A$2:$A$5</c:f>
              <c:strCache>
                <c:ptCount val="4"/>
                <c:pt idx="0">
                  <c:v>House Democrats</c:v>
                </c:pt>
                <c:pt idx="1">
                  <c:v>House Republicans</c:v>
                </c:pt>
                <c:pt idx="2">
                  <c:v>Senate Democrats</c:v>
                </c:pt>
                <c:pt idx="3">
                  <c:v>Senate Republicans</c:v>
                </c:pt>
              </c:strCache>
            </c:strRef>
          </c:cat>
          <c:val>
            <c:numRef>
              <c:f>Sheet1!$E$2:$E$5</c:f>
              <c:numCache>
                <c:formatCode>0%</c:formatCode>
                <c:ptCount val="4"/>
                <c:pt idx="0">
                  <c:v>0.02</c:v>
                </c:pt>
                <c:pt idx="1">
                  <c:v>8.0000000000000002E-3</c:v>
                </c:pt>
                <c:pt idx="2">
                  <c:v>0</c:v>
                </c:pt>
                <c:pt idx="3">
                  <c:v>0</c:v>
                </c:pt>
              </c:numCache>
            </c:numRef>
          </c:val>
          <c:extLst>
            <c:ext xmlns:c16="http://schemas.microsoft.com/office/drawing/2014/chart" uri="{C3380CC4-5D6E-409C-BE32-E72D297353CC}">
              <c16:uniqueId val="{00000002-9CE5-4595-8B0E-FACA6C25C6ED}"/>
            </c:ext>
          </c:extLst>
        </c:ser>
        <c:dLbls>
          <c:showLegendKey val="0"/>
          <c:showVal val="0"/>
          <c:showCatName val="0"/>
          <c:showSerName val="0"/>
          <c:showPercent val="0"/>
          <c:showBubbleSize val="0"/>
        </c:dLbls>
        <c:gapWidth val="69"/>
        <c:overlap val="100"/>
        <c:axId val="-2072904336"/>
        <c:axId val="-2072907536"/>
      </c:barChart>
      <c:valAx>
        <c:axId val="-2072907536"/>
        <c:scaling>
          <c:orientation val="minMax"/>
        </c:scaling>
        <c:delete val="0"/>
        <c:axPos val="b"/>
        <c:majorGridlines>
          <c:spPr>
            <a:ln w="9525" cap="flat" cmpd="sng" algn="ctr">
              <a:solidFill>
                <a:schemeClr val="bg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2904336"/>
        <c:crosses val="autoZero"/>
        <c:crossBetween val="between"/>
        <c:dispUnits>
          <c:builtInUnit val="millions"/>
          <c:dispUnitsLbl>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catAx>
        <c:axId val="-2072904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endParaRPr lang="en-US"/>
          </a:p>
        </c:txPr>
        <c:crossAx val="-2072907536"/>
        <c:crosses val="autoZero"/>
        <c:auto val="1"/>
        <c:lblAlgn val="ctr"/>
        <c:lblOffset val="100"/>
        <c:noMultiLvlLbl val="0"/>
      </c:catAx>
      <c:spPr>
        <a:noFill/>
        <a:ln>
          <a:noFill/>
        </a:ln>
        <a:effectLst/>
      </c:spPr>
    </c:plotArea>
    <c:legend>
      <c:legendPos val="r"/>
      <c:layout>
        <c:manualLayout>
          <c:xMode val="edge"/>
          <c:yMode val="edge"/>
          <c:x val="1.6681396968236265E-3"/>
          <c:y val="2.4044652635269717E-3"/>
          <c:w val="0.72112097594943481"/>
          <c:h val="5.246388725395170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46733765480621E-2"/>
          <c:y val="0.13181193906181135"/>
          <c:w val="0.90133329896774361"/>
          <c:h val="0.55013599673530955"/>
        </c:manualLayout>
      </c:layout>
      <c:barChart>
        <c:barDir val="col"/>
        <c:grouping val="stacked"/>
        <c:varyColors val="0"/>
        <c:ser>
          <c:idx val="0"/>
          <c:order val="0"/>
          <c:tx>
            <c:strRef>
              <c:f>'{worksheet}'!$B$22:$B$23</c:f>
              <c:strCache>
                <c:ptCount val="2"/>
                <c:pt idx="0">
                  <c:v>Democratic candidates</c:v>
                </c:pt>
              </c:strCache>
            </c:strRef>
          </c:tx>
          <c:spPr>
            <a:solidFill>
              <a:srgbClr val="0070C0"/>
            </a:solidFill>
            <a:ln>
              <a:noFill/>
            </a:ln>
            <a:effectLst/>
          </c:spPr>
          <c:invertIfNegative val="0"/>
          <c:cat>
            <c:numRef>
              <c:f>'{worksheet}'!$A$24:$A$73</c:f>
              <c:numCache>
                <c:formatCode>General</c:formatCode>
                <c:ptCount val="50"/>
                <c:pt idx="0">
                  <c:v>1990</c:v>
                </c:pt>
                <c:pt idx="3">
                  <c:v>1992</c:v>
                </c:pt>
                <c:pt idx="6">
                  <c:v>1994</c:v>
                </c:pt>
                <c:pt idx="9">
                  <c:v>1996</c:v>
                </c:pt>
                <c:pt idx="12">
                  <c:v>1998</c:v>
                </c:pt>
                <c:pt idx="15">
                  <c:v>2000</c:v>
                </c:pt>
                <c:pt idx="18">
                  <c:v>2002</c:v>
                </c:pt>
                <c:pt idx="21">
                  <c:v>2004</c:v>
                </c:pt>
                <c:pt idx="24">
                  <c:v>2006</c:v>
                </c:pt>
                <c:pt idx="27">
                  <c:v>2008</c:v>
                </c:pt>
                <c:pt idx="30">
                  <c:v>2010</c:v>
                </c:pt>
                <c:pt idx="33">
                  <c:v>2012</c:v>
                </c:pt>
                <c:pt idx="36">
                  <c:v>2014</c:v>
                </c:pt>
                <c:pt idx="39">
                  <c:v>2016</c:v>
                </c:pt>
                <c:pt idx="42">
                  <c:v>2018</c:v>
                </c:pt>
                <c:pt idx="45">
                  <c:v>2020</c:v>
                </c:pt>
                <c:pt idx="48">
                  <c:v>2022</c:v>
                </c:pt>
              </c:numCache>
            </c:numRef>
          </c:cat>
          <c:val>
            <c:numRef>
              <c:f>'{worksheet}'!$B$24:$B$73</c:f>
              <c:numCache>
                <c:formatCode>General</c:formatCode>
                <c:ptCount val="50"/>
                <c:pt idx="0">
                  <c:v>98339030</c:v>
                </c:pt>
                <c:pt idx="3">
                  <c:v>120240215</c:v>
                </c:pt>
                <c:pt idx="6">
                  <c:v>118028428</c:v>
                </c:pt>
                <c:pt idx="9">
                  <c:v>98780154</c:v>
                </c:pt>
                <c:pt idx="12">
                  <c:v>103201485</c:v>
                </c:pt>
                <c:pt idx="15">
                  <c:v>123796581</c:v>
                </c:pt>
                <c:pt idx="18">
                  <c:v>135778332</c:v>
                </c:pt>
                <c:pt idx="21">
                  <c:v>133459047</c:v>
                </c:pt>
                <c:pt idx="24">
                  <c:v>160378202</c:v>
                </c:pt>
                <c:pt idx="27">
                  <c:v>233967546</c:v>
                </c:pt>
                <c:pt idx="30">
                  <c:v>241385329</c:v>
                </c:pt>
                <c:pt idx="33">
                  <c:v>203173494</c:v>
                </c:pt>
                <c:pt idx="36">
                  <c:v>204255251</c:v>
                </c:pt>
                <c:pt idx="39">
                  <c:v>191896895</c:v>
                </c:pt>
                <c:pt idx="42">
                  <c:v>228172687</c:v>
                </c:pt>
                <c:pt idx="45">
                  <c:v>246862761</c:v>
                </c:pt>
                <c:pt idx="48">
                  <c:v>218005876</c:v>
                </c:pt>
              </c:numCache>
            </c:numRef>
          </c:val>
          <c:extLst>
            <c:ext xmlns:c16="http://schemas.microsoft.com/office/drawing/2014/chart" uri="{C3380CC4-5D6E-409C-BE32-E72D297353CC}">
              <c16:uniqueId val="{00000000-1319-4273-A69D-ADE0244CA81E}"/>
            </c:ext>
          </c:extLst>
        </c:ser>
        <c:ser>
          <c:idx val="1"/>
          <c:order val="1"/>
          <c:tx>
            <c:strRef>
              <c:f>'{worksheet}'!$C$22:$C$23</c:f>
              <c:strCache>
                <c:ptCount val="2"/>
                <c:pt idx="0">
                  <c:v>Democratic party committees</c:v>
                </c:pt>
              </c:strCache>
            </c:strRef>
          </c:tx>
          <c:spPr>
            <a:solidFill>
              <a:schemeClr val="accent2">
                <a:lumMod val="40000"/>
                <a:lumOff val="60000"/>
              </a:schemeClr>
            </a:solidFill>
            <a:ln>
              <a:noFill/>
            </a:ln>
            <a:effectLst/>
          </c:spPr>
          <c:invertIfNegative val="0"/>
          <c:cat>
            <c:numRef>
              <c:f>'{worksheet}'!$A$24:$A$73</c:f>
              <c:numCache>
                <c:formatCode>General</c:formatCode>
                <c:ptCount val="50"/>
                <c:pt idx="0">
                  <c:v>1990</c:v>
                </c:pt>
                <c:pt idx="3">
                  <c:v>1992</c:v>
                </c:pt>
                <c:pt idx="6">
                  <c:v>1994</c:v>
                </c:pt>
                <c:pt idx="9">
                  <c:v>1996</c:v>
                </c:pt>
                <c:pt idx="12">
                  <c:v>1998</c:v>
                </c:pt>
                <c:pt idx="15">
                  <c:v>2000</c:v>
                </c:pt>
                <c:pt idx="18">
                  <c:v>2002</c:v>
                </c:pt>
                <c:pt idx="21">
                  <c:v>2004</c:v>
                </c:pt>
                <c:pt idx="24">
                  <c:v>2006</c:v>
                </c:pt>
                <c:pt idx="27">
                  <c:v>2008</c:v>
                </c:pt>
                <c:pt idx="30">
                  <c:v>2010</c:v>
                </c:pt>
                <c:pt idx="33">
                  <c:v>2012</c:v>
                </c:pt>
                <c:pt idx="36">
                  <c:v>2014</c:v>
                </c:pt>
                <c:pt idx="39">
                  <c:v>2016</c:v>
                </c:pt>
                <c:pt idx="42">
                  <c:v>2018</c:v>
                </c:pt>
                <c:pt idx="45">
                  <c:v>2020</c:v>
                </c:pt>
                <c:pt idx="48">
                  <c:v>2022</c:v>
                </c:pt>
              </c:numCache>
            </c:numRef>
          </c:cat>
          <c:val>
            <c:numRef>
              <c:f>'{worksheet}'!$C$24:$C$73</c:f>
              <c:numCache>
                <c:formatCode>General</c:formatCode>
                <c:ptCount val="50"/>
                <c:pt idx="0">
                  <c:v>11600021</c:v>
                </c:pt>
                <c:pt idx="3">
                  <c:v>14423791</c:v>
                </c:pt>
                <c:pt idx="6">
                  <c:v>13006275</c:v>
                </c:pt>
                <c:pt idx="9">
                  <c:v>14832860</c:v>
                </c:pt>
                <c:pt idx="12">
                  <c:v>13121773</c:v>
                </c:pt>
                <c:pt idx="15">
                  <c:v>15774323</c:v>
                </c:pt>
                <c:pt idx="18">
                  <c:v>14095027</c:v>
                </c:pt>
                <c:pt idx="21">
                  <c:v>20156375</c:v>
                </c:pt>
                <c:pt idx="24">
                  <c:v>22943228</c:v>
                </c:pt>
                <c:pt idx="27">
                  <c:v>29707824</c:v>
                </c:pt>
                <c:pt idx="30">
                  <c:v>26539384</c:v>
                </c:pt>
                <c:pt idx="33">
                  <c:v>25222476</c:v>
                </c:pt>
                <c:pt idx="36">
                  <c:v>27872567</c:v>
                </c:pt>
                <c:pt idx="39">
                  <c:v>31250676</c:v>
                </c:pt>
                <c:pt idx="42">
                  <c:v>35105489</c:v>
                </c:pt>
                <c:pt idx="45">
                  <c:v>42578031</c:v>
                </c:pt>
                <c:pt idx="48">
                  <c:v>37675128</c:v>
                </c:pt>
              </c:numCache>
            </c:numRef>
          </c:val>
          <c:extLst>
            <c:ext xmlns:c16="http://schemas.microsoft.com/office/drawing/2014/chart" uri="{C3380CC4-5D6E-409C-BE32-E72D297353CC}">
              <c16:uniqueId val="{00000001-1319-4273-A69D-ADE0244CA81E}"/>
            </c:ext>
          </c:extLst>
        </c:ser>
        <c:ser>
          <c:idx val="2"/>
          <c:order val="2"/>
          <c:tx>
            <c:strRef>
              <c:f>'{worksheet}'!$D$22:$D$23</c:f>
              <c:strCache>
                <c:ptCount val="2"/>
                <c:pt idx="0">
                  <c:v>Republican candidates</c:v>
                </c:pt>
              </c:strCache>
            </c:strRef>
          </c:tx>
          <c:spPr>
            <a:solidFill>
              <a:srgbClr val="E72700"/>
            </a:solidFill>
            <a:ln>
              <a:noFill/>
            </a:ln>
            <a:effectLst/>
          </c:spPr>
          <c:invertIfNegative val="0"/>
          <c:cat>
            <c:numRef>
              <c:f>'{worksheet}'!$A$24:$A$73</c:f>
              <c:numCache>
                <c:formatCode>General</c:formatCode>
                <c:ptCount val="50"/>
                <c:pt idx="0">
                  <c:v>1990</c:v>
                </c:pt>
                <c:pt idx="3">
                  <c:v>1992</c:v>
                </c:pt>
                <c:pt idx="6">
                  <c:v>1994</c:v>
                </c:pt>
                <c:pt idx="9">
                  <c:v>1996</c:v>
                </c:pt>
                <c:pt idx="12">
                  <c:v>1998</c:v>
                </c:pt>
                <c:pt idx="15">
                  <c:v>2000</c:v>
                </c:pt>
                <c:pt idx="18">
                  <c:v>2002</c:v>
                </c:pt>
                <c:pt idx="21">
                  <c:v>2004</c:v>
                </c:pt>
                <c:pt idx="24">
                  <c:v>2006</c:v>
                </c:pt>
                <c:pt idx="27">
                  <c:v>2008</c:v>
                </c:pt>
                <c:pt idx="30">
                  <c:v>2010</c:v>
                </c:pt>
                <c:pt idx="33">
                  <c:v>2012</c:v>
                </c:pt>
                <c:pt idx="36">
                  <c:v>2014</c:v>
                </c:pt>
                <c:pt idx="39">
                  <c:v>2016</c:v>
                </c:pt>
                <c:pt idx="42">
                  <c:v>2018</c:v>
                </c:pt>
                <c:pt idx="45">
                  <c:v>2020</c:v>
                </c:pt>
                <c:pt idx="48">
                  <c:v>2022</c:v>
                </c:pt>
              </c:numCache>
            </c:numRef>
          </c:cat>
          <c:val>
            <c:numRef>
              <c:f>'{worksheet}'!$D$24:$D$73</c:f>
              <c:numCache>
                <c:formatCode>General</c:formatCode>
                <c:ptCount val="50"/>
                <c:pt idx="1">
                  <c:v>60880676</c:v>
                </c:pt>
                <c:pt idx="4">
                  <c:v>67635996</c:v>
                </c:pt>
                <c:pt idx="7">
                  <c:v>71356526</c:v>
                </c:pt>
                <c:pt idx="10">
                  <c:v>118298663</c:v>
                </c:pt>
                <c:pt idx="13">
                  <c:v>116651758</c:v>
                </c:pt>
                <c:pt idx="16">
                  <c:v>136715223</c:v>
                </c:pt>
                <c:pt idx="19">
                  <c:v>144187866</c:v>
                </c:pt>
                <c:pt idx="22">
                  <c:v>174854481</c:v>
                </c:pt>
                <c:pt idx="25">
                  <c:v>206903858</c:v>
                </c:pt>
                <c:pt idx="28">
                  <c:v>178707145</c:v>
                </c:pt>
                <c:pt idx="31">
                  <c:v>182796122</c:v>
                </c:pt>
                <c:pt idx="34">
                  <c:v>245563559</c:v>
                </c:pt>
                <c:pt idx="37">
                  <c:v>259034433</c:v>
                </c:pt>
                <c:pt idx="40">
                  <c:v>281973530</c:v>
                </c:pt>
                <c:pt idx="43">
                  <c:v>272154236</c:v>
                </c:pt>
                <c:pt idx="46">
                  <c:v>239953097</c:v>
                </c:pt>
                <c:pt idx="49">
                  <c:v>216376668</c:v>
                </c:pt>
              </c:numCache>
            </c:numRef>
          </c:val>
          <c:extLst>
            <c:ext xmlns:c16="http://schemas.microsoft.com/office/drawing/2014/chart" uri="{C3380CC4-5D6E-409C-BE32-E72D297353CC}">
              <c16:uniqueId val="{00000002-1319-4273-A69D-ADE0244CA81E}"/>
            </c:ext>
          </c:extLst>
        </c:ser>
        <c:ser>
          <c:idx val="3"/>
          <c:order val="3"/>
          <c:tx>
            <c:strRef>
              <c:f>'{worksheet}'!$E$22:$E$23</c:f>
              <c:strCache>
                <c:ptCount val="2"/>
                <c:pt idx="0">
                  <c:v>Republican party committees</c:v>
                </c:pt>
              </c:strCache>
            </c:strRef>
          </c:tx>
          <c:spPr>
            <a:solidFill>
              <a:schemeClr val="accent4">
                <a:lumMod val="40000"/>
                <a:lumOff val="60000"/>
              </a:schemeClr>
            </a:solidFill>
            <a:ln>
              <a:noFill/>
            </a:ln>
            <a:effectLst/>
          </c:spPr>
          <c:invertIfNegative val="0"/>
          <c:cat>
            <c:numRef>
              <c:f>'{worksheet}'!$A$24:$A$73</c:f>
              <c:numCache>
                <c:formatCode>General</c:formatCode>
                <c:ptCount val="50"/>
                <c:pt idx="0">
                  <c:v>1990</c:v>
                </c:pt>
                <c:pt idx="3">
                  <c:v>1992</c:v>
                </c:pt>
                <c:pt idx="6">
                  <c:v>1994</c:v>
                </c:pt>
                <c:pt idx="9">
                  <c:v>1996</c:v>
                </c:pt>
                <c:pt idx="12">
                  <c:v>1998</c:v>
                </c:pt>
                <c:pt idx="15">
                  <c:v>2000</c:v>
                </c:pt>
                <c:pt idx="18">
                  <c:v>2002</c:v>
                </c:pt>
                <c:pt idx="21">
                  <c:v>2004</c:v>
                </c:pt>
                <c:pt idx="24">
                  <c:v>2006</c:v>
                </c:pt>
                <c:pt idx="27">
                  <c:v>2008</c:v>
                </c:pt>
                <c:pt idx="30">
                  <c:v>2010</c:v>
                </c:pt>
                <c:pt idx="33">
                  <c:v>2012</c:v>
                </c:pt>
                <c:pt idx="36">
                  <c:v>2014</c:v>
                </c:pt>
                <c:pt idx="39">
                  <c:v>2016</c:v>
                </c:pt>
                <c:pt idx="42">
                  <c:v>2018</c:v>
                </c:pt>
                <c:pt idx="45">
                  <c:v>2020</c:v>
                </c:pt>
                <c:pt idx="48">
                  <c:v>2022</c:v>
                </c:pt>
              </c:numCache>
            </c:numRef>
          </c:cat>
          <c:val>
            <c:numRef>
              <c:f>'{worksheet}'!$E$24:$E$73</c:f>
              <c:numCache>
                <c:formatCode>General</c:formatCode>
                <c:ptCount val="50"/>
                <c:pt idx="1">
                  <c:v>3243600</c:v>
                </c:pt>
                <c:pt idx="4">
                  <c:v>3997872</c:v>
                </c:pt>
                <c:pt idx="7">
                  <c:v>4661681</c:v>
                </c:pt>
                <c:pt idx="10">
                  <c:v>9116342</c:v>
                </c:pt>
                <c:pt idx="13">
                  <c:v>9101996</c:v>
                </c:pt>
                <c:pt idx="16">
                  <c:v>11173756</c:v>
                </c:pt>
                <c:pt idx="19">
                  <c:v>9887941</c:v>
                </c:pt>
                <c:pt idx="22">
                  <c:v>20739781</c:v>
                </c:pt>
                <c:pt idx="25">
                  <c:v>24158086</c:v>
                </c:pt>
                <c:pt idx="28">
                  <c:v>22882334</c:v>
                </c:pt>
                <c:pt idx="31">
                  <c:v>23702950</c:v>
                </c:pt>
                <c:pt idx="34">
                  <c:v>30372261</c:v>
                </c:pt>
                <c:pt idx="37">
                  <c:v>29050760</c:v>
                </c:pt>
                <c:pt idx="40">
                  <c:v>33599322</c:v>
                </c:pt>
                <c:pt idx="43">
                  <c:v>34904375</c:v>
                </c:pt>
                <c:pt idx="46">
                  <c:v>34019424</c:v>
                </c:pt>
                <c:pt idx="49">
                  <c:v>29196026</c:v>
                </c:pt>
              </c:numCache>
            </c:numRef>
          </c:val>
          <c:extLst>
            <c:ext xmlns:c16="http://schemas.microsoft.com/office/drawing/2014/chart" uri="{C3380CC4-5D6E-409C-BE32-E72D297353CC}">
              <c16:uniqueId val="{00000003-1319-4273-A69D-ADE0244CA81E}"/>
            </c:ext>
          </c:extLst>
        </c:ser>
        <c:dLbls>
          <c:showLegendKey val="0"/>
          <c:showVal val="0"/>
          <c:showCatName val="0"/>
          <c:showSerName val="0"/>
          <c:showPercent val="0"/>
          <c:showBubbleSize val="0"/>
        </c:dLbls>
        <c:gapWidth val="0"/>
        <c:overlap val="100"/>
        <c:axId val="516863344"/>
        <c:axId val="516863760"/>
      </c:barChart>
      <c:catAx>
        <c:axId val="51686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863760"/>
        <c:crosses val="autoZero"/>
        <c:auto val="1"/>
        <c:lblAlgn val="ctr"/>
        <c:lblOffset val="100"/>
        <c:noMultiLvlLbl val="0"/>
      </c:catAx>
      <c:valAx>
        <c:axId val="516863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863344"/>
        <c:crosses val="autoZero"/>
        <c:crossBetween val="midCat"/>
        <c:dispUnits>
          <c:builtInUnit val="millions"/>
        </c:dispUnits>
      </c:valAx>
      <c:spPr>
        <a:noFill/>
        <a:ln>
          <a:noFill/>
        </a:ln>
        <a:effectLst/>
      </c:spPr>
    </c:plotArea>
    <c:legend>
      <c:legendPos val="b"/>
      <c:layout>
        <c:manualLayout>
          <c:xMode val="edge"/>
          <c:yMode val="edge"/>
          <c:x val="0.21449269946003063"/>
          <c:y val="0.82140233864374823"/>
          <c:w val="0.57101460107993862"/>
          <c:h val="0.10332834358840468"/>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Sheet1!$G$11</c:f>
              <c:strCache>
                <c:ptCount val="1"/>
                <c:pt idx="0">
                  <c:v>Total</c:v>
                </c:pt>
              </c:strCache>
            </c:strRef>
          </c:tx>
          <c:spPr>
            <a:solidFill>
              <a:srgbClr val="6F2DBE"/>
            </a:solidFill>
            <a:ln>
              <a:noFill/>
            </a:ln>
            <a:effectLst/>
          </c:spPr>
          <c:invertIfNegative val="0"/>
          <c:cat>
            <c:strRef>
              <c:f>Sheet1!$F$12:$F$25</c:f>
              <c:strCache>
                <c:ptCount val="14"/>
                <c:pt idx="0">
                  <c:v>Agribusiness</c:v>
                </c:pt>
                <c:pt idx="1">
                  <c:v>Communications/Electronics</c:v>
                </c:pt>
                <c:pt idx="2">
                  <c:v>Construction</c:v>
                </c:pt>
                <c:pt idx="3">
                  <c:v>Defense</c:v>
                </c:pt>
                <c:pt idx="4">
                  <c:v>Energy &amp; Natural Resources</c:v>
                </c:pt>
                <c:pt idx="5">
                  <c:v>Finance, Insurance &amp; Real Estate</c:v>
                </c:pt>
                <c:pt idx="6">
                  <c:v>Health</c:v>
                </c:pt>
                <c:pt idx="7">
                  <c:v>Lawyers &amp; Lobbyists</c:v>
                </c:pt>
                <c:pt idx="8">
                  <c:v>Transportation</c:v>
                </c:pt>
                <c:pt idx="9">
                  <c:v>Misc Business</c:v>
                </c:pt>
                <c:pt idx="10">
                  <c:v>Labor</c:v>
                </c:pt>
                <c:pt idx="11">
                  <c:v>Ideological/Single-Issue</c:v>
                </c:pt>
                <c:pt idx="12">
                  <c:v>Other</c:v>
                </c:pt>
                <c:pt idx="13">
                  <c:v>Unknown</c:v>
                </c:pt>
              </c:strCache>
            </c:strRef>
          </c:cat>
          <c:val>
            <c:numRef>
              <c:f>Sheet1!$G$12:$G$25</c:f>
              <c:numCache>
                <c:formatCode>"$"#,##0_);[Red]\("$"#,##0\)</c:formatCode>
                <c:ptCount val="14"/>
                <c:pt idx="0">
                  <c:v>24487976</c:v>
                </c:pt>
                <c:pt idx="1">
                  <c:v>22990814</c:v>
                </c:pt>
                <c:pt idx="2">
                  <c:v>14739579</c:v>
                </c:pt>
                <c:pt idx="3">
                  <c:v>10866550</c:v>
                </c:pt>
                <c:pt idx="4">
                  <c:v>25305142</c:v>
                </c:pt>
                <c:pt idx="5">
                  <c:v>72856889</c:v>
                </c:pt>
                <c:pt idx="6">
                  <c:v>45664099</c:v>
                </c:pt>
                <c:pt idx="7">
                  <c:v>11012439</c:v>
                </c:pt>
                <c:pt idx="8">
                  <c:v>23939481</c:v>
                </c:pt>
                <c:pt idx="9">
                  <c:v>30211101</c:v>
                </c:pt>
                <c:pt idx="10">
                  <c:v>50690750</c:v>
                </c:pt>
                <c:pt idx="11">
                  <c:v>101782448</c:v>
                </c:pt>
                <c:pt idx="12">
                  <c:v>1053615</c:v>
                </c:pt>
                <c:pt idx="13">
                  <c:v>151050</c:v>
                </c:pt>
              </c:numCache>
            </c:numRef>
          </c:val>
          <c:extLst>
            <c:ext xmlns:c16="http://schemas.microsoft.com/office/drawing/2014/chart" uri="{C3380CC4-5D6E-409C-BE32-E72D297353CC}">
              <c16:uniqueId val="{00000000-E3C3-4D80-9549-7EA30D400D3E}"/>
            </c:ext>
          </c:extLst>
        </c:ser>
        <c:ser>
          <c:idx val="1"/>
          <c:order val="1"/>
          <c:tx>
            <c:strRef>
              <c:f>Sheet1!$H$11</c:f>
              <c:strCache>
                <c:ptCount val="1"/>
                <c:pt idx="0">
                  <c:v>Total to Democrats</c:v>
                </c:pt>
              </c:strCache>
            </c:strRef>
          </c:tx>
          <c:spPr>
            <a:solidFill>
              <a:srgbClr val="0070C0"/>
            </a:solidFill>
            <a:ln>
              <a:noFill/>
            </a:ln>
            <a:effectLst/>
          </c:spPr>
          <c:invertIfNegative val="0"/>
          <c:cat>
            <c:strRef>
              <c:f>Sheet1!$F$12:$F$25</c:f>
              <c:strCache>
                <c:ptCount val="14"/>
                <c:pt idx="0">
                  <c:v>Agribusiness</c:v>
                </c:pt>
                <c:pt idx="1">
                  <c:v>Communications/Electronics</c:v>
                </c:pt>
                <c:pt idx="2">
                  <c:v>Construction</c:v>
                </c:pt>
                <c:pt idx="3">
                  <c:v>Defense</c:v>
                </c:pt>
                <c:pt idx="4">
                  <c:v>Energy &amp; Natural Resources</c:v>
                </c:pt>
                <c:pt idx="5">
                  <c:v>Finance, Insurance &amp; Real Estate</c:v>
                </c:pt>
                <c:pt idx="6">
                  <c:v>Health</c:v>
                </c:pt>
                <c:pt idx="7">
                  <c:v>Lawyers &amp; Lobbyists</c:v>
                </c:pt>
                <c:pt idx="8">
                  <c:v>Transportation</c:v>
                </c:pt>
                <c:pt idx="9">
                  <c:v>Misc Business</c:v>
                </c:pt>
                <c:pt idx="10">
                  <c:v>Labor</c:v>
                </c:pt>
                <c:pt idx="11">
                  <c:v>Ideological/Single-Issue</c:v>
                </c:pt>
                <c:pt idx="12">
                  <c:v>Other</c:v>
                </c:pt>
                <c:pt idx="13">
                  <c:v>Unknown</c:v>
                </c:pt>
              </c:strCache>
            </c:strRef>
          </c:cat>
          <c:val>
            <c:numRef>
              <c:f>Sheet1!$H$12:$H$25</c:f>
              <c:numCache>
                <c:formatCode>"$"#,##0_);[Red]\("$"#,##0\)</c:formatCode>
                <c:ptCount val="14"/>
                <c:pt idx="0">
                  <c:v>8640633</c:v>
                </c:pt>
                <c:pt idx="1">
                  <c:v>11439250</c:v>
                </c:pt>
                <c:pt idx="2">
                  <c:v>4939264</c:v>
                </c:pt>
                <c:pt idx="3">
                  <c:v>5014000</c:v>
                </c:pt>
                <c:pt idx="4">
                  <c:v>8672020</c:v>
                </c:pt>
                <c:pt idx="5">
                  <c:v>34520748</c:v>
                </c:pt>
                <c:pt idx="6">
                  <c:v>23352480</c:v>
                </c:pt>
                <c:pt idx="7">
                  <c:v>6891923</c:v>
                </c:pt>
                <c:pt idx="8">
                  <c:v>9627316</c:v>
                </c:pt>
                <c:pt idx="9">
                  <c:v>13058887</c:v>
                </c:pt>
                <c:pt idx="10">
                  <c:v>44102812</c:v>
                </c:pt>
                <c:pt idx="11">
                  <c:v>48049132</c:v>
                </c:pt>
                <c:pt idx="12">
                  <c:v>588703</c:v>
                </c:pt>
                <c:pt idx="13">
                  <c:v>26000</c:v>
                </c:pt>
              </c:numCache>
            </c:numRef>
          </c:val>
          <c:extLst>
            <c:ext xmlns:c16="http://schemas.microsoft.com/office/drawing/2014/chart" uri="{C3380CC4-5D6E-409C-BE32-E72D297353CC}">
              <c16:uniqueId val="{00000001-E3C3-4D80-9549-7EA30D400D3E}"/>
            </c:ext>
          </c:extLst>
        </c:ser>
        <c:ser>
          <c:idx val="2"/>
          <c:order val="2"/>
          <c:tx>
            <c:strRef>
              <c:f>Sheet1!$I$11</c:f>
              <c:strCache>
                <c:ptCount val="1"/>
                <c:pt idx="0">
                  <c:v>Total to Republicans</c:v>
                </c:pt>
              </c:strCache>
            </c:strRef>
          </c:tx>
          <c:spPr>
            <a:solidFill>
              <a:srgbClr val="E72700"/>
            </a:solidFill>
            <a:ln>
              <a:noFill/>
            </a:ln>
            <a:effectLst/>
          </c:spPr>
          <c:invertIfNegative val="0"/>
          <c:cat>
            <c:strRef>
              <c:f>Sheet1!$F$12:$F$25</c:f>
              <c:strCache>
                <c:ptCount val="14"/>
                <c:pt idx="0">
                  <c:v>Agribusiness</c:v>
                </c:pt>
                <c:pt idx="1">
                  <c:v>Communications/Electronics</c:v>
                </c:pt>
                <c:pt idx="2">
                  <c:v>Construction</c:v>
                </c:pt>
                <c:pt idx="3">
                  <c:v>Defense</c:v>
                </c:pt>
                <c:pt idx="4">
                  <c:v>Energy &amp; Natural Resources</c:v>
                </c:pt>
                <c:pt idx="5">
                  <c:v>Finance, Insurance &amp; Real Estate</c:v>
                </c:pt>
                <c:pt idx="6">
                  <c:v>Health</c:v>
                </c:pt>
                <c:pt idx="7">
                  <c:v>Lawyers &amp; Lobbyists</c:v>
                </c:pt>
                <c:pt idx="8">
                  <c:v>Transportation</c:v>
                </c:pt>
                <c:pt idx="9">
                  <c:v>Misc Business</c:v>
                </c:pt>
                <c:pt idx="10">
                  <c:v>Labor</c:v>
                </c:pt>
                <c:pt idx="11">
                  <c:v>Ideological/Single-Issue</c:v>
                </c:pt>
                <c:pt idx="12">
                  <c:v>Other</c:v>
                </c:pt>
                <c:pt idx="13">
                  <c:v>Unknown</c:v>
                </c:pt>
              </c:strCache>
            </c:strRef>
          </c:cat>
          <c:val>
            <c:numRef>
              <c:f>Sheet1!$I$12:$I$25</c:f>
              <c:numCache>
                <c:formatCode>"$"#,##0_);[Red]\("$"#,##0\)</c:formatCode>
                <c:ptCount val="14"/>
                <c:pt idx="0">
                  <c:v>15845343</c:v>
                </c:pt>
                <c:pt idx="1">
                  <c:v>11535564</c:v>
                </c:pt>
                <c:pt idx="2">
                  <c:v>9788315</c:v>
                </c:pt>
                <c:pt idx="3">
                  <c:v>5851550</c:v>
                </c:pt>
                <c:pt idx="4">
                  <c:v>16626922</c:v>
                </c:pt>
                <c:pt idx="5">
                  <c:v>38327641</c:v>
                </c:pt>
                <c:pt idx="6">
                  <c:v>22292119</c:v>
                </c:pt>
                <c:pt idx="7">
                  <c:v>4112616</c:v>
                </c:pt>
                <c:pt idx="8">
                  <c:v>14270665</c:v>
                </c:pt>
                <c:pt idx="9">
                  <c:v>17122714</c:v>
                </c:pt>
                <c:pt idx="10">
                  <c:v>6557938</c:v>
                </c:pt>
                <c:pt idx="11">
                  <c:v>53514066</c:v>
                </c:pt>
                <c:pt idx="12">
                  <c:v>464662</c:v>
                </c:pt>
                <c:pt idx="13">
                  <c:v>120050</c:v>
                </c:pt>
              </c:numCache>
            </c:numRef>
          </c:val>
          <c:extLst>
            <c:ext xmlns:c16="http://schemas.microsoft.com/office/drawing/2014/chart" uri="{C3380CC4-5D6E-409C-BE32-E72D297353CC}">
              <c16:uniqueId val="{00000002-E3C3-4D80-9549-7EA30D400D3E}"/>
            </c:ext>
          </c:extLst>
        </c:ser>
        <c:dLbls>
          <c:showLegendKey val="0"/>
          <c:showVal val="0"/>
          <c:showCatName val="0"/>
          <c:showSerName val="0"/>
          <c:showPercent val="0"/>
          <c:showBubbleSize val="0"/>
        </c:dLbls>
        <c:gapWidth val="219"/>
        <c:overlap val="-27"/>
        <c:axId val="1069811776"/>
        <c:axId val="1069805536"/>
      </c:barChart>
      <c:catAx>
        <c:axId val="106981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69805536"/>
        <c:crosses val="autoZero"/>
        <c:auto val="1"/>
        <c:lblAlgn val="ctr"/>
        <c:lblOffset val="100"/>
        <c:noMultiLvlLbl val="0"/>
      </c:catAx>
      <c:valAx>
        <c:axId val="1069805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811776"/>
        <c:crosses val="autoZero"/>
        <c:crossBetween val="between"/>
        <c:dispUnits>
          <c:builtInUnit val="millions"/>
        </c:dispUnits>
      </c:valAx>
      <c:spPr>
        <a:noFill/>
        <a:ln>
          <a:noFill/>
        </a:ln>
        <a:effectLst/>
      </c:spPr>
    </c:plotArea>
    <c:legend>
      <c:legendPos val="b"/>
      <c:layout>
        <c:manualLayout>
          <c:xMode val="edge"/>
          <c:yMode val="edge"/>
          <c:x val="0.24010853681033334"/>
          <c:y val="0.91202195469852787"/>
          <c:w val="0.56823088432486168"/>
          <c:h val="5.60134027265817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'Leadership PACs to candidates, '!$C$1</c:f>
              <c:strCache>
                <c:ptCount val="1"/>
                <c:pt idx="0">
                  <c:v>To Democrats </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A016-4D99-B6AC-962534E11D3C}"/>
                </c:ext>
              </c:extLst>
            </c:dLbl>
            <c:dLbl>
              <c:idx val="1"/>
              <c:delete val="1"/>
              <c:extLst>
                <c:ext xmlns:c15="http://schemas.microsoft.com/office/drawing/2012/chart" uri="{CE6537A1-D6FC-4f65-9D91-7224C49458BB}"/>
                <c:ext xmlns:c16="http://schemas.microsoft.com/office/drawing/2014/chart" uri="{C3380CC4-5D6E-409C-BE32-E72D297353CC}">
                  <c16:uniqueId val="{00000001-A016-4D99-B6AC-962534E11D3C}"/>
                </c:ext>
              </c:extLst>
            </c:dLbl>
            <c:dLbl>
              <c:idx val="2"/>
              <c:delete val="1"/>
              <c:extLst>
                <c:ext xmlns:c15="http://schemas.microsoft.com/office/drawing/2012/chart" uri="{CE6537A1-D6FC-4f65-9D91-7224C49458BB}"/>
                <c:ext xmlns:c16="http://schemas.microsoft.com/office/drawing/2014/chart" uri="{C3380CC4-5D6E-409C-BE32-E72D297353CC}">
                  <c16:uniqueId val="{00000000-A016-4D99-B6AC-962534E11D3C}"/>
                </c:ext>
              </c:extLst>
            </c:dLbl>
            <c:dLbl>
              <c:idx val="5"/>
              <c:delete val="1"/>
              <c:extLst>
                <c:ext xmlns:c15="http://schemas.microsoft.com/office/drawing/2012/chart" uri="{CE6537A1-D6FC-4f65-9D91-7224C49458BB}"/>
                <c:ext xmlns:c16="http://schemas.microsoft.com/office/drawing/2014/chart" uri="{C3380CC4-5D6E-409C-BE32-E72D297353CC}">
                  <c16:uniqueId val="{00000005-A016-4D99-B6AC-962534E11D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'Leadership PACs to candidates, '!$A$2:$B$7</c:f>
              <c:multiLvlStrCache>
                <c:ptCount val="6"/>
                <c:lvl>
                  <c:pt idx="0">
                    <c:v>Kevin McCarthy (R-CA-20)</c:v>
                  </c:pt>
                  <c:pt idx="1">
                    <c:v>Steve Scalise (R-LA-01)</c:v>
                  </c:pt>
                  <c:pt idx="2">
                    <c:v>ex-Gov. Mike Huckabee (R-AR)</c:v>
                  </c:pt>
                  <c:pt idx="3">
                    <c:v>Adam Schiff (D-CA-30)</c:v>
                  </c:pt>
                  <c:pt idx="4">
                    <c:v>Steny H Hoyer (D-MD-05)</c:v>
                  </c:pt>
                  <c:pt idx="5">
                    <c:v>ex-Pres. Donald J Trump</c:v>
                  </c:pt>
                </c:lvl>
                <c:lvl>
                  <c:pt idx="0">
                    <c:v>Majority Cmte PAC</c:v>
                  </c:pt>
                  <c:pt idx="1">
                    <c:v>Eye of the Tiger PAC</c:v>
                  </c:pt>
                  <c:pt idx="2">
                    <c:v>Huck PAC</c:v>
                  </c:pt>
                  <c:pt idx="3">
                    <c:v>Frontline USA</c:v>
                  </c:pt>
                  <c:pt idx="4">
                    <c:v>AmeriPAC: The Fund for a Greater America</c:v>
                  </c:pt>
                  <c:pt idx="5">
                    <c:v>Save America</c:v>
                  </c:pt>
                </c:lvl>
              </c:multiLvlStrCache>
            </c:multiLvlStrRef>
          </c:cat>
          <c:val>
            <c:numRef>
              <c:f>'Leadership PACs to candidates, '!$C$2:$C$7</c:f>
              <c:numCache>
                <c:formatCode>"$"#,##0_);[Red]\("$"#,##0\)</c:formatCode>
                <c:ptCount val="6"/>
                <c:pt idx="0">
                  <c:v>0</c:v>
                </c:pt>
                <c:pt idx="1">
                  <c:v>0</c:v>
                </c:pt>
                <c:pt idx="2">
                  <c:v>0</c:v>
                </c:pt>
                <c:pt idx="3">
                  <c:v>1439542</c:v>
                </c:pt>
                <c:pt idx="4">
                  <c:v>1117900</c:v>
                </c:pt>
                <c:pt idx="5">
                  <c:v>0</c:v>
                </c:pt>
              </c:numCache>
            </c:numRef>
          </c:val>
          <c:extLst>
            <c:ext xmlns:c16="http://schemas.microsoft.com/office/drawing/2014/chart" uri="{C3380CC4-5D6E-409C-BE32-E72D297353CC}">
              <c16:uniqueId val="{00000000-5E98-4BA3-8832-BCA5AA46F813}"/>
            </c:ext>
          </c:extLst>
        </c:ser>
        <c:ser>
          <c:idx val="1"/>
          <c:order val="1"/>
          <c:tx>
            <c:strRef>
              <c:f>'Leadership PACs to candidates, '!$D$1</c:f>
              <c:strCache>
                <c:ptCount val="1"/>
                <c:pt idx="0">
                  <c:v>To Republicans</c:v>
                </c:pt>
              </c:strCache>
            </c:strRef>
          </c:tx>
          <c:spPr>
            <a:solidFill>
              <a:srgbClr val="E727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A016-4D99-B6AC-962534E11D3C}"/>
                </c:ext>
              </c:extLst>
            </c:dLbl>
            <c:dLbl>
              <c:idx val="4"/>
              <c:delete val="1"/>
              <c:extLst>
                <c:ext xmlns:c15="http://schemas.microsoft.com/office/drawing/2012/chart" uri="{CE6537A1-D6FC-4f65-9D91-7224C49458BB}"/>
                <c:ext xmlns:c16="http://schemas.microsoft.com/office/drawing/2014/chart" uri="{C3380CC4-5D6E-409C-BE32-E72D297353CC}">
                  <c16:uniqueId val="{00000004-A016-4D99-B6AC-962534E11D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'Leadership PACs to candidates, '!$A$2:$B$7</c:f>
              <c:multiLvlStrCache>
                <c:ptCount val="6"/>
                <c:lvl>
                  <c:pt idx="0">
                    <c:v>Kevin McCarthy (R-CA-20)</c:v>
                  </c:pt>
                  <c:pt idx="1">
                    <c:v>Steve Scalise (R-LA-01)</c:v>
                  </c:pt>
                  <c:pt idx="2">
                    <c:v>ex-Gov. Mike Huckabee (R-AR)</c:v>
                  </c:pt>
                  <c:pt idx="3">
                    <c:v>Adam Schiff (D-CA-30)</c:v>
                  </c:pt>
                  <c:pt idx="4">
                    <c:v>Steny H Hoyer (D-MD-05)</c:v>
                  </c:pt>
                  <c:pt idx="5">
                    <c:v>ex-Pres. Donald J Trump</c:v>
                  </c:pt>
                </c:lvl>
                <c:lvl>
                  <c:pt idx="0">
                    <c:v>Majority Cmte PAC</c:v>
                  </c:pt>
                  <c:pt idx="1">
                    <c:v>Eye of the Tiger PAC</c:v>
                  </c:pt>
                  <c:pt idx="2">
                    <c:v>Huck PAC</c:v>
                  </c:pt>
                  <c:pt idx="3">
                    <c:v>Frontline USA</c:v>
                  </c:pt>
                  <c:pt idx="4">
                    <c:v>AmeriPAC: The Fund for a Greater America</c:v>
                  </c:pt>
                  <c:pt idx="5">
                    <c:v>Save America</c:v>
                  </c:pt>
                </c:lvl>
              </c:multiLvlStrCache>
            </c:multiLvlStrRef>
          </c:cat>
          <c:val>
            <c:numRef>
              <c:f>'Leadership PACs to candidates, '!$D$2:$D$7</c:f>
              <c:numCache>
                <c:formatCode>"$"#,##0_);[Red]\("$"#,##0\)</c:formatCode>
                <c:ptCount val="6"/>
                <c:pt idx="0">
                  <c:v>2240000</c:v>
                </c:pt>
                <c:pt idx="1">
                  <c:v>2078000</c:v>
                </c:pt>
                <c:pt idx="2">
                  <c:v>1590000</c:v>
                </c:pt>
                <c:pt idx="3">
                  <c:v>0</c:v>
                </c:pt>
                <c:pt idx="4">
                  <c:v>0</c:v>
                </c:pt>
                <c:pt idx="5">
                  <c:v>760000</c:v>
                </c:pt>
              </c:numCache>
            </c:numRef>
          </c:val>
          <c:extLst>
            <c:ext xmlns:c16="http://schemas.microsoft.com/office/drawing/2014/chart" uri="{C3380CC4-5D6E-409C-BE32-E72D297353CC}">
              <c16:uniqueId val="{00000001-5E98-4BA3-8832-BCA5AA46F813}"/>
            </c:ext>
          </c:extLst>
        </c:ser>
        <c:dLbls>
          <c:showLegendKey val="0"/>
          <c:showVal val="0"/>
          <c:showCatName val="0"/>
          <c:showSerName val="0"/>
          <c:showPercent val="0"/>
          <c:showBubbleSize val="0"/>
        </c:dLbls>
        <c:gapWidth val="219"/>
        <c:overlap val="-27"/>
        <c:axId val="800421200"/>
        <c:axId val="800418288"/>
      </c:barChart>
      <c:catAx>
        <c:axId val="80042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0418288"/>
        <c:crosses val="autoZero"/>
        <c:auto val="1"/>
        <c:lblAlgn val="ctr"/>
        <c:lblOffset val="100"/>
        <c:noMultiLvlLbl val="0"/>
      </c:catAx>
      <c:valAx>
        <c:axId val="800418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2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Democrats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raised</c:v>
                </c:pt>
                <c:pt idx="1">
                  <c:v>Total spent</c:v>
                </c:pt>
                <c:pt idx="2">
                  <c:v>Total cash on hand</c:v>
                </c:pt>
              </c:strCache>
            </c:strRef>
          </c:cat>
          <c:val>
            <c:numRef>
              <c:f>Sheet1!$B$2:$B$4</c:f>
              <c:numCache>
                <c:formatCode>_-[$$-409]* #,##0_ ;_-[$$-409]* \-#,##0\ ;_-[$$-409]* "-"??_ ;_-@_ </c:formatCode>
                <c:ptCount val="3"/>
                <c:pt idx="0">
                  <c:v>982402345</c:v>
                </c:pt>
                <c:pt idx="1">
                  <c:v>980377986</c:v>
                </c:pt>
                <c:pt idx="2">
                  <c:v>251140148</c:v>
                </c:pt>
              </c:numCache>
            </c:numRef>
          </c:val>
          <c:extLst>
            <c:ext xmlns:c16="http://schemas.microsoft.com/office/drawing/2014/chart" uri="{C3380CC4-5D6E-409C-BE32-E72D297353CC}">
              <c16:uniqueId val="{00000003-7EB4-4CF7-A239-3393A303E4B3}"/>
            </c:ext>
          </c:extLst>
        </c:ser>
        <c:ser>
          <c:idx val="1"/>
          <c:order val="1"/>
          <c:tx>
            <c:strRef>
              <c:f>Sheet1!$C$1</c:f>
              <c:strCache>
                <c:ptCount val="1"/>
                <c:pt idx="0">
                  <c:v>Republicans</c:v>
                </c:pt>
              </c:strCache>
            </c:strRef>
          </c:tx>
          <c:spPr>
            <a:solidFill>
              <a:srgbClr val="FF5738"/>
            </a:solidFill>
            <a:ln>
              <a:noFill/>
            </a:ln>
            <a:effectLst/>
          </c:spPr>
          <c:invertIfNegative val="0"/>
          <c:dLbls>
            <c:dLbl>
              <c:idx val="0"/>
              <c:layout>
                <c:manualLayout>
                  <c:x val="7.1572963502934225E-2"/>
                  <c:y val="1.8058992471746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B4-4CF7-A239-3393A303E4B3}"/>
                </c:ext>
              </c:extLst>
            </c:dLbl>
            <c:dLbl>
              <c:idx val="1"/>
              <c:layout>
                <c:manualLayout>
                  <c:x val="8.0908567438099557E-2"/>
                  <c:y val="1.805899247174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B4-4CF7-A239-3393A303E4B3}"/>
                </c:ext>
              </c:extLst>
            </c:dLbl>
            <c:dLbl>
              <c:idx val="2"/>
              <c:layout>
                <c:manualLayout>
                  <c:x val="4.6397706528796913E-2"/>
                  <c:y val="2.2573740589682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B4-4CF7-A239-3393A303E4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raised</c:v>
                </c:pt>
                <c:pt idx="1">
                  <c:v>Total spent</c:v>
                </c:pt>
                <c:pt idx="2">
                  <c:v>Total cash on hand</c:v>
                </c:pt>
              </c:strCache>
            </c:strRef>
          </c:cat>
          <c:val>
            <c:numRef>
              <c:f>Sheet1!$C$2:$C$4</c:f>
              <c:numCache>
                <c:formatCode>_-[$$-409]* #,##0_ ;_-[$$-409]* \-#,##0\ ;_-[$$-409]* "-"??_ ;_-@_ </c:formatCode>
                <c:ptCount val="3"/>
                <c:pt idx="0">
                  <c:v>940599660</c:v>
                </c:pt>
                <c:pt idx="1">
                  <c:v>881319214</c:v>
                </c:pt>
                <c:pt idx="2">
                  <c:v>213858816</c:v>
                </c:pt>
              </c:numCache>
            </c:numRef>
          </c:val>
          <c:extLst>
            <c:ext xmlns:c16="http://schemas.microsoft.com/office/drawing/2014/chart" uri="{C3380CC4-5D6E-409C-BE32-E72D297353CC}">
              <c16:uniqueId val="{00000007-7EB4-4CF7-A239-3393A303E4B3}"/>
            </c:ext>
          </c:extLst>
        </c:ser>
        <c:dLbls>
          <c:showLegendKey val="0"/>
          <c:showVal val="0"/>
          <c:showCatName val="0"/>
          <c:showSerName val="0"/>
          <c:showPercent val="0"/>
          <c:showBubbleSize val="0"/>
        </c:dLbls>
        <c:gapWidth val="219"/>
        <c:overlap val="-27"/>
        <c:axId val="422999456"/>
        <c:axId val="422990720"/>
      </c:barChart>
      <c:catAx>
        <c:axId val="42299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2990720"/>
        <c:crosses val="autoZero"/>
        <c:auto val="1"/>
        <c:lblAlgn val="ctr"/>
        <c:lblOffset val="100"/>
        <c:noMultiLvlLbl val="0"/>
      </c:catAx>
      <c:valAx>
        <c:axId val="422990720"/>
        <c:scaling>
          <c:orientation val="minMax"/>
        </c:scaling>
        <c:delete val="1"/>
        <c:axPos val="l"/>
        <c:numFmt formatCode="&quot;$&quot;#,##0.00" sourceLinked="0"/>
        <c:majorTickMark val="out"/>
        <c:minorTickMark val="none"/>
        <c:tickLblPos val="nextTo"/>
        <c:crossAx val="42299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0.76212</cdr:x>
      <cdr:y>0.00885</cdr:y>
    </cdr:from>
    <cdr:to>
      <cdr:x>1</cdr:x>
      <cdr:y>0.17375</cdr:y>
    </cdr:to>
    <cdr:sp macro="" textlink="">
      <cdr:nvSpPr>
        <cdr:cNvPr id="3" name="Rectangle 2">
          <a:extLst xmlns:a="http://schemas.openxmlformats.org/drawingml/2006/main">
            <a:ext uri="{FF2B5EF4-FFF2-40B4-BE49-F238E27FC236}">
              <a16:creationId xmlns:a16="http://schemas.microsoft.com/office/drawing/2014/main" id="{A1A4AB82-6C8A-4F55-1AEF-74002DBFD432}"/>
            </a:ext>
          </a:extLst>
        </cdr:cNvPr>
        <cdr:cNvSpPr/>
      </cdr:nvSpPr>
      <cdr:spPr>
        <a:xfrm xmlns:a="http://schemas.openxmlformats.org/drawingml/2006/main">
          <a:off x="5920232" y="37820"/>
          <a:ext cx="1847850" cy="70443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73BD6-6CC6-2040-B637-15C179B1BA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0B3DBC-5891-C948-9BE0-CE21ECCC1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D0BA3-1219-F547-BB5E-8906895AC2DE}" type="datetimeFigureOut">
              <a:rPr lang="en-US" smtClean="0"/>
              <a:t>5/8/2023</a:t>
            </a:fld>
            <a:endParaRPr lang="en-US" dirty="0"/>
          </a:p>
        </p:txBody>
      </p:sp>
      <p:sp>
        <p:nvSpPr>
          <p:cNvPr id="4" name="Footer Placeholder 3">
            <a:extLst>
              <a:ext uri="{FF2B5EF4-FFF2-40B4-BE49-F238E27FC236}">
                <a16:creationId xmlns:a16="http://schemas.microsoft.com/office/drawing/2014/main" id="{1B8C7775-7773-774D-B7AC-C6CE98DEE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14F4C-0C9A-894A-A9D3-F9C1F2586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48E6F7-7B19-4D4C-81C5-94730804F39C}" type="slidenum">
              <a:rPr lang="en-US" smtClean="0"/>
              <a:t>‹#›</a:t>
            </a:fld>
            <a:endParaRPr lang="en-US" dirty="0"/>
          </a:p>
        </p:txBody>
      </p:sp>
    </p:spTree>
    <p:extLst>
      <p:ext uri="{BB962C8B-B14F-4D97-AF65-F5344CB8AC3E}">
        <p14:creationId xmlns:p14="http://schemas.microsoft.com/office/powerpoint/2010/main" val="79490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6A895-E28A-C74E-91A1-6A907B79E289}" type="datetimeFigureOut">
              <a:rPr lang="en-US" smtClean="0"/>
              <a:t>5/8/2023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8D6BE-06C7-9D44-B1ED-3695FD14EDEE}" type="slidenum">
              <a:rPr lang="en-US" smtClean="0"/>
              <a:t>‹#›</a:t>
            </a:fld>
            <a:endParaRPr lang="en-US" dirty="0"/>
          </a:p>
        </p:txBody>
      </p:sp>
    </p:spTree>
    <p:extLst>
      <p:ext uri="{BB962C8B-B14F-4D97-AF65-F5344CB8AC3E}">
        <p14:creationId xmlns:p14="http://schemas.microsoft.com/office/powerpoint/2010/main" val="307834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a:t>
            </a:fld>
            <a:endParaRPr lang="en-US" dirty="0"/>
          </a:p>
        </p:txBody>
      </p:sp>
    </p:spTree>
    <p:extLst>
      <p:ext uri="{BB962C8B-B14F-4D97-AF65-F5344CB8AC3E}">
        <p14:creationId xmlns:p14="http://schemas.microsoft.com/office/powerpoint/2010/main" val="138124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“Cost of Election,” OpenSecrets.org, accessed January 14,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https://www.opensecrets.org/elections-overview/cost-of-election?cycle=2020&amp;display=T&amp;infl=N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p:txBody>
      </p:sp>
      <p:sp>
        <p:nvSpPr>
          <p:cNvPr id="4" name="Slide Number Placeholder 3"/>
          <p:cNvSpPr>
            <a:spLocks noGrp="1"/>
          </p:cNvSpPr>
          <p:nvPr>
            <p:ph type="sldNum" sz="quarter" idx="10"/>
          </p:nvPr>
        </p:nvSpPr>
        <p:spPr/>
        <p:txBody>
          <a:bodyPr/>
          <a:lstStyle/>
          <a:p>
            <a:fld id="{9A3F0B2D-7785-4EC0-9F4A-91A1149DEB67}" type="slidenum">
              <a:rPr lang="en-US" smtClean="0"/>
              <a:t>11</a:t>
            </a:fld>
            <a:endParaRPr lang="en-US" dirty="0"/>
          </a:p>
        </p:txBody>
      </p:sp>
    </p:spTree>
    <p:extLst>
      <p:ext uri="{BB962C8B-B14F-4D97-AF65-F5344CB8AC3E}">
        <p14:creationId xmlns:p14="http://schemas.microsoft.com/office/powerpoint/2010/main" val="319939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“Elections overview” OpenSecrets.org, accessed January 14,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https://www.opensecrets.org/elections-overview?cycle=2020&amp;display=T&amp;type=A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12</a:t>
            </a:fld>
            <a:endParaRPr lang="en-US" dirty="0"/>
          </a:p>
        </p:txBody>
      </p:sp>
    </p:spTree>
    <p:extLst>
      <p:ext uri="{BB962C8B-B14F-4D97-AF65-F5344CB8AC3E}">
        <p14:creationId xmlns:p14="http://schemas.microsoft.com/office/powerpoint/2010/main" val="110685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13</a:t>
            </a:fld>
            <a:endParaRPr lang="en-US" dirty="0"/>
          </a:p>
        </p:txBody>
      </p:sp>
    </p:spTree>
    <p:extLst>
      <p:ext uri="{BB962C8B-B14F-4D97-AF65-F5344CB8AC3E}">
        <p14:creationId xmlns:p14="http://schemas.microsoft.com/office/powerpoint/2010/main" val="361408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“Did money win?” OpenSecrets, January 10,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https://www.opensecrets.org/elections-overview/did-money-win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“Elections overview” OpenSecrets, January 10,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https://www.opensecrets.org/elections-overview/winning-vs-spending</a:t>
            </a:r>
          </a:p>
        </p:txBody>
      </p:sp>
      <p:sp>
        <p:nvSpPr>
          <p:cNvPr id="4" name="Slide Number Placeholder 3"/>
          <p:cNvSpPr>
            <a:spLocks noGrp="1"/>
          </p:cNvSpPr>
          <p:nvPr>
            <p:ph type="sldNum" sz="quarter" idx="10"/>
          </p:nvPr>
        </p:nvSpPr>
        <p:spPr/>
        <p:txBody>
          <a:bodyPr/>
          <a:lstStyle/>
          <a:p>
            <a:fld id="{9A3F0B2D-7785-4EC0-9F4A-91A1149DEB67}" type="slidenum">
              <a:rPr lang="en-US" smtClean="0"/>
              <a:t>14</a:t>
            </a:fld>
            <a:endParaRPr lang="en-US" dirty="0"/>
          </a:p>
        </p:txBody>
      </p:sp>
    </p:spTree>
    <p:extLst>
      <p:ext uri="{BB962C8B-B14F-4D97-AF65-F5344CB8AC3E}">
        <p14:creationId xmlns:p14="http://schemas.microsoft.com/office/powerpoint/2010/main" val="317171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“Elections overview” OpenSecrets.org, accessed January 10,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https://www.opensecrets.org/elections-overview/where-the-money-came-from</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15</a:t>
            </a:fld>
            <a:endParaRPr lang="en-US" dirty="0"/>
          </a:p>
        </p:txBody>
      </p:sp>
    </p:spTree>
    <p:extLst>
      <p:ext uri="{BB962C8B-B14F-4D97-AF65-F5344CB8AC3E}">
        <p14:creationId xmlns:p14="http://schemas.microsoft.com/office/powerpoint/2010/main" val="278614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16</a:t>
            </a:fld>
            <a:endParaRPr lang="en-US" dirty="0"/>
          </a:p>
        </p:txBody>
      </p:sp>
    </p:spTree>
    <p:extLst>
      <p:ext uri="{BB962C8B-B14F-4D97-AF65-F5344CB8AC3E}">
        <p14:creationId xmlns:p14="http://schemas.microsoft.com/office/powerpoint/2010/main" val="163650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Political action committees (</a:t>
            </a:r>
            <a:r>
              <a:rPr lang="en-US" i="1" dirty="0" err="1">
                <a:effectLst/>
              </a:rPr>
              <a:t>pacs</a:t>
            </a:r>
            <a:r>
              <a:rPr lang="en-US" i="1" dirty="0">
                <a:effectLst/>
              </a:rPr>
              <a:t>)</a:t>
            </a:r>
            <a:r>
              <a:rPr lang="en-US" dirty="0">
                <a:effectLst/>
              </a:rPr>
              <a:t>. </a:t>
            </a:r>
            <a:r>
              <a:rPr lang="en-US" dirty="0" err="1">
                <a:effectLst/>
              </a:rPr>
              <a:t>OpenSecrets</a:t>
            </a:r>
            <a:r>
              <a:rPr lang="en-US" dirty="0">
                <a:effectLst/>
              </a:rPr>
              <a:t>. (n.d.). Retrieved January 10, 2023, from https://www.opensecrets.org/political-action-committees-pacs/2022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17</a:t>
            </a:fld>
            <a:endParaRPr lang="en-US" dirty="0"/>
          </a:p>
        </p:txBody>
      </p:sp>
    </p:spTree>
    <p:extLst>
      <p:ext uri="{BB962C8B-B14F-4D97-AF65-F5344CB8AC3E}">
        <p14:creationId xmlns:p14="http://schemas.microsoft.com/office/powerpoint/2010/main" val="231991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Industry breakdown</a:t>
            </a:r>
            <a:r>
              <a:rPr lang="en-US" dirty="0">
                <a:effectLst/>
              </a:rPr>
              <a:t>. </a:t>
            </a:r>
            <a:r>
              <a:rPr lang="en-US" dirty="0" err="1">
                <a:effectLst/>
              </a:rPr>
              <a:t>OpenSecrets</a:t>
            </a:r>
            <a:r>
              <a:rPr lang="en-US" dirty="0">
                <a:effectLst/>
              </a:rPr>
              <a:t>. (n.d.). Retrieved January 10, 2023, from https://www.opensecrets.org/political-action-committees-pacs/industry-breakdown/2022?t0-search=Sector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18</a:t>
            </a:fld>
            <a:endParaRPr lang="en-US" dirty="0"/>
          </a:p>
        </p:txBody>
      </p:sp>
    </p:spTree>
    <p:extLst>
      <p:ext uri="{BB962C8B-B14F-4D97-AF65-F5344CB8AC3E}">
        <p14:creationId xmlns:p14="http://schemas.microsoft.com/office/powerpoint/2010/main" val="285392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Leadership </a:t>
            </a:r>
            <a:r>
              <a:rPr lang="en-US" i="1" dirty="0" err="1">
                <a:effectLst/>
              </a:rPr>
              <a:t>Pacs</a:t>
            </a:r>
            <a:r>
              <a:rPr lang="en-US" i="1" dirty="0">
                <a:effectLst/>
              </a:rPr>
              <a:t> contributions to candidates, 2021-2022</a:t>
            </a:r>
            <a:r>
              <a:rPr lang="en-US" dirty="0">
                <a:effectLst/>
              </a:rPr>
              <a:t>. </a:t>
            </a:r>
            <a:r>
              <a:rPr lang="en-US" dirty="0" err="1">
                <a:effectLst/>
              </a:rPr>
              <a:t>OpenSecrets</a:t>
            </a:r>
            <a:r>
              <a:rPr lang="en-US" dirty="0">
                <a:effectLst/>
              </a:rPr>
              <a:t>. (n.d.). Retrieved January 10, 2023, from https://www.opensecrets.org/political-action-committees-pacs/industry-detail/Q03/2022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19</a:t>
            </a:fld>
            <a:endParaRPr lang="en-US" dirty="0"/>
          </a:p>
        </p:txBody>
      </p:sp>
    </p:spTree>
    <p:extLst>
      <p:ext uri="{BB962C8B-B14F-4D97-AF65-F5344CB8AC3E}">
        <p14:creationId xmlns:p14="http://schemas.microsoft.com/office/powerpoint/2010/main" val="3482995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“Elections overview” OpenSecrets, accessed January 10, 2023</a:t>
            </a:r>
          </a:p>
          <a:p>
            <a:r>
              <a:rPr lang="en-GB" dirty="0"/>
              <a:t>https://www.opensecrets.org/elections-overview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20</a:t>
            </a:fld>
            <a:endParaRPr lang="en-US" dirty="0"/>
          </a:p>
        </p:txBody>
      </p:sp>
    </p:spTree>
    <p:extLst>
      <p:ext uri="{BB962C8B-B14F-4D97-AF65-F5344CB8AC3E}">
        <p14:creationId xmlns:p14="http://schemas.microsoft.com/office/powerpoint/2010/main" val="180384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Alicia Parlapiano, “From $25 to $10,000,000: A Guide to Political Donations,” </a:t>
            </a:r>
            <a:r>
              <a:rPr lang="en-US" sz="800" i="1" dirty="0">
                <a:solidFill>
                  <a:schemeClr val="tx1">
                    <a:lumMod val="50000"/>
                    <a:lumOff val="50000"/>
                  </a:schemeClr>
                </a:solidFill>
                <a:latin typeface="Georgia"/>
                <a:cs typeface="Georgia"/>
              </a:rPr>
              <a:t>The New York Times</a:t>
            </a:r>
            <a:r>
              <a:rPr lang="en-US" sz="800" dirty="0">
                <a:solidFill>
                  <a:schemeClr val="tx1">
                    <a:lumMod val="50000"/>
                    <a:lumOff val="50000"/>
                  </a:schemeClr>
                </a:solidFill>
                <a:latin typeface="Georgia"/>
                <a:cs typeface="Georgia"/>
              </a:rPr>
              <a:t>, November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solidFill>
                  <a:schemeClr val="tx1">
                    <a:lumMod val="50000"/>
                    <a:lumOff val="50000"/>
                  </a:schemeClr>
                </a:solidFill>
                <a:latin typeface="Georgia"/>
                <a:cs typeface="Georgia"/>
              </a:rPr>
              <a:t>Center for Responsive Politics</a:t>
            </a:r>
            <a:r>
              <a:rPr lang="en-US" sz="800" dirty="0">
                <a:solidFill>
                  <a:schemeClr val="tx1">
                    <a:lumMod val="50000"/>
                    <a:lumOff val="50000"/>
                  </a:schemeClr>
                </a:solidFill>
                <a:latin typeface="Georgia"/>
                <a:cs typeface="Georgi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“A 501©(3) Guide: General Rules,” </a:t>
            </a:r>
            <a:r>
              <a:rPr lang="en-US" sz="800" i="1" dirty="0">
                <a:solidFill>
                  <a:schemeClr val="tx1">
                    <a:lumMod val="50000"/>
                    <a:lumOff val="50000"/>
                  </a:schemeClr>
                </a:solidFill>
                <a:latin typeface="Georgia"/>
                <a:cs typeface="Georgia"/>
              </a:rPr>
              <a:t>Nonprofit Vote</a:t>
            </a:r>
            <a:r>
              <a:rPr lang="en-US" sz="800" dirty="0">
                <a:solidFill>
                  <a:schemeClr val="tx1">
                    <a:lumMod val="50000"/>
                    <a:lumOff val="50000"/>
                  </a:schemeClr>
                </a:solidFill>
                <a:latin typeface="Georgia"/>
                <a:cs typeface="Georgi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“Outside Spending: Frequently Asked Questions About 501(c)(4) Groups,” </a:t>
            </a:r>
            <a:r>
              <a:rPr lang="en-US" sz="800" i="1" dirty="0">
                <a:solidFill>
                  <a:schemeClr val="tx1">
                    <a:lumMod val="50000"/>
                    <a:lumOff val="50000"/>
                  </a:schemeClr>
                </a:solidFill>
                <a:latin typeface="Georgia"/>
                <a:cs typeface="Georgia"/>
              </a:rPr>
              <a:t>OpenSecrets</a:t>
            </a:r>
            <a:r>
              <a:rPr lang="en-US" sz="800" dirty="0">
                <a:solidFill>
                  <a:schemeClr val="tx1">
                    <a:lumMod val="50000"/>
                    <a:lumOff val="50000"/>
                  </a:schemeClr>
                </a:solidFill>
                <a:latin typeface="Georgia"/>
                <a:cs typeface="Georgia"/>
              </a:rPr>
              <a:t>.</a:t>
            </a:r>
          </a:p>
        </p:txBody>
      </p:sp>
      <p:sp>
        <p:nvSpPr>
          <p:cNvPr id="4" name="Slide Number Placeholder 3"/>
          <p:cNvSpPr>
            <a:spLocks noGrp="1"/>
          </p:cNvSpPr>
          <p:nvPr>
            <p:ph type="sldNum" sz="quarter" idx="10"/>
          </p:nvPr>
        </p:nvSpPr>
        <p:spPr/>
        <p:txBody>
          <a:bodyPr/>
          <a:lstStyle/>
          <a:p>
            <a:fld id="{9A3F0B2D-7785-4EC0-9F4A-91A1149DEB67}" type="slidenum">
              <a:rPr lang="en-US" smtClean="0"/>
              <a:t>3</a:t>
            </a:fld>
            <a:endParaRPr lang="en-US" dirty="0"/>
          </a:p>
        </p:txBody>
      </p:sp>
    </p:spTree>
    <p:extLst>
      <p:ext uri="{BB962C8B-B14F-4D97-AF65-F5344CB8AC3E}">
        <p14:creationId xmlns:p14="http://schemas.microsoft.com/office/powerpoint/2010/main" val="63039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“What is a PAC?” </a:t>
            </a:r>
            <a:r>
              <a:rPr lang="en-US" sz="800" i="1" dirty="0">
                <a:solidFill>
                  <a:schemeClr val="tx1">
                    <a:lumMod val="50000"/>
                    <a:lumOff val="50000"/>
                  </a:schemeClr>
                </a:solidFill>
                <a:latin typeface="Georgia"/>
                <a:cs typeface="Georgia"/>
              </a:rPr>
              <a:t>OpenSecrets</a:t>
            </a:r>
            <a:r>
              <a:rPr lang="en-US" sz="800" i="0" dirty="0">
                <a:solidFill>
                  <a:schemeClr val="tx1">
                    <a:lumMod val="50000"/>
                    <a:lumOff val="50000"/>
                  </a:schemeClr>
                </a:solidFill>
                <a:latin typeface="Georgia"/>
                <a:cs typeface="Georgia"/>
              </a:rPr>
              <a:t>.</a:t>
            </a:r>
            <a:r>
              <a:rPr lang="en-US" sz="800" dirty="0">
                <a:solidFill>
                  <a:schemeClr val="tx1">
                    <a:lumMod val="50000"/>
                    <a:lumOff val="50000"/>
                  </a:schemeClr>
                </a:solidFill>
                <a:latin typeface="Georgia"/>
                <a:cs typeface="Georgi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“Super PACs,” </a:t>
            </a:r>
            <a:r>
              <a:rPr lang="en-US" sz="800" i="1" dirty="0">
                <a:solidFill>
                  <a:schemeClr val="tx1">
                    <a:lumMod val="50000"/>
                    <a:lumOff val="50000"/>
                  </a:schemeClr>
                </a:solidFill>
                <a:latin typeface="Georgia"/>
                <a:cs typeface="Georgia"/>
              </a:rPr>
              <a:t>Open Secrets.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“PACs, Super PACs &amp; Dark Money Groups: What’s the Difference?” </a:t>
            </a:r>
            <a:r>
              <a:rPr lang="en-US" sz="800" i="1" dirty="0">
                <a:solidFill>
                  <a:schemeClr val="tx1">
                    <a:lumMod val="50000"/>
                    <a:lumOff val="50000"/>
                  </a:schemeClr>
                </a:solidFill>
                <a:latin typeface="Georgia"/>
                <a:cs typeface="Georgia"/>
              </a:rPr>
              <a:t>CLC</a:t>
            </a:r>
            <a:r>
              <a:rPr lang="en-US" sz="800" dirty="0">
                <a:solidFill>
                  <a:schemeClr val="tx1">
                    <a:lumMod val="50000"/>
                    <a:lumOff val="50000"/>
                  </a:schemeClr>
                </a:solidFill>
                <a:latin typeface="Georgia"/>
                <a:cs typeface="Georgia"/>
              </a:rPr>
              <a:t>, June 20,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“What is a Super PAC and how do they allow the Koch brothers to spend almost a billion dollars on the 2016 election?” </a:t>
            </a:r>
            <a:r>
              <a:rPr lang="en-US" sz="800" i="1" dirty="0">
                <a:solidFill>
                  <a:schemeClr val="tx1">
                    <a:lumMod val="50000"/>
                    <a:lumOff val="50000"/>
                  </a:schemeClr>
                </a:solidFill>
                <a:latin typeface="Georgia"/>
                <a:cs typeface="Georgia"/>
              </a:rPr>
              <a:t>National Post</a:t>
            </a:r>
            <a:r>
              <a:rPr lang="en-US" sz="800" dirty="0">
                <a:solidFill>
                  <a:schemeClr val="tx1">
                    <a:lumMod val="50000"/>
                    <a:lumOff val="50000"/>
                  </a:schemeClr>
                </a:solidFill>
                <a:latin typeface="Georgia"/>
                <a:cs typeface="Georgia"/>
              </a:rPr>
              <a:t>.</a:t>
            </a:r>
          </a:p>
        </p:txBody>
      </p:sp>
      <p:sp>
        <p:nvSpPr>
          <p:cNvPr id="4" name="Slide Number Placeholder 3"/>
          <p:cNvSpPr>
            <a:spLocks noGrp="1"/>
          </p:cNvSpPr>
          <p:nvPr>
            <p:ph type="sldNum" sz="quarter" idx="10"/>
          </p:nvPr>
        </p:nvSpPr>
        <p:spPr/>
        <p:txBody>
          <a:bodyPr/>
          <a:lstStyle/>
          <a:p>
            <a:fld id="{9A3F0B2D-7785-4EC0-9F4A-91A1149DEB67}" type="slidenum">
              <a:rPr lang="en-US" smtClean="0"/>
              <a:t>4</a:t>
            </a:fld>
            <a:endParaRPr lang="en-US" dirty="0"/>
          </a:p>
        </p:txBody>
      </p:sp>
    </p:spTree>
    <p:extLst>
      <p:ext uri="{BB962C8B-B14F-4D97-AF65-F5344CB8AC3E}">
        <p14:creationId xmlns:p14="http://schemas.microsoft.com/office/powerpoint/2010/main" val="414111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5</a:t>
            </a:fld>
            <a:endParaRPr lang="en-US" dirty="0"/>
          </a:p>
        </p:txBody>
      </p:sp>
    </p:spTree>
    <p:extLst>
      <p:ext uri="{BB962C8B-B14F-4D97-AF65-F5344CB8AC3E}">
        <p14:creationId xmlns:p14="http://schemas.microsoft.com/office/powerpoint/2010/main" val="203247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a:t>
            </a:fld>
            <a:endParaRPr lang="en-US" dirty="0"/>
          </a:p>
        </p:txBody>
      </p:sp>
    </p:spTree>
    <p:extLst>
      <p:ext uri="{BB962C8B-B14F-4D97-AF65-F5344CB8AC3E}">
        <p14:creationId xmlns:p14="http://schemas.microsoft.com/office/powerpoint/2010/main" val="35960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Phillip Elliott, “A Guide to Political Money: Campaigns, PACs, Super PACs,” </a:t>
            </a:r>
            <a:r>
              <a:rPr lang="en-US" sz="800" i="1" dirty="0">
                <a:solidFill>
                  <a:schemeClr val="tx1">
                    <a:lumMod val="50000"/>
                    <a:lumOff val="50000"/>
                  </a:schemeClr>
                </a:solidFill>
                <a:latin typeface="Georgia"/>
                <a:cs typeface="Georgia"/>
              </a:rPr>
              <a:t>PBS</a:t>
            </a:r>
            <a:r>
              <a:rPr lang="en-US" sz="800" dirty="0">
                <a:solidFill>
                  <a:schemeClr val="tx1">
                    <a:lumMod val="50000"/>
                    <a:lumOff val="50000"/>
                  </a:schemeClr>
                </a:solidFill>
                <a:latin typeface="Georgia"/>
                <a:cs typeface="Georgia"/>
              </a:rPr>
              <a:t>, April 21,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Robert Yoon, “Your Guide to Political Committees on the Campaign Trail,” </a:t>
            </a:r>
            <a:r>
              <a:rPr lang="en-US" sz="800" i="1" dirty="0">
                <a:solidFill>
                  <a:schemeClr val="tx1">
                    <a:lumMod val="50000"/>
                    <a:lumOff val="50000"/>
                  </a:schemeClr>
                </a:solidFill>
                <a:latin typeface="Georgia"/>
                <a:cs typeface="Georgia"/>
              </a:rPr>
              <a:t>CNN</a:t>
            </a:r>
            <a:r>
              <a:rPr lang="en-US" sz="800" dirty="0">
                <a:solidFill>
                  <a:schemeClr val="tx1">
                    <a:lumMod val="50000"/>
                    <a:lumOff val="50000"/>
                  </a:schemeClr>
                </a:solidFill>
                <a:latin typeface="Georgia"/>
                <a:cs typeface="Georgia"/>
              </a:rPr>
              <a:t>, January 28, 2015.</a:t>
            </a:r>
          </a:p>
        </p:txBody>
      </p:sp>
      <p:sp>
        <p:nvSpPr>
          <p:cNvPr id="4" name="Slide Number Placeholder 3"/>
          <p:cNvSpPr>
            <a:spLocks noGrp="1"/>
          </p:cNvSpPr>
          <p:nvPr>
            <p:ph type="sldNum" sz="quarter" idx="10"/>
          </p:nvPr>
        </p:nvSpPr>
        <p:spPr/>
        <p:txBody>
          <a:bodyPr/>
          <a:lstStyle/>
          <a:p>
            <a:fld id="{9A3F0B2D-7785-4EC0-9F4A-91A1149DEB67}" type="slidenum">
              <a:rPr lang="en-US" smtClean="0"/>
              <a:t>7</a:t>
            </a:fld>
            <a:endParaRPr lang="en-US" dirty="0"/>
          </a:p>
        </p:txBody>
      </p:sp>
    </p:spTree>
    <p:extLst>
      <p:ext uri="{BB962C8B-B14F-4D97-AF65-F5344CB8AC3E}">
        <p14:creationId xmlns:p14="http://schemas.microsoft.com/office/powerpoint/2010/main" val="325243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“Limits on contributions made by nonconnected PACs,” FEC. https://www.fec.gov/help-candidates-and-committees/candidate-taking-receipts/contribution-limits/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Jeremy Koulish, “Rules Governing Nonprofits and Political Activity: A Brief Overview,” </a:t>
            </a:r>
            <a:r>
              <a:rPr lang="en-US" sz="800" i="1" dirty="0">
                <a:solidFill>
                  <a:schemeClr val="tx1">
                    <a:lumMod val="50000"/>
                    <a:lumOff val="50000"/>
                  </a:schemeClr>
                </a:solidFill>
                <a:latin typeface="Georgia"/>
                <a:cs typeface="Georgia"/>
              </a:rPr>
              <a:t>Urban Wire</a:t>
            </a:r>
            <a:r>
              <a:rPr lang="en-US" sz="800" dirty="0">
                <a:solidFill>
                  <a:schemeClr val="tx1">
                    <a:lumMod val="50000"/>
                    <a:lumOff val="50000"/>
                  </a:schemeClr>
                </a:solidFill>
                <a:latin typeface="Georgia"/>
                <a:cs typeface="Georgia"/>
              </a:rPr>
              <a:t>, May 15, 2013.</a:t>
            </a:r>
          </a:p>
        </p:txBody>
      </p:sp>
      <p:sp>
        <p:nvSpPr>
          <p:cNvPr id="4" name="Slide Number Placeholder 3"/>
          <p:cNvSpPr>
            <a:spLocks noGrp="1"/>
          </p:cNvSpPr>
          <p:nvPr>
            <p:ph type="sldNum" sz="quarter" idx="10"/>
          </p:nvPr>
        </p:nvSpPr>
        <p:spPr/>
        <p:txBody>
          <a:bodyPr/>
          <a:lstStyle/>
          <a:p>
            <a:fld id="{9A3F0B2D-7785-4EC0-9F4A-91A1149DEB67}" type="slidenum">
              <a:rPr lang="en-US" smtClean="0"/>
              <a:t>8</a:t>
            </a:fld>
            <a:endParaRPr lang="en-US" dirty="0"/>
          </a:p>
        </p:txBody>
      </p:sp>
    </p:spTree>
    <p:extLst>
      <p:ext uri="{BB962C8B-B14F-4D97-AF65-F5344CB8AC3E}">
        <p14:creationId xmlns:p14="http://schemas.microsoft.com/office/powerpoint/2010/main" val="190795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Bloomberg Politics, July 31,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OpenSecrets.com: Center for Responsible Politics; “527s,” </a:t>
            </a:r>
            <a:r>
              <a:rPr lang="en-US" sz="800" i="1" dirty="0">
                <a:solidFill>
                  <a:schemeClr val="tx1">
                    <a:lumMod val="50000"/>
                    <a:lumOff val="50000"/>
                  </a:schemeClr>
                </a:solidFill>
                <a:latin typeface="Georgia"/>
                <a:cs typeface="Georgia"/>
              </a:rPr>
              <a:t>OpenSecrets</a:t>
            </a:r>
            <a:r>
              <a:rPr lang="en-US" sz="800" dirty="0">
                <a:solidFill>
                  <a:schemeClr val="tx1">
                    <a:lumMod val="50000"/>
                    <a:lumOff val="50000"/>
                  </a:schemeClr>
                </a:solidFill>
                <a:latin typeface="Georgia"/>
                <a:cs typeface="Georgia"/>
              </a:rPr>
              <a:t>. </a:t>
            </a:r>
          </a:p>
        </p:txBody>
      </p:sp>
      <p:sp>
        <p:nvSpPr>
          <p:cNvPr id="4" name="Slide Number Placeholder 3"/>
          <p:cNvSpPr>
            <a:spLocks noGrp="1"/>
          </p:cNvSpPr>
          <p:nvPr>
            <p:ph type="sldNum" sz="quarter" idx="10"/>
          </p:nvPr>
        </p:nvSpPr>
        <p:spPr/>
        <p:txBody>
          <a:bodyPr/>
          <a:lstStyle/>
          <a:p>
            <a:fld id="{9A3F0B2D-7785-4EC0-9F4A-91A1149DEB67}" type="slidenum">
              <a:rPr lang="en-US" smtClean="0"/>
              <a:t>9</a:t>
            </a:fld>
            <a:endParaRPr lang="en-US" dirty="0"/>
          </a:p>
        </p:txBody>
      </p:sp>
    </p:spTree>
    <p:extLst>
      <p:ext uri="{BB962C8B-B14F-4D97-AF65-F5344CB8AC3E}">
        <p14:creationId xmlns:p14="http://schemas.microsoft.com/office/powerpoint/2010/main" val="280100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10</a:t>
            </a:fld>
            <a:endParaRPr lang="en-US" dirty="0"/>
          </a:p>
        </p:txBody>
      </p:sp>
    </p:spTree>
    <p:extLst>
      <p:ext uri="{BB962C8B-B14F-4D97-AF65-F5344CB8AC3E}">
        <p14:creationId xmlns:p14="http://schemas.microsoft.com/office/powerpoint/2010/main" val="181769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olitic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705" y="1481394"/>
            <a:ext cx="7772400" cy="715165"/>
          </a:xfrm>
        </p:spPr>
        <p:txBody>
          <a:bodyPr anchor="b">
            <a:normAutofit/>
          </a:bodyPr>
          <a:lstStyle>
            <a:lvl1pPr algn="l">
              <a:defRPr sz="4000"/>
            </a:lvl1pPr>
          </a:lstStyle>
          <a:p>
            <a:r>
              <a:rPr lang="en-US" dirty="0"/>
              <a:t>Presentation Center Title</a:t>
            </a:r>
          </a:p>
        </p:txBody>
      </p:sp>
      <p:sp>
        <p:nvSpPr>
          <p:cNvPr id="3" name="Subtitle 2"/>
          <p:cNvSpPr>
            <a:spLocks noGrp="1"/>
          </p:cNvSpPr>
          <p:nvPr>
            <p:ph type="subTitle" idx="1" hasCustomPrompt="1"/>
          </p:nvPr>
        </p:nvSpPr>
        <p:spPr>
          <a:xfrm>
            <a:off x="810705" y="233404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810705" y="5710376"/>
            <a:ext cx="6272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8256539" y="547104"/>
            <a:ext cx="627299" cy="1147623"/>
          </a:xfrm>
          <a:prstGeom prst="rect">
            <a:avLst/>
          </a:prstGeom>
        </p:spPr>
      </p:pic>
      <p:pic>
        <p:nvPicPr>
          <p:cNvPr id="6" name="Picture 5">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a:off x="963105" y="5862776"/>
            <a:ext cx="627299" cy="1147623"/>
          </a:xfrm>
          <a:prstGeom prst="rect">
            <a:avLst/>
          </a:prstGeom>
        </p:spPr>
      </p:pic>
      <p:pic>
        <p:nvPicPr>
          <p:cNvPr id="7" name="Picture 6">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rot="5400000">
            <a:off x="8408939" y="699504"/>
            <a:ext cx="627299" cy="1147623"/>
          </a:xfrm>
          <a:prstGeom prst="rect">
            <a:avLst/>
          </a:prstGeom>
        </p:spPr>
      </p:pic>
    </p:spTree>
    <p:extLst>
      <p:ext uri="{BB962C8B-B14F-4D97-AF65-F5344CB8AC3E}">
        <p14:creationId xmlns:p14="http://schemas.microsoft.com/office/powerpoint/2010/main" val="50764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olitics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D6E917-D374-2542-92DE-E3008F89CA3E}"/>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5298"/>
            <a:ext cx="9144000" cy="6874055"/>
          </a:xfrm>
          <a:prstGeom prst="rect">
            <a:avLst/>
          </a:prstGeom>
        </p:spPr>
      </p:pic>
      <p:sp>
        <p:nvSpPr>
          <p:cNvPr id="2" name="Title 1"/>
          <p:cNvSpPr>
            <a:spLocks noGrp="1"/>
          </p:cNvSpPr>
          <p:nvPr>
            <p:ph type="ctrTitle" hasCustomPrompt="1"/>
          </p:nvPr>
        </p:nvSpPr>
        <p:spPr>
          <a:xfrm>
            <a:off x="810705" y="1481394"/>
            <a:ext cx="7772400" cy="715165"/>
          </a:xfrm>
        </p:spPr>
        <p:txBody>
          <a:bodyPr anchor="b">
            <a:normAutofit/>
          </a:bodyPr>
          <a:lstStyle>
            <a:lvl1pPr algn="l">
              <a:defRPr sz="4000"/>
            </a:lvl1pPr>
          </a:lstStyle>
          <a:p>
            <a:r>
              <a:rPr lang="en-US" dirty="0"/>
              <a:t>Presentation Center Title</a:t>
            </a:r>
          </a:p>
        </p:txBody>
      </p:sp>
      <p:sp>
        <p:nvSpPr>
          <p:cNvPr id="3" name="Subtitle 2"/>
          <p:cNvSpPr>
            <a:spLocks noGrp="1"/>
          </p:cNvSpPr>
          <p:nvPr>
            <p:ph type="subTitle" idx="1" hasCustomPrompt="1"/>
          </p:nvPr>
        </p:nvSpPr>
        <p:spPr>
          <a:xfrm>
            <a:off x="810705" y="233404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Politics Subtitle</a:t>
            </a:r>
          </a:p>
        </p:txBody>
      </p:sp>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3"/>
          <a:srcRect/>
          <a:stretch/>
        </p:blipFill>
        <p:spPr>
          <a:xfrm>
            <a:off x="810705" y="5710376"/>
            <a:ext cx="6272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3"/>
          <a:srcRect/>
          <a:stretch/>
        </p:blipFill>
        <p:spPr>
          <a:xfrm rot="5400000">
            <a:off x="8256539" y="547104"/>
            <a:ext cx="627299" cy="1147623"/>
          </a:xfrm>
          <a:prstGeom prst="rect">
            <a:avLst/>
          </a:prstGeom>
        </p:spPr>
      </p:pic>
      <p:pic>
        <p:nvPicPr>
          <p:cNvPr id="9" name="Picture 8">
            <a:extLst>
              <a:ext uri="{FF2B5EF4-FFF2-40B4-BE49-F238E27FC236}">
                <a16:creationId xmlns:a16="http://schemas.microsoft.com/office/drawing/2014/main" id="{56B981AA-4460-8E4B-AF57-75B6D736040B}"/>
              </a:ext>
            </a:extLst>
          </p:cNvPr>
          <p:cNvPicPr>
            <a:picLocks noChangeAspect="1"/>
          </p:cNvPicPr>
          <p:nvPr userDrawn="1"/>
        </p:nvPicPr>
        <p:blipFill>
          <a:blip r:embed="rId4"/>
          <a:stretch>
            <a:fillRect/>
          </a:stretch>
        </p:blipFill>
        <p:spPr>
          <a:xfrm>
            <a:off x="0" y="0"/>
            <a:ext cx="2843974" cy="812564"/>
          </a:xfrm>
          <a:prstGeom prst="rect">
            <a:avLst/>
          </a:prstGeom>
        </p:spPr>
      </p:pic>
    </p:spTree>
    <p:extLst>
      <p:ext uri="{BB962C8B-B14F-4D97-AF65-F5344CB8AC3E}">
        <p14:creationId xmlns:p14="http://schemas.microsoft.com/office/powerpoint/2010/main" val="421450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chor="ctr">
            <a:normAutofit/>
          </a:bodyPr>
          <a:lstStyle>
            <a:lvl1pPr>
              <a:defRPr sz="20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14662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350C9-0381-0F46-B645-9E7170DCAB43}"/>
              </a:ext>
            </a:extLst>
          </p:cNvPr>
          <p:cNvPicPr>
            <a:picLocks noChangeAspect="1"/>
          </p:cNvPicPr>
          <p:nvPr userDrawn="1"/>
        </p:nvPicPr>
        <p:blipFill>
          <a:blip r:embed="rId2" cstate="email">
            <a:alphaModFix amt="35000"/>
            <a:extLst>
              <a:ext uri="{28A0092B-C50C-407E-A947-70E740481C1C}">
                <a14:useLocalDpi xmlns:a14="http://schemas.microsoft.com/office/drawing/2010/main"/>
              </a:ext>
            </a:extLst>
          </a:blip>
          <a:stretch>
            <a:fillRect/>
          </a:stretch>
        </p:blipFill>
        <p:spPr>
          <a:xfrm>
            <a:off x="5113030" y="3667"/>
            <a:ext cx="4030970" cy="6854333"/>
          </a:xfrm>
          <a:prstGeom prst="rect">
            <a:avLst/>
          </a:prstGeom>
        </p:spPr>
      </p:pic>
      <p:sp>
        <p:nvSpPr>
          <p:cNvPr id="2" name="Title 1"/>
          <p:cNvSpPr>
            <a:spLocks noGrp="1"/>
          </p:cNvSpPr>
          <p:nvPr>
            <p:ph type="title" hasCustomPrompt="1"/>
          </p:nvPr>
        </p:nvSpPr>
        <p:spPr/>
        <p:txBody>
          <a:bodyPr/>
          <a:lstStyle/>
          <a:p>
            <a:r>
              <a:rPr lang="en-US" dirty="0"/>
              <a:t>List</a:t>
            </a:r>
          </a:p>
        </p:txBody>
      </p:sp>
      <p:sp>
        <p:nvSpPr>
          <p:cNvPr id="6" name="Slide Number Placeholder 5">
            <a:extLst>
              <a:ext uri="{FF2B5EF4-FFF2-40B4-BE49-F238E27FC236}">
                <a16:creationId xmlns:a16="http://schemas.microsoft.com/office/drawing/2014/main" id="{63F69B11-0847-0641-84DA-3255B8E0629B}"/>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bg1"/>
                </a:solidFill>
              </a:rPr>
              <a:pPr/>
              <a:t>‹#›</a:t>
            </a:fld>
            <a:endParaRPr lang="en-US" dirty="0">
              <a:solidFill>
                <a:schemeClr val="bg1"/>
              </a:solidFill>
            </a:endParaRPr>
          </a:p>
        </p:txBody>
      </p:sp>
      <p:pic>
        <p:nvPicPr>
          <p:cNvPr id="8" name="Picture 7">
            <a:extLst>
              <a:ext uri="{FF2B5EF4-FFF2-40B4-BE49-F238E27FC236}">
                <a16:creationId xmlns:a16="http://schemas.microsoft.com/office/drawing/2014/main" id="{CCDD3198-3665-0642-983D-14D00E5A6B5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0" name="Picture 9">
            <a:extLst>
              <a:ext uri="{FF2B5EF4-FFF2-40B4-BE49-F238E27FC236}">
                <a16:creationId xmlns:a16="http://schemas.microsoft.com/office/drawing/2014/main" id="{7BB81D25-CD96-A041-B43B-3AA0D15251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305484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ormAutofit/>
          </a:bodyPr>
          <a:lstStyle>
            <a:lvl1pPr>
              <a:defRPr sz="24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2797718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01" y="820132"/>
            <a:ext cx="73398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65201" y="2268194"/>
            <a:ext cx="7339814" cy="38653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8D517-9F9B-9741-906D-C32EE026E21F}" type="datetime1">
              <a:rPr lang="en-US" smtClean="0"/>
              <a:t>5/8/2023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D36FD6CF-86ED-1D41-843C-D64FA09B587A}"/>
              </a:ext>
            </a:extLst>
          </p:cNvPr>
          <p:cNvPicPr>
            <a:picLocks noChangeAspect="1"/>
          </p:cNvPicPr>
          <p:nvPr userDrawn="1"/>
        </p:nvPicPr>
        <p:blipFill>
          <a:blip r:embed="rId7"/>
          <a:stretch>
            <a:fillRect/>
          </a:stretch>
        </p:blipFill>
        <p:spPr>
          <a:xfrm>
            <a:off x="0" y="0"/>
            <a:ext cx="2843974" cy="812564"/>
          </a:xfrm>
          <a:prstGeom prst="rect">
            <a:avLst/>
          </a:prstGeom>
        </p:spPr>
      </p:pic>
    </p:spTree>
    <p:extLst>
      <p:ext uri="{BB962C8B-B14F-4D97-AF65-F5344CB8AC3E}">
        <p14:creationId xmlns:p14="http://schemas.microsoft.com/office/powerpoint/2010/main" val="1497707686"/>
      </p:ext>
    </p:extLst>
  </p:cSld>
  <p:clrMap bg1="lt1" tx1="dk1" bg2="lt2" tx2="dk2" accent1="accent1" accent2="accent2" accent3="accent3" accent4="accent4" accent5="accent5" accent6="accent6" hlink="hlink" folHlink="folHlink"/>
  <p:sldLayoutIdLst>
    <p:sldLayoutId id="2147483688" r:id="rId1"/>
    <p:sldLayoutId id="2147483661" r:id="rId2"/>
    <p:sldLayoutId id="2147483662" r:id="rId3"/>
    <p:sldLayoutId id="2147483682" r:id="rId4"/>
    <p:sldLayoutId id="214748369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ervice@nationaljourna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em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4772-4CE3-2C4E-B995-E92BE258F391}"/>
              </a:ext>
            </a:extLst>
          </p:cNvPr>
          <p:cNvSpPr>
            <a:spLocks noGrp="1"/>
          </p:cNvSpPr>
          <p:nvPr>
            <p:ph type="ctrTitle"/>
          </p:nvPr>
        </p:nvSpPr>
        <p:spPr/>
        <p:txBody>
          <a:bodyPr>
            <a:noAutofit/>
          </a:bodyPr>
          <a:lstStyle/>
          <a:p>
            <a:r>
              <a:rPr lang="en-US" altLang="en-US" sz="3200" dirty="0">
                <a:ea typeface="ＭＳ Ｐゴシック" charset="-128"/>
                <a:cs typeface="MS PGothic" charset="-128"/>
              </a:rPr>
              <a:t>PAC 101</a:t>
            </a:r>
            <a:endParaRPr lang="en-US" sz="3200" b="1" dirty="0"/>
          </a:p>
        </p:txBody>
      </p:sp>
      <p:sp>
        <p:nvSpPr>
          <p:cNvPr id="3" name="Subtitle 2">
            <a:extLst>
              <a:ext uri="{FF2B5EF4-FFF2-40B4-BE49-F238E27FC236}">
                <a16:creationId xmlns:a16="http://schemas.microsoft.com/office/drawing/2014/main" id="{389BB43A-3988-7149-BCB2-90D9F209225A}"/>
              </a:ext>
            </a:extLst>
          </p:cNvPr>
          <p:cNvSpPr>
            <a:spLocks noGrp="1"/>
          </p:cNvSpPr>
          <p:nvPr>
            <p:ph type="subTitle" idx="1"/>
          </p:nvPr>
        </p:nvSpPr>
        <p:spPr/>
        <p:txBody>
          <a:bodyPr>
            <a:noAutofit/>
          </a:bodyPr>
          <a:lstStyle/>
          <a:p>
            <a:r>
              <a:rPr lang="en-US" sz="1600" b="1" dirty="0">
                <a:solidFill>
                  <a:schemeClr val="accent1">
                    <a:lumMod val="75000"/>
                  </a:schemeClr>
                </a:solidFill>
              </a:rPr>
              <a:t>An introduction to political action committees, the importance of PAC giving, and 2022 midterm election PAC figures</a:t>
            </a:r>
          </a:p>
          <a:p>
            <a:r>
              <a:rPr lang="en-US" sz="1600" b="1" dirty="0"/>
              <a:t>May 8, 2023</a:t>
            </a:r>
          </a:p>
        </p:txBody>
      </p:sp>
      <p:sp>
        <p:nvSpPr>
          <p:cNvPr id="9" name="Title 1">
            <a:extLst>
              <a:ext uri="{FF2B5EF4-FFF2-40B4-BE49-F238E27FC236}">
                <a16:creationId xmlns:a16="http://schemas.microsoft.com/office/drawing/2014/main" id="{41AB7686-E3DB-374D-8766-4E93D3F8D289}"/>
              </a:ext>
            </a:extLst>
          </p:cNvPr>
          <p:cNvSpPr txBox="1">
            <a:spLocks/>
          </p:cNvSpPr>
          <p:nvPr/>
        </p:nvSpPr>
        <p:spPr>
          <a:xfrm>
            <a:off x="6105833" y="6050734"/>
            <a:ext cx="2752640" cy="5332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800" b="1" i="0" u="none" strike="noStrike" kern="1200" cap="none" spc="140" normalizeH="0" baseline="0" noProof="0" dirty="0">
                <a:ln>
                  <a:noFill/>
                </a:ln>
                <a:solidFill>
                  <a:schemeClr val="accent1">
                    <a:lumMod val="50000"/>
                  </a:schemeClr>
                </a:solidFill>
                <a:effectLst/>
                <a:uLnTx/>
                <a:uFillTx/>
                <a:latin typeface="Arial" panose="020B0604020202020204"/>
                <a:ea typeface="+mj-ea"/>
                <a:cs typeface="+mj-cs"/>
              </a:rPr>
              <a:t>PRODUCER</a:t>
            </a:r>
            <a:endParaRPr kumimoji="0" lang="en-US" sz="1200" b="1" i="0" u="none" strike="noStrike" kern="1200" cap="none" spc="140" normalizeH="0" baseline="0" noProof="0" dirty="0">
              <a:ln>
                <a:noFill/>
              </a:ln>
              <a:solidFill>
                <a:schemeClr val="accent1">
                  <a:lumMod val="50000"/>
                </a:schemeClr>
              </a:solidFill>
              <a:effectLst/>
              <a:uLnTx/>
              <a:uFillTx/>
              <a:latin typeface="Arial" panose="020B0604020202020204"/>
              <a:ea typeface="+mj-ea"/>
              <a:cs typeface="+mj-cs"/>
            </a:endParaRP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1000" b="1" i="0" u="none" strike="noStrike" kern="1200" cap="none" spc="60" normalizeH="0" baseline="0" noProof="0" dirty="0">
                <a:ln>
                  <a:noFill/>
                </a:ln>
                <a:solidFill>
                  <a:schemeClr val="accent1">
                    <a:lumMod val="75000"/>
                  </a:schemeClr>
                </a:solidFill>
                <a:effectLst/>
                <a:uLnTx/>
                <a:uFillTx/>
                <a:latin typeface="Arial" panose="020B0604020202020204"/>
                <a:ea typeface="+mj-ea"/>
                <a:cs typeface="+mj-cs"/>
              </a:rPr>
              <a:t>National Journal Presentation Center</a:t>
            </a:r>
          </a:p>
        </p:txBody>
      </p:sp>
    </p:spTree>
    <p:extLst>
      <p:ext uri="{BB962C8B-B14F-4D97-AF65-F5344CB8AC3E}">
        <p14:creationId xmlns:p14="http://schemas.microsoft.com/office/powerpoint/2010/main" val="355069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649481-CEAA-1E43-8FF3-6B50957159BD}"/>
              </a:ext>
            </a:extLst>
          </p:cNvPr>
          <p:cNvSpPr/>
          <p:nvPr/>
        </p:nvSpPr>
        <p:spPr>
          <a:xfrm>
            <a:off x="2916852" y="2287676"/>
            <a:ext cx="4143705" cy="2400657"/>
          </a:xfrm>
          <a:prstGeom prst="rect">
            <a:avLst/>
          </a:prstGeom>
        </p:spPr>
        <p:txBody>
          <a:bodyPr wrap="square">
            <a:spAutoFit/>
          </a:bodyPr>
          <a:lstStyle/>
          <a:p>
            <a:pPr marL="285750" indent="-285750">
              <a:lnSpc>
                <a:spcPct val="150000"/>
              </a:lnSpc>
              <a:buFont typeface="Wingdings" pitchFamily="2" charset="2"/>
              <a:buChar char="§"/>
            </a:pPr>
            <a:r>
              <a:rPr lang="en-US" sz="2000" b="1" dirty="0">
                <a:solidFill>
                  <a:schemeClr val="accent3"/>
                </a:solidFill>
              </a:rPr>
              <a:t>What is a PAC?</a:t>
            </a:r>
          </a:p>
          <a:p>
            <a:pPr marL="285750" indent="-285750">
              <a:lnSpc>
                <a:spcPct val="150000"/>
              </a:lnSpc>
              <a:buFont typeface="Wingdings" pitchFamily="2" charset="2"/>
              <a:buChar char="§"/>
            </a:pPr>
            <a:r>
              <a:rPr lang="en-US" sz="2000" b="1" dirty="0">
                <a:solidFill>
                  <a:schemeClr val="accent3"/>
                </a:solidFill>
              </a:rPr>
              <a:t>Rules and regulations</a:t>
            </a:r>
          </a:p>
          <a:p>
            <a:pPr marL="285750" indent="-285750">
              <a:lnSpc>
                <a:spcPct val="150000"/>
              </a:lnSpc>
              <a:buFont typeface="Wingdings" pitchFamily="2" charset="2"/>
              <a:buChar char="§"/>
            </a:pPr>
            <a:r>
              <a:rPr lang="en-US" sz="2000" b="1" dirty="0"/>
              <a:t>Trends in the 2022 cycle</a:t>
            </a:r>
          </a:p>
          <a:p>
            <a:pPr marL="285750" indent="-285750">
              <a:lnSpc>
                <a:spcPct val="150000"/>
              </a:lnSpc>
              <a:buFont typeface="Wingdings" pitchFamily="2" charset="2"/>
              <a:buChar char="§"/>
            </a:pPr>
            <a:r>
              <a:rPr lang="en-US" sz="2000" b="1" dirty="0">
                <a:solidFill>
                  <a:schemeClr val="accent3"/>
                </a:solidFill>
              </a:rPr>
              <a:t>Importance of PAC giving</a:t>
            </a:r>
          </a:p>
          <a:p>
            <a:pPr marL="285750" indent="-285750">
              <a:lnSpc>
                <a:spcPct val="150000"/>
              </a:lnSpc>
              <a:buFont typeface="Wingdings" pitchFamily="2" charset="2"/>
              <a:buChar char="§"/>
            </a:pPr>
            <a:r>
              <a:rPr lang="en-US" sz="2000" b="1" dirty="0">
                <a:solidFill>
                  <a:srgbClr val="BABBBA"/>
                </a:solidFill>
              </a:rPr>
              <a:t>2022 cycle financial trends</a:t>
            </a:r>
          </a:p>
        </p:txBody>
      </p:sp>
      <p:sp>
        <p:nvSpPr>
          <p:cNvPr id="6" name="Title 1">
            <a:extLst>
              <a:ext uri="{FF2B5EF4-FFF2-40B4-BE49-F238E27FC236}">
                <a16:creationId xmlns:a16="http://schemas.microsoft.com/office/drawing/2014/main" id="{160DBC87-734A-EA47-A79F-ECC0F73DCC7E}"/>
              </a:ext>
            </a:extLst>
          </p:cNvPr>
          <p:cNvSpPr>
            <a:spLocks noGrp="1"/>
          </p:cNvSpPr>
          <p:nvPr>
            <p:ph type="title"/>
          </p:nvPr>
        </p:nvSpPr>
        <p:spPr/>
        <p:txBody>
          <a:bodyPr anchor="t">
            <a:normAutofit/>
          </a:bodyPr>
          <a:lstStyle/>
          <a:p>
            <a:pPr>
              <a:lnSpc>
                <a:spcPct val="100000"/>
              </a:lnSpc>
            </a:pPr>
            <a:r>
              <a:rPr lang="en-US" sz="2800" dirty="0"/>
              <a:t>Roadmap</a:t>
            </a:r>
          </a:p>
        </p:txBody>
      </p:sp>
    </p:spTree>
    <p:extLst>
      <p:ext uri="{BB962C8B-B14F-4D97-AF65-F5344CB8AC3E}">
        <p14:creationId xmlns:p14="http://schemas.microsoft.com/office/powerpoint/2010/main" val="273849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528D-1FF2-4B9A-B769-5B90A4C18449}"/>
              </a:ext>
            </a:extLst>
          </p:cNvPr>
          <p:cNvSpPr>
            <a:spLocks noGrp="1"/>
          </p:cNvSpPr>
          <p:nvPr>
            <p:ph type="title"/>
          </p:nvPr>
        </p:nvSpPr>
        <p:spPr/>
        <p:txBody>
          <a:bodyPr>
            <a:normAutofit fontScale="90000"/>
          </a:bodyPr>
          <a:lstStyle/>
          <a:p>
            <a:r>
              <a:rPr lang="en-US" dirty="0"/>
              <a:t>The cost of federal elections has increased over the past 22 years</a:t>
            </a:r>
          </a:p>
        </p:txBody>
      </p:sp>
      <p:graphicFrame>
        <p:nvGraphicFramePr>
          <p:cNvPr id="6" name="Chart 5"/>
          <p:cNvGraphicFramePr/>
          <p:nvPr>
            <p:extLst>
              <p:ext uri="{D42A27DB-BD31-4B8C-83A1-F6EECF244321}">
                <p14:modId xmlns:p14="http://schemas.microsoft.com/office/powerpoint/2010/main" val="3755922961"/>
              </p:ext>
            </p:extLst>
          </p:nvPr>
        </p:nvGraphicFramePr>
        <p:xfrm>
          <a:off x="909193" y="1952619"/>
          <a:ext cx="7768082" cy="427200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4"/>
          <p:cNvSpPr>
            <a:spLocks noChangeArrowheads="1"/>
          </p:cNvSpPr>
          <p:nvPr/>
        </p:nvSpPr>
        <p:spPr bwMode="auto">
          <a:xfrm>
            <a:off x="909192" y="1747666"/>
            <a:ext cx="4837089" cy="276998"/>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mn-lt"/>
                <a:cs typeface="Verdana"/>
              </a:rPr>
              <a:t>INCLUDES CANDIDATES, POLITICAL PARTIES, INTEREST GROUPS; IN BILLIONS USD</a:t>
            </a:r>
          </a:p>
        </p:txBody>
      </p:sp>
      <p:sp>
        <p:nvSpPr>
          <p:cNvPr id="16" name="Rectangle 14">
            <a:extLst>
              <a:ext uri="{FF2B5EF4-FFF2-40B4-BE49-F238E27FC236}">
                <a16:creationId xmlns:a16="http://schemas.microsoft.com/office/drawing/2014/main" id="{FDD9114D-14AE-7F4F-A6FB-B7D7ADB3C954}"/>
              </a:ext>
            </a:extLst>
          </p:cNvPr>
          <p:cNvSpPr>
            <a:spLocks noChangeArrowheads="1"/>
          </p:cNvSpPr>
          <p:nvPr/>
        </p:nvSpPr>
        <p:spPr bwMode="auto">
          <a:xfrm>
            <a:off x="909193" y="1471709"/>
            <a:ext cx="4516889" cy="27699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Total spending on elections, 1998-2022</a:t>
            </a:r>
          </a:p>
        </p:txBody>
      </p:sp>
      <p:sp>
        <p:nvSpPr>
          <p:cNvPr id="17" name="TextBox 16">
            <a:extLst>
              <a:ext uri="{FF2B5EF4-FFF2-40B4-BE49-F238E27FC236}">
                <a16:creationId xmlns:a16="http://schemas.microsoft.com/office/drawing/2014/main" id="{1BFC8A48-846F-47E7-AAE9-C256C6862465}"/>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Open Secrets</a:t>
            </a:r>
          </a:p>
        </p:txBody>
      </p:sp>
      <p:sp>
        <p:nvSpPr>
          <p:cNvPr id="18" name="TextBox 17">
            <a:extLst>
              <a:ext uri="{FF2B5EF4-FFF2-40B4-BE49-F238E27FC236}">
                <a16:creationId xmlns:a16="http://schemas.microsoft.com/office/drawing/2014/main" id="{877D00FF-5BB4-4A0E-94A1-49814558AE27}"/>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
        <p:nvSpPr>
          <p:cNvPr id="4" name="TextBox 3">
            <a:extLst>
              <a:ext uri="{FF2B5EF4-FFF2-40B4-BE49-F238E27FC236}">
                <a16:creationId xmlns:a16="http://schemas.microsoft.com/office/drawing/2014/main" id="{5318336B-67B5-D8C9-1EBF-FDA9C41D3749}"/>
              </a:ext>
            </a:extLst>
          </p:cNvPr>
          <p:cNvSpPr txBox="1"/>
          <p:nvPr/>
        </p:nvSpPr>
        <p:spPr>
          <a:xfrm>
            <a:off x="6896100" y="1956214"/>
            <a:ext cx="1676400" cy="769441"/>
          </a:xfrm>
          <a:prstGeom prst="rect">
            <a:avLst/>
          </a:prstGeom>
          <a:noFill/>
        </p:spPr>
        <p:txBody>
          <a:bodyPr wrap="square" rtlCol="0">
            <a:spAutoFit/>
          </a:bodyPr>
          <a:lstStyle/>
          <a:p>
            <a:pPr algn="ctr"/>
            <a:r>
              <a:rPr lang="en-US" sz="1100" b="1" dirty="0">
                <a:solidFill>
                  <a:schemeClr val="bg1"/>
                </a:solidFill>
              </a:rPr>
              <a:t>2% congressional elections cost increase from 2020 to 2022</a:t>
            </a:r>
          </a:p>
        </p:txBody>
      </p:sp>
    </p:spTree>
    <p:extLst>
      <p:ext uri="{BB962C8B-B14F-4D97-AF65-F5344CB8AC3E}">
        <p14:creationId xmlns:p14="http://schemas.microsoft.com/office/powerpoint/2010/main" val="405698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DFE72-D050-4B01-A4B8-CB11D04733A0}"/>
              </a:ext>
            </a:extLst>
          </p:cNvPr>
          <p:cNvSpPr>
            <a:spLocks noGrp="1"/>
          </p:cNvSpPr>
          <p:nvPr>
            <p:ph type="title"/>
          </p:nvPr>
        </p:nvSpPr>
        <p:spPr/>
        <p:txBody>
          <a:bodyPr>
            <a:normAutofit fontScale="90000"/>
          </a:bodyPr>
          <a:lstStyle/>
          <a:p>
            <a:r>
              <a:rPr lang="en-US" altLang="en-US" dirty="0"/>
              <a:t>Total spent by congressional candidates per cycle, 2000-2022</a:t>
            </a:r>
          </a:p>
        </p:txBody>
      </p:sp>
      <p:sp>
        <p:nvSpPr>
          <p:cNvPr id="14" name="Rectangle 14"/>
          <p:cNvSpPr>
            <a:spLocks noChangeArrowheads="1"/>
          </p:cNvSpPr>
          <p:nvPr/>
        </p:nvSpPr>
        <p:spPr bwMode="auto">
          <a:xfrm>
            <a:off x="838200" y="1639220"/>
            <a:ext cx="2751006" cy="215444"/>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mn-lt"/>
                <a:cs typeface="Verdana"/>
              </a:rPr>
              <a:t>DATA AS OF JANUARY 10, 2023</a:t>
            </a:r>
          </a:p>
          <a:p>
            <a:pPr>
              <a:lnSpc>
                <a:spcPct val="100000"/>
              </a:lnSpc>
              <a:spcBef>
                <a:spcPct val="0"/>
              </a:spcBef>
              <a:buNone/>
              <a:defRPr/>
            </a:pPr>
            <a:r>
              <a:rPr lang="en-US" altLang="en-US" sz="800" dirty="0">
                <a:solidFill>
                  <a:schemeClr val="tx1">
                    <a:lumMod val="50000"/>
                    <a:lumOff val="50000"/>
                  </a:schemeClr>
                </a:solidFill>
                <a:latin typeface="+mn-lt"/>
                <a:cs typeface="Verdana"/>
              </a:rPr>
              <a:t>IN MILLIONS USD</a:t>
            </a:r>
          </a:p>
        </p:txBody>
      </p:sp>
      <p:graphicFrame>
        <p:nvGraphicFramePr>
          <p:cNvPr id="8" name="Chart 7"/>
          <p:cNvGraphicFramePr/>
          <p:nvPr>
            <p:extLst>
              <p:ext uri="{D42A27DB-BD31-4B8C-83A1-F6EECF244321}">
                <p14:modId xmlns:p14="http://schemas.microsoft.com/office/powerpoint/2010/main" val="697083379"/>
              </p:ext>
            </p:extLst>
          </p:nvPr>
        </p:nvGraphicFramePr>
        <p:xfrm>
          <a:off x="838200" y="1991036"/>
          <a:ext cx="7467600" cy="40693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9356297-A3DD-4877-A66B-8220B3013976}"/>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Open Secrets</a:t>
            </a:r>
          </a:p>
        </p:txBody>
      </p:sp>
      <p:sp>
        <p:nvSpPr>
          <p:cNvPr id="17" name="TextBox 16">
            <a:extLst>
              <a:ext uri="{FF2B5EF4-FFF2-40B4-BE49-F238E27FC236}">
                <a16:creationId xmlns:a16="http://schemas.microsoft.com/office/drawing/2014/main" id="{F8712FB0-223B-4E45-A04D-A9BE505D1A65}"/>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4293991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649481-CEAA-1E43-8FF3-6B50957159BD}"/>
              </a:ext>
            </a:extLst>
          </p:cNvPr>
          <p:cNvSpPr/>
          <p:nvPr/>
        </p:nvSpPr>
        <p:spPr>
          <a:xfrm>
            <a:off x="2916852" y="2287676"/>
            <a:ext cx="4127760" cy="2400657"/>
          </a:xfrm>
          <a:prstGeom prst="rect">
            <a:avLst/>
          </a:prstGeom>
        </p:spPr>
        <p:txBody>
          <a:bodyPr wrap="square">
            <a:spAutoFit/>
          </a:bodyPr>
          <a:lstStyle/>
          <a:p>
            <a:pPr marL="285750" indent="-285750">
              <a:lnSpc>
                <a:spcPct val="150000"/>
              </a:lnSpc>
              <a:buFont typeface="Wingdings" pitchFamily="2" charset="2"/>
              <a:buChar char="§"/>
            </a:pPr>
            <a:r>
              <a:rPr lang="en-US" sz="2000" b="1" dirty="0">
                <a:solidFill>
                  <a:schemeClr val="accent3"/>
                </a:solidFill>
              </a:rPr>
              <a:t>What is a PAC?</a:t>
            </a:r>
          </a:p>
          <a:p>
            <a:pPr marL="285750" indent="-285750">
              <a:lnSpc>
                <a:spcPct val="150000"/>
              </a:lnSpc>
              <a:buFont typeface="Wingdings" pitchFamily="2" charset="2"/>
              <a:buChar char="§"/>
            </a:pPr>
            <a:r>
              <a:rPr lang="en-US" sz="2000" b="1" dirty="0">
                <a:solidFill>
                  <a:schemeClr val="accent3"/>
                </a:solidFill>
              </a:rPr>
              <a:t>Rules and regulations</a:t>
            </a:r>
          </a:p>
          <a:p>
            <a:pPr marL="285750" indent="-285750">
              <a:lnSpc>
                <a:spcPct val="150000"/>
              </a:lnSpc>
              <a:buFont typeface="Wingdings" pitchFamily="2" charset="2"/>
              <a:buChar char="§"/>
            </a:pPr>
            <a:r>
              <a:rPr lang="en-US" sz="2000" b="1" dirty="0">
                <a:solidFill>
                  <a:schemeClr val="accent3"/>
                </a:solidFill>
              </a:rPr>
              <a:t>Trends in </a:t>
            </a:r>
            <a:r>
              <a:rPr lang="en-US" sz="2000" b="1">
                <a:solidFill>
                  <a:schemeClr val="accent3"/>
                </a:solidFill>
              </a:rPr>
              <a:t>the 2022 </a:t>
            </a:r>
            <a:r>
              <a:rPr lang="en-US" sz="2000" b="1" dirty="0">
                <a:solidFill>
                  <a:schemeClr val="accent3"/>
                </a:solidFill>
              </a:rPr>
              <a:t>cycle</a:t>
            </a:r>
          </a:p>
          <a:p>
            <a:pPr marL="285750" indent="-285750">
              <a:lnSpc>
                <a:spcPct val="150000"/>
              </a:lnSpc>
              <a:buFont typeface="Wingdings" pitchFamily="2" charset="2"/>
              <a:buChar char="§"/>
            </a:pPr>
            <a:r>
              <a:rPr lang="en-US" sz="2000" b="1" dirty="0"/>
              <a:t>Importance of PAC giving</a:t>
            </a:r>
          </a:p>
          <a:p>
            <a:pPr marL="285750" indent="-285750">
              <a:lnSpc>
                <a:spcPct val="150000"/>
              </a:lnSpc>
              <a:buFont typeface="Wingdings" pitchFamily="2" charset="2"/>
              <a:buChar char="§"/>
            </a:pPr>
            <a:r>
              <a:rPr lang="en-US" sz="2000" b="1" dirty="0">
                <a:solidFill>
                  <a:srgbClr val="BABBBA"/>
                </a:solidFill>
              </a:rPr>
              <a:t>2022 cycle financial trends</a:t>
            </a:r>
          </a:p>
        </p:txBody>
      </p:sp>
      <p:sp>
        <p:nvSpPr>
          <p:cNvPr id="6" name="Title 1">
            <a:extLst>
              <a:ext uri="{FF2B5EF4-FFF2-40B4-BE49-F238E27FC236}">
                <a16:creationId xmlns:a16="http://schemas.microsoft.com/office/drawing/2014/main" id="{160DBC87-734A-EA47-A79F-ECC0F73DCC7E}"/>
              </a:ext>
            </a:extLst>
          </p:cNvPr>
          <p:cNvSpPr>
            <a:spLocks noGrp="1"/>
          </p:cNvSpPr>
          <p:nvPr>
            <p:ph type="title"/>
          </p:nvPr>
        </p:nvSpPr>
        <p:spPr/>
        <p:txBody>
          <a:bodyPr anchor="t">
            <a:normAutofit/>
          </a:bodyPr>
          <a:lstStyle/>
          <a:p>
            <a:pPr>
              <a:lnSpc>
                <a:spcPct val="100000"/>
              </a:lnSpc>
            </a:pPr>
            <a:r>
              <a:rPr lang="en-US" sz="2800" dirty="0"/>
              <a:t>Roadmap</a:t>
            </a:r>
          </a:p>
        </p:txBody>
      </p:sp>
    </p:spTree>
    <p:extLst>
      <p:ext uri="{BB962C8B-B14F-4D97-AF65-F5344CB8AC3E}">
        <p14:creationId xmlns:p14="http://schemas.microsoft.com/office/powerpoint/2010/main" val="304268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D445-0099-4628-BDCB-526B170C27E5}"/>
              </a:ext>
            </a:extLst>
          </p:cNvPr>
          <p:cNvSpPr>
            <a:spLocks noGrp="1"/>
          </p:cNvSpPr>
          <p:nvPr>
            <p:ph type="title"/>
          </p:nvPr>
        </p:nvSpPr>
        <p:spPr/>
        <p:txBody>
          <a:bodyPr>
            <a:normAutofit fontScale="90000"/>
          </a:bodyPr>
          <a:lstStyle/>
          <a:p>
            <a:r>
              <a:rPr lang="en-US" dirty="0"/>
              <a:t>Winning candidates are usually the top-spenders</a:t>
            </a:r>
          </a:p>
        </p:txBody>
      </p:sp>
      <p:graphicFrame>
        <p:nvGraphicFramePr>
          <p:cNvPr id="12" name="Chart 11"/>
          <p:cNvGraphicFramePr/>
          <p:nvPr>
            <p:extLst>
              <p:ext uri="{D42A27DB-BD31-4B8C-83A1-F6EECF244321}">
                <p14:modId xmlns:p14="http://schemas.microsoft.com/office/powerpoint/2010/main" val="3879953400"/>
              </p:ext>
            </p:extLst>
          </p:nvPr>
        </p:nvGraphicFramePr>
        <p:xfrm>
          <a:off x="495694" y="2304552"/>
          <a:ext cx="8080419" cy="1802191"/>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4"/>
          <p:cNvSpPr>
            <a:spLocks noChangeArrowheads="1"/>
          </p:cNvSpPr>
          <p:nvPr/>
        </p:nvSpPr>
        <p:spPr bwMode="auto">
          <a:xfrm>
            <a:off x="734994" y="1735367"/>
            <a:ext cx="2751006" cy="215444"/>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mn-lt"/>
                <a:cs typeface="Verdana"/>
              </a:rPr>
              <a:t>SPENDING IN MILLIONS USD</a:t>
            </a:r>
          </a:p>
        </p:txBody>
      </p:sp>
      <p:sp>
        <p:nvSpPr>
          <p:cNvPr id="15" name="TextBox 13">
            <a:extLst>
              <a:ext uri="{FF2B5EF4-FFF2-40B4-BE49-F238E27FC236}">
                <a16:creationId xmlns:a16="http://schemas.microsoft.com/office/drawing/2014/main" id="{DE374149-9846-F743-B936-4F74141B0F07}"/>
              </a:ext>
            </a:extLst>
          </p:cNvPr>
          <p:cNvSpPr txBox="1">
            <a:spLocks noChangeArrowheads="1"/>
          </p:cNvSpPr>
          <p:nvPr/>
        </p:nvSpPr>
        <p:spPr bwMode="auto">
          <a:xfrm>
            <a:off x="838200" y="1912916"/>
            <a:ext cx="27660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a:solidFill>
                  <a:schemeClr val="accent1">
                    <a:lumMod val="40000"/>
                    <a:lumOff val="60000"/>
                  </a:schemeClr>
                </a:solidFill>
                <a:latin typeface="+mn-lt"/>
                <a:cs typeface="Verdana"/>
              </a:rPr>
              <a:t>■</a:t>
            </a:r>
            <a:r>
              <a:rPr lang="en-US" altLang="en-US" sz="1000" b="1" dirty="0">
                <a:solidFill>
                  <a:srgbClr val="BBE8E1"/>
                </a:solidFill>
                <a:latin typeface="+mn-lt"/>
                <a:cs typeface="Verdana"/>
              </a:rPr>
              <a:t> </a:t>
            </a:r>
            <a:r>
              <a:rPr lang="en-US" altLang="en-US" sz="1000" dirty="0">
                <a:latin typeface="+mn-lt"/>
                <a:cs typeface="Verdana"/>
              </a:rPr>
              <a:t>Spending by candidates  </a:t>
            </a:r>
            <a:r>
              <a:rPr lang="en-US" altLang="en-US" sz="1000" dirty="0">
                <a:solidFill>
                  <a:srgbClr val="335670"/>
                </a:solidFill>
                <a:latin typeface="+mn-lt"/>
                <a:cs typeface="Verdana"/>
              </a:rPr>
              <a:t> </a:t>
            </a:r>
            <a:r>
              <a:rPr lang="en-US" altLang="en-US" sz="1000" b="1" dirty="0">
                <a:solidFill>
                  <a:schemeClr val="accent1">
                    <a:lumMod val="75000"/>
                  </a:schemeClr>
                </a:solidFill>
                <a:latin typeface="+mn-lt"/>
                <a:cs typeface="Verdana"/>
              </a:rPr>
              <a:t>■</a:t>
            </a:r>
            <a:r>
              <a:rPr lang="en-US" altLang="en-US" sz="1000" b="1" dirty="0">
                <a:solidFill>
                  <a:srgbClr val="359F8F"/>
                </a:solidFill>
                <a:latin typeface="+mn-lt"/>
                <a:cs typeface="Verdana"/>
              </a:rPr>
              <a:t> </a:t>
            </a:r>
            <a:r>
              <a:rPr lang="en-US" altLang="en-US" sz="1000" dirty="0">
                <a:latin typeface="+mn-lt"/>
                <a:cs typeface="Verdana"/>
              </a:rPr>
              <a:t>Percent of races won by the top spending candidates</a:t>
            </a:r>
          </a:p>
        </p:txBody>
      </p:sp>
      <p:sp>
        <p:nvSpPr>
          <p:cNvPr id="16" name="Rectangle 14">
            <a:extLst>
              <a:ext uri="{FF2B5EF4-FFF2-40B4-BE49-F238E27FC236}">
                <a16:creationId xmlns:a16="http://schemas.microsoft.com/office/drawing/2014/main" id="{FDD9114D-14AE-7F4F-A6FB-B7D7ADB3C954}"/>
              </a:ext>
            </a:extLst>
          </p:cNvPr>
          <p:cNvSpPr>
            <a:spLocks noChangeArrowheads="1"/>
          </p:cNvSpPr>
          <p:nvPr/>
        </p:nvSpPr>
        <p:spPr bwMode="auto">
          <a:xfrm>
            <a:off x="734994" y="1498868"/>
            <a:ext cx="7190671" cy="324100"/>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Candidate spending and percent of winners who were top spenders, 2000-2022</a:t>
            </a:r>
          </a:p>
        </p:txBody>
      </p:sp>
      <p:sp>
        <p:nvSpPr>
          <p:cNvPr id="29" name="Rectangle 14">
            <a:extLst>
              <a:ext uri="{FF2B5EF4-FFF2-40B4-BE49-F238E27FC236}">
                <a16:creationId xmlns:a16="http://schemas.microsoft.com/office/drawing/2014/main" id="{FDD9114D-14AE-7F4F-A6FB-B7D7ADB3C954}"/>
              </a:ext>
            </a:extLst>
          </p:cNvPr>
          <p:cNvSpPr>
            <a:spLocks noChangeArrowheads="1"/>
          </p:cNvSpPr>
          <p:nvPr/>
        </p:nvSpPr>
        <p:spPr bwMode="auto">
          <a:xfrm>
            <a:off x="838200" y="2222490"/>
            <a:ext cx="5171602" cy="311425"/>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a:latin typeface="+mn-lt"/>
                <a:cs typeface="Arabic Typesetting" panose="020B0604020202020204" pitchFamily="66" charset="-78"/>
              </a:rPr>
              <a:t>House races</a:t>
            </a:r>
          </a:p>
        </p:txBody>
      </p:sp>
      <p:graphicFrame>
        <p:nvGraphicFramePr>
          <p:cNvPr id="30" name="Chart 29"/>
          <p:cNvGraphicFramePr/>
          <p:nvPr>
            <p:extLst>
              <p:ext uri="{D42A27DB-BD31-4B8C-83A1-F6EECF244321}">
                <p14:modId xmlns:p14="http://schemas.microsoft.com/office/powerpoint/2010/main" val="1419097656"/>
              </p:ext>
            </p:extLst>
          </p:nvPr>
        </p:nvGraphicFramePr>
        <p:xfrm>
          <a:off x="495694" y="4271477"/>
          <a:ext cx="8080419" cy="1798725"/>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Arrow Connector 4">
            <a:extLst>
              <a:ext uri="{FF2B5EF4-FFF2-40B4-BE49-F238E27FC236}">
                <a16:creationId xmlns:a16="http://schemas.microsoft.com/office/drawing/2014/main" id="{847973FE-7384-4886-BF23-7EFF5138B226}"/>
              </a:ext>
            </a:extLst>
          </p:cNvPr>
          <p:cNvCxnSpPr/>
          <p:nvPr/>
        </p:nvCxnSpPr>
        <p:spPr>
          <a:xfrm>
            <a:off x="838200" y="4191000"/>
            <a:ext cx="7467600" cy="0"/>
          </a:xfrm>
          <a:prstGeom prst="straightConnector1">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14">
            <a:extLst>
              <a:ext uri="{FF2B5EF4-FFF2-40B4-BE49-F238E27FC236}">
                <a16:creationId xmlns:a16="http://schemas.microsoft.com/office/drawing/2014/main" id="{7B187A4A-092B-4D92-8B45-9EC399281058}"/>
              </a:ext>
            </a:extLst>
          </p:cNvPr>
          <p:cNvSpPr>
            <a:spLocks noChangeArrowheads="1"/>
          </p:cNvSpPr>
          <p:nvPr/>
        </p:nvSpPr>
        <p:spPr bwMode="auto">
          <a:xfrm>
            <a:off x="862249" y="4271477"/>
            <a:ext cx="5171602" cy="311425"/>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a:latin typeface="+mn-lt"/>
                <a:cs typeface="Arabic Typesetting" panose="020B0604020202020204" pitchFamily="66" charset="-78"/>
              </a:rPr>
              <a:t>Senate races</a:t>
            </a:r>
          </a:p>
        </p:txBody>
      </p:sp>
      <p:sp>
        <p:nvSpPr>
          <p:cNvPr id="19" name="TextBox 18">
            <a:extLst>
              <a:ext uri="{FF2B5EF4-FFF2-40B4-BE49-F238E27FC236}">
                <a16:creationId xmlns:a16="http://schemas.microsoft.com/office/drawing/2014/main" id="{5ED50A98-0D6E-4015-94D7-28BF57831718}"/>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Open Secrets.</a:t>
            </a:r>
          </a:p>
        </p:txBody>
      </p:sp>
      <p:sp>
        <p:nvSpPr>
          <p:cNvPr id="21" name="TextBox 20">
            <a:extLst>
              <a:ext uri="{FF2B5EF4-FFF2-40B4-BE49-F238E27FC236}">
                <a16:creationId xmlns:a16="http://schemas.microsoft.com/office/drawing/2014/main" id="{A478B926-DB22-4057-BB34-68579DA419BF}"/>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347114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DFE72-D050-4B01-A4B8-CB11D04733A0}"/>
              </a:ext>
            </a:extLst>
          </p:cNvPr>
          <p:cNvSpPr>
            <a:spLocks noGrp="1"/>
          </p:cNvSpPr>
          <p:nvPr>
            <p:ph type="title"/>
          </p:nvPr>
        </p:nvSpPr>
        <p:spPr/>
        <p:txBody>
          <a:bodyPr>
            <a:normAutofit fontScale="90000"/>
          </a:bodyPr>
          <a:lstStyle/>
          <a:p>
            <a:r>
              <a:rPr lang="en-US" dirty="0"/>
              <a:t>Members of the House relied the most on PAC contributions in 2022</a:t>
            </a:r>
          </a:p>
        </p:txBody>
      </p:sp>
      <p:sp>
        <p:nvSpPr>
          <p:cNvPr id="16" name="Rectangle 14">
            <a:extLst>
              <a:ext uri="{FF2B5EF4-FFF2-40B4-BE49-F238E27FC236}">
                <a16:creationId xmlns:a16="http://schemas.microsoft.com/office/drawing/2014/main" id="{FDD9114D-14AE-7F4F-A6FB-B7D7ADB3C954}"/>
              </a:ext>
            </a:extLst>
          </p:cNvPr>
          <p:cNvSpPr>
            <a:spLocks noChangeArrowheads="1"/>
          </p:cNvSpPr>
          <p:nvPr/>
        </p:nvSpPr>
        <p:spPr bwMode="auto">
          <a:xfrm>
            <a:off x="838200" y="1479120"/>
            <a:ext cx="7190671" cy="324100"/>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Source of funds by chamber and party, 2022</a:t>
            </a:r>
          </a:p>
        </p:txBody>
      </p:sp>
      <p:graphicFrame>
        <p:nvGraphicFramePr>
          <p:cNvPr id="8" name="Chart 7"/>
          <p:cNvGraphicFramePr/>
          <p:nvPr>
            <p:extLst>
              <p:ext uri="{D42A27DB-BD31-4B8C-83A1-F6EECF244321}">
                <p14:modId xmlns:p14="http://schemas.microsoft.com/office/powerpoint/2010/main" val="1226188151"/>
              </p:ext>
            </p:extLst>
          </p:nvPr>
        </p:nvGraphicFramePr>
        <p:xfrm>
          <a:off x="838200" y="2072822"/>
          <a:ext cx="7467600" cy="370452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9356297-A3DD-4877-A66B-8220B3013976}"/>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Center for Responsive Politics</a:t>
            </a:r>
          </a:p>
        </p:txBody>
      </p:sp>
      <p:sp>
        <p:nvSpPr>
          <p:cNvPr id="17" name="TextBox 16">
            <a:extLst>
              <a:ext uri="{FF2B5EF4-FFF2-40B4-BE49-F238E27FC236}">
                <a16:creationId xmlns:a16="http://schemas.microsoft.com/office/drawing/2014/main" id="{F8712FB0-223B-4E45-A04D-A9BE505D1A65}"/>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spc="200" dirty="0">
                <a:solidFill>
                  <a:schemeClr val="bg2">
                    <a:lumMod val="75000"/>
                  </a:schemeClr>
                </a:solidFill>
              </a:rPr>
              <a:t>5/8/23</a:t>
            </a:r>
            <a:endParaRPr lang="en-US" sz="700" dirty="0">
              <a:solidFill>
                <a:schemeClr val="bg2">
                  <a:lumMod val="75000"/>
                </a:schemeClr>
              </a:solidFill>
            </a:endParaRPr>
          </a:p>
        </p:txBody>
      </p:sp>
    </p:spTree>
    <p:extLst>
      <p:ext uri="{BB962C8B-B14F-4D97-AF65-F5344CB8AC3E}">
        <p14:creationId xmlns:p14="http://schemas.microsoft.com/office/powerpoint/2010/main" val="320190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649481-CEAA-1E43-8FF3-6B50957159BD}"/>
              </a:ext>
            </a:extLst>
          </p:cNvPr>
          <p:cNvSpPr/>
          <p:nvPr/>
        </p:nvSpPr>
        <p:spPr>
          <a:xfrm>
            <a:off x="2916852" y="2287676"/>
            <a:ext cx="4127760" cy="2400657"/>
          </a:xfrm>
          <a:prstGeom prst="rect">
            <a:avLst/>
          </a:prstGeom>
        </p:spPr>
        <p:txBody>
          <a:bodyPr wrap="square">
            <a:spAutoFit/>
          </a:bodyPr>
          <a:lstStyle/>
          <a:p>
            <a:pPr marL="285750" indent="-285750">
              <a:lnSpc>
                <a:spcPct val="150000"/>
              </a:lnSpc>
              <a:buFont typeface="Wingdings" pitchFamily="2" charset="2"/>
              <a:buChar char="§"/>
            </a:pPr>
            <a:r>
              <a:rPr lang="en-US" sz="2000" b="1" dirty="0">
                <a:solidFill>
                  <a:schemeClr val="accent3"/>
                </a:solidFill>
              </a:rPr>
              <a:t>What is a PAC?</a:t>
            </a:r>
          </a:p>
          <a:p>
            <a:pPr marL="285750" indent="-285750">
              <a:lnSpc>
                <a:spcPct val="150000"/>
              </a:lnSpc>
              <a:buFont typeface="Wingdings" pitchFamily="2" charset="2"/>
              <a:buChar char="§"/>
            </a:pPr>
            <a:r>
              <a:rPr lang="en-US" sz="2000" b="1" dirty="0">
                <a:solidFill>
                  <a:schemeClr val="accent3"/>
                </a:solidFill>
              </a:rPr>
              <a:t>Rules and regulations</a:t>
            </a:r>
          </a:p>
          <a:p>
            <a:pPr marL="285750" indent="-285750">
              <a:lnSpc>
                <a:spcPct val="150000"/>
              </a:lnSpc>
              <a:buFont typeface="Wingdings" pitchFamily="2" charset="2"/>
              <a:buChar char="§"/>
            </a:pPr>
            <a:r>
              <a:rPr lang="en-US" sz="2000" b="1" dirty="0">
                <a:solidFill>
                  <a:srgbClr val="BABBBA"/>
                </a:solidFill>
              </a:rPr>
              <a:t>Trends in the 2020 cycle</a:t>
            </a:r>
          </a:p>
          <a:p>
            <a:pPr marL="285750" indent="-285750">
              <a:lnSpc>
                <a:spcPct val="150000"/>
              </a:lnSpc>
              <a:buFont typeface="Wingdings" pitchFamily="2" charset="2"/>
              <a:buChar char="§"/>
            </a:pPr>
            <a:r>
              <a:rPr lang="en-US" sz="2000" b="1" dirty="0">
                <a:solidFill>
                  <a:srgbClr val="BABBBA"/>
                </a:solidFill>
              </a:rPr>
              <a:t>Importance of PAC giving</a:t>
            </a:r>
          </a:p>
          <a:p>
            <a:pPr marL="285750" indent="-285750">
              <a:lnSpc>
                <a:spcPct val="150000"/>
              </a:lnSpc>
              <a:buFont typeface="Wingdings" pitchFamily="2" charset="2"/>
              <a:buChar char="§"/>
            </a:pPr>
            <a:r>
              <a:rPr lang="en-US" sz="2000" b="1" dirty="0"/>
              <a:t>2022 cycle financial trends</a:t>
            </a:r>
          </a:p>
        </p:txBody>
      </p:sp>
      <p:sp>
        <p:nvSpPr>
          <p:cNvPr id="6" name="Title 1">
            <a:extLst>
              <a:ext uri="{FF2B5EF4-FFF2-40B4-BE49-F238E27FC236}">
                <a16:creationId xmlns:a16="http://schemas.microsoft.com/office/drawing/2014/main" id="{160DBC87-734A-EA47-A79F-ECC0F73DCC7E}"/>
              </a:ext>
            </a:extLst>
          </p:cNvPr>
          <p:cNvSpPr>
            <a:spLocks noGrp="1"/>
          </p:cNvSpPr>
          <p:nvPr>
            <p:ph type="title"/>
          </p:nvPr>
        </p:nvSpPr>
        <p:spPr/>
        <p:txBody>
          <a:bodyPr anchor="t">
            <a:normAutofit/>
          </a:bodyPr>
          <a:lstStyle/>
          <a:p>
            <a:pPr>
              <a:lnSpc>
                <a:spcPct val="100000"/>
              </a:lnSpc>
            </a:pPr>
            <a:r>
              <a:rPr lang="en-US" sz="2800" dirty="0"/>
              <a:t>Roadmap</a:t>
            </a:r>
          </a:p>
        </p:txBody>
      </p:sp>
    </p:spTree>
    <p:extLst>
      <p:ext uri="{BB962C8B-B14F-4D97-AF65-F5344CB8AC3E}">
        <p14:creationId xmlns:p14="http://schemas.microsoft.com/office/powerpoint/2010/main" val="373713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DFE72-D050-4B01-A4B8-CB11D04733A0}"/>
              </a:ext>
            </a:extLst>
          </p:cNvPr>
          <p:cNvSpPr>
            <a:spLocks noGrp="1"/>
          </p:cNvSpPr>
          <p:nvPr>
            <p:ph type="title"/>
          </p:nvPr>
        </p:nvSpPr>
        <p:spPr/>
        <p:txBody>
          <a:bodyPr>
            <a:normAutofit/>
          </a:bodyPr>
          <a:lstStyle/>
          <a:p>
            <a:r>
              <a:rPr lang="en-US" dirty="0"/>
              <a:t>Historical PAC spending</a:t>
            </a:r>
          </a:p>
        </p:txBody>
      </p:sp>
      <p:sp>
        <p:nvSpPr>
          <p:cNvPr id="14" name="Rectangle 14"/>
          <p:cNvSpPr>
            <a:spLocks noChangeArrowheads="1"/>
          </p:cNvSpPr>
          <p:nvPr/>
        </p:nvSpPr>
        <p:spPr bwMode="auto">
          <a:xfrm>
            <a:off x="841708" y="1757032"/>
            <a:ext cx="2751006" cy="215444"/>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mn-lt"/>
                <a:cs typeface="Verdana"/>
              </a:rPr>
              <a:t>IN MILLIONS USD</a:t>
            </a:r>
          </a:p>
        </p:txBody>
      </p:sp>
      <p:sp>
        <p:nvSpPr>
          <p:cNvPr id="16" name="Rectangle 14">
            <a:extLst>
              <a:ext uri="{FF2B5EF4-FFF2-40B4-BE49-F238E27FC236}">
                <a16:creationId xmlns:a16="http://schemas.microsoft.com/office/drawing/2014/main" id="{FDD9114D-14AE-7F4F-A6FB-B7D7ADB3C954}"/>
              </a:ext>
            </a:extLst>
          </p:cNvPr>
          <p:cNvSpPr>
            <a:spLocks noChangeArrowheads="1"/>
          </p:cNvSpPr>
          <p:nvPr/>
        </p:nvSpPr>
        <p:spPr bwMode="auto">
          <a:xfrm>
            <a:off x="841708" y="1530130"/>
            <a:ext cx="7190671" cy="324100"/>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Party and recipient type spending totals (1990-2022)</a:t>
            </a:r>
          </a:p>
        </p:txBody>
      </p:sp>
      <p:sp>
        <p:nvSpPr>
          <p:cNvPr id="13" name="TextBox 12">
            <a:extLst>
              <a:ext uri="{FF2B5EF4-FFF2-40B4-BE49-F238E27FC236}">
                <a16:creationId xmlns:a16="http://schemas.microsoft.com/office/drawing/2014/main" id="{99356297-A3DD-4877-A66B-8220B3013976}"/>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err="1">
                <a:solidFill>
                  <a:schemeClr val="bg2">
                    <a:lumMod val="75000"/>
                  </a:schemeClr>
                </a:solidFill>
              </a:rPr>
              <a:t>OpenSecrets</a:t>
            </a:r>
            <a:endParaRPr lang="en-US" sz="700" dirty="0">
              <a:solidFill>
                <a:schemeClr val="bg2">
                  <a:lumMod val="75000"/>
                </a:schemeClr>
              </a:solidFill>
            </a:endParaRPr>
          </a:p>
        </p:txBody>
      </p:sp>
      <p:sp>
        <p:nvSpPr>
          <p:cNvPr id="17" name="TextBox 16">
            <a:extLst>
              <a:ext uri="{FF2B5EF4-FFF2-40B4-BE49-F238E27FC236}">
                <a16:creationId xmlns:a16="http://schemas.microsoft.com/office/drawing/2014/main" id="{F8712FB0-223B-4E45-A04D-A9BE505D1A65}"/>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spc="200" dirty="0">
                <a:solidFill>
                  <a:schemeClr val="bg2">
                    <a:lumMod val="75000"/>
                  </a:schemeClr>
                </a:solidFill>
              </a:rPr>
              <a:t>5/8/23</a:t>
            </a:r>
            <a:endParaRPr lang="en-US" sz="700" dirty="0">
              <a:solidFill>
                <a:schemeClr val="bg2">
                  <a:lumMod val="75000"/>
                </a:schemeClr>
              </a:solidFill>
            </a:endParaRPr>
          </a:p>
        </p:txBody>
      </p:sp>
      <p:graphicFrame>
        <p:nvGraphicFramePr>
          <p:cNvPr id="8" name="Chart 7">
            <a:extLst>
              <a:ext uri="{FF2B5EF4-FFF2-40B4-BE49-F238E27FC236}">
                <a16:creationId xmlns:a16="http://schemas.microsoft.com/office/drawing/2014/main" id="{D8942428-1CE3-3995-E266-28BD36B96017}"/>
              </a:ext>
            </a:extLst>
          </p:cNvPr>
          <p:cNvGraphicFramePr>
            <a:graphicFrameLocks/>
          </p:cNvGraphicFramePr>
          <p:nvPr>
            <p:extLst>
              <p:ext uri="{D42A27DB-BD31-4B8C-83A1-F6EECF244321}">
                <p14:modId xmlns:p14="http://schemas.microsoft.com/office/powerpoint/2010/main" val="3891570101"/>
              </p:ext>
            </p:extLst>
          </p:nvPr>
        </p:nvGraphicFramePr>
        <p:xfrm>
          <a:off x="755258" y="1670616"/>
          <a:ext cx="7759700" cy="4554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72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DFE72-D050-4B01-A4B8-CB11D04733A0}"/>
              </a:ext>
            </a:extLst>
          </p:cNvPr>
          <p:cNvSpPr>
            <a:spLocks noGrp="1"/>
          </p:cNvSpPr>
          <p:nvPr>
            <p:ph type="title"/>
          </p:nvPr>
        </p:nvSpPr>
        <p:spPr/>
        <p:txBody>
          <a:bodyPr>
            <a:normAutofit/>
          </a:bodyPr>
          <a:lstStyle/>
          <a:p>
            <a:r>
              <a:rPr lang="en-US" dirty="0"/>
              <a:t>Industry sector contributions</a:t>
            </a:r>
          </a:p>
        </p:txBody>
      </p:sp>
      <p:sp>
        <p:nvSpPr>
          <p:cNvPr id="14" name="Rectangle 14"/>
          <p:cNvSpPr>
            <a:spLocks noChangeArrowheads="1"/>
          </p:cNvSpPr>
          <p:nvPr/>
        </p:nvSpPr>
        <p:spPr bwMode="auto">
          <a:xfrm>
            <a:off x="838200" y="1892451"/>
            <a:ext cx="2751006" cy="215444"/>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mn-lt"/>
                <a:cs typeface="Verdana"/>
              </a:rPr>
              <a:t>IN MILLIONS USD</a:t>
            </a:r>
          </a:p>
        </p:txBody>
      </p:sp>
      <p:sp>
        <p:nvSpPr>
          <p:cNvPr id="16" name="Rectangle 14">
            <a:extLst>
              <a:ext uri="{FF2B5EF4-FFF2-40B4-BE49-F238E27FC236}">
                <a16:creationId xmlns:a16="http://schemas.microsoft.com/office/drawing/2014/main" id="{FDD9114D-14AE-7F4F-A6FB-B7D7ADB3C954}"/>
              </a:ext>
            </a:extLst>
          </p:cNvPr>
          <p:cNvSpPr>
            <a:spLocks noChangeArrowheads="1"/>
          </p:cNvSpPr>
          <p:nvPr/>
        </p:nvSpPr>
        <p:spPr bwMode="auto">
          <a:xfrm>
            <a:off x="838200" y="1656403"/>
            <a:ext cx="7190671" cy="324100"/>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Sector totals (2021-2022 cycle)</a:t>
            </a:r>
          </a:p>
        </p:txBody>
      </p:sp>
      <p:graphicFrame>
        <p:nvGraphicFramePr>
          <p:cNvPr id="7" name="Chart 6">
            <a:extLst>
              <a:ext uri="{FF2B5EF4-FFF2-40B4-BE49-F238E27FC236}">
                <a16:creationId xmlns:a16="http://schemas.microsoft.com/office/drawing/2014/main" id="{0725C824-9F40-5ADE-8C21-89046FADDEE9}"/>
              </a:ext>
            </a:extLst>
          </p:cNvPr>
          <p:cNvGraphicFramePr>
            <a:graphicFrameLocks/>
          </p:cNvGraphicFramePr>
          <p:nvPr>
            <p:extLst>
              <p:ext uri="{D42A27DB-BD31-4B8C-83A1-F6EECF244321}">
                <p14:modId xmlns:p14="http://schemas.microsoft.com/office/powerpoint/2010/main" val="552688125"/>
              </p:ext>
            </p:extLst>
          </p:nvPr>
        </p:nvGraphicFramePr>
        <p:xfrm>
          <a:off x="711200" y="2109599"/>
          <a:ext cx="7847815" cy="42373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41CE30A-BC03-8938-38AE-5F186AE43BFF}"/>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err="1">
                <a:solidFill>
                  <a:schemeClr val="bg2">
                    <a:lumMod val="75000"/>
                  </a:schemeClr>
                </a:solidFill>
              </a:rPr>
              <a:t>OpenSecrets</a:t>
            </a:r>
            <a:endParaRPr lang="en-US" sz="700" dirty="0">
              <a:solidFill>
                <a:schemeClr val="bg2">
                  <a:lumMod val="75000"/>
                </a:schemeClr>
              </a:solidFill>
            </a:endParaRPr>
          </a:p>
        </p:txBody>
      </p:sp>
      <p:sp>
        <p:nvSpPr>
          <p:cNvPr id="9" name="TextBox 8">
            <a:extLst>
              <a:ext uri="{FF2B5EF4-FFF2-40B4-BE49-F238E27FC236}">
                <a16:creationId xmlns:a16="http://schemas.microsoft.com/office/drawing/2014/main" id="{44F7EBF0-E00D-3461-F150-6457BD95AA25}"/>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spc="200" dirty="0">
                <a:solidFill>
                  <a:schemeClr val="bg2">
                    <a:lumMod val="75000"/>
                  </a:schemeClr>
                </a:solidFill>
              </a:rPr>
              <a:t>5/8/23</a:t>
            </a:r>
            <a:endParaRPr lang="en-US" sz="700" dirty="0">
              <a:solidFill>
                <a:schemeClr val="bg2">
                  <a:lumMod val="75000"/>
                </a:schemeClr>
              </a:solidFill>
            </a:endParaRPr>
          </a:p>
        </p:txBody>
      </p:sp>
    </p:spTree>
    <p:extLst>
      <p:ext uri="{BB962C8B-B14F-4D97-AF65-F5344CB8AC3E}">
        <p14:creationId xmlns:p14="http://schemas.microsoft.com/office/powerpoint/2010/main" val="83688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DFE72-D050-4B01-A4B8-CB11D04733A0}"/>
              </a:ext>
            </a:extLst>
          </p:cNvPr>
          <p:cNvSpPr>
            <a:spLocks noGrp="1"/>
          </p:cNvSpPr>
          <p:nvPr>
            <p:ph type="title"/>
          </p:nvPr>
        </p:nvSpPr>
        <p:spPr/>
        <p:txBody>
          <a:bodyPr>
            <a:normAutofit fontScale="90000"/>
          </a:bodyPr>
          <a:lstStyle/>
          <a:p>
            <a:r>
              <a:rPr lang="en-US" dirty="0"/>
              <a:t>Top 6 Leadership PAC (LPACs) contributors</a:t>
            </a:r>
          </a:p>
        </p:txBody>
      </p:sp>
      <p:sp>
        <p:nvSpPr>
          <p:cNvPr id="16" name="Rectangle 14">
            <a:extLst>
              <a:ext uri="{FF2B5EF4-FFF2-40B4-BE49-F238E27FC236}">
                <a16:creationId xmlns:a16="http://schemas.microsoft.com/office/drawing/2014/main" id="{FDD9114D-14AE-7F4F-A6FB-B7D7ADB3C954}"/>
              </a:ext>
            </a:extLst>
          </p:cNvPr>
          <p:cNvSpPr>
            <a:spLocks noChangeArrowheads="1"/>
          </p:cNvSpPr>
          <p:nvPr/>
        </p:nvSpPr>
        <p:spPr bwMode="auto">
          <a:xfrm>
            <a:off x="838200" y="1656403"/>
            <a:ext cx="7190671" cy="324100"/>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Total LPAC contributions (2021-2022)</a:t>
            </a:r>
          </a:p>
        </p:txBody>
      </p:sp>
      <p:graphicFrame>
        <p:nvGraphicFramePr>
          <p:cNvPr id="8" name="Chart 7">
            <a:extLst>
              <a:ext uri="{FF2B5EF4-FFF2-40B4-BE49-F238E27FC236}">
                <a16:creationId xmlns:a16="http://schemas.microsoft.com/office/drawing/2014/main" id="{E9529D5E-7C38-ABFD-37CA-043029351A65}"/>
              </a:ext>
            </a:extLst>
          </p:cNvPr>
          <p:cNvGraphicFramePr>
            <a:graphicFrameLocks/>
          </p:cNvGraphicFramePr>
          <p:nvPr>
            <p:extLst>
              <p:ext uri="{D42A27DB-BD31-4B8C-83A1-F6EECF244321}">
                <p14:modId xmlns:p14="http://schemas.microsoft.com/office/powerpoint/2010/main" val="2589956222"/>
              </p:ext>
            </p:extLst>
          </p:nvPr>
        </p:nvGraphicFramePr>
        <p:xfrm>
          <a:off x="965201" y="2268622"/>
          <a:ext cx="7339814" cy="39224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2705DB-C728-BF3F-54DE-FF0BFA906781}"/>
              </a:ext>
            </a:extLst>
          </p:cNvPr>
          <p:cNvSpPr txBox="1"/>
          <p:nvPr/>
        </p:nvSpPr>
        <p:spPr>
          <a:xfrm>
            <a:off x="507781" y="5110245"/>
            <a:ext cx="1292086" cy="246221"/>
          </a:xfrm>
          <a:prstGeom prst="rect">
            <a:avLst/>
          </a:prstGeom>
          <a:noFill/>
        </p:spPr>
        <p:txBody>
          <a:bodyPr wrap="square" rtlCol="0">
            <a:spAutoFit/>
          </a:bodyPr>
          <a:lstStyle/>
          <a:p>
            <a:pPr algn="ctr"/>
            <a:r>
              <a:rPr lang="en-US" sz="1000" b="1" dirty="0"/>
              <a:t>Political Affiliate</a:t>
            </a:r>
          </a:p>
        </p:txBody>
      </p:sp>
      <p:sp>
        <p:nvSpPr>
          <p:cNvPr id="10" name="TextBox 9">
            <a:extLst>
              <a:ext uri="{FF2B5EF4-FFF2-40B4-BE49-F238E27FC236}">
                <a16:creationId xmlns:a16="http://schemas.microsoft.com/office/drawing/2014/main" id="{949C9D3C-D53F-3DF8-8DCE-D1CD78FBC23A}"/>
              </a:ext>
            </a:extLst>
          </p:cNvPr>
          <p:cNvSpPr txBox="1"/>
          <p:nvPr/>
        </p:nvSpPr>
        <p:spPr>
          <a:xfrm>
            <a:off x="507781" y="5483758"/>
            <a:ext cx="1292086" cy="246221"/>
          </a:xfrm>
          <a:prstGeom prst="rect">
            <a:avLst/>
          </a:prstGeom>
          <a:noFill/>
        </p:spPr>
        <p:txBody>
          <a:bodyPr wrap="square" rtlCol="0">
            <a:spAutoFit/>
          </a:bodyPr>
          <a:lstStyle/>
          <a:p>
            <a:pPr algn="ctr"/>
            <a:r>
              <a:rPr lang="en-US" sz="1000" b="1" dirty="0"/>
              <a:t>LPAC Name</a:t>
            </a:r>
          </a:p>
        </p:txBody>
      </p:sp>
      <p:sp>
        <p:nvSpPr>
          <p:cNvPr id="11" name="TextBox 10">
            <a:extLst>
              <a:ext uri="{FF2B5EF4-FFF2-40B4-BE49-F238E27FC236}">
                <a16:creationId xmlns:a16="http://schemas.microsoft.com/office/drawing/2014/main" id="{F9D0B8DB-030E-CF74-94AA-5B1A6F5F00B9}"/>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err="1">
                <a:solidFill>
                  <a:schemeClr val="bg2">
                    <a:lumMod val="75000"/>
                  </a:schemeClr>
                </a:solidFill>
              </a:rPr>
              <a:t>OpenSecrets</a:t>
            </a:r>
            <a:endParaRPr lang="en-US" sz="700" dirty="0">
              <a:solidFill>
                <a:schemeClr val="bg2">
                  <a:lumMod val="75000"/>
                </a:schemeClr>
              </a:solidFill>
            </a:endParaRPr>
          </a:p>
        </p:txBody>
      </p:sp>
      <p:sp>
        <p:nvSpPr>
          <p:cNvPr id="12" name="TextBox 11">
            <a:extLst>
              <a:ext uri="{FF2B5EF4-FFF2-40B4-BE49-F238E27FC236}">
                <a16:creationId xmlns:a16="http://schemas.microsoft.com/office/drawing/2014/main" id="{9926B0F6-B0DC-8181-3AB6-3F1B71E02464}"/>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spc="200" dirty="0">
                <a:solidFill>
                  <a:schemeClr val="bg2">
                    <a:lumMod val="75000"/>
                  </a:schemeClr>
                </a:solidFill>
              </a:rPr>
              <a:t>5/8/23</a:t>
            </a:r>
            <a:endParaRPr lang="en-US" sz="700" dirty="0">
              <a:solidFill>
                <a:schemeClr val="bg2">
                  <a:lumMod val="75000"/>
                </a:schemeClr>
              </a:solidFill>
            </a:endParaRPr>
          </a:p>
        </p:txBody>
      </p:sp>
    </p:spTree>
    <p:extLst>
      <p:ext uri="{BB962C8B-B14F-4D97-AF65-F5344CB8AC3E}">
        <p14:creationId xmlns:p14="http://schemas.microsoft.com/office/powerpoint/2010/main" val="136661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649481-CEAA-1E43-8FF3-6B50957159BD}"/>
              </a:ext>
            </a:extLst>
          </p:cNvPr>
          <p:cNvSpPr/>
          <p:nvPr/>
        </p:nvSpPr>
        <p:spPr>
          <a:xfrm>
            <a:off x="2916852" y="2287676"/>
            <a:ext cx="4618267" cy="2400657"/>
          </a:xfrm>
          <a:prstGeom prst="rect">
            <a:avLst/>
          </a:prstGeom>
        </p:spPr>
        <p:txBody>
          <a:bodyPr wrap="square">
            <a:spAutoFit/>
          </a:bodyPr>
          <a:lstStyle/>
          <a:p>
            <a:pPr marL="285750" indent="-285750">
              <a:lnSpc>
                <a:spcPct val="150000"/>
              </a:lnSpc>
              <a:buFont typeface="Wingdings" pitchFamily="2" charset="2"/>
              <a:buChar char="§"/>
            </a:pPr>
            <a:r>
              <a:rPr lang="en-US" sz="2000" b="1" dirty="0"/>
              <a:t>What is a PAC?</a:t>
            </a:r>
          </a:p>
          <a:p>
            <a:pPr marL="285750" indent="-285750">
              <a:lnSpc>
                <a:spcPct val="150000"/>
              </a:lnSpc>
              <a:buFont typeface="Wingdings" pitchFamily="2" charset="2"/>
              <a:buChar char="§"/>
            </a:pPr>
            <a:r>
              <a:rPr lang="en-US" sz="2000" b="1" dirty="0">
                <a:solidFill>
                  <a:schemeClr val="accent3"/>
                </a:solidFill>
              </a:rPr>
              <a:t>Rules and regulations</a:t>
            </a:r>
          </a:p>
          <a:p>
            <a:pPr marL="285750" indent="-285750">
              <a:lnSpc>
                <a:spcPct val="150000"/>
              </a:lnSpc>
              <a:buFont typeface="Wingdings" pitchFamily="2" charset="2"/>
              <a:buChar char="§"/>
            </a:pPr>
            <a:r>
              <a:rPr lang="en-US" sz="2000" b="1" dirty="0">
                <a:solidFill>
                  <a:schemeClr val="accent3"/>
                </a:solidFill>
              </a:rPr>
              <a:t>Trends in the 2022 cycle</a:t>
            </a:r>
          </a:p>
          <a:p>
            <a:pPr marL="285750" indent="-285750">
              <a:lnSpc>
                <a:spcPct val="150000"/>
              </a:lnSpc>
              <a:buFont typeface="Wingdings" pitchFamily="2" charset="2"/>
              <a:buChar char="§"/>
            </a:pPr>
            <a:r>
              <a:rPr lang="en-US" sz="2000" b="1" dirty="0">
                <a:solidFill>
                  <a:schemeClr val="accent3"/>
                </a:solidFill>
              </a:rPr>
              <a:t>Importance of PAC giving</a:t>
            </a:r>
          </a:p>
          <a:p>
            <a:pPr marL="285750" indent="-285750">
              <a:lnSpc>
                <a:spcPct val="150000"/>
              </a:lnSpc>
              <a:buFont typeface="Wingdings" pitchFamily="2" charset="2"/>
              <a:buChar char="§"/>
            </a:pPr>
            <a:r>
              <a:rPr lang="en-US" sz="2000" b="1" dirty="0">
                <a:solidFill>
                  <a:srgbClr val="BABBBA"/>
                </a:solidFill>
              </a:rPr>
              <a:t>2022 cycle financial trends</a:t>
            </a:r>
          </a:p>
        </p:txBody>
      </p:sp>
      <p:sp>
        <p:nvSpPr>
          <p:cNvPr id="6" name="Title 1">
            <a:extLst>
              <a:ext uri="{FF2B5EF4-FFF2-40B4-BE49-F238E27FC236}">
                <a16:creationId xmlns:a16="http://schemas.microsoft.com/office/drawing/2014/main" id="{160DBC87-734A-EA47-A79F-ECC0F73DCC7E}"/>
              </a:ext>
            </a:extLst>
          </p:cNvPr>
          <p:cNvSpPr>
            <a:spLocks noGrp="1"/>
          </p:cNvSpPr>
          <p:nvPr>
            <p:ph type="title"/>
          </p:nvPr>
        </p:nvSpPr>
        <p:spPr/>
        <p:txBody>
          <a:bodyPr anchor="t">
            <a:normAutofit/>
          </a:bodyPr>
          <a:lstStyle/>
          <a:p>
            <a:pPr>
              <a:lnSpc>
                <a:spcPct val="100000"/>
              </a:lnSpc>
            </a:pPr>
            <a:r>
              <a:rPr lang="en-US" sz="2800" dirty="0"/>
              <a:t>Roadmap</a:t>
            </a:r>
          </a:p>
        </p:txBody>
      </p:sp>
    </p:spTree>
    <p:extLst>
      <p:ext uri="{BB962C8B-B14F-4D97-AF65-F5344CB8AC3E}">
        <p14:creationId xmlns:p14="http://schemas.microsoft.com/office/powerpoint/2010/main" val="85432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DFE72-D050-4B01-A4B8-CB11D04733A0}"/>
              </a:ext>
            </a:extLst>
          </p:cNvPr>
          <p:cNvSpPr>
            <a:spLocks noGrp="1"/>
          </p:cNvSpPr>
          <p:nvPr>
            <p:ph type="title"/>
          </p:nvPr>
        </p:nvSpPr>
        <p:spPr/>
        <p:txBody>
          <a:bodyPr>
            <a:normAutofit fontScale="90000"/>
          </a:bodyPr>
          <a:lstStyle/>
          <a:p>
            <a:r>
              <a:rPr lang="en-US" dirty="0"/>
              <a:t>Congressional fundraising and expenditures</a:t>
            </a:r>
          </a:p>
        </p:txBody>
      </p:sp>
      <p:sp>
        <p:nvSpPr>
          <p:cNvPr id="7" name="Title 1">
            <a:extLst>
              <a:ext uri="{FF2B5EF4-FFF2-40B4-BE49-F238E27FC236}">
                <a16:creationId xmlns:a16="http://schemas.microsoft.com/office/drawing/2014/main" id="{528E7177-7488-E184-D96D-8395B3CB76A9}"/>
              </a:ext>
            </a:extLst>
          </p:cNvPr>
          <p:cNvSpPr txBox="1">
            <a:spLocks/>
          </p:cNvSpPr>
          <p:nvPr/>
        </p:nvSpPr>
        <p:spPr>
          <a:xfrm>
            <a:off x="476754" y="1529307"/>
            <a:ext cx="4081151" cy="723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sz="1400" dirty="0">
                <a:latin typeface="+mn-lt"/>
              </a:rPr>
              <a:t>Democratic House candidates have raised more per candidate than Republican candidates</a:t>
            </a:r>
          </a:p>
        </p:txBody>
      </p:sp>
      <p:graphicFrame>
        <p:nvGraphicFramePr>
          <p:cNvPr id="8" name="Chart 7">
            <a:extLst>
              <a:ext uri="{FF2B5EF4-FFF2-40B4-BE49-F238E27FC236}">
                <a16:creationId xmlns:a16="http://schemas.microsoft.com/office/drawing/2014/main" id="{40A623AF-F5CF-9367-6352-253C09773264}"/>
              </a:ext>
            </a:extLst>
          </p:cNvPr>
          <p:cNvGraphicFramePr/>
          <p:nvPr>
            <p:extLst>
              <p:ext uri="{D42A27DB-BD31-4B8C-83A1-F6EECF244321}">
                <p14:modId xmlns:p14="http://schemas.microsoft.com/office/powerpoint/2010/main" val="2723561479"/>
              </p:ext>
            </p:extLst>
          </p:nvPr>
        </p:nvGraphicFramePr>
        <p:xfrm>
          <a:off x="555544" y="3393536"/>
          <a:ext cx="4081150" cy="28130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0D27214-6F27-1650-F2D3-361AD98A24E0}"/>
              </a:ext>
            </a:extLst>
          </p:cNvPr>
          <p:cNvSpPr txBox="1"/>
          <p:nvPr/>
        </p:nvSpPr>
        <p:spPr>
          <a:xfrm>
            <a:off x="2437421" y="2531808"/>
            <a:ext cx="1848583" cy="400110"/>
          </a:xfrm>
          <a:prstGeom prst="rect">
            <a:avLst/>
          </a:prstGeom>
          <a:noFill/>
          <a:ln w="19050">
            <a:solidFill>
              <a:schemeClr val="accent3"/>
            </a:solidFill>
          </a:ln>
        </p:spPr>
        <p:txBody>
          <a:bodyPr wrap="none" lIns="91440" tIns="45720" rIns="91440" bIns="45720" rtlCol="0" anchor="t">
            <a:spAutoFit/>
          </a:bodyPr>
          <a:lstStyle/>
          <a:p>
            <a:r>
              <a:rPr lang="en-US" sz="1000" dirty="0"/>
              <a:t>Total </a:t>
            </a:r>
            <a:r>
              <a:rPr lang="en-US" sz="1000" dirty="0">
                <a:solidFill>
                  <a:srgbClr val="0070C0"/>
                </a:solidFill>
              </a:rPr>
              <a:t>Dem</a:t>
            </a:r>
            <a:r>
              <a:rPr lang="en-US" sz="1000" dirty="0">
                <a:solidFill>
                  <a:srgbClr val="0080E4"/>
                </a:solidFill>
              </a:rPr>
              <a:t> </a:t>
            </a:r>
            <a:r>
              <a:rPr lang="en-US" sz="1000" dirty="0"/>
              <a:t>candidates: 1,317 </a:t>
            </a:r>
            <a:br>
              <a:rPr lang="en-US" sz="1000" dirty="0"/>
            </a:br>
            <a:r>
              <a:rPr lang="en-US" sz="1000" dirty="0"/>
              <a:t>Total </a:t>
            </a:r>
            <a:r>
              <a:rPr lang="en-US" sz="1000" dirty="0">
                <a:solidFill>
                  <a:srgbClr val="FF5738"/>
                </a:solidFill>
              </a:rPr>
              <a:t>GOP </a:t>
            </a:r>
            <a:r>
              <a:rPr lang="en-US" sz="1000" dirty="0"/>
              <a:t>candidates: 1,698</a:t>
            </a:r>
          </a:p>
        </p:txBody>
      </p:sp>
      <p:sp>
        <p:nvSpPr>
          <p:cNvPr id="10" name="Rectangle 14">
            <a:extLst>
              <a:ext uri="{FF2B5EF4-FFF2-40B4-BE49-F238E27FC236}">
                <a16:creationId xmlns:a16="http://schemas.microsoft.com/office/drawing/2014/main" id="{E6DA9152-9EEF-2CF1-99AB-73A3503B8C22}"/>
              </a:ext>
            </a:extLst>
          </p:cNvPr>
          <p:cNvSpPr>
            <a:spLocks noChangeArrowheads="1"/>
          </p:cNvSpPr>
          <p:nvPr/>
        </p:nvSpPr>
        <p:spPr bwMode="auto">
          <a:xfrm>
            <a:off x="514106" y="2165413"/>
            <a:ext cx="3974079" cy="27699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Financial activity for all House candidates</a:t>
            </a:r>
          </a:p>
        </p:txBody>
      </p:sp>
      <p:sp>
        <p:nvSpPr>
          <p:cNvPr id="11" name="Rectangle 14">
            <a:extLst>
              <a:ext uri="{FF2B5EF4-FFF2-40B4-BE49-F238E27FC236}">
                <a16:creationId xmlns:a16="http://schemas.microsoft.com/office/drawing/2014/main" id="{4E1FA785-C99F-8A98-838C-D5AD08E56251}"/>
              </a:ext>
            </a:extLst>
          </p:cNvPr>
          <p:cNvSpPr>
            <a:spLocks noChangeArrowheads="1"/>
          </p:cNvSpPr>
          <p:nvPr/>
        </p:nvSpPr>
        <p:spPr bwMode="auto">
          <a:xfrm>
            <a:off x="514106" y="2373357"/>
            <a:ext cx="1790290" cy="27699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50" dirty="0">
                <a:solidFill>
                  <a:schemeClr val="accent3"/>
                </a:solidFill>
                <a:latin typeface="+mn-lt"/>
              </a:rPr>
              <a:t>As of January 10, 2023</a:t>
            </a:r>
          </a:p>
        </p:txBody>
      </p:sp>
      <p:sp>
        <p:nvSpPr>
          <p:cNvPr id="12" name="Rounded Rectangle 26">
            <a:extLst>
              <a:ext uri="{FF2B5EF4-FFF2-40B4-BE49-F238E27FC236}">
                <a16:creationId xmlns:a16="http://schemas.microsoft.com/office/drawing/2014/main" id="{DAE74863-442B-F77A-300D-EE8188425198}"/>
              </a:ext>
            </a:extLst>
          </p:cNvPr>
          <p:cNvSpPr/>
          <p:nvPr/>
        </p:nvSpPr>
        <p:spPr>
          <a:xfrm>
            <a:off x="455813" y="2142206"/>
            <a:ext cx="4081151" cy="4003167"/>
          </a:xfrm>
          <a:prstGeom prst="roundRect">
            <a:avLst>
              <a:gd name="adj" fmla="val 2245"/>
            </a:avLst>
          </a:prstGeom>
          <a:noFill/>
          <a:ln>
            <a:solidFill>
              <a:srgbClr val="E7E6E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62B6B0EE-D3B2-AB6B-8D76-B816795C9167}"/>
              </a:ext>
            </a:extLst>
          </p:cNvPr>
          <p:cNvSpPr txBox="1"/>
          <p:nvPr/>
        </p:nvSpPr>
        <p:spPr>
          <a:xfrm>
            <a:off x="673956" y="3224259"/>
            <a:ext cx="1531188" cy="338554"/>
          </a:xfrm>
          <a:prstGeom prst="rect">
            <a:avLst/>
          </a:prstGeom>
          <a:solidFill>
            <a:schemeClr val="bg1"/>
          </a:solidFill>
          <a:ln w="19050">
            <a:solidFill>
              <a:schemeClr val="accent3"/>
            </a:solidFill>
          </a:ln>
        </p:spPr>
        <p:txBody>
          <a:bodyPr wrap="none" lIns="91440" tIns="45720" rIns="91440" bIns="45720" rtlCol="0" anchor="t">
            <a:spAutoFit/>
          </a:bodyPr>
          <a:lstStyle/>
          <a:p>
            <a:r>
              <a:rPr lang="en-US" sz="800" dirty="0"/>
              <a:t>$745,940 per </a:t>
            </a:r>
            <a:r>
              <a:rPr lang="en-US" sz="800" dirty="0">
                <a:solidFill>
                  <a:srgbClr val="0070C0"/>
                </a:solidFill>
              </a:rPr>
              <a:t>Dem</a:t>
            </a:r>
            <a:r>
              <a:rPr lang="en-US" sz="800" dirty="0">
                <a:solidFill>
                  <a:srgbClr val="0080E4"/>
                </a:solidFill>
              </a:rPr>
              <a:t> </a:t>
            </a:r>
            <a:r>
              <a:rPr lang="en-US" sz="800" dirty="0"/>
              <a:t>candidate</a:t>
            </a:r>
          </a:p>
          <a:p>
            <a:r>
              <a:rPr lang="en-US" sz="800" dirty="0">
                <a:cs typeface="Arial"/>
              </a:rPr>
              <a:t>$553,945 per </a:t>
            </a:r>
            <a:r>
              <a:rPr lang="en-US" sz="800" dirty="0">
                <a:solidFill>
                  <a:srgbClr val="FF5738"/>
                </a:solidFill>
                <a:cs typeface="Arial"/>
              </a:rPr>
              <a:t>GOP </a:t>
            </a:r>
            <a:r>
              <a:rPr lang="en-US" sz="800" dirty="0">
                <a:cs typeface="Arial"/>
              </a:rPr>
              <a:t>candidate</a:t>
            </a:r>
          </a:p>
        </p:txBody>
      </p:sp>
      <p:sp>
        <p:nvSpPr>
          <p:cNvPr id="18" name="TextBox 17">
            <a:extLst>
              <a:ext uri="{FF2B5EF4-FFF2-40B4-BE49-F238E27FC236}">
                <a16:creationId xmlns:a16="http://schemas.microsoft.com/office/drawing/2014/main" id="{04C36189-DF7E-EE47-3E0B-989D054F6DFB}"/>
              </a:ext>
            </a:extLst>
          </p:cNvPr>
          <p:cNvSpPr txBox="1"/>
          <p:nvPr/>
        </p:nvSpPr>
        <p:spPr>
          <a:xfrm>
            <a:off x="1751735" y="4959841"/>
            <a:ext cx="1531188" cy="338554"/>
          </a:xfrm>
          <a:prstGeom prst="rect">
            <a:avLst/>
          </a:prstGeom>
          <a:solidFill>
            <a:schemeClr val="bg1"/>
          </a:solidFill>
          <a:ln w="19050">
            <a:solidFill>
              <a:schemeClr val="accent3"/>
            </a:solidFill>
          </a:ln>
        </p:spPr>
        <p:txBody>
          <a:bodyPr wrap="none" lIns="91440" tIns="45720" rIns="91440" bIns="45720" rtlCol="0" anchor="t">
            <a:spAutoFit/>
          </a:bodyPr>
          <a:lstStyle/>
          <a:p>
            <a:r>
              <a:rPr lang="en-US" sz="800" dirty="0"/>
              <a:t>$744,402 per </a:t>
            </a:r>
            <a:r>
              <a:rPr lang="en-US" sz="800" dirty="0">
                <a:solidFill>
                  <a:srgbClr val="0080E4"/>
                </a:solidFill>
              </a:rPr>
              <a:t>Dem </a:t>
            </a:r>
            <a:r>
              <a:rPr lang="en-US" sz="800" dirty="0"/>
              <a:t>candidate</a:t>
            </a:r>
          </a:p>
          <a:p>
            <a:r>
              <a:rPr lang="en-US" sz="800" dirty="0">
                <a:cs typeface="Arial"/>
              </a:rPr>
              <a:t>$519,033 per </a:t>
            </a:r>
            <a:r>
              <a:rPr lang="en-US" sz="800" dirty="0">
                <a:solidFill>
                  <a:srgbClr val="FF5738"/>
                </a:solidFill>
                <a:cs typeface="Arial"/>
              </a:rPr>
              <a:t>GOP </a:t>
            </a:r>
            <a:r>
              <a:rPr lang="en-US" sz="800" dirty="0">
                <a:cs typeface="Arial"/>
              </a:rPr>
              <a:t>candidate</a:t>
            </a:r>
          </a:p>
        </p:txBody>
      </p:sp>
      <p:sp>
        <p:nvSpPr>
          <p:cNvPr id="19" name="TextBox 18">
            <a:extLst>
              <a:ext uri="{FF2B5EF4-FFF2-40B4-BE49-F238E27FC236}">
                <a16:creationId xmlns:a16="http://schemas.microsoft.com/office/drawing/2014/main" id="{0FB5BEDF-3E1E-EDBF-8C7D-D2DA08B203F4}"/>
              </a:ext>
            </a:extLst>
          </p:cNvPr>
          <p:cNvSpPr txBox="1"/>
          <p:nvPr/>
        </p:nvSpPr>
        <p:spPr>
          <a:xfrm>
            <a:off x="3103920" y="4367372"/>
            <a:ext cx="1531188" cy="338554"/>
          </a:xfrm>
          <a:prstGeom prst="rect">
            <a:avLst/>
          </a:prstGeom>
          <a:solidFill>
            <a:schemeClr val="bg1"/>
          </a:solidFill>
          <a:ln w="19050">
            <a:solidFill>
              <a:schemeClr val="accent3"/>
            </a:solidFill>
          </a:ln>
        </p:spPr>
        <p:txBody>
          <a:bodyPr wrap="none" lIns="91440" tIns="45720" rIns="91440" bIns="45720" rtlCol="0" anchor="t">
            <a:spAutoFit/>
          </a:bodyPr>
          <a:lstStyle/>
          <a:p>
            <a:r>
              <a:rPr lang="en-US" sz="800" dirty="0"/>
              <a:t>$190,691 per </a:t>
            </a:r>
            <a:r>
              <a:rPr lang="en-US" sz="800" dirty="0">
                <a:solidFill>
                  <a:srgbClr val="0070C0"/>
                </a:solidFill>
              </a:rPr>
              <a:t>Dem</a:t>
            </a:r>
            <a:r>
              <a:rPr lang="en-US" sz="800" dirty="0">
                <a:solidFill>
                  <a:srgbClr val="0080E4"/>
                </a:solidFill>
              </a:rPr>
              <a:t> </a:t>
            </a:r>
            <a:r>
              <a:rPr lang="en-US" sz="800" dirty="0"/>
              <a:t>candidate</a:t>
            </a:r>
          </a:p>
          <a:p>
            <a:r>
              <a:rPr lang="en-US" sz="800" dirty="0">
                <a:cs typeface="Arial"/>
              </a:rPr>
              <a:t>$125,947 per </a:t>
            </a:r>
            <a:r>
              <a:rPr lang="en-US" sz="800" dirty="0">
                <a:solidFill>
                  <a:srgbClr val="FF5738"/>
                </a:solidFill>
                <a:cs typeface="Arial"/>
              </a:rPr>
              <a:t>GOP </a:t>
            </a:r>
            <a:r>
              <a:rPr lang="en-US" sz="800" dirty="0">
                <a:cs typeface="Arial"/>
              </a:rPr>
              <a:t>candidate</a:t>
            </a:r>
          </a:p>
        </p:txBody>
      </p:sp>
      <p:sp>
        <p:nvSpPr>
          <p:cNvPr id="20" name="Rounded Rectangle 26">
            <a:extLst>
              <a:ext uri="{FF2B5EF4-FFF2-40B4-BE49-F238E27FC236}">
                <a16:creationId xmlns:a16="http://schemas.microsoft.com/office/drawing/2014/main" id="{7B1AAECB-5748-D08E-243F-66A056107E0D}"/>
              </a:ext>
            </a:extLst>
          </p:cNvPr>
          <p:cNvSpPr/>
          <p:nvPr/>
        </p:nvSpPr>
        <p:spPr>
          <a:xfrm>
            <a:off x="4755106" y="2148768"/>
            <a:ext cx="4081151" cy="4003167"/>
          </a:xfrm>
          <a:prstGeom prst="roundRect">
            <a:avLst>
              <a:gd name="adj" fmla="val 2245"/>
            </a:avLst>
          </a:prstGeom>
          <a:noFill/>
          <a:ln>
            <a:solidFill>
              <a:srgbClr val="E7E6E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21" name="Chart 20">
            <a:extLst>
              <a:ext uri="{FF2B5EF4-FFF2-40B4-BE49-F238E27FC236}">
                <a16:creationId xmlns:a16="http://schemas.microsoft.com/office/drawing/2014/main" id="{03EBA731-FF7E-632C-064E-F0317875F388}"/>
              </a:ext>
            </a:extLst>
          </p:cNvPr>
          <p:cNvGraphicFramePr/>
          <p:nvPr>
            <p:extLst>
              <p:ext uri="{D42A27DB-BD31-4B8C-83A1-F6EECF244321}">
                <p14:modId xmlns:p14="http://schemas.microsoft.com/office/powerpoint/2010/main" val="918777538"/>
              </p:ext>
            </p:extLst>
          </p:nvPr>
        </p:nvGraphicFramePr>
        <p:xfrm>
          <a:off x="4769719" y="2914200"/>
          <a:ext cx="4098618" cy="3298902"/>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14">
            <a:extLst>
              <a:ext uri="{FF2B5EF4-FFF2-40B4-BE49-F238E27FC236}">
                <a16:creationId xmlns:a16="http://schemas.microsoft.com/office/drawing/2014/main" id="{1CDB465C-D336-386D-820D-2AED0171036E}"/>
              </a:ext>
            </a:extLst>
          </p:cNvPr>
          <p:cNvSpPr>
            <a:spLocks noChangeArrowheads="1"/>
          </p:cNvSpPr>
          <p:nvPr/>
        </p:nvSpPr>
        <p:spPr bwMode="auto">
          <a:xfrm>
            <a:off x="4755106" y="2165413"/>
            <a:ext cx="3974079" cy="27699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Financial activity for all Senate candidates</a:t>
            </a:r>
          </a:p>
        </p:txBody>
      </p:sp>
      <p:sp>
        <p:nvSpPr>
          <p:cNvPr id="23" name="Rectangle 14">
            <a:extLst>
              <a:ext uri="{FF2B5EF4-FFF2-40B4-BE49-F238E27FC236}">
                <a16:creationId xmlns:a16="http://schemas.microsoft.com/office/drawing/2014/main" id="{137860F6-C572-AE1F-D5D7-659D723E24DD}"/>
              </a:ext>
            </a:extLst>
          </p:cNvPr>
          <p:cNvSpPr>
            <a:spLocks noChangeArrowheads="1"/>
          </p:cNvSpPr>
          <p:nvPr/>
        </p:nvSpPr>
        <p:spPr bwMode="auto">
          <a:xfrm>
            <a:off x="4769719" y="2348832"/>
            <a:ext cx="1790290" cy="27699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50" dirty="0">
                <a:solidFill>
                  <a:schemeClr val="accent3"/>
                </a:solidFill>
                <a:latin typeface="+mn-lt"/>
              </a:rPr>
              <a:t>As of January 10, 2023</a:t>
            </a:r>
          </a:p>
        </p:txBody>
      </p:sp>
      <p:sp>
        <p:nvSpPr>
          <p:cNvPr id="24" name="Title 1">
            <a:extLst>
              <a:ext uri="{FF2B5EF4-FFF2-40B4-BE49-F238E27FC236}">
                <a16:creationId xmlns:a16="http://schemas.microsoft.com/office/drawing/2014/main" id="{27FD88FF-534C-EA6B-4DF5-66A6A259CC00}"/>
              </a:ext>
            </a:extLst>
          </p:cNvPr>
          <p:cNvSpPr txBox="1">
            <a:spLocks/>
          </p:cNvSpPr>
          <p:nvPr/>
        </p:nvSpPr>
        <p:spPr>
          <a:xfrm>
            <a:off x="4755106" y="1543755"/>
            <a:ext cx="4081150" cy="723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sz="1400" dirty="0">
                <a:latin typeface="+mn-lt"/>
              </a:rPr>
              <a:t>Democratic Senate candidates outspent Republican candidates by about $155 million </a:t>
            </a:r>
          </a:p>
        </p:txBody>
      </p:sp>
      <p:sp>
        <p:nvSpPr>
          <p:cNvPr id="25" name="TextBox 24">
            <a:extLst>
              <a:ext uri="{FF2B5EF4-FFF2-40B4-BE49-F238E27FC236}">
                <a16:creationId xmlns:a16="http://schemas.microsoft.com/office/drawing/2014/main" id="{DB766525-7A4E-1AD5-B83C-EE0B12042586}"/>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err="1">
                <a:solidFill>
                  <a:schemeClr val="bg2">
                    <a:lumMod val="75000"/>
                  </a:schemeClr>
                </a:solidFill>
              </a:rPr>
              <a:t>OpenSecrets</a:t>
            </a:r>
            <a:endParaRPr lang="en-US" sz="700" dirty="0">
              <a:solidFill>
                <a:schemeClr val="bg2">
                  <a:lumMod val="75000"/>
                </a:schemeClr>
              </a:solidFill>
            </a:endParaRPr>
          </a:p>
        </p:txBody>
      </p:sp>
      <p:sp>
        <p:nvSpPr>
          <p:cNvPr id="26" name="TextBox 25">
            <a:extLst>
              <a:ext uri="{FF2B5EF4-FFF2-40B4-BE49-F238E27FC236}">
                <a16:creationId xmlns:a16="http://schemas.microsoft.com/office/drawing/2014/main" id="{1415D9C8-DE7E-5A89-2372-C6264C17DE63}"/>
              </a:ext>
            </a:extLst>
          </p:cNvPr>
          <p:cNvSpPr txBox="1"/>
          <p:nvPr/>
        </p:nvSpPr>
        <p:spPr>
          <a:xfrm>
            <a:off x="636989" y="6346956"/>
            <a:ext cx="2685329" cy="200055"/>
          </a:xfrm>
          <a:prstGeom prst="rect">
            <a:avLst/>
          </a:prstGeom>
          <a:noFill/>
        </p:spPr>
        <p:txBody>
          <a:bodyPr wrap="square" rtlCol="0">
            <a:spAutoFit/>
          </a:bodyPr>
          <a:lstStyle/>
          <a:p>
            <a:r>
              <a:rPr lang="en-US" sz="700" spc="3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129868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0E20DE5-6B11-5E45-B730-74862AE5490B}"/>
              </a:ext>
            </a:extLst>
          </p:cNvPr>
          <p:cNvSpPr/>
          <p:nvPr/>
        </p:nvSpPr>
        <p:spPr>
          <a:xfrm>
            <a:off x="4688955" y="1502892"/>
            <a:ext cx="3310838" cy="4145970"/>
          </a:xfrm>
          <a:prstGeom prst="roundRect">
            <a:avLst>
              <a:gd name="adj" fmla="val 320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8438CF58-E76E-3C43-8728-2B423FEC87E3}"/>
              </a:ext>
            </a:extLst>
          </p:cNvPr>
          <p:cNvSpPr/>
          <p:nvPr/>
        </p:nvSpPr>
        <p:spPr>
          <a:xfrm>
            <a:off x="1069772" y="1502892"/>
            <a:ext cx="3310838" cy="4145970"/>
          </a:xfrm>
          <a:prstGeom prst="roundRect">
            <a:avLst>
              <a:gd name="adj" fmla="val 320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07EAC20-8547-0B45-A6C6-E3139DFF9865}"/>
              </a:ext>
            </a:extLst>
          </p:cNvPr>
          <p:cNvSpPr/>
          <p:nvPr/>
        </p:nvSpPr>
        <p:spPr>
          <a:xfrm>
            <a:off x="1164261" y="1578973"/>
            <a:ext cx="3125225" cy="1049005"/>
          </a:xfrm>
          <a:prstGeom prst="rect">
            <a:avLst/>
          </a:prstGeom>
        </p:spPr>
        <p:txBody>
          <a:bodyPr wrap="square">
            <a:spAutoFit/>
          </a:bodyPr>
          <a:lstStyle/>
          <a:p>
            <a:pPr>
              <a:spcAft>
                <a:spcPts val="500"/>
              </a:spcAft>
            </a:pPr>
            <a:r>
              <a:rPr lang="en-US" sz="2000" b="1" dirty="0">
                <a:solidFill>
                  <a:schemeClr val="accent1">
                    <a:lumMod val="75000"/>
                  </a:schemeClr>
                </a:solidFill>
                <a:cs typeface="Arial" panose="020B0604020202020204" pitchFamily="34" charset="0"/>
              </a:rPr>
              <a:t>Looking to customize these slides yourself? </a:t>
            </a:r>
            <a:r>
              <a:rPr lang="en-US" dirty="0">
                <a:cs typeface="Arial" panose="020B0604020202020204" pitchFamily="34" charset="0"/>
              </a:rPr>
              <a:t> </a:t>
            </a:r>
          </a:p>
          <a:p>
            <a:pPr algn="ctr"/>
            <a:endParaRPr lang="en-US" dirty="0"/>
          </a:p>
        </p:txBody>
      </p:sp>
      <p:sp>
        <p:nvSpPr>
          <p:cNvPr id="2" name="Rectangle 1">
            <a:extLst>
              <a:ext uri="{FF2B5EF4-FFF2-40B4-BE49-F238E27FC236}">
                <a16:creationId xmlns:a16="http://schemas.microsoft.com/office/drawing/2014/main" id="{0EFE3AE5-833E-104E-8674-522BA4DAE204}"/>
              </a:ext>
            </a:extLst>
          </p:cNvPr>
          <p:cNvSpPr/>
          <p:nvPr/>
        </p:nvSpPr>
        <p:spPr>
          <a:xfrm>
            <a:off x="1069772" y="6100370"/>
            <a:ext cx="6930021" cy="338554"/>
          </a:xfrm>
          <a:prstGeom prst="rect">
            <a:avLst/>
          </a:prstGeom>
        </p:spPr>
        <p:txBody>
          <a:bodyPr wrap="square">
            <a:spAutoFit/>
          </a:bodyPr>
          <a:lstStyle/>
          <a:p>
            <a:pPr algn="ctr">
              <a:spcAft>
                <a:spcPts val="500"/>
              </a:spcAft>
            </a:pPr>
            <a:r>
              <a:rPr lang="en-US" altLang="en-US" sz="1600" b="1" dirty="0">
                <a:solidFill>
                  <a:schemeClr val="accent1">
                    <a:lumMod val="75000"/>
                  </a:schemeClr>
                </a:solidFill>
              </a:rPr>
              <a:t>Feel free to delete this slide before presenting.</a:t>
            </a:r>
          </a:p>
        </p:txBody>
      </p:sp>
      <p:sp>
        <p:nvSpPr>
          <p:cNvPr id="40" name="Rectangle 39">
            <a:extLst>
              <a:ext uri="{FF2B5EF4-FFF2-40B4-BE49-F238E27FC236}">
                <a16:creationId xmlns:a16="http://schemas.microsoft.com/office/drawing/2014/main" id="{86F3EF02-7F87-DF4C-A79C-FF35FC479A2E}"/>
              </a:ext>
            </a:extLst>
          </p:cNvPr>
          <p:cNvSpPr/>
          <p:nvPr/>
        </p:nvSpPr>
        <p:spPr>
          <a:xfrm>
            <a:off x="4807181" y="1578974"/>
            <a:ext cx="3121352" cy="2190343"/>
          </a:xfrm>
          <a:prstGeom prst="rect">
            <a:avLst/>
          </a:prstGeom>
        </p:spPr>
        <p:txBody>
          <a:bodyPr wrap="square">
            <a:spAutoFit/>
          </a:bodyPr>
          <a:lstStyle/>
          <a:p>
            <a:pPr>
              <a:spcAft>
                <a:spcPts val="500"/>
              </a:spcAft>
            </a:pPr>
            <a:r>
              <a:rPr lang="en-US" sz="2000" b="1" dirty="0">
                <a:solidFill>
                  <a:schemeClr val="accent1">
                    <a:lumMod val="75000"/>
                  </a:schemeClr>
                </a:solidFill>
                <a:cs typeface="Arial" panose="020B0604020202020204" pitchFamily="34" charset="0"/>
              </a:rPr>
              <a:t>Looking for assistance with customization?</a:t>
            </a:r>
          </a:p>
          <a:p>
            <a:pPr>
              <a:spcAft>
                <a:spcPts val="500"/>
              </a:spcAft>
            </a:pPr>
            <a:endParaRPr lang="en-US" sz="1600" b="1" dirty="0">
              <a:solidFill>
                <a:schemeClr val="accent1">
                  <a:lumMod val="75000"/>
                </a:schemeClr>
              </a:solidFill>
              <a:cs typeface="Arial" panose="020B0604020202020204" pitchFamily="34" charset="0"/>
            </a:endParaRPr>
          </a:p>
          <a:p>
            <a:pPr algn="ctr">
              <a:lnSpc>
                <a:spcPct val="150000"/>
              </a:lnSpc>
            </a:pPr>
            <a:br>
              <a:rPr lang="en-US" b="1" dirty="0"/>
            </a:br>
            <a:r>
              <a:rPr lang="en-US" dirty="0">
                <a:cs typeface="Arial" panose="020B0604020202020204" pitchFamily="34" charset="0"/>
              </a:rPr>
              <a:t> </a:t>
            </a:r>
          </a:p>
          <a:p>
            <a:pPr algn="ctr"/>
            <a:endParaRPr lang="en-US" dirty="0"/>
          </a:p>
        </p:txBody>
      </p:sp>
      <p:pic>
        <p:nvPicPr>
          <p:cNvPr id="3" name="Picture 2">
            <a:extLst>
              <a:ext uri="{FF2B5EF4-FFF2-40B4-BE49-F238E27FC236}">
                <a16:creationId xmlns:a16="http://schemas.microsoft.com/office/drawing/2014/main" id="{9FFE2039-967E-334A-919D-D4796EDCAB69}"/>
              </a:ext>
            </a:extLst>
          </p:cNvPr>
          <p:cNvPicPr>
            <a:picLocks noChangeAspect="1"/>
          </p:cNvPicPr>
          <p:nvPr/>
        </p:nvPicPr>
        <p:blipFill>
          <a:blip r:embed="rId2"/>
          <a:stretch>
            <a:fillRect/>
          </a:stretch>
        </p:blipFill>
        <p:spPr>
          <a:xfrm>
            <a:off x="5640293" y="2435745"/>
            <a:ext cx="1255916" cy="653076"/>
          </a:xfrm>
          <a:prstGeom prst="rect">
            <a:avLst/>
          </a:prstGeom>
        </p:spPr>
      </p:pic>
      <p:pic>
        <p:nvPicPr>
          <p:cNvPr id="4" name="Picture 3">
            <a:extLst>
              <a:ext uri="{FF2B5EF4-FFF2-40B4-BE49-F238E27FC236}">
                <a16:creationId xmlns:a16="http://schemas.microsoft.com/office/drawing/2014/main" id="{5144B5D3-CEE9-8A40-9731-D99E7B724783}"/>
              </a:ext>
            </a:extLst>
          </p:cNvPr>
          <p:cNvPicPr>
            <a:picLocks noChangeAspect="1"/>
          </p:cNvPicPr>
          <p:nvPr/>
        </p:nvPicPr>
        <p:blipFill>
          <a:blip r:embed="rId3"/>
          <a:stretch>
            <a:fillRect/>
          </a:stretch>
        </p:blipFill>
        <p:spPr>
          <a:xfrm>
            <a:off x="2247791" y="2412636"/>
            <a:ext cx="970516" cy="679361"/>
          </a:xfrm>
          <a:prstGeom prst="rect">
            <a:avLst/>
          </a:prstGeom>
        </p:spPr>
      </p:pic>
      <p:sp>
        <p:nvSpPr>
          <p:cNvPr id="5" name="Rectangle 4">
            <a:extLst>
              <a:ext uri="{FF2B5EF4-FFF2-40B4-BE49-F238E27FC236}">
                <a16:creationId xmlns:a16="http://schemas.microsoft.com/office/drawing/2014/main" id="{5B9E219D-050C-D942-A56A-034B9C81C51F}"/>
              </a:ext>
            </a:extLst>
          </p:cNvPr>
          <p:cNvSpPr/>
          <p:nvPr/>
        </p:nvSpPr>
        <p:spPr>
          <a:xfrm>
            <a:off x="1194201" y="3080415"/>
            <a:ext cx="3074019" cy="1846659"/>
          </a:xfrm>
          <a:prstGeom prst="rect">
            <a:avLst/>
          </a:prstGeom>
        </p:spPr>
        <p:txBody>
          <a:bodyPr wrap="square">
            <a:spAutoFit/>
          </a:bodyPr>
          <a:lstStyle/>
          <a:p>
            <a:pPr algn="ctr">
              <a:lnSpc>
                <a:spcPct val="150000"/>
              </a:lnSpc>
            </a:pPr>
            <a:r>
              <a:rPr lang="en-US" b="1" dirty="0"/>
              <a:t>No problem.</a:t>
            </a:r>
            <a:endParaRPr lang="en-US" dirty="0"/>
          </a:p>
          <a:p>
            <a:pPr algn="ctr"/>
            <a:endParaRPr lang="en-US" sz="1200" dirty="0"/>
          </a:p>
          <a:p>
            <a:pPr>
              <a:spcAft>
                <a:spcPts val="500"/>
              </a:spcAft>
            </a:pPr>
            <a:r>
              <a:rPr lang="en-US" sz="1200" dirty="0">
                <a:cs typeface="Arial" panose="020B0604020202020204" pitchFamily="34" charset="0"/>
              </a:rPr>
              <a:t>The slides in this deck can be edited to suit your needs. However, if you alter text, data or images on our slides, we ask that you </a:t>
            </a:r>
            <a:r>
              <a:rPr lang="en-US" sz="1200" b="1" dirty="0">
                <a:cs typeface="Arial" panose="020B0604020202020204" pitchFamily="34" charset="0"/>
              </a:rPr>
              <a:t>remove National Journal logos and branding </a:t>
            </a:r>
            <a:r>
              <a:rPr lang="en-US" sz="1200" dirty="0">
                <a:cs typeface="Arial" panose="020B0604020202020204" pitchFamily="34" charset="0"/>
              </a:rPr>
              <a:t>prior to distribution or public use. Look for:</a:t>
            </a:r>
          </a:p>
        </p:txBody>
      </p:sp>
      <p:sp>
        <p:nvSpPr>
          <p:cNvPr id="6" name="Rectangle 5">
            <a:extLst>
              <a:ext uri="{FF2B5EF4-FFF2-40B4-BE49-F238E27FC236}">
                <a16:creationId xmlns:a16="http://schemas.microsoft.com/office/drawing/2014/main" id="{BFA04144-1919-664A-A185-7029B3C0D83C}"/>
              </a:ext>
            </a:extLst>
          </p:cNvPr>
          <p:cNvSpPr/>
          <p:nvPr/>
        </p:nvSpPr>
        <p:spPr>
          <a:xfrm>
            <a:off x="4839080" y="3187043"/>
            <a:ext cx="3007750" cy="2372444"/>
          </a:xfrm>
          <a:prstGeom prst="rect">
            <a:avLst/>
          </a:prstGeom>
        </p:spPr>
        <p:txBody>
          <a:bodyPr wrap="square">
            <a:spAutoFit/>
          </a:bodyPr>
          <a:lstStyle/>
          <a:p>
            <a:pPr algn="ctr"/>
            <a:r>
              <a:rPr lang="en-US" b="1" dirty="0"/>
              <a:t>We’re here to help.</a:t>
            </a:r>
            <a:br>
              <a:rPr lang="en-US" b="1" dirty="0"/>
            </a:br>
            <a:endParaRPr lang="en-US" dirty="0"/>
          </a:p>
          <a:p>
            <a:pPr>
              <a:spcAft>
                <a:spcPts val="500"/>
              </a:spcAft>
            </a:pPr>
            <a:r>
              <a:rPr lang="en-US" sz="1200" dirty="0">
                <a:cs typeface="Arial" panose="020B0604020202020204" pitchFamily="34" charset="0"/>
              </a:rPr>
              <a:t>If you’d like our team of policy researchers and data visualization specialists to customize this deck with your vision in mind, </a:t>
            </a:r>
            <a:r>
              <a:rPr lang="en-US" sz="1200" b="1" dirty="0">
                <a:cs typeface="Arial" panose="020B0604020202020204" pitchFamily="34" charset="0"/>
              </a:rPr>
              <a:t>contact your Dedicated Advisor </a:t>
            </a:r>
            <a:r>
              <a:rPr lang="en-US" sz="1200" dirty="0">
                <a:cs typeface="Arial" panose="020B0604020202020204" pitchFamily="34" charset="0"/>
              </a:rPr>
              <a:t>or email </a:t>
            </a:r>
            <a:r>
              <a:rPr lang="en-US" sz="1200" dirty="0">
                <a:cs typeface="Arial" panose="020B0604020202020204" pitchFamily="34" charset="0"/>
                <a:hlinkClick r:id="rId4"/>
              </a:rPr>
              <a:t>service@nationaljournal.com</a:t>
            </a:r>
            <a:r>
              <a:rPr lang="en-US" sz="1200" dirty="0">
                <a:cs typeface="Arial" panose="020B0604020202020204" pitchFamily="34" charset="0"/>
              </a:rPr>
              <a:t>. </a:t>
            </a:r>
          </a:p>
          <a:p>
            <a:pPr>
              <a:spcAft>
                <a:spcPts val="500"/>
              </a:spcAft>
            </a:pPr>
            <a:br>
              <a:rPr lang="en-US" sz="1200" dirty="0">
                <a:cs typeface="Arial" panose="020B0604020202020204" pitchFamily="34" charset="0"/>
              </a:rPr>
            </a:br>
            <a:r>
              <a:rPr lang="en-US" sz="1200" dirty="0">
                <a:cs typeface="Arial" panose="020B0604020202020204" pitchFamily="34" charset="0"/>
              </a:rPr>
              <a:t>This service is included in most membership packages.</a:t>
            </a:r>
          </a:p>
        </p:txBody>
      </p:sp>
      <p:pic>
        <p:nvPicPr>
          <p:cNvPr id="7" name="Picture 6">
            <a:extLst>
              <a:ext uri="{FF2B5EF4-FFF2-40B4-BE49-F238E27FC236}">
                <a16:creationId xmlns:a16="http://schemas.microsoft.com/office/drawing/2014/main" id="{C07E8841-4490-254A-B79C-F5CFF007D3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1846" y="4900653"/>
            <a:ext cx="1288593" cy="342425"/>
          </a:xfrm>
          <a:prstGeom prst="rect">
            <a:avLst/>
          </a:prstGeom>
        </p:spPr>
      </p:pic>
      <p:pic>
        <p:nvPicPr>
          <p:cNvPr id="8" name="Picture 7">
            <a:extLst>
              <a:ext uri="{FF2B5EF4-FFF2-40B4-BE49-F238E27FC236}">
                <a16:creationId xmlns:a16="http://schemas.microsoft.com/office/drawing/2014/main" id="{3BA70CE5-5DEC-6344-A2A5-55B936F3C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1846" y="5287397"/>
            <a:ext cx="1942450" cy="290183"/>
          </a:xfrm>
          <a:prstGeom prst="rect">
            <a:avLst/>
          </a:prstGeom>
        </p:spPr>
      </p:pic>
      <p:sp>
        <p:nvSpPr>
          <p:cNvPr id="10" name="Title 9"/>
          <p:cNvSpPr>
            <a:spLocks noGrp="1"/>
          </p:cNvSpPr>
          <p:nvPr>
            <p:ph type="title"/>
          </p:nvPr>
        </p:nvSpPr>
        <p:spPr/>
        <p:txBody>
          <a:bodyPr/>
          <a:lstStyle/>
          <a:p>
            <a:r>
              <a:rPr lang="en-US" dirty="0"/>
              <a:t>Ways to edit these slides</a:t>
            </a:r>
          </a:p>
        </p:txBody>
      </p:sp>
    </p:spTree>
    <p:extLst>
      <p:ext uri="{BB962C8B-B14F-4D97-AF65-F5344CB8AC3E}">
        <p14:creationId xmlns:p14="http://schemas.microsoft.com/office/powerpoint/2010/main" val="124784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Understanding the political fundraising landscape, and the various ways to donate</a:t>
            </a:r>
          </a:p>
        </p:txBody>
      </p:sp>
      <p:sp>
        <p:nvSpPr>
          <p:cNvPr id="27" name="Freeform 26"/>
          <p:cNvSpPr/>
          <p:nvPr/>
        </p:nvSpPr>
        <p:spPr bwMode="auto">
          <a:xfrm>
            <a:off x="1440372" y="2385198"/>
            <a:ext cx="4047483" cy="661720"/>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solidFill>
            <a:schemeClr val="bg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0" tIns="0" rIns="0" bIns="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eaLnBrk="1" hangingPunct="1">
              <a:spcAft>
                <a:spcPct val="15000"/>
              </a:spcAft>
              <a:defRPr/>
            </a:pPr>
            <a:r>
              <a:rPr lang="en-US" altLang="en-US" sz="1000" b="1" dirty="0">
                <a:solidFill>
                  <a:srgbClr val="000000"/>
                </a:solidFill>
                <a:latin typeface="+mn-lt"/>
                <a:cs typeface="Georgia"/>
              </a:rPr>
              <a:t>Candidate committees</a:t>
            </a:r>
          </a:p>
          <a:p>
            <a:pPr marL="171450" lvl="1" indent="-171450">
              <a:spcAft>
                <a:spcPct val="15000"/>
              </a:spcAft>
              <a:buFont typeface="Arial" charset="0"/>
              <a:buChar char="•"/>
              <a:defRPr/>
            </a:pPr>
            <a:r>
              <a:rPr lang="en-US" sz="1000" dirty="0">
                <a:solidFill>
                  <a:srgbClr val="000000"/>
                </a:solidFill>
                <a:latin typeface="+mn-lt"/>
                <a:cs typeface="Georgia"/>
              </a:rPr>
              <a:t>Automatically created when a candidate declares an intention to run</a:t>
            </a:r>
          </a:p>
          <a:p>
            <a:pPr marL="171450" lvl="1" indent="-171450">
              <a:spcAft>
                <a:spcPct val="15000"/>
              </a:spcAft>
              <a:buFont typeface="Arial" charset="0"/>
              <a:buChar char="•"/>
              <a:defRPr/>
            </a:pPr>
            <a:r>
              <a:rPr lang="en-US" sz="1000" dirty="0">
                <a:solidFill>
                  <a:srgbClr val="000000"/>
                </a:solidFill>
                <a:latin typeface="+mn-lt"/>
                <a:cs typeface="Georgia"/>
              </a:rPr>
              <a:t>Money donated goes directly to the candidate’s campaign and must be disclosed to the FEC</a:t>
            </a:r>
          </a:p>
        </p:txBody>
      </p:sp>
      <p:sp>
        <p:nvSpPr>
          <p:cNvPr id="28" name="TextBox 27"/>
          <p:cNvSpPr txBox="1"/>
          <p:nvPr/>
        </p:nvSpPr>
        <p:spPr>
          <a:xfrm>
            <a:off x="1446683" y="4176267"/>
            <a:ext cx="3196557" cy="246221"/>
          </a:xfrm>
          <a:prstGeom prst="rect">
            <a:avLst/>
          </a:prstGeom>
          <a:solidFill>
            <a:schemeClr val="bg1"/>
          </a:solidFill>
        </p:spPr>
        <p:txBody>
          <a:bodyPr wrap="square">
            <a:spAutoFit/>
          </a:bodyPr>
          <a:lstStyle/>
          <a:p>
            <a:pPr>
              <a:defRPr/>
            </a:pPr>
            <a:r>
              <a:rPr lang="en-US" sz="1000" b="1" dirty="0">
                <a:solidFill>
                  <a:srgbClr val="000000"/>
                </a:solidFill>
                <a:ea typeface="MS PGothic" panose="020B0600070205080204" pitchFamily="34" charset="-128"/>
                <a:cs typeface="Georgia"/>
              </a:rPr>
              <a:t>Political Action Committees (PACs)</a:t>
            </a:r>
            <a:endParaRPr lang="en-US" sz="1050" b="1" dirty="0">
              <a:solidFill>
                <a:srgbClr val="000000"/>
              </a:solidFill>
              <a:ea typeface="MS PGothic" panose="020B0600070205080204" pitchFamily="34" charset="-128"/>
              <a:cs typeface="Georgia"/>
            </a:endParaRPr>
          </a:p>
        </p:txBody>
      </p:sp>
      <p:sp>
        <p:nvSpPr>
          <p:cNvPr id="29" name="TextBox 28"/>
          <p:cNvSpPr txBox="1">
            <a:spLocks noChangeArrowheads="1"/>
          </p:cNvSpPr>
          <p:nvPr/>
        </p:nvSpPr>
        <p:spPr bwMode="auto">
          <a:xfrm>
            <a:off x="1371792" y="3198126"/>
            <a:ext cx="4105281" cy="8617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000" b="1" dirty="0">
                <a:solidFill>
                  <a:srgbClr val="000000"/>
                </a:solidFill>
                <a:latin typeface="+mn-lt"/>
                <a:cs typeface="Georgia"/>
              </a:rPr>
              <a:t>Party committees</a:t>
            </a:r>
          </a:p>
          <a:p>
            <a:pPr marL="171450" indent="-171450">
              <a:lnSpc>
                <a:spcPct val="100000"/>
              </a:lnSpc>
              <a:spcBef>
                <a:spcPct val="0"/>
              </a:spcBef>
            </a:pPr>
            <a:r>
              <a:rPr lang="en-US" altLang="en-US" sz="1000" dirty="0">
                <a:solidFill>
                  <a:srgbClr val="000000"/>
                </a:solidFill>
                <a:latin typeface="+mn-lt"/>
                <a:cs typeface="Georgia"/>
              </a:rPr>
              <a:t>Fundraise each election cycle in the same way that candidates do</a:t>
            </a:r>
          </a:p>
          <a:p>
            <a:pPr marL="171450" indent="-171450">
              <a:lnSpc>
                <a:spcPct val="100000"/>
              </a:lnSpc>
              <a:spcBef>
                <a:spcPct val="0"/>
              </a:spcBef>
            </a:pPr>
            <a:r>
              <a:rPr lang="en-US" altLang="en-US" sz="1000" dirty="0">
                <a:solidFill>
                  <a:srgbClr val="000000"/>
                </a:solidFill>
                <a:latin typeface="+mn-lt"/>
                <a:cs typeface="Georgia"/>
              </a:rPr>
              <a:t>Parties may only raise "hard money," which is given by individuals and political action committees and is subject to federal contribution limits</a:t>
            </a:r>
            <a:endParaRPr lang="en-US" altLang="en-US" sz="1000" b="1" dirty="0">
              <a:solidFill>
                <a:srgbClr val="000000"/>
              </a:solidFill>
              <a:latin typeface="+mn-lt"/>
              <a:cs typeface="Georgia"/>
            </a:endParaRPr>
          </a:p>
        </p:txBody>
      </p:sp>
      <p:sp>
        <p:nvSpPr>
          <p:cNvPr id="30" name="Freeform 29"/>
          <p:cNvSpPr/>
          <p:nvPr/>
        </p:nvSpPr>
        <p:spPr bwMode="auto">
          <a:xfrm>
            <a:off x="6004372" y="2406753"/>
            <a:ext cx="2379858" cy="400110"/>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solidFill>
            <a:schemeClr val="bg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91440" tIns="45720" rIns="91440" bIns="4572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a:spcAft>
                <a:spcPct val="15000"/>
              </a:spcAft>
              <a:defRPr/>
            </a:pPr>
            <a:r>
              <a:rPr lang="en-US" sz="1000" dirty="0">
                <a:solidFill>
                  <a:srgbClr val="000000"/>
                </a:solidFill>
                <a:latin typeface="+mn-lt"/>
                <a:cs typeface="Georgia"/>
              </a:rPr>
              <a:t>Cannot directly donate to federal candidates or parties</a:t>
            </a:r>
          </a:p>
        </p:txBody>
      </p:sp>
      <p:sp>
        <p:nvSpPr>
          <p:cNvPr id="31" name="TextBox 30"/>
          <p:cNvSpPr txBox="1"/>
          <p:nvPr/>
        </p:nvSpPr>
        <p:spPr>
          <a:xfrm>
            <a:off x="6408231" y="3538974"/>
            <a:ext cx="2454023" cy="246221"/>
          </a:xfrm>
          <a:prstGeom prst="rect">
            <a:avLst/>
          </a:prstGeom>
          <a:solidFill>
            <a:schemeClr val="bg1"/>
          </a:solidFill>
        </p:spPr>
        <p:txBody>
          <a:bodyPr wrap="square">
            <a:spAutoFit/>
          </a:bodyPr>
          <a:lstStyle/>
          <a:p>
            <a:pPr>
              <a:defRPr/>
            </a:pPr>
            <a:r>
              <a:rPr lang="en-US" sz="1000" b="1" dirty="0">
                <a:solidFill>
                  <a:srgbClr val="000000"/>
                </a:solidFill>
                <a:ea typeface="MS PGothic" panose="020B0600070205080204" pitchFamily="34" charset="-128"/>
                <a:cs typeface="Georgia"/>
              </a:rPr>
              <a:t>Issue-aligned</a:t>
            </a:r>
          </a:p>
        </p:txBody>
      </p:sp>
      <p:sp>
        <p:nvSpPr>
          <p:cNvPr id="32" name="TextBox 4"/>
          <p:cNvSpPr txBox="1">
            <a:spLocks noChangeArrowheads="1"/>
          </p:cNvSpPr>
          <p:nvPr/>
        </p:nvSpPr>
        <p:spPr bwMode="auto">
          <a:xfrm>
            <a:off x="6418864" y="3255313"/>
            <a:ext cx="2483913" cy="24622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000" b="1" dirty="0">
                <a:solidFill>
                  <a:srgbClr val="000000"/>
                </a:solidFill>
                <a:latin typeface="+mn-lt"/>
                <a:cs typeface="Georgia"/>
              </a:rPr>
              <a:t>Party-aligned</a:t>
            </a:r>
          </a:p>
        </p:txBody>
      </p:sp>
      <p:sp>
        <p:nvSpPr>
          <p:cNvPr id="42" name="Rectangle 41"/>
          <p:cNvSpPr/>
          <p:nvPr/>
        </p:nvSpPr>
        <p:spPr bwMode="auto">
          <a:xfrm>
            <a:off x="922011" y="1690285"/>
            <a:ext cx="2413868" cy="37726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43" name="TextBox 42"/>
          <p:cNvSpPr txBox="1">
            <a:spLocks noChangeArrowheads="1"/>
          </p:cNvSpPr>
          <p:nvPr/>
        </p:nvSpPr>
        <p:spPr bwMode="auto">
          <a:xfrm>
            <a:off x="997683" y="1720952"/>
            <a:ext cx="2215863" cy="307777"/>
          </a:xfrm>
          <a:prstGeom prst="rect">
            <a:avLst/>
          </a:prstGeom>
          <a:noFill/>
          <a:ln>
            <a:noFill/>
          </a:ln>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fontAlgn="auto">
              <a:spcBef>
                <a:spcPts val="0"/>
              </a:spcBef>
              <a:spcAft>
                <a:spcPts val="0"/>
              </a:spcAft>
              <a:defRPr/>
            </a:pPr>
            <a:r>
              <a:rPr lang="en-US" sz="1400" dirty="0">
                <a:solidFill>
                  <a:schemeClr val="bg1"/>
                </a:solidFill>
                <a:latin typeface="+mj-lt"/>
              </a:rPr>
              <a:t>Political committees</a:t>
            </a:r>
          </a:p>
        </p:txBody>
      </p:sp>
      <p:cxnSp>
        <p:nvCxnSpPr>
          <p:cNvPr id="41" name="Straight Arrow Connector 40"/>
          <p:cNvCxnSpPr/>
          <p:nvPr/>
        </p:nvCxnSpPr>
        <p:spPr bwMode="auto">
          <a:xfrm>
            <a:off x="997683" y="2067552"/>
            <a:ext cx="0" cy="2237503"/>
          </a:xfrm>
          <a:prstGeom prst="straightConnector1">
            <a:avLst/>
          </a:prstGeom>
          <a:solidFill>
            <a:schemeClr val="accent2"/>
          </a:solidFill>
          <a:ln w="12700" cmpd="sng">
            <a:solidFill>
              <a:schemeClr val="tx1">
                <a:lumMod val="50000"/>
                <a:lumOff val="50000"/>
              </a:schemeClr>
            </a:solidFill>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bwMode="auto">
          <a:xfrm>
            <a:off x="994133" y="4308738"/>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bwMode="auto">
          <a:xfrm>
            <a:off x="1001224" y="3354986"/>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bwMode="auto">
          <a:xfrm>
            <a:off x="994133" y="2484091"/>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bwMode="auto">
          <a:xfrm>
            <a:off x="997674" y="2176456"/>
            <a:ext cx="4666751"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bwMode="auto">
          <a:xfrm>
            <a:off x="5829011" y="1968130"/>
            <a:ext cx="2187799" cy="4149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55" name="TextBox 54"/>
          <p:cNvSpPr txBox="1">
            <a:spLocks noChangeArrowheads="1"/>
          </p:cNvSpPr>
          <p:nvPr/>
        </p:nvSpPr>
        <p:spPr bwMode="auto">
          <a:xfrm>
            <a:off x="5904683" y="2039871"/>
            <a:ext cx="1153073" cy="276999"/>
          </a:xfrm>
          <a:prstGeom prst="rect">
            <a:avLst/>
          </a:prstGeom>
          <a:noFill/>
          <a:ln>
            <a:noFill/>
          </a:ln>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fontAlgn="auto">
              <a:spcBef>
                <a:spcPts val="0"/>
              </a:spcBef>
              <a:spcAft>
                <a:spcPts val="0"/>
              </a:spcAft>
              <a:defRPr/>
            </a:pPr>
            <a:r>
              <a:rPr lang="en-US" sz="1200" dirty="0">
                <a:solidFill>
                  <a:schemeClr val="bg1"/>
                </a:solidFill>
                <a:latin typeface="+mj-lt"/>
              </a:rPr>
              <a:t>Super PACs</a:t>
            </a:r>
          </a:p>
        </p:txBody>
      </p:sp>
      <p:cxnSp>
        <p:nvCxnSpPr>
          <p:cNvPr id="56" name="Straight Arrow Connector 55"/>
          <p:cNvCxnSpPr/>
          <p:nvPr/>
        </p:nvCxnSpPr>
        <p:spPr bwMode="auto">
          <a:xfrm flipH="1">
            <a:off x="5993590" y="2389871"/>
            <a:ext cx="3471" cy="1285984"/>
          </a:xfrm>
          <a:prstGeom prst="straightConnector1">
            <a:avLst/>
          </a:prstGeom>
          <a:solidFill>
            <a:srgbClr val="559885"/>
          </a:solidFill>
          <a:ln w="12700" cmpd="sng">
            <a:solidFill>
              <a:schemeClr val="tx1">
                <a:lumMod val="50000"/>
                <a:lumOff val="50000"/>
              </a:schemeClr>
            </a:solidFill>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bwMode="auto">
          <a:xfrm>
            <a:off x="5997140" y="3675855"/>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bwMode="auto">
          <a:xfrm>
            <a:off x="6000681" y="3384513"/>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bwMode="auto">
          <a:xfrm>
            <a:off x="5993590" y="3081588"/>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62" name="Rectangle 61"/>
          <p:cNvSpPr/>
          <p:nvPr/>
        </p:nvSpPr>
        <p:spPr bwMode="auto">
          <a:xfrm>
            <a:off x="978654" y="4614776"/>
            <a:ext cx="2187799" cy="377267"/>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63" name="TextBox 62"/>
          <p:cNvSpPr txBox="1">
            <a:spLocks noChangeArrowheads="1"/>
          </p:cNvSpPr>
          <p:nvPr/>
        </p:nvSpPr>
        <p:spPr bwMode="auto">
          <a:xfrm>
            <a:off x="1054326" y="4645443"/>
            <a:ext cx="1275990" cy="307777"/>
          </a:xfrm>
          <a:prstGeom prst="rect">
            <a:avLst/>
          </a:prstGeom>
          <a:noFill/>
          <a:ln>
            <a:noFill/>
          </a:ln>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fontAlgn="auto">
              <a:spcBef>
                <a:spcPts val="0"/>
              </a:spcBef>
              <a:spcAft>
                <a:spcPts val="0"/>
              </a:spcAft>
              <a:defRPr/>
            </a:pPr>
            <a:r>
              <a:rPr lang="en-US" sz="1400" dirty="0">
                <a:solidFill>
                  <a:schemeClr val="bg1"/>
                </a:solidFill>
                <a:latin typeface="+mj-lt"/>
              </a:rPr>
              <a:t>Non-profits</a:t>
            </a:r>
          </a:p>
        </p:txBody>
      </p:sp>
      <p:sp>
        <p:nvSpPr>
          <p:cNvPr id="66" name="TextBox 65"/>
          <p:cNvSpPr txBox="1">
            <a:spLocks noChangeArrowheads="1"/>
          </p:cNvSpPr>
          <p:nvPr/>
        </p:nvSpPr>
        <p:spPr bwMode="auto">
          <a:xfrm>
            <a:off x="1497017" y="5606883"/>
            <a:ext cx="6756860"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None/>
            </a:pPr>
            <a:r>
              <a:rPr lang="en-US" altLang="en-US" sz="1000" dirty="0">
                <a:solidFill>
                  <a:srgbClr val="000000"/>
                </a:solidFill>
                <a:latin typeface="+mn-lt"/>
                <a:cs typeface="Georgia"/>
              </a:rPr>
              <a:t>Issue groups often have a non-profit </a:t>
            </a:r>
            <a:r>
              <a:rPr lang="en-US" altLang="en-US" sz="1000" b="1" dirty="0">
                <a:solidFill>
                  <a:srgbClr val="000000"/>
                </a:solidFill>
                <a:latin typeface="+mn-lt"/>
                <a:cs typeface="Georgia"/>
              </a:rPr>
              <a:t>501(c)(4) </a:t>
            </a:r>
            <a:r>
              <a:rPr lang="en-US" altLang="en-US" sz="1000" dirty="0">
                <a:solidFill>
                  <a:srgbClr val="000000"/>
                </a:solidFill>
                <a:latin typeface="+mn-lt"/>
                <a:cs typeface="Georgia"/>
              </a:rPr>
              <a:t>arm. They can engage in some political activity, as long as such activities do not constitute the group’s main purpose. Reporting requirements are more relaxed</a:t>
            </a:r>
            <a:endParaRPr lang="en-US" altLang="en-US" sz="1000" b="1" dirty="0">
              <a:solidFill>
                <a:srgbClr val="000000"/>
              </a:solidFill>
              <a:latin typeface="+mn-lt"/>
              <a:cs typeface="Georgia"/>
            </a:endParaRPr>
          </a:p>
        </p:txBody>
      </p:sp>
      <p:sp>
        <p:nvSpPr>
          <p:cNvPr id="70" name="TextBox 4"/>
          <p:cNvSpPr txBox="1">
            <a:spLocks noChangeArrowheads="1"/>
          </p:cNvSpPr>
          <p:nvPr/>
        </p:nvSpPr>
        <p:spPr bwMode="auto">
          <a:xfrm>
            <a:off x="6408231" y="2949443"/>
            <a:ext cx="2735770" cy="24622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000" b="1" dirty="0">
                <a:solidFill>
                  <a:srgbClr val="000000"/>
                </a:solidFill>
                <a:latin typeface="+mn-lt"/>
                <a:cs typeface="Georgia"/>
              </a:rPr>
              <a:t>Candidate-aligned</a:t>
            </a:r>
          </a:p>
        </p:txBody>
      </p:sp>
      <p:sp>
        <p:nvSpPr>
          <p:cNvPr id="74" name="TextBox 73"/>
          <p:cNvSpPr txBox="1">
            <a:spLocks noChangeArrowheads="1"/>
          </p:cNvSpPr>
          <p:nvPr/>
        </p:nvSpPr>
        <p:spPr bwMode="auto">
          <a:xfrm>
            <a:off x="1497017" y="5060306"/>
            <a:ext cx="6814880"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None/>
            </a:pPr>
            <a:r>
              <a:rPr lang="en-US" altLang="en-US" sz="1000" b="1" dirty="0">
                <a:solidFill>
                  <a:srgbClr val="000000"/>
                </a:solidFill>
                <a:latin typeface="+mn-lt"/>
                <a:cs typeface="Georgia"/>
              </a:rPr>
              <a:t>501(c)(3) </a:t>
            </a:r>
            <a:r>
              <a:rPr lang="en-US" altLang="en-US" sz="1000" dirty="0">
                <a:solidFill>
                  <a:srgbClr val="000000"/>
                </a:solidFill>
                <a:latin typeface="+mn-lt"/>
                <a:cs typeface="Georgia"/>
              </a:rPr>
              <a:t>groups cannot contribute monetarily to campaigns, nor can they endorse candidates or parties. 501(c)(3) groups can engage in nonpartisan activities that encourage political engagement</a:t>
            </a:r>
            <a:endParaRPr lang="en-US" altLang="en-US" sz="1000" b="1" dirty="0">
              <a:solidFill>
                <a:srgbClr val="000000"/>
              </a:solidFill>
              <a:latin typeface="+mn-lt"/>
              <a:cs typeface="Georgia"/>
            </a:endParaRPr>
          </a:p>
        </p:txBody>
      </p:sp>
      <p:cxnSp>
        <p:nvCxnSpPr>
          <p:cNvPr id="45" name="Straight Arrow Connector 44"/>
          <p:cNvCxnSpPr/>
          <p:nvPr/>
        </p:nvCxnSpPr>
        <p:spPr bwMode="auto">
          <a:xfrm>
            <a:off x="1030822" y="4992043"/>
            <a:ext cx="0" cy="793449"/>
          </a:xfrm>
          <a:prstGeom prst="straightConnector1">
            <a:avLst/>
          </a:prstGeom>
          <a:solidFill>
            <a:srgbClr val="559885"/>
          </a:solidFill>
          <a:ln w="12700" cmpd="sng">
            <a:solidFill>
              <a:schemeClr val="tx1">
                <a:lumMod val="50000"/>
                <a:lumOff val="50000"/>
              </a:schemeClr>
            </a:solidFill>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bwMode="auto">
          <a:xfrm>
            <a:off x="1050777" y="5240116"/>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bwMode="auto">
          <a:xfrm>
            <a:off x="1050777" y="5785492"/>
            <a:ext cx="370568" cy="0"/>
          </a:xfrm>
          <a:prstGeom prst="straightConnector1">
            <a:avLst/>
          </a:prstGeom>
          <a:solidFill>
            <a:srgbClr val="559885"/>
          </a:solidFill>
          <a:ln w="12700" cmpd="sng">
            <a:solidFill>
              <a:schemeClr val="tx1">
                <a:lumMod val="50000"/>
                <a:lumOff val="50000"/>
              </a:schemeClr>
            </a:solidFill>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33" name="Rounded Rectangle 32">
            <a:extLst>
              <a:ext uri="{FF2B5EF4-FFF2-40B4-BE49-F238E27FC236}">
                <a16:creationId xmlns:a16="http://schemas.microsoft.com/office/drawing/2014/main" id="{DAA47A16-3A92-DE4F-8206-DC8BD87E98AC}"/>
              </a:ext>
            </a:extLst>
          </p:cNvPr>
          <p:cNvSpPr/>
          <p:nvPr/>
        </p:nvSpPr>
        <p:spPr>
          <a:xfrm>
            <a:off x="832102" y="1622022"/>
            <a:ext cx="7479794" cy="2861778"/>
          </a:xfrm>
          <a:prstGeom prst="roundRect">
            <a:avLst>
              <a:gd name="adj" fmla="val 3206"/>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AA47A16-3A92-DE4F-8206-DC8BD87E98AC}"/>
              </a:ext>
            </a:extLst>
          </p:cNvPr>
          <p:cNvSpPr/>
          <p:nvPr/>
        </p:nvSpPr>
        <p:spPr>
          <a:xfrm>
            <a:off x="832101" y="4564649"/>
            <a:ext cx="7479795" cy="1498758"/>
          </a:xfrm>
          <a:prstGeom prst="roundRect">
            <a:avLst>
              <a:gd name="adj" fmla="val 3206"/>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FFCDF1B0-162B-5243-A131-D2FA4FF545DB}"/>
              </a:ext>
            </a:extLst>
          </p:cNvPr>
          <p:cNvSpPr txBox="1"/>
          <p:nvPr/>
        </p:nvSpPr>
        <p:spPr>
          <a:xfrm>
            <a:off x="636989" y="6224623"/>
            <a:ext cx="4161587" cy="307777"/>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FEC, 2020; Center for Responsive Politics, 2020; National Journal Research, 2020; New York Times</a:t>
            </a:r>
          </a:p>
        </p:txBody>
      </p:sp>
    </p:spTree>
    <p:extLst>
      <p:ext uri="{BB962C8B-B14F-4D97-AF65-F5344CB8AC3E}">
        <p14:creationId xmlns:p14="http://schemas.microsoft.com/office/powerpoint/2010/main" val="369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Differences between PACs and Super PACs</a:t>
            </a:r>
          </a:p>
        </p:txBody>
      </p:sp>
      <p:sp>
        <p:nvSpPr>
          <p:cNvPr id="21" name="Rounded Rectangle 20"/>
          <p:cNvSpPr/>
          <p:nvPr/>
        </p:nvSpPr>
        <p:spPr>
          <a:xfrm>
            <a:off x="4680795" y="1615102"/>
            <a:ext cx="3474720" cy="96335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900" b="1" dirty="0">
                <a:solidFill>
                  <a:schemeClr val="accent1"/>
                </a:solidFill>
                <a:latin typeface="+mj-lt"/>
              </a:rPr>
              <a:t>Super PACs</a:t>
            </a:r>
          </a:p>
          <a:p>
            <a:pPr>
              <a:spcAft>
                <a:spcPts val="200"/>
              </a:spcAft>
            </a:pPr>
            <a:r>
              <a:rPr lang="en-US" sz="900" dirty="0">
                <a:solidFill>
                  <a:schemeClr val="tx1"/>
                </a:solidFill>
              </a:rPr>
              <a:t>Super PACs similarly pool money from like-minded individuals and are regulated by the FEC. Super PACs do not have contribution or donation limits, but unlike regular PACs, they cannot donate directly to a candidate</a:t>
            </a:r>
          </a:p>
        </p:txBody>
      </p:sp>
      <p:sp>
        <p:nvSpPr>
          <p:cNvPr id="2" name="Rounded Rectangle 1"/>
          <p:cNvSpPr/>
          <p:nvPr/>
        </p:nvSpPr>
        <p:spPr>
          <a:xfrm>
            <a:off x="930290" y="1615102"/>
            <a:ext cx="3474720" cy="96859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900" b="1" dirty="0">
                <a:solidFill>
                  <a:schemeClr val="accent1"/>
                </a:solidFill>
                <a:latin typeface="+mj-lt"/>
              </a:rPr>
              <a:t>PACs</a:t>
            </a:r>
          </a:p>
          <a:p>
            <a:pPr>
              <a:spcAft>
                <a:spcPts val="200"/>
              </a:spcAft>
            </a:pPr>
            <a:r>
              <a:rPr lang="en-US" sz="900" dirty="0">
                <a:solidFill>
                  <a:schemeClr val="tx1"/>
                </a:solidFill>
              </a:rPr>
              <a:t>Political Action Committees pool donations from people with similar views or goals to then spend on election activities. PACs are regulated by the FEC, which limits contributions to and from each PAC</a:t>
            </a:r>
          </a:p>
        </p:txBody>
      </p:sp>
      <p:sp>
        <p:nvSpPr>
          <p:cNvPr id="58" name="Rounded Rectangle 57">
            <a:extLst>
              <a:ext uri="{FF2B5EF4-FFF2-40B4-BE49-F238E27FC236}">
                <a16:creationId xmlns:a16="http://schemas.microsoft.com/office/drawing/2014/main" id="{35917937-7758-EC48-83BD-E516BD7BD7E8}"/>
              </a:ext>
            </a:extLst>
          </p:cNvPr>
          <p:cNvSpPr/>
          <p:nvPr/>
        </p:nvSpPr>
        <p:spPr>
          <a:xfrm>
            <a:off x="846470" y="1538902"/>
            <a:ext cx="3627389" cy="4559971"/>
          </a:xfrm>
          <a:prstGeom prst="roundRect">
            <a:avLst>
              <a:gd name="adj" fmla="val 2245"/>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35917937-7758-EC48-83BD-E516BD7BD7E8}"/>
              </a:ext>
            </a:extLst>
          </p:cNvPr>
          <p:cNvSpPr/>
          <p:nvPr/>
        </p:nvSpPr>
        <p:spPr>
          <a:xfrm>
            <a:off x="4596975" y="1538902"/>
            <a:ext cx="3657600" cy="4559971"/>
          </a:xfrm>
          <a:prstGeom prst="roundRect">
            <a:avLst>
              <a:gd name="adj" fmla="val 2245"/>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20" name="Straight Arrow Connector 119"/>
          <p:cNvCxnSpPr/>
          <p:nvPr/>
        </p:nvCxnSpPr>
        <p:spPr>
          <a:xfrm flipH="1">
            <a:off x="2194092" y="3682638"/>
            <a:ext cx="0" cy="32004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Oval 121"/>
          <p:cNvSpPr>
            <a:spLocks noChangeAspect="1"/>
          </p:cNvSpPr>
          <p:nvPr/>
        </p:nvSpPr>
        <p:spPr>
          <a:xfrm flipH="1">
            <a:off x="1823230" y="2886194"/>
            <a:ext cx="525423" cy="52542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chemeClr val="bg1"/>
                </a:solidFill>
                <a:latin typeface="+mj-lt"/>
              </a:rPr>
              <a:t>PAC</a:t>
            </a:r>
          </a:p>
        </p:txBody>
      </p:sp>
      <p:grpSp>
        <p:nvGrpSpPr>
          <p:cNvPr id="123" name="Group 122"/>
          <p:cNvGrpSpPr/>
          <p:nvPr/>
        </p:nvGrpSpPr>
        <p:grpSpPr>
          <a:xfrm flipH="1">
            <a:off x="3568611" y="4059876"/>
            <a:ext cx="914400" cy="855338"/>
            <a:chOff x="5633802" y="2936887"/>
            <a:chExt cx="914400" cy="855338"/>
          </a:xfrm>
        </p:grpSpPr>
        <p:pic>
          <p:nvPicPr>
            <p:cNvPr id="124" name="Picture 14" descr="Speaker Icon 1912108"/>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940126" y="2936887"/>
              <a:ext cx="301752" cy="301752"/>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p:cNvSpPr txBox="1"/>
            <p:nvPr/>
          </p:nvSpPr>
          <p:spPr>
            <a:xfrm flipH="1">
              <a:off x="5633802" y="3238227"/>
              <a:ext cx="914400" cy="553998"/>
            </a:xfrm>
            <a:prstGeom prst="rect">
              <a:avLst/>
            </a:prstGeom>
            <a:noFill/>
          </p:spPr>
          <p:txBody>
            <a:bodyPr wrap="square" lIns="0" rIns="0" rtlCol="0">
              <a:spAutoFit/>
            </a:bodyPr>
            <a:lstStyle/>
            <a:p>
              <a:pPr algn="ctr"/>
              <a:r>
                <a:rPr lang="en-US" sz="700" b="1" dirty="0"/>
                <a:t>Campaign/</a:t>
              </a:r>
            </a:p>
            <a:p>
              <a:pPr algn="ctr"/>
              <a:r>
                <a:rPr lang="en-US" sz="700" b="1" dirty="0"/>
                <a:t>advocacy spending</a:t>
              </a:r>
            </a:p>
            <a:p>
              <a:pPr algn="ctr"/>
              <a:r>
                <a:rPr lang="en-US" sz="700" dirty="0"/>
                <a:t>Max contribution</a:t>
              </a:r>
              <a:r>
                <a:rPr lang="en-US" sz="800" dirty="0"/>
                <a:t> </a:t>
              </a:r>
            </a:p>
            <a:p>
              <a:pPr algn="ctr"/>
              <a:r>
                <a:rPr lang="en-US" sz="800" b="1" dirty="0">
                  <a:solidFill>
                    <a:schemeClr val="accent1"/>
                  </a:solidFill>
                  <a:latin typeface="+mj-lt"/>
                </a:rPr>
                <a:t>No limit</a:t>
              </a:r>
            </a:p>
          </p:txBody>
        </p:sp>
      </p:grpSp>
      <p:grpSp>
        <p:nvGrpSpPr>
          <p:cNvPr id="126" name="Group 125"/>
          <p:cNvGrpSpPr/>
          <p:nvPr/>
        </p:nvGrpSpPr>
        <p:grpSpPr>
          <a:xfrm flipH="1">
            <a:off x="1736892" y="4043305"/>
            <a:ext cx="914400" cy="871909"/>
            <a:chOff x="5611520" y="1795776"/>
            <a:chExt cx="914400" cy="871909"/>
          </a:xfrm>
        </p:grpSpPr>
        <p:pic>
          <p:nvPicPr>
            <p:cNvPr id="127" name="Picture 126"/>
            <p:cNvPicPr>
              <a:picLocks noChangeAspect="1"/>
            </p:cNvPicPr>
            <p:nvPr/>
          </p:nvPicPr>
          <p:blipFill>
            <a:blip r:embed="rId4">
              <a:grayscl/>
            </a:blip>
            <a:stretch>
              <a:fillRect/>
            </a:stretch>
          </p:blipFill>
          <p:spPr>
            <a:xfrm>
              <a:off x="5795555" y="1795776"/>
              <a:ext cx="546330" cy="301752"/>
            </a:xfrm>
            <a:prstGeom prst="rect">
              <a:avLst/>
            </a:prstGeom>
          </p:spPr>
        </p:pic>
        <p:sp>
          <p:nvSpPr>
            <p:cNvPr id="128" name="TextBox 127"/>
            <p:cNvSpPr txBox="1"/>
            <p:nvPr/>
          </p:nvSpPr>
          <p:spPr>
            <a:xfrm flipH="1">
              <a:off x="5611520" y="2129076"/>
              <a:ext cx="914400" cy="538609"/>
            </a:xfrm>
            <a:prstGeom prst="rect">
              <a:avLst/>
            </a:prstGeom>
            <a:noFill/>
            <a:ln>
              <a:noFill/>
            </a:ln>
          </p:spPr>
          <p:txBody>
            <a:bodyPr wrap="square" lIns="0" rIns="0" rtlCol="0">
              <a:spAutoFit/>
            </a:bodyPr>
            <a:lstStyle/>
            <a:p>
              <a:pPr algn="ctr"/>
              <a:r>
                <a:rPr lang="en-US" sz="700" b="1" dirty="0"/>
                <a:t>National party </a:t>
              </a:r>
            </a:p>
            <a:p>
              <a:pPr algn="ctr"/>
              <a:r>
                <a:rPr lang="en-US" sz="700" b="1" dirty="0"/>
                <a:t>committee</a:t>
              </a:r>
            </a:p>
            <a:p>
              <a:pPr algn="ctr"/>
              <a:r>
                <a:rPr lang="en-US" sz="700" dirty="0"/>
                <a:t>Max contribution </a:t>
              </a:r>
            </a:p>
            <a:p>
              <a:pPr algn="ctr"/>
              <a:r>
                <a:rPr lang="en-US" sz="800" b="1" dirty="0">
                  <a:solidFill>
                    <a:schemeClr val="accent1"/>
                  </a:solidFill>
                  <a:latin typeface="+mj-lt"/>
                </a:rPr>
                <a:t>$15,000</a:t>
              </a:r>
            </a:p>
          </p:txBody>
        </p:sp>
      </p:grpSp>
      <p:grpSp>
        <p:nvGrpSpPr>
          <p:cNvPr id="129" name="Group 128"/>
          <p:cNvGrpSpPr/>
          <p:nvPr/>
        </p:nvGrpSpPr>
        <p:grpSpPr>
          <a:xfrm flipH="1">
            <a:off x="2679060" y="4062970"/>
            <a:ext cx="914400" cy="852244"/>
            <a:chOff x="7056242" y="2802230"/>
            <a:chExt cx="914400" cy="852244"/>
          </a:xfrm>
        </p:grpSpPr>
        <p:sp>
          <p:nvSpPr>
            <p:cNvPr id="131" name="Oval 130"/>
            <p:cNvSpPr>
              <a:spLocks noChangeAspect="1"/>
            </p:cNvSpPr>
            <p:nvPr/>
          </p:nvSpPr>
          <p:spPr>
            <a:xfrm>
              <a:off x="7285656" y="2802230"/>
              <a:ext cx="455743" cy="45574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chemeClr val="tx1">
                      <a:lumMod val="85000"/>
                      <a:lumOff val="15000"/>
                    </a:schemeClr>
                  </a:solidFill>
                  <a:latin typeface="+mj-lt"/>
                </a:rPr>
                <a:t>PAC</a:t>
              </a:r>
            </a:p>
          </p:txBody>
        </p:sp>
        <p:sp>
          <p:nvSpPr>
            <p:cNvPr id="132" name="TextBox 131"/>
            <p:cNvSpPr txBox="1"/>
            <p:nvPr/>
          </p:nvSpPr>
          <p:spPr>
            <a:xfrm flipH="1">
              <a:off x="7056242" y="3223587"/>
              <a:ext cx="914400" cy="430887"/>
            </a:xfrm>
            <a:prstGeom prst="rect">
              <a:avLst/>
            </a:prstGeom>
            <a:noFill/>
          </p:spPr>
          <p:txBody>
            <a:bodyPr wrap="square" lIns="0" rIns="0" rtlCol="0">
              <a:spAutoFit/>
            </a:bodyPr>
            <a:lstStyle>
              <a:defPPr>
                <a:defRPr lang="en-US"/>
              </a:defPPr>
              <a:lvl1pPr algn="ctr">
                <a:defRPr sz="800"/>
              </a:lvl1pPr>
            </a:lstStyle>
            <a:p>
              <a:r>
                <a:rPr lang="en-US" sz="700" b="1" dirty="0"/>
                <a:t>Other PACs</a:t>
              </a:r>
            </a:p>
            <a:p>
              <a:r>
                <a:rPr lang="en-US" sz="700" dirty="0"/>
                <a:t>Max contribution </a:t>
              </a:r>
            </a:p>
            <a:p>
              <a:r>
                <a:rPr lang="en-US" dirty="0">
                  <a:solidFill>
                    <a:schemeClr val="accent1"/>
                  </a:solidFill>
                  <a:latin typeface="+mj-lt"/>
                </a:rPr>
                <a:t>$5,000</a:t>
              </a:r>
            </a:p>
          </p:txBody>
        </p:sp>
      </p:grpSp>
      <p:grpSp>
        <p:nvGrpSpPr>
          <p:cNvPr id="135" name="Group 134"/>
          <p:cNvGrpSpPr/>
          <p:nvPr/>
        </p:nvGrpSpPr>
        <p:grpSpPr>
          <a:xfrm flipH="1">
            <a:off x="849138" y="4055941"/>
            <a:ext cx="914400" cy="859273"/>
            <a:chOff x="7086600" y="1795777"/>
            <a:chExt cx="914400" cy="859273"/>
          </a:xfrm>
        </p:grpSpPr>
        <p:pic>
          <p:nvPicPr>
            <p:cNvPr id="152" name="Picture 4" descr="http://krc.orient.ox.ac.uk/krc/images/silhouette-woman.png">
              <a:extLst>
                <a:ext uri="{FF2B5EF4-FFF2-40B4-BE49-F238E27FC236}">
                  <a16:creationId xmlns:a16="http://schemas.microsoft.com/office/drawing/2014/main" id="{C6A395F5-3132-6749-9A26-16D437131D64}"/>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7260" y="1795777"/>
              <a:ext cx="293080"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Box 152"/>
            <p:cNvSpPr txBox="1"/>
            <p:nvPr/>
          </p:nvSpPr>
          <p:spPr>
            <a:xfrm flipH="1">
              <a:off x="7086600" y="2116441"/>
              <a:ext cx="914400" cy="538609"/>
            </a:xfrm>
            <a:prstGeom prst="rect">
              <a:avLst/>
            </a:prstGeom>
            <a:noFill/>
          </p:spPr>
          <p:txBody>
            <a:bodyPr wrap="square" lIns="0" rIns="0" rtlCol="0">
              <a:spAutoFit/>
            </a:bodyPr>
            <a:lstStyle/>
            <a:p>
              <a:pPr algn="ctr"/>
              <a:r>
                <a:rPr lang="en-US" sz="700" b="1" dirty="0"/>
                <a:t>Individual </a:t>
              </a:r>
              <a:br>
                <a:rPr lang="en-US" sz="700" b="1" dirty="0"/>
              </a:br>
              <a:r>
                <a:rPr lang="en-US" sz="700" b="1" dirty="0"/>
                <a:t>campaign</a:t>
              </a:r>
            </a:p>
            <a:p>
              <a:pPr algn="ctr"/>
              <a:r>
                <a:rPr lang="en-US" sz="700" dirty="0"/>
                <a:t>Max contribution </a:t>
              </a:r>
            </a:p>
            <a:p>
              <a:pPr algn="ctr"/>
              <a:r>
                <a:rPr lang="en-US" sz="800" b="1" dirty="0">
                  <a:solidFill>
                    <a:schemeClr val="accent1"/>
                  </a:solidFill>
                  <a:latin typeface="+mj-lt"/>
                </a:rPr>
                <a:t>$5,000</a:t>
              </a:r>
            </a:p>
          </p:txBody>
        </p:sp>
      </p:grpSp>
      <p:cxnSp>
        <p:nvCxnSpPr>
          <p:cNvPr id="157" name="Straight Arrow Connector 156"/>
          <p:cNvCxnSpPr/>
          <p:nvPr/>
        </p:nvCxnSpPr>
        <p:spPr>
          <a:xfrm rot="10800000" flipH="1">
            <a:off x="1542790" y="3149970"/>
            <a:ext cx="228600"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786619" y="2807070"/>
            <a:ext cx="914400" cy="798542"/>
            <a:chOff x="2534944" y="1993706"/>
            <a:chExt cx="914400" cy="798542"/>
          </a:xfrm>
        </p:grpSpPr>
        <p:sp>
          <p:nvSpPr>
            <p:cNvPr id="160" name="TextBox 159"/>
            <p:cNvSpPr txBox="1"/>
            <p:nvPr/>
          </p:nvSpPr>
          <p:spPr>
            <a:xfrm>
              <a:off x="2534944" y="2361361"/>
              <a:ext cx="914400" cy="430887"/>
            </a:xfrm>
            <a:prstGeom prst="rect">
              <a:avLst/>
            </a:prstGeom>
            <a:noFill/>
          </p:spPr>
          <p:txBody>
            <a:bodyPr wrap="square" lIns="0" rIns="0" rtlCol="0">
              <a:spAutoFit/>
            </a:bodyPr>
            <a:lstStyle/>
            <a:p>
              <a:pPr algn="ctr"/>
              <a:r>
                <a:rPr lang="en-US" sz="700" b="1" dirty="0"/>
                <a:t>Individual</a:t>
              </a:r>
            </a:p>
            <a:p>
              <a:pPr algn="ctr"/>
              <a:r>
                <a:rPr lang="en-US" sz="700" dirty="0"/>
                <a:t>Max contribution</a:t>
              </a:r>
            </a:p>
            <a:p>
              <a:pPr algn="ctr"/>
              <a:r>
                <a:rPr lang="en-US" sz="800" b="1" dirty="0">
                  <a:solidFill>
                    <a:schemeClr val="accent1"/>
                  </a:solidFill>
                  <a:latin typeface="+mj-lt"/>
                </a:rPr>
                <a:t>$5,000</a:t>
              </a:r>
            </a:p>
          </p:txBody>
        </p:sp>
        <p:pic>
          <p:nvPicPr>
            <p:cNvPr id="161" name="Picture 28" descr="Man Icon 244071"/>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9264" y="1993706"/>
              <a:ext cx="365760" cy="36576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63" name="Group 162"/>
          <p:cNvGrpSpPr/>
          <p:nvPr/>
        </p:nvGrpSpPr>
        <p:grpSpPr>
          <a:xfrm>
            <a:off x="5751009" y="5242468"/>
            <a:ext cx="1371600" cy="779366"/>
            <a:chOff x="5176602" y="2905137"/>
            <a:chExt cx="1371600" cy="779366"/>
          </a:xfrm>
        </p:grpSpPr>
        <p:pic>
          <p:nvPicPr>
            <p:cNvPr id="164" name="Picture 14" descr="Speaker Icon 1912108"/>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1526" y="2905137"/>
              <a:ext cx="301752" cy="301752"/>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p:cNvSpPr txBox="1"/>
            <p:nvPr/>
          </p:nvSpPr>
          <p:spPr>
            <a:xfrm flipH="1">
              <a:off x="5176602" y="3238227"/>
              <a:ext cx="1371600" cy="446276"/>
            </a:xfrm>
            <a:prstGeom prst="rect">
              <a:avLst/>
            </a:prstGeom>
            <a:noFill/>
          </p:spPr>
          <p:txBody>
            <a:bodyPr wrap="square" lIns="0" rIns="0" rtlCol="0">
              <a:spAutoFit/>
            </a:bodyPr>
            <a:lstStyle/>
            <a:p>
              <a:pPr algn="ctr"/>
              <a:r>
                <a:rPr lang="en-US" sz="700" b="1" dirty="0"/>
                <a:t>Campaign/advocacy spending</a:t>
              </a:r>
            </a:p>
            <a:p>
              <a:pPr algn="ctr"/>
              <a:r>
                <a:rPr lang="en-US" sz="700" dirty="0"/>
                <a:t>Max contribution</a:t>
              </a:r>
              <a:r>
                <a:rPr lang="en-US" sz="800" dirty="0"/>
                <a:t> </a:t>
              </a:r>
            </a:p>
            <a:p>
              <a:pPr algn="ctr"/>
              <a:r>
                <a:rPr lang="en-US" sz="800" b="1" dirty="0">
                  <a:solidFill>
                    <a:schemeClr val="accent1"/>
                  </a:solidFill>
                  <a:latin typeface="+mj-lt"/>
                </a:rPr>
                <a:t>No limit</a:t>
              </a:r>
            </a:p>
          </p:txBody>
        </p:sp>
      </p:grpSp>
      <p:grpSp>
        <p:nvGrpSpPr>
          <p:cNvPr id="166" name="Group 165"/>
          <p:cNvGrpSpPr/>
          <p:nvPr/>
        </p:nvGrpSpPr>
        <p:grpSpPr>
          <a:xfrm>
            <a:off x="5979609" y="3533098"/>
            <a:ext cx="914400" cy="1392397"/>
            <a:chOff x="4991034" y="4289209"/>
            <a:chExt cx="914400" cy="1392397"/>
          </a:xfrm>
          <a:noFill/>
        </p:grpSpPr>
        <p:sp>
          <p:nvSpPr>
            <p:cNvPr id="167" name="TextBox 166"/>
            <p:cNvSpPr txBox="1"/>
            <p:nvPr/>
          </p:nvSpPr>
          <p:spPr>
            <a:xfrm>
              <a:off x="4991034" y="5204552"/>
              <a:ext cx="914400" cy="477054"/>
            </a:xfrm>
            <a:prstGeom prst="rect">
              <a:avLst/>
            </a:prstGeom>
            <a:grpFill/>
            <a:ln>
              <a:noFill/>
            </a:ln>
          </p:spPr>
          <p:txBody>
            <a:bodyPr wrap="square" lIns="0" tIns="91440" rIns="0" rtlCol="0">
              <a:spAutoFit/>
            </a:bodyPr>
            <a:lstStyle/>
            <a:p>
              <a:pPr algn="ctr"/>
              <a:r>
                <a:rPr lang="en-US" sz="700" b="1" dirty="0"/>
                <a:t>Super PAC</a:t>
              </a:r>
            </a:p>
            <a:p>
              <a:pPr algn="ctr"/>
              <a:r>
                <a:rPr lang="en-US" sz="700" dirty="0"/>
                <a:t>Max contribution </a:t>
              </a:r>
            </a:p>
            <a:p>
              <a:pPr algn="ctr"/>
              <a:r>
                <a:rPr lang="en-US" sz="800" b="1" dirty="0">
                  <a:solidFill>
                    <a:schemeClr val="accent1"/>
                  </a:solidFill>
                  <a:latin typeface="+mj-lt"/>
                </a:rPr>
                <a:t>No limit</a:t>
              </a:r>
            </a:p>
          </p:txBody>
        </p:sp>
        <p:sp>
          <p:nvSpPr>
            <p:cNvPr id="169" name="Oval 168"/>
            <p:cNvSpPr>
              <a:spLocks noChangeAspect="1"/>
            </p:cNvSpPr>
            <p:nvPr/>
          </p:nvSpPr>
          <p:spPr>
            <a:xfrm>
              <a:off x="4991034" y="4289209"/>
              <a:ext cx="914400" cy="9144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chemeClr val="bg1"/>
                  </a:solidFill>
                  <a:latin typeface="+mj-lt"/>
                </a:rPr>
                <a:t>Super PAC</a:t>
              </a:r>
            </a:p>
          </p:txBody>
        </p:sp>
      </p:grpSp>
      <p:grpSp>
        <p:nvGrpSpPr>
          <p:cNvPr id="23" name="Group 22"/>
          <p:cNvGrpSpPr/>
          <p:nvPr/>
        </p:nvGrpSpPr>
        <p:grpSpPr>
          <a:xfrm>
            <a:off x="4836609" y="2669700"/>
            <a:ext cx="3200400" cy="391157"/>
            <a:chOff x="4836609" y="2399812"/>
            <a:chExt cx="3200400" cy="391157"/>
          </a:xfrm>
        </p:grpSpPr>
        <p:grpSp>
          <p:nvGrpSpPr>
            <p:cNvPr id="22" name="Group 21"/>
            <p:cNvGrpSpPr/>
            <p:nvPr/>
          </p:nvGrpSpPr>
          <p:grpSpPr>
            <a:xfrm>
              <a:off x="4836609" y="2445532"/>
              <a:ext cx="604653" cy="345437"/>
              <a:chOff x="4836609" y="2445532"/>
              <a:chExt cx="604653" cy="345437"/>
            </a:xfrm>
          </p:grpSpPr>
          <p:pic>
            <p:nvPicPr>
              <p:cNvPr id="184" name="Picture 28" descr="Man Icon 244071"/>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7495" y="2445532"/>
                <a:ext cx="182880" cy="1828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5" name="TextBox 184"/>
              <p:cNvSpPr txBox="1"/>
              <p:nvPr/>
            </p:nvSpPr>
            <p:spPr>
              <a:xfrm>
                <a:off x="4836609" y="2683247"/>
                <a:ext cx="604653" cy="107722"/>
              </a:xfrm>
              <a:prstGeom prst="rect">
                <a:avLst/>
              </a:prstGeom>
              <a:noFill/>
              <a:ln>
                <a:noFill/>
              </a:ln>
            </p:spPr>
            <p:txBody>
              <a:bodyPr wrap="none" tIns="0" bIns="0" rtlCol="0">
                <a:spAutoFit/>
              </a:bodyPr>
              <a:lstStyle/>
              <a:p>
                <a:r>
                  <a:rPr lang="en-US" sz="700" b="1" dirty="0"/>
                  <a:t>Individual</a:t>
                </a:r>
              </a:p>
            </p:txBody>
          </p:sp>
        </p:grpSp>
        <p:grpSp>
          <p:nvGrpSpPr>
            <p:cNvPr id="19" name="Group 18"/>
            <p:cNvGrpSpPr/>
            <p:nvPr/>
          </p:nvGrpSpPr>
          <p:grpSpPr>
            <a:xfrm>
              <a:off x="6517120" y="2399812"/>
              <a:ext cx="692818" cy="391157"/>
              <a:chOff x="6517120" y="2399812"/>
              <a:chExt cx="692818" cy="391157"/>
            </a:xfrm>
          </p:grpSpPr>
          <p:pic>
            <p:nvPicPr>
              <p:cNvPr id="182" name="Picture 2" descr="exclamation Icon 89499"/>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6369" y="2399812"/>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183" name="TextBox 182"/>
              <p:cNvSpPr txBox="1"/>
              <p:nvPr/>
            </p:nvSpPr>
            <p:spPr>
              <a:xfrm>
                <a:off x="6517120" y="2683247"/>
                <a:ext cx="692818" cy="107722"/>
              </a:xfrm>
              <a:prstGeom prst="rect">
                <a:avLst/>
              </a:prstGeom>
              <a:noFill/>
              <a:ln>
                <a:noFill/>
              </a:ln>
            </p:spPr>
            <p:txBody>
              <a:bodyPr wrap="none" tIns="0" bIns="0" rtlCol="0">
                <a:spAutoFit/>
              </a:bodyPr>
              <a:lstStyle/>
              <a:p>
                <a:r>
                  <a:rPr lang="en-US" sz="700" b="1" dirty="0"/>
                  <a:t>Issue group</a:t>
                </a:r>
              </a:p>
            </p:txBody>
          </p:sp>
        </p:grpSp>
        <p:grpSp>
          <p:nvGrpSpPr>
            <p:cNvPr id="18" name="Group 17"/>
            <p:cNvGrpSpPr/>
            <p:nvPr/>
          </p:nvGrpSpPr>
          <p:grpSpPr>
            <a:xfrm>
              <a:off x="7454798" y="2422672"/>
              <a:ext cx="582211" cy="368297"/>
              <a:chOff x="7454798" y="2422672"/>
              <a:chExt cx="582211" cy="368297"/>
            </a:xfrm>
          </p:grpSpPr>
          <p:pic>
            <p:nvPicPr>
              <p:cNvPr id="180" name="Picture 2" descr="building Icon 3529366"/>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31603" y="2422672"/>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7454798" y="2683247"/>
                <a:ext cx="582211" cy="107722"/>
              </a:xfrm>
              <a:prstGeom prst="rect">
                <a:avLst/>
              </a:prstGeom>
              <a:noFill/>
              <a:ln>
                <a:noFill/>
              </a:ln>
            </p:spPr>
            <p:txBody>
              <a:bodyPr wrap="none" tIns="0" bIns="0" rtlCol="0">
                <a:spAutoFit/>
              </a:bodyPr>
              <a:lstStyle/>
              <a:p>
                <a:r>
                  <a:rPr lang="en-US" sz="700" b="1" dirty="0"/>
                  <a:t>Business</a:t>
                </a:r>
              </a:p>
            </p:txBody>
          </p:sp>
        </p:grpSp>
        <p:grpSp>
          <p:nvGrpSpPr>
            <p:cNvPr id="20" name="Group 19"/>
            <p:cNvGrpSpPr/>
            <p:nvPr/>
          </p:nvGrpSpPr>
          <p:grpSpPr>
            <a:xfrm>
              <a:off x="5791119" y="2445532"/>
              <a:ext cx="437940" cy="345437"/>
              <a:chOff x="5791119" y="2445532"/>
              <a:chExt cx="437940" cy="345437"/>
            </a:xfrm>
          </p:grpSpPr>
          <p:sp>
            <p:nvSpPr>
              <p:cNvPr id="178" name="TextBox 177"/>
              <p:cNvSpPr txBox="1"/>
              <p:nvPr/>
            </p:nvSpPr>
            <p:spPr>
              <a:xfrm>
                <a:off x="5791119" y="2683247"/>
                <a:ext cx="437940" cy="107722"/>
              </a:xfrm>
              <a:prstGeom prst="rect">
                <a:avLst/>
              </a:prstGeom>
              <a:noFill/>
              <a:ln>
                <a:noFill/>
              </a:ln>
            </p:spPr>
            <p:txBody>
              <a:bodyPr wrap="none" tIns="0" bIns="0" rtlCol="0">
                <a:spAutoFit/>
              </a:bodyPr>
              <a:lstStyle/>
              <a:p>
                <a:r>
                  <a:rPr lang="en-US" sz="700" b="1" dirty="0"/>
                  <a:t>Union</a:t>
                </a:r>
              </a:p>
            </p:txBody>
          </p:sp>
          <p:pic>
            <p:nvPicPr>
              <p:cNvPr id="179" name="Picture 178">
                <a:extLst>
                  <a:ext uri="{FF2B5EF4-FFF2-40B4-BE49-F238E27FC236}">
                    <a16:creationId xmlns:a16="http://schemas.microsoft.com/office/drawing/2014/main" id="{FADC12AF-4384-6044-925C-1D7AFA00A928}"/>
                  </a:ext>
                </a:extLst>
              </p:cNvPr>
              <p:cNvPicPr>
                <a:picLocks noChangeAspect="1"/>
              </p:cNvPicPr>
              <p:nvPr/>
            </p:nvPicPr>
            <p:blipFill>
              <a:blip r:embed="rId9" cstate="email">
                <a:duotone>
                  <a:schemeClr val="accent3">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3294" y="2445532"/>
                <a:ext cx="293589" cy="182880"/>
              </a:xfrm>
              <a:prstGeom prst="rect">
                <a:avLst/>
              </a:prstGeom>
              <a:noFill/>
            </p:spPr>
          </p:pic>
        </p:grpSp>
      </p:grpSp>
      <p:grpSp>
        <p:nvGrpSpPr>
          <p:cNvPr id="8" name="Group 7"/>
          <p:cNvGrpSpPr/>
          <p:nvPr/>
        </p:nvGrpSpPr>
        <p:grpSpPr>
          <a:xfrm rot="5400000">
            <a:off x="6345369" y="1895507"/>
            <a:ext cx="182880" cy="2560320"/>
            <a:chOff x="3270128" y="4394859"/>
            <a:chExt cx="365760" cy="1371600"/>
          </a:xfrm>
        </p:grpSpPr>
        <p:cxnSp>
          <p:nvCxnSpPr>
            <p:cNvPr id="191" name="Straight Connector 190"/>
            <p:cNvCxnSpPr/>
            <p:nvPr/>
          </p:nvCxnSpPr>
          <p:spPr>
            <a:xfrm>
              <a:off x="3626363" y="4394859"/>
              <a:ext cx="0" cy="137160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3270128" y="4394859"/>
              <a:ext cx="36576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270128" y="4852059"/>
              <a:ext cx="36576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270128" y="5309259"/>
              <a:ext cx="36576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270128" y="5766459"/>
              <a:ext cx="36576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7" name="Straight Connector 196"/>
          <p:cNvCxnSpPr/>
          <p:nvPr/>
        </p:nvCxnSpPr>
        <p:spPr>
          <a:xfrm>
            <a:off x="6436809" y="3262345"/>
            <a:ext cx="0" cy="228600"/>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436809" y="4970121"/>
            <a:ext cx="0" cy="228600"/>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FCDF1B0-162B-5243-A131-D2FA4FF545DB}"/>
              </a:ext>
            </a:extLst>
          </p:cNvPr>
          <p:cNvSpPr txBox="1"/>
          <p:nvPr/>
        </p:nvSpPr>
        <p:spPr>
          <a:xfrm>
            <a:off x="636989" y="6224623"/>
            <a:ext cx="4161587"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FEC, 2020; Center for Responsive Politics, 2020; National Journal Research, 2020</a:t>
            </a:r>
          </a:p>
        </p:txBody>
      </p:sp>
      <p:pic>
        <p:nvPicPr>
          <p:cNvPr id="61" name="Picture 4" descr="http://krc.orient.ox.ac.uk/krc/images/silhouette-woman.png">
            <a:extLst>
              <a:ext uri="{FF2B5EF4-FFF2-40B4-BE49-F238E27FC236}">
                <a16:creationId xmlns:a16="http://schemas.microsoft.com/office/drawing/2014/main" id="{C6A395F5-3132-6749-9A26-16D437131D64}"/>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79124" y="3660827"/>
            <a:ext cx="293080"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7168464" y="3981491"/>
            <a:ext cx="914400" cy="307777"/>
          </a:xfrm>
          <a:prstGeom prst="rect">
            <a:avLst/>
          </a:prstGeom>
          <a:noFill/>
        </p:spPr>
        <p:txBody>
          <a:bodyPr wrap="square" lIns="0" rIns="0" rtlCol="0">
            <a:spAutoFit/>
          </a:bodyPr>
          <a:lstStyle/>
          <a:p>
            <a:pPr algn="ctr"/>
            <a:r>
              <a:rPr lang="en-US" sz="700" b="1" dirty="0"/>
              <a:t>Individual </a:t>
            </a:r>
            <a:br>
              <a:rPr lang="en-US" sz="700" b="1" dirty="0"/>
            </a:br>
            <a:r>
              <a:rPr lang="en-US" sz="700" b="1" dirty="0"/>
              <a:t>campaign</a:t>
            </a:r>
          </a:p>
        </p:txBody>
      </p:sp>
      <p:cxnSp>
        <p:nvCxnSpPr>
          <p:cNvPr id="63" name="Straight Connector 62"/>
          <p:cNvCxnSpPr/>
          <p:nvPr/>
        </p:nvCxnSpPr>
        <p:spPr>
          <a:xfrm>
            <a:off x="7008309" y="3980933"/>
            <a:ext cx="321179" cy="0"/>
          </a:xfrm>
          <a:prstGeom prst="line">
            <a:avLst/>
          </a:prstGeom>
          <a:ln w="28575" cap="sq">
            <a:solidFill>
              <a:srgbClr val="E727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035676" y="3854533"/>
            <a:ext cx="271737" cy="253916"/>
          </a:xfrm>
          <a:prstGeom prst="rect">
            <a:avLst/>
          </a:prstGeom>
          <a:noFill/>
        </p:spPr>
        <p:txBody>
          <a:bodyPr wrap="square" lIns="0" rIns="0" rtlCol="0">
            <a:spAutoFit/>
          </a:bodyPr>
          <a:lstStyle/>
          <a:p>
            <a:pPr algn="ctr"/>
            <a:r>
              <a:rPr lang="en-US" sz="1050" b="1" dirty="0"/>
              <a:t>X</a:t>
            </a:r>
          </a:p>
        </p:txBody>
      </p:sp>
      <p:cxnSp>
        <p:nvCxnSpPr>
          <p:cNvPr id="11" name="Elbow Connector 10"/>
          <p:cNvCxnSpPr/>
          <p:nvPr/>
        </p:nvCxnSpPr>
        <p:spPr>
          <a:xfrm rot="5400000" flipH="1" flipV="1">
            <a:off x="2658780" y="2652763"/>
            <a:ext cx="12700" cy="2704884"/>
          </a:xfrm>
          <a:prstGeom prst="bentConnector3">
            <a:avLst>
              <a:gd name="adj1" fmla="val 252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3132305" y="3682638"/>
            <a:ext cx="0" cy="32004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22" idx="2"/>
          </p:cNvCxnSpPr>
          <p:nvPr/>
        </p:nvCxnSpPr>
        <p:spPr>
          <a:xfrm>
            <a:off x="2348653" y="3148906"/>
            <a:ext cx="334864" cy="53373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0800000" flipH="1">
            <a:off x="1557562" y="4237437"/>
            <a:ext cx="274320"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H="1">
            <a:off x="2545629" y="4237437"/>
            <a:ext cx="274320"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2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DA2867-13CB-4A03-87DB-FEAC6820C055}"/>
              </a:ext>
            </a:extLst>
          </p:cNvPr>
          <p:cNvSpPr>
            <a:spLocks noGrp="1"/>
          </p:cNvSpPr>
          <p:nvPr>
            <p:ph type="title"/>
          </p:nvPr>
        </p:nvSpPr>
        <p:spPr/>
        <p:txBody>
          <a:bodyPr>
            <a:noAutofit/>
          </a:bodyPr>
          <a:lstStyle/>
          <a:p>
            <a:r>
              <a:rPr lang="en-US" sz="2400" dirty="0"/>
              <a:t>Trends in PAC giving and tips for addressing PAC issues</a:t>
            </a:r>
          </a:p>
        </p:txBody>
      </p:sp>
      <p:grpSp>
        <p:nvGrpSpPr>
          <p:cNvPr id="28" name="Group 27">
            <a:extLst>
              <a:ext uri="{FF2B5EF4-FFF2-40B4-BE49-F238E27FC236}">
                <a16:creationId xmlns:a16="http://schemas.microsoft.com/office/drawing/2014/main" id="{D395A78A-8E3E-4D85-9345-5C20DEFAAA77}"/>
              </a:ext>
            </a:extLst>
          </p:cNvPr>
          <p:cNvGrpSpPr/>
          <p:nvPr/>
        </p:nvGrpSpPr>
        <p:grpSpPr>
          <a:xfrm>
            <a:off x="838200" y="1857251"/>
            <a:ext cx="7466815" cy="784830"/>
            <a:chOff x="1704300" y="1806363"/>
            <a:chExt cx="7466815" cy="784830"/>
          </a:xfrm>
        </p:grpSpPr>
        <p:sp>
          <p:nvSpPr>
            <p:cNvPr id="29" name="Rectangle 28">
              <a:extLst>
                <a:ext uri="{FF2B5EF4-FFF2-40B4-BE49-F238E27FC236}">
                  <a16:creationId xmlns:a16="http://schemas.microsoft.com/office/drawing/2014/main" id="{886620F7-67A2-4993-87F5-7A1C60803D57}"/>
                </a:ext>
              </a:extLst>
            </p:cNvPr>
            <p:cNvSpPr/>
            <p:nvPr/>
          </p:nvSpPr>
          <p:spPr>
            <a:xfrm>
              <a:off x="2065927" y="1806363"/>
              <a:ext cx="7105188" cy="784830"/>
            </a:xfrm>
            <a:prstGeom prst="rect">
              <a:avLst/>
            </a:prstGeom>
          </p:spPr>
          <p:txBody>
            <a:bodyPr wrap="square" tIns="45720">
              <a:spAutoFit/>
            </a:bodyPr>
            <a:lstStyle/>
            <a:p>
              <a:pPr>
                <a:spcAft>
                  <a:spcPts val="300"/>
                </a:spcAft>
              </a:pPr>
              <a:r>
                <a:rPr lang="en-US" b="1" dirty="0"/>
                <a:t>Dealing with trend of candidates renouncing PAC contributions</a:t>
              </a:r>
              <a:endParaRPr lang="en-US" altLang="en-US" dirty="0"/>
            </a:p>
            <a:p>
              <a:pPr marL="171450" indent="-171450">
                <a:spcAft>
                  <a:spcPts val="300"/>
                </a:spcAft>
                <a:buFont typeface="Wingdings" pitchFamily="2" charset="2"/>
                <a:buChar char="§"/>
              </a:pPr>
              <a:r>
                <a:rPr lang="en-US" altLang="en-US" sz="1100" dirty="0"/>
                <a:t>Education on what PACs are and are not</a:t>
              </a:r>
            </a:p>
            <a:p>
              <a:pPr marL="171450" indent="-171450">
                <a:spcAft>
                  <a:spcPts val="300"/>
                </a:spcAft>
                <a:buFont typeface="Wingdings" pitchFamily="2" charset="2"/>
                <a:buChar char="§"/>
              </a:pPr>
              <a:r>
                <a:rPr lang="en-US" altLang="en-US" sz="1100" dirty="0"/>
                <a:t>Events to discuss campaign finance</a:t>
              </a:r>
            </a:p>
          </p:txBody>
        </p:sp>
        <p:sp>
          <p:nvSpPr>
            <p:cNvPr id="30" name="Rectangle 29">
              <a:extLst>
                <a:ext uri="{FF2B5EF4-FFF2-40B4-BE49-F238E27FC236}">
                  <a16:creationId xmlns:a16="http://schemas.microsoft.com/office/drawing/2014/main" id="{CF3EB325-B801-4E05-AA80-2E30F91CE39B}"/>
                </a:ext>
              </a:extLst>
            </p:cNvPr>
            <p:cNvSpPr/>
            <p:nvPr/>
          </p:nvSpPr>
          <p:spPr>
            <a:xfrm>
              <a:off x="1704300" y="1888327"/>
              <a:ext cx="321732" cy="321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spcAft>
                  <a:spcPts val="300"/>
                </a:spcAft>
              </a:pPr>
              <a:r>
                <a:rPr lang="en-US" sz="1300" b="1" dirty="0">
                  <a:latin typeface="+mj-lt"/>
                </a:rPr>
                <a:t>1</a:t>
              </a:r>
            </a:p>
          </p:txBody>
        </p:sp>
      </p:grpSp>
      <p:grpSp>
        <p:nvGrpSpPr>
          <p:cNvPr id="31" name="Group 30">
            <a:extLst>
              <a:ext uri="{FF2B5EF4-FFF2-40B4-BE49-F238E27FC236}">
                <a16:creationId xmlns:a16="http://schemas.microsoft.com/office/drawing/2014/main" id="{E21B5BE2-BB08-4B01-912B-BE77C5F2F3C9}"/>
              </a:ext>
            </a:extLst>
          </p:cNvPr>
          <p:cNvGrpSpPr/>
          <p:nvPr/>
        </p:nvGrpSpPr>
        <p:grpSpPr>
          <a:xfrm>
            <a:off x="838200" y="2779839"/>
            <a:ext cx="7069911" cy="784830"/>
            <a:chOff x="1704300" y="1812356"/>
            <a:chExt cx="7069911" cy="784830"/>
          </a:xfrm>
        </p:grpSpPr>
        <p:sp>
          <p:nvSpPr>
            <p:cNvPr id="32" name="Rectangle 31">
              <a:extLst>
                <a:ext uri="{FF2B5EF4-FFF2-40B4-BE49-F238E27FC236}">
                  <a16:creationId xmlns:a16="http://schemas.microsoft.com/office/drawing/2014/main" id="{BFA166FF-F4DA-4710-B1D0-9C35AA216E07}"/>
                </a:ext>
              </a:extLst>
            </p:cNvPr>
            <p:cNvSpPr/>
            <p:nvPr/>
          </p:nvSpPr>
          <p:spPr>
            <a:xfrm>
              <a:off x="2065927" y="1812356"/>
              <a:ext cx="6708284" cy="784830"/>
            </a:xfrm>
            <a:prstGeom prst="rect">
              <a:avLst/>
            </a:prstGeom>
          </p:spPr>
          <p:txBody>
            <a:bodyPr wrap="square" tIns="45720">
              <a:spAutoFit/>
            </a:bodyPr>
            <a:lstStyle/>
            <a:p>
              <a:pPr>
                <a:spcAft>
                  <a:spcPts val="300"/>
                </a:spcAft>
              </a:pPr>
              <a:r>
                <a:rPr lang="en-US" b="1" dirty="0"/>
                <a:t>Getting ahead of PAC conversations and engaging CEOs</a:t>
              </a:r>
              <a:endParaRPr lang="en-US" altLang="en-US" dirty="0"/>
            </a:p>
            <a:p>
              <a:pPr marL="171450" indent="-171450">
                <a:spcAft>
                  <a:spcPts val="300"/>
                </a:spcAft>
                <a:buFont typeface="Wingdings" pitchFamily="2" charset="2"/>
                <a:buChar char="§"/>
              </a:pPr>
              <a:r>
                <a:rPr lang="en-US" altLang="en-US" sz="1100" dirty="0"/>
                <a:t>Bring CEOs to DC for engagement</a:t>
              </a:r>
            </a:p>
            <a:p>
              <a:pPr marL="171450" indent="-171450">
                <a:spcAft>
                  <a:spcPts val="300"/>
                </a:spcAft>
                <a:buFont typeface="Wingdings" pitchFamily="2" charset="2"/>
                <a:buChar char="§"/>
              </a:pPr>
              <a:r>
                <a:rPr lang="en-US" altLang="en-US" sz="1100" dirty="0"/>
                <a:t>Find senior leadership and board member champions</a:t>
              </a:r>
            </a:p>
          </p:txBody>
        </p:sp>
        <p:sp>
          <p:nvSpPr>
            <p:cNvPr id="33" name="Rectangle 32">
              <a:extLst>
                <a:ext uri="{FF2B5EF4-FFF2-40B4-BE49-F238E27FC236}">
                  <a16:creationId xmlns:a16="http://schemas.microsoft.com/office/drawing/2014/main" id="{B57AB459-D0ED-41E6-84A8-77E6037E9E82}"/>
                </a:ext>
              </a:extLst>
            </p:cNvPr>
            <p:cNvSpPr/>
            <p:nvPr/>
          </p:nvSpPr>
          <p:spPr>
            <a:xfrm>
              <a:off x="1704300" y="1888327"/>
              <a:ext cx="321732" cy="321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spcAft>
                  <a:spcPts val="300"/>
                </a:spcAft>
              </a:pPr>
              <a:r>
                <a:rPr lang="en-US" sz="1300" b="1" dirty="0">
                  <a:latin typeface="+mj-lt"/>
                </a:rPr>
                <a:t>2</a:t>
              </a:r>
            </a:p>
          </p:txBody>
        </p:sp>
      </p:grpSp>
      <p:grpSp>
        <p:nvGrpSpPr>
          <p:cNvPr id="34" name="Group 33">
            <a:extLst>
              <a:ext uri="{FF2B5EF4-FFF2-40B4-BE49-F238E27FC236}">
                <a16:creationId xmlns:a16="http://schemas.microsoft.com/office/drawing/2014/main" id="{0637897F-9D2D-4AAB-AFF2-569046A8F669}"/>
              </a:ext>
            </a:extLst>
          </p:cNvPr>
          <p:cNvGrpSpPr/>
          <p:nvPr/>
        </p:nvGrpSpPr>
        <p:grpSpPr>
          <a:xfrm>
            <a:off x="838200" y="3702427"/>
            <a:ext cx="7069911" cy="992579"/>
            <a:chOff x="1704300" y="1797993"/>
            <a:chExt cx="7069911" cy="992579"/>
          </a:xfrm>
        </p:grpSpPr>
        <p:sp>
          <p:nvSpPr>
            <p:cNvPr id="35" name="Rectangle 34">
              <a:extLst>
                <a:ext uri="{FF2B5EF4-FFF2-40B4-BE49-F238E27FC236}">
                  <a16:creationId xmlns:a16="http://schemas.microsoft.com/office/drawing/2014/main" id="{8517DF6B-DD51-424D-ABE0-9F6CADD90A63}"/>
                </a:ext>
              </a:extLst>
            </p:cNvPr>
            <p:cNvSpPr/>
            <p:nvPr/>
          </p:nvSpPr>
          <p:spPr>
            <a:xfrm>
              <a:off x="2065927" y="1797993"/>
              <a:ext cx="6708284" cy="992579"/>
            </a:xfrm>
            <a:prstGeom prst="rect">
              <a:avLst/>
            </a:prstGeom>
          </p:spPr>
          <p:txBody>
            <a:bodyPr wrap="square" tIns="45720">
              <a:spAutoFit/>
            </a:bodyPr>
            <a:lstStyle/>
            <a:p>
              <a:pPr>
                <a:spcAft>
                  <a:spcPts val="300"/>
                </a:spcAft>
              </a:pPr>
              <a:r>
                <a:rPr lang="en-US" b="1" dirty="0"/>
                <a:t>Managing internal pushback on PAC giving</a:t>
              </a:r>
              <a:endParaRPr lang="en-US" altLang="en-US" dirty="0"/>
            </a:p>
            <a:p>
              <a:pPr marL="171450" indent="-171450">
                <a:spcAft>
                  <a:spcPts val="300"/>
                </a:spcAft>
                <a:buFont typeface="Wingdings" pitchFamily="2" charset="2"/>
                <a:buChar char="§"/>
              </a:pPr>
              <a:r>
                <a:rPr lang="en-US" altLang="en-US" sz="1100" dirty="0"/>
                <a:t>Focus on most important policy goals</a:t>
              </a:r>
            </a:p>
            <a:p>
              <a:pPr marL="171450" indent="-171450">
                <a:spcAft>
                  <a:spcPts val="300"/>
                </a:spcAft>
                <a:buFont typeface="Wingdings" pitchFamily="2" charset="2"/>
                <a:buChar char="§"/>
              </a:pPr>
              <a:r>
                <a:rPr lang="en-US" altLang="en-US" sz="1100" dirty="0"/>
                <a:t>Select members with broader support</a:t>
              </a:r>
            </a:p>
            <a:p>
              <a:pPr marL="171450" indent="-171450">
                <a:spcAft>
                  <a:spcPts val="300"/>
                </a:spcAft>
                <a:buFont typeface="Wingdings" pitchFamily="2" charset="2"/>
                <a:buChar char="§"/>
              </a:pPr>
              <a:r>
                <a:rPr lang="en-US" altLang="en-US" sz="1100" dirty="0"/>
                <a:t>Plan branded events for engagement and locate potential internal PAC ambassadors</a:t>
              </a:r>
            </a:p>
          </p:txBody>
        </p:sp>
        <p:sp>
          <p:nvSpPr>
            <p:cNvPr id="36" name="Rectangle 35">
              <a:extLst>
                <a:ext uri="{FF2B5EF4-FFF2-40B4-BE49-F238E27FC236}">
                  <a16:creationId xmlns:a16="http://schemas.microsoft.com/office/drawing/2014/main" id="{F7E14A9C-513B-4539-B898-0780F774363B}"/>
                </a:ext>
              </a:extLst>
            </p:cNvPr>
            <p:cNvSpPr/>
            <p:nvPr/>
          </p:nvSpPr>
          <p:spPr>
            <a:xfrm>
              <a:off x="1704300" y="1888327"/>
              <a:ext cx="321732" cy="321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spcAft>
                  <a:spcPts val="300"/>
                </a:spcAft>
              </a:pPr>
              <a:r>
                <a:rPr lang="en-US" sz="1300" b="1" dirty="0">
                  <a:latin typeface="+mj-lt"/>
                </a:rPr>
                <a:t>3</a:t>
              </a:r>
            </a:p>
          </p:txBody>
        </p:sp>
      </p:grpSp>
      <p:grpSp>
        <p:nvGrpSpPr>
          <p:cNvPr id="37" name="Group 36">
            <a:extLst>
              <a:ext uri="{FF2B5EF4-FFF2-40B4-BE49-F238E27FC236}">
                <a16:creationId xmlns:a16="http://schemas.microsoft.com/office/drawing/2014/main" id="{FBD20A8F-F8DE-4981-A4D5-3AFB0B22731D}"/>
              </a:ext>
            </a:extLst>
          </p:cNvPr>
          <p:cNvGrpSpPr/>
          <p:nvPr/>
        </p:nvGrpSpPr>
        <p:grpSpPr>
          <a:xfrm>
            <a:off x="838200" y="4832765"/>
            <a:ext cx="7069911" cy="784830"/>
            <a:chOff x="1704300" y="1798697"/>
            <a:chExt cx="7069911" cy="784830"/>
          </a:xfrm>
        </p:grpSpPr>
        <p:sp>
          <p:nvSpPr>
            <p:cNvPr id="38" name="Rectangle 37">
              <a:extLst>
                <a:ext uri="{FF2B5EF4-FFF2-40B4-BE49-F238E27FC236}">
                  <a16:creationId xmlns:a16="http://schemas.microsoft.com/office/drawing/2014/main" id="{CD4B1D19-8E1B-4810-8755-333DE3574DE8}"/>
                </a:ext>
              </a:extLst>
            </p:cNvPr>
            <p:cNvSpPr/>
            <p:nvPr/>
          </p:nvSpPr>
          <p:spPr>
            <a:xfrm>
              <a:off x="2065927" y="1798697"/>
              <a:ext cx="6708284" cy="784830"/>
            </a:xfrm>
            <a:prstGeom prst="rect">
              <a:avLst/>
            </a:prstGeom>
          </p:spPr>
          <p:txBody>
            <a:bodyPr wrap="square" tIns="45720">
              <a:spAutoFit/>
            </a:bodyPr>
            <a:lstStyle/>
            <a:p>
              <a:pPr>
                <a:spcAft>
                  <a:spcPts val="300"/>
                </a:spcAft>
              </a:pPr>
              <a:r>
                <a:rPr lang="en-US" b="1" dirty="0"/>
                <a:t>Addressing members whose companies already have PACs</a:t>
              </a:r>
              <a:endParaRPr lang="en-US" altLang="en-US" dirty="0"/>
            </a:p>
            <a:p>
              <a:pPr marL="171450" indent="-171450">
                <a:spcAft>
                  <a:spcPts val="300"/>
                </a:spcAft>
                <a:buFont typeface="Wingdings" pitchFamily="2" charset="2"/>
                <a:buChar char="§"/>
              </a:pPr>
              <a:r>
                <a:rPr lang="en-US" altLang="en-US" sz="1100" dirty="0"/>
                <a:t>Make expectations of board members clear</a:t>
              </a:r>
            </a:p>
            <a:p>
              <a:pPr marL="171450" indent="-171450">
                <a:spcAft>
                  <a:spcPts val="300"/>
                </a:spcAft>
                <a:buFont typeface="Wingdings" pitchFamily="2" charset="2"/>
                <a:buChar char="§"/>
              </a:pPr>
              <a:r>
                <a:rPr lang="en-US" altLang="en-US" sz="1100" dirty="0"/>
                <a:t>Can use email campaigns, good government events, or peer-to-peer contact</a:t>
              </a:r>
            </a:p>
          </p:txBody>
        </p:sp>
        <p:sp>
          <p:nvSpPr>
            <p:cNvPr id="39" name="Rectangle 38">
              <a:extLst>
                <a:ext uri="{FF2B5EF4-FFF2-40B4-BE49-F238E27FC236}">
                  <a16:creationId xmlns:a16="http://schemas.microsoft.com/office/drawing/2014/main" id="{EE3C76D2-E6C1-42CC-94E8-558E49392941}"/>
                </a:ext>
              </a:extLst>
            </p:cNvPr>
            <p:cNvSpPr/>
            <p:nvPr/>
          </p:nvSpPr>
          <p:spPr>
            <a:xfrm>
              <a:off x="1704300" y="1888327"/>
              <a:ext cx="321732" cy="321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spcAft>
                  <a:spcPts val="300"/>
                </a:spcAft>
              </a:pPr>
              <a:r>
                <a:rPr lang="en-US" sz="1300" b="1" dirty="0">
                  <a:latin typeface="+mj-lt"/>
                </a:rPr>
                <a:t>4</a:t>
              </a:r>
            </a:p>
          </p:txBody>
        </p:sp>
      </p:grpSp>
      <p:sp>
        <p:nvSpPr>
          <p:cNvPr id="41" name="TextBox 40">
            <a:extLst>
              <a:ext uri="{FF2B5EF4-FFF2-40B4-BE49-F238E27FC236}">
                <a16:creationId xmlns:a16="http://schemas.microsoft.com/office/drawing/2014/main" id="{FE33A1BE-F6A9-42D6-A905-05FECADA21CA}"/>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National Journal Research, 2019</a:t>
            </a:r>
          </a:p>
        </p:txBody>
      </p:sp>
      <p:sp>
        <p:nvSpPr>
          <p:cNvPr id="42" name="TextBox 41">
            <a:extLst>
              <a:ext uri="{FF2B5EF4-FFF2-40B4-BE49-F238E27FC236}">
                <a16:creationId xmlns:a16="http://schemas.microsoft.com/office/drawing/2014/main" id="{321025E6-58C5-4A49-9C50-9A90D2A43901}"/>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140663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649481-CEAA-1E43-8FF3-6B50957159BD}"/>
              </a:ext>
            </a:extLst>
          </p:cNvPr>
          <p:cNvSpPr/>
          <p:nvPr/>
        </p:nvSpPr>
        <p:spPr>
          <a:xfrm>
            <a:off x="2916852" y="2287676"/>
            <a:ext cx="4710864" cy="2400657"/>
          </a:xfrm>
          <a:prstGeom prst="rect">
            <a:avLst/>
          </a:prstGeom>
        </p:spPr>
        <p:txBody>
          <a:bodyPr wrap="square">
            <a:spAutoFit/>
          </a:bodyPr>
          <a:lstStyle/>
          <a:p>
            <a:pPr marL="285750" indent="-285750">
              <a:lnSpc>
                <a:spcPct val="150000"/>
              </a:lnSpc>
              <a:buFont typeface="Wingdings" pitchFamily="2" charset="2"/>
              <a:buChar char="§"/>
            </a:pPr>
            <a:r>
              <a:rPr lang="en-US" sz="2000" b="1" dirty="0">
                <a:solidFill>
                  <a:schemeClr val="accent3"/>
                </a:solidFill>
              </a:rPr>
              <a:t>What is a PAC?</a:t>
            </a:r>
          </a:p>
          <a:p>
            <a:pPr marL="285750" indent="-285750">
              <a:lnSpc>
                <a:spcPct val="150000"/>
              </a:lnSpc>
              <a:buFont typeface="Wingdings" pitchFamily="2" charset="2"/>
              <a:buChar char="§"/>
            </a:pPr>
            <a:r>
              <a:rPr lang="en-US" sz="2000" b="1" dirty="0"/>
              <a:t>Rules and regulations</a:t>
            </a:r>
          </a:p>
          <a:p>
            <a:pPr marL="285750" indent="-285750">
              <a:lnSpc>
                <a:spcPct val="150000"/>
              </a:lnSpc>
              <a:buFont typeface="Wingdings" pitchFamily="2" charset="2"/>
              <a:buChar char="§"/>
            </a:pPr>
            <a:r>
              <a:rPr lang="en-US" sz="2000" b="1" dirty="0">
                <a:solidFill>
                  <a:schemeClr val="accent3"/>
                </a:solidFill>
              </a:rPr>
              <a:t>Trends in the 2022 cycle</a:t>
            </a:r>
          </a:p>
          <a:p>
            <a:pPr marL="285750" indent="-285750">
              <a:lnSpc>
                <a:spcPct val="150000"/>
              </a:lnSpc>
              <a:buFont typeface="Wingdings" pitchFamily="2" charset="2"/>
              <a:buChar char="§"/>
            </a:pPr>
            <a:r>
              <a:rPr lang="en-US" sz="2000" b="1" dirty="0">
                <a:solidFill>
                  <a:schemeClr val="accent3"/>
                </a:solidFill>
              </a:rPr>
              <a:t>Importance of PAC giving</a:t>
            </a:r>
          </a:p>
          <a:p>
            <a:pPr marL="285750" indent="-285750">
              <a:lnSpc>
                <a:spcPct val="150000"/>
              </a:lnSpc>
              <a:buFont typeface="Wingdings" pitchFamily="2" charset="2"/>
              <a:buChar char="§"/>
            </a:pPr>
            <a:r>
              <a:rPr lang="en-US" sz="2000" b="1" dirty="0">
                <a:solidFill>
                  <a:srgbClr val="BABBBA"/>
                </a:solidFill>
              </a:rPr>
              <a:t>2022 cycle financial trends</a:t>
            </a:r>
          </a:p>
        </p:txBody>
      </p:sp>
      <p:sp>
        <p:nvSpPr>
          <p:cNvPr id="6" name="Title 1">
            <a:extLst>
              <a:ext uri="{FF2B5EF4-FFF2-40B4-BE49-F238E27FC236}">
                <a16:creationId xmlns:a16="http://schemas.microsoft.com/office/drawing/2014/main" id="{160DBC87-734A-EA47-A79F-ECC0F73DCC7E}"/>
              </a:ext>
            </a:extLst>
          </p:cNvPr>
          <p:cNvSpPr>
            <a:spLocks noGrp="1"/>
          </p:cNvSpPr>
          <p:nvPr>
            <p:ph type="title"/>
          </p:nvPr>
        </p:nvSpPr>
        <p:spPr/>
        <p:txBody>
          <a:bodyPr anchor="t">
            <a:normAutofit/>
          </a:bodyPr>
          <a:lstStyle/>
          <a:p>
            <a:pPr>
              <a:lnSpc>
                <a:spcPct val="100000"/>
              </a:lnSpc>
            </a:pPr>
            <a:r>
              <a:rPr lang="en-US" sz="2800" dirty="0"/>
              <a:t>Roadmap</a:t>
            </a:r>
          </a:p>
        </p:txBody>
      </p:sp>
    </p:spTree>
    <p:extLst>
      <p:ext uri="{BB962C8B-B14F-4D97-AF65-F5344CB8AC3E}">
        <p14:creationId xmlns:p14="http://schemas.microsoft.com/office/powerpoint/2010/main" val="286469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7DA0-3EA8-418F-99B3-E9201F5187AC}"/>
              </a:ext>
            </a:extLst>
          </p:cNvPr>
          <p:cNvSpPr>
            <a:spLocks noGrp="1"/>
          </p:cNvSpPr>
          <p:nvPr>
            <p:ph type="title"/>
          </p:nvPr>
        </p:nvSpPr>
        <p:spPr/>
        <p:txBody>
          <a:bodyPr>
            <a:noAutofit/>
          </a:bodyPr>
          <a:lstStyle/>
          <a:p>
            <a:r>
              <a:rPr lang="en-US" sz="2000" dirty="0"/>
              <a:t>Though complex, rules about campaign finance stem from three main focal points </a:t>
            </a:r>
          </a:p>
        </p:txBody>
      </p:sp>
      <p:sp>
        <p:nvSpPr>
          <p:cNvPr id="18" name="Rectangle 14"/>
          <p:cNvSpPr>
            <a:spLocks noChangeArrowheads="1"/>
          </p:cNvSpPr>
          <p:nvPr/>
        </p:nvSpPr>
        <p:spPr bwMode="auto">
          <a:xfrm>
            <a:off x="965201" y="1523502"/>
            <a:ext cx="8229600" cy="276999"/>
          </a:xfrm>
          <a:prstGeom prst="rect">
            <a:avLst/>
          </a:prstGeom>
          <a:noFill/>
          <a:ln>
            <a:noFill/>
          </a:ln>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Three pillars of campaign finance regulation</a:t>
            </a:r>
          </a:p>
        </p:txBody>
      </p:sp>
      <p:sp>
        <p:nvSpPr>
          <p:cNvPr id="90" name="Rectangle 89"/>
          <p:cNvSpPr/>
          <p:nvPr/>
        </p:nvSpPr>
        <p:spPr bwMode="auto">
          <a:xfrm>
            <a:off x="955404" y="2112669"/>
            <a:ext cx="2754059" cy="3291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91" name="TextBox 31"/>
          <p:cNvSpPr txBox="1">
            <a:spLocks noChangeArrowheads="1"/>
          </p:cNvSpPr>
          <p:nvPr/>
        </p:nvSpPr>
        <p:spPr bwMode="auto">
          <a:xfrm>
            <a:off x="1199169" y="2105350"/>
            <a:ext cx="2225289" cy="338554"/>
          </a:xfrm>
          <a:prstGeom prst="rect">
            <a:avLst/>
          </a:prstGeom>
          <a:noFill/>
          <a:ln>
            <a:noFill/>
          </a:ln>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fontAlgn="auto">
              <a:spcBef>
                <a:spcPts val="0"/>
              </a:spcBef>
              <a:spcAft>
                <a:spcPts val="0"/>
              </a:spcAft>
              <a:defRPr/>
            </a:pPr>
            <a:r>
              <a:rPr lang="en-US" sz="1600" b="1" dirty="0">
                <a:solidFill>
                  <a:schemeClr val="bg1"/>
                </a:solidFill>
                <a:latin typeface="+mj-lt"/>
              </a:rPr>
              <a:t>Contribution limits</a:t>
            </a:r>
          </a:p>
        </p:txBody>
      </p:sp>
      <p:sp>
        <p:nvSpPr>
          <p:cNvPr id="102" name="TextBox 28"/>
          <p:cNvSpPr txBox="1">
            <a:spLocks noChangeArrowheads="1"/>
          </p:cNvSpPr>
          <p:nvPr/>
        </p:nvSpPr>
        <p:spPr bwMode="auto">
          <a:xfrm>
            <a:off x="1578371" y="2538278"/>
            <a:ext cx="6564430" cy="430887"/>
          </a:xfrm>
          <a:prstGeom prst="rect">
            <a:avLst/>
          </a:prstGeom>
          <a:noFill/>
          <a:ln>
            <a:noFill/>
          </a:ln>
          <a:extLst>
            <a:ext uri="{909E8E84-426E-40dd-AFC4-6F175D3DCCD1}"/>
            <a:ext uri="{91240B29-F687-4f45-9708-019B960494DF}"/>
          </a:extLst>
        </p:spPr>
        <p:txBody>
          <a:bodyPr wrap="square">
            <a:spAutoFit/>
          </a:bodyPr>
          <a:lstStyle>
            <a:lvl1pPr defTabSz="457200">
              <a:defRPr>
                <a:solidFill>
                  <a:schemeClr val="tx1"/>
                </a:solidFill>
                <a:latin typeface="Gill Sans MT" charset="0"/>
                <a:ea typeface="MS PGothic" charset="0"/>
                <a:cs typeface="Gill Sans MT" charset="0"/>
              </a:defRPr>
            </a:lvl1pPr>
            <a:lvl2pPr marL="742950" indent="-285750" defTabSz="457200">
              <a:defRPr sz="1500">
                <a:solidFill>
                  <a:schemeClr val="tx1"/>
                </a:solidFill>
                <a:latin typeface="Gill Sans MT" charset="0"/>
                <a:ea typeface="MS PGothic" charset="0"/>
                <a:cs typeface="Gill Sans MT" charset="0"/>
              </a:defRPr>
            </a:lvl2pPr>
            <a:lvl3pPr marL="1143000" indent="-228600" defTabSz="457200">
              <a:defRPr sz="1500">
                <a:solidFill>
                  <a:schemeClr val="tx1"/>
                </a:solidFill>
                <a:latin typeface="Gill Sans MT" charset="0"/>
                <a:ea typeface="MS PGothic" charset="0"/>
                <a:cs typeface="Gill Sans MT" charset="0"/>
              </a:defRPr>
            </a:lvl3pPr>
            <a:lvl4pPr marL="1600200" indent="-228600" defTabSz="457200">
              <a:defRPr sz="1500">
                <a:solidFill>
                  <a:schemeClr val="tx1"/>
                </a:solidFill>
                <a:latin typeface="Gill Sans MT" charset="0"/>
                <a:ea typeface="MS PGothic" charset="0"/>
                <a:cs typeface="Gill Sans MT" charset="0"/>
              </a:defRPr>
            </a:lvl4pPr>
            <a:lvl5pPr marL="2057400" indent="-228600" defTabSz="457200">
              <a:defRPr sz="1500">
                <a:solidFill>
                  <a:schemeClr val="tx1"/>
                </a:solidFill>
                <a:latin typeface="Gill Sans MT" charset="0"/>
                <a:ea typeface="MS PGothic" charset="0"/>
                <a:cs typeface="Gill Sans MT" charset="0"/>
              </a:defRPr>
            </a:lvl5pPr>
            <a:lvl6pPr marL="25146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6pPr>
            <a:lvl7pPr marL="29718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7pPr>
            <a:lvl8pPr marL="34290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8pPr>
            <a:lvl9pPr marL="38862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9pPr>
          </a:lstStyle>
          <a:p>
            <a:pPr>
              <a:defRPr/>
            </a:pPr>
            <a:r>
              <a:rPr lang="en-US" sz="1100" dirty="0">
                <a:solidFill>
                  <a:srgbClr val="000000"/>
                </a:solidFill>
                <a:latin typeface="+mn-lt"/>
                <a:cs typeface="MS PGothic" charset="0"/>
              </a:rPr>
              <a:t>Contribution limits restrict the size of contributions made to candidates, political action committees, and political parties</a:t>
            </a:r>
          </a:p>
        </p:txBody>
      </p:sp>
      <p:sp>
        <p:nvSpPr>
          <p:cNvPr id="95" name="Rectangle 94"/>
          <p:cNvSpPr/>
          <p:nvPr/>
        </p:nvSpPr>
        <p:spPr bwMode="auto">
          <a:xfrm>
            <a:off x="955404" y="3258086"/>
            <a:ext cx="2754058" cy="3291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96" name="TextBox 31"/>
          <p:cNvSpPr txBox="1">
            <a:spLocks noChangeArrowheads="1"/>
          </p:cNvSpPr>
          <p:nvPr/>
        </p:nvSpPr>
        <p:spPr bwMode="auto">
          <a:xfrm>
            <a:off x="955404" y="3244893"/>
            <a:ext cx="2613215" cy="338554"/>
          </a:xfrm>
          <a:prstGeom prst="rect">
            <a:avLst/>
          </a:prstGeom>
          <a:noFill/>
          <a:ln>
            <a:noFill/>
          </a:ln>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fontAlgn="auto">
              <a:spcBef>
                <a:spcPts val="0"/>
              </a:spcBef>
              <a:spcAft>
                <a:spcPts val="0"/>
              </a:spcAft>
              <a:defRPr/>
            </a:pPr>
            <a:r>
              <a:rPr lang="en-US" sz="1600" b="1" dirty="0">
                <a:solidFill>
                  <a:schemeClr val="bg1"/>
                </a:solidFill>
                <a:latin typeface="+mj-lt"/>
              </a:rPr>
              <a:t>Reporting &amp; disclosure</a:t>
            </a:r>
          </a:p>
        </p:txBody>
      </p:sp>
      <p:sp>
        <p:nvSpPr>
          <p:cNvPr id="103" name="TextBox 28"/>
          <p:cNvSpPr txBox="1">
            <a:spLocks noChangeArrowheads="1"/>
          </p:cNvSpPr>
          <p:nvPr/>
        </p:nvSpPr>
        <p:spPr bwMode="auto">
          <a:xfrm>
            <a:off x="1562656" y="3666428"/>
            <a:ext cx="6564429" cy="430887"/>
          </a:xfrm>
          <a:prstGeom prst="rect">
            <a:avLst/>
          </a:prstGeom>
          <a:noFill/>
          <a:ln>
            <a:noFill/>
          </a:ln>
          <a:extLst>
            <a:ext uri="{909E8E84-426E-40dd-AFC4-6F175D3DCCD1}"/>
            <a:ext uri="{91240B29-F687-4f45-9708-019B960494DF}"/>
          </a:extLst>
        </p:spPr>
        <p:txBody>
          <a:bodyPr wrap="square">
            <a:spAutoFit/>
          </a:bodyPr>
          <a:lstStyle>
            <a:lvl1pPr defTabSz="457200">
              <a:defRPr>
                <a:solidFill>
                  <a:schemeClr val="tx1"/>
                </a:solidFill>
                <a:latin typeface="Gill Sans MT" charset="0"/>
                <a:ea typeface="MS PGothic" charset="0"/>
                <a:cs typeface="Gill Sans MT" charset="0"/>
              </a:defRPr>
            </a:lvl1pPr>
            <a:lvl2pPr marL="742950" indent="-285750" defTabSz="457200">
              <a:defRPr sz="1500">
                <a:solidFill>
                  <a:schemeClr val="tx1"/>
                </a:solidFill>
                <a:latin typeface="Gill Sans MT" charset="0"/>
                <a:ea typeface="MS PGothic" charset="0"/>
                <a:cs typeface="Gill Sans MT" charset="0"/>
              </a:defRPr>
            </a:lvl2pPr>
            <a:lvl3pPr marL="1143000" indent="-228600" defTabSz="457200">
              <a:defRPr sz="1500">
                <a:solidFill>
                  <a:schemeClr val="tx1"/>
                </a:solidFill>
                <a:latin typeface="Gill Sans MT" charset="0"/>
                <a:ea typeface="MS PGothic" charset="0"/>
                <a:cs typeface="Gill Sans MT" charset="0"/>
              </a:defRPr>
            </a:lvl3pPr>
            <a:lvl4pPr marL="1600200" indent="-228600" defTabSz="457200">
              <a:defRPr sz="1500">
                <a:solidFill>
                  <a:schemeClr val="tx1"/>
                </a:solidFill>
                <a:latin typeface="Gill Sans MT" charset="0"/>
                <a:ea typeface="MS PGothic" charset="0"/>
                <a:cs typeface="Gill Sans MT" charset="0"/>
              </a:defRPr>
            </a:lvl4pPr>
            <a:lvl5pPr marL="2057400" indent="-228600" defTabSz="457200">
              <a:defRPr sz="1500">
                <a:solidFill>
                  <a:schemeClr val="tx1"/>
                </a:solidFill>
                <a:latin typeface="Gill Sans MT" charset="0"/>
                <a:ea typeface="MS PGothic" charset="0"/>
                <a:cs typeface="Gill Sans MT" charset="0"/>
              </a:defRPr>
            </a:lvl5pPr>
            <a:lvl6pPr marL="25146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6pPr>
            <a:lvl7pPr marL="29718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7pPr>
            <a:lvl8pPr marL="34290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8pPr>
            <a:lvl9pPr marL="38862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9pPr>
          </a:lstStyle>
          <a:p>
            <a:pPr>
              <a:defRPr/>
            </a:pPr>
            <a:r>
              <a:rPr lang="en-US" sz="1100" dirty="0">
                <a:solidFill>
                  <a:srgbClr val="000000"/>
                </a:solidFill>
                <a:latin typeface="+mn-lt"/>
                <a:cs typeface="MS PGothic" charset="0"/>
              </a:rPr>
              <a:t>Reporting and disclosure rules require groups that hit spending thresholds to register with the FEC, and publicly disclose contributions and expenditures</a:t>
            </a:r>
          </a:p>
        </p:txBody>
      </p:sp>
      <p:sp>
        <p:nvSpPr>
          <p:cNvPr id="100" name="Rectangle 99"/>
          <p:cNvSpPr/>
          <p:nvPr/>
        </p:nvSpPr>
        <p:spPr bwMode="auto">
          <a:xfrm>
            <a:off x="955404" y="4416815"/>
            <a:ext cx="2754059" cy="3291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101" name="TextBox 100"/>
          <p:cNvSpPr txBox="1">
            <a:spLocks noChangeArrowheads="1"/>
          </p:cNvSpPr>
          <p:nvPr/>
        </p:nvSpPr>
        <p:spPr bwMode="auto">
          <a:xfrm>
            <a:off x="1122507" y="4416815"/>
            <a:ext cx="2204450" cy="338554"/>
          </a:xfrm>
          <a:prstGeom prst="rect">
            <a:avLst/>
          </a:prstGeom>
          <a:noFill/>
          <a:ln>
            <a:noFill/>
          </a:ln>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fontAlgn="auto">
              <a:spcBef>
                <a:spcPts val="0"/>
              </a:spcBef>
              <a:spcAft>
                <a:spcPts val="0"/>
              </a:spcAft>
              <a:defRPr/>
            </a:pPr>
            <a:r>
              <a:rPr lang="en-US" sz="1600" b="1" dirty="0">
                <a:solidFill>
                  <a:schemeClr val="bg1"/>
                </a:solidFill>
                <a:latin typeface="+mj-lt"/>
              </a:rPr>
              <a:t>Source restrictions</a:t>
            </a:r>
          </a:p>
        </p:txBody>
      </p:sp>
      <p:sp>
        <p:nvSpPr>
          <p:cNvPr id="104" name="TextBox 28"/>
          <p:cNvSpPr txBox="1">
            <a:spLocks noChangeArrowheads="1"/>
          </p:cNvSpPr>
          <p:nvPr/>
        </p:nvSpPr>
        <p:spPr bwMode="auto">
          <a:xfrm>
            <a:off x="1562656" y="4775818"/>
            <a:ext cx="6364241" cy="600164"/>
          </a:xfrm>
          <a:prstGeom prst="rect">
            <a:avLst/>
          </a:prstGeom>
          <a:noFill/>
          <a:ln>
            <a:noFill/>
          </a:ln>
          <a:extLst>
            <a:ext uri="{909E8E84-426E-40dd-AFC4-6F175D3DCCD1}"/>
            <a:ext uri="{91240B29-F687-4f45-9708-019B960494DF}"/>
          </a:extLst>
        </p:spPr>
        <p:txBody>
          <a:bodyPr wrap="square">
            <a:spAutoFit/>
          </a:bodyPr>
          <a:lstStyle>
            <a:lvl1pPr defTabSz="457200">
              <a:defRPr>
                <a:solidFill>
                  <a:schemeClr val="tx1"/>
                </a:solidFill>
                <a:latin typeface="Gill Sans MT" charset="0"/>
                <a:ea typeface="MS PGothic" charset="0"/>
                <a:cs typeface="Gill Sans MT" charset="0"/>
              </a:defRPr>
            </a:lvl1pPr>
            <a:lvl2pPr marL="742950" indent="-285750" defTabSz="457200">
              <a:defRPr sz="1500">
                <a:solidFill>
                  <a:schemeClr val="tx1"/>
                </a:solidFill>
                <a:latin typeface="Gill Sans MT" charset="0"/>
                <a:ea typeface="MS PGothic" charset="0"/>
                <a:cs typeface="Gill Sans MT" charset="0"/>
              </a:defRPr>
            </a:lvl2pPr>
            <a:lvl3pPr marL="1143000" indent="-228600" defTabSz="457200">
              <a:defRPr sz="1500">
                <a:solidFill>
                  <a:schemeClr val="tx1"/>
                </a:solidFill>
                <a:latin typeface="Gill Sans MT" charset="0"/>
                <a:ea typeface="MS PGothic" charset="0"/>
                <a:cs typeface="Gill Sans MT" charset="0"/>
              </a:defRPr>
            </a:lvl3pPr>
            <a:lvl4pPr marL="1600200" indent="-228600" defTabSz="457200">
              <a:defRPr sz="1500">
                <a:solidFill>
                  <a:schemeClr val="tx1"/>
                </a:solidFill>
                <a:latin typeface="Gill Sans MT" charset="0"/>
                <a:ea typeface="MS PGothic" charset="0"/>
                <a:cs typeface="Gill Sans MT" charset="0"/>
              </a:defRPr>
            </a:lvl4pPr>
            <a:lvl5pPr marL="2057400" indent="-228600" defTabSz="457200">
              <a:defRPr sz="1500">
                <a:solidFill>
                  <a:schemeClr val="tx1"/>
                </a:solidFill>
                <a:latin typeface="Gill Sans MT" charset="0"/>
                <a:ea typeface="MS PGothic" charset="0"/>
                <a:cs typeface="Gill Sans MT" charset="0"/>
              </a:defRPr>
            </a:lvl5pPr>
            <a:lvl6pPr marL="25146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6pPr>
            <a:lvl7pPr marL="29718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7pPr>
            <a:lvl8pPr marL="34290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8pPr>
            <a:lvl9pPr marL="3886200" indent="-228600" defTabSz="457200" eaLnBrk="0" fontAlgn="base" hangingPunct="0">
              <a:spcAft>
                <a:spcPct val="0"/>
              </a:spcAft>
              <a:buFont typeface="Arial" charset="0"/>
              <a:buChar char="»"/>
              <a:defRPr sz="1500">
                <a:solidFill>
                  <a:schemeClr val="tx1"/>
                </a:solidFill>
                <a:latin typeface="Gill Sans MT" charset="0"/>
                <a:ea typeface="MS PGothic" charset="0"/>
                <a:cs typeface="Gill Sans MT" charset="0"/>
              </a:defRPr>
            </a:lvl9pPr>
          </a:lstStyle>
          <a:p>
            <a:pPr>
              <a:defRPr/>
            </a:pPr>
            <a:r>
              <a:rPr lang="en-US" sz="1100" dirty="0">
                <a:solidFill>
                  <a:srgbClr val="000000"/>
                </a:solidFill>
                <a:latin typeface="+mn-lt"/>
                <a:cs typeface="MS PGothic" charset="0"/>
              </a:rPr>
              <a:t>Source restrictions prohibit certain individuals or entities from engaging in campaign activity. Only US citizens or permanent residents are permitted to make contributions or election related expenditures</a:t>
            </a:r>
          </a:p>
        </p:txBody>
      </p:sp>
      <p:sp>
        <p:nvSpPr>
          <p:cNvPr id="3" name="Rectangle: Rounded Corners 2">
            <a:extLst>
              <a:ext uri="{FF2B5EF4-FFF2-40B4-BE49-F238E27FC236}">
                <a16:creationId xmlns:a16="http://schemas.microsoft.com/office/drawing/2014/main" id="{0636785D-CA9F-4FED-B598-E9BC87A654B7}"/>
              </a:ext>
            </a:extLst>
          </p:cNvPr>
          <p:cNvSpPr/>
          <p:nvPr/>
        </p:nvSpPr>
        <p:spPr>
          <a:xfrm>
            <a:off x="820868" y="2443043"/>
            <a:ext cx="7475135" cy="6158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AEF62368-288B-4CC9-9BEE-17F45D2B0DFF}"/>
              </a:ext>
            </a:extLst>
          </p:cNvPr>
          <p:cNvSpPr/>
          <p:nvPr/>
        </p:nvSpPr>
        <p:spPr>
          <a:xfrm>
            <a:off x="829880" y="3583447"/>
            <a:ext cx="7475135" cy="6158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E86FF2B9-AFBD-4457-A5CF-A0375FE2EF0A}"/>
              </a:ext>
            </a:extLst>
          </p:cNvPr>
          <p:cNvSpPr/>
          <p:nvPr/>
        </p:nvSpPr>
        <p:spPr>
          <a:xfrm>
            <a:off x="829880" y="4745999"/>
            <a:ext cx="7475135" cy="6158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88D45D83-0421-4926-A7A9-3154CB7FB17D}"/>
              </a:ext>
            </a:extLst>
          </p:cNvPr>
          <p:cNvPicPr>
            <a:picLocks noChangeAspect="1"/>
          </p:cNvPicPr>
          <p:nvPr/>
        </p:nvPicPr>
        <p:blipFill>
          <a:blip r:embed="rId3"/>
          <a:stretch>
            <a:fillRect/>
          </a:stretch>
        </p:blipFill>
        <p:spPr>
          <a:xfrm>
            <a:off x="914165" y="2446603"/>
            <a:ext cx="627236" cy="627236"/>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CDCE6D7A-BDB7-4814-981B-244AD2E4D3DE}"/>
              </a:ext>
            </a:extLst>
          </p:cNvPr>
          <p:cNvPicPr>
            <a:picLocks noChangeAspect="1"/>
          </p:cNvPicPr>
          <p:nvPr/>
        </p:nvPicPr>
        <p:blipFill>
          <a:blip r:embed="rId4"/>
          <a:stretch>
            <a:fillRect/>
          </a:stretch>
        </p:blipFill>
        <p:spPr>
          <a:xfrm>
            <a:off x="997321" y="3621262"/>
            <a:ext cx="544079" cy="544079"/>
          </a:xfrm>
          <a:prstGeom prst="rect">
            <a:avLst/>
          </a:prstGeom>
        </p:spPr>
      </p:pic>
      <p:pic>
        <p:nvPicPr>
          <p:cNvPr id="10" name="Picture 9" descr="Icon&#10;&#10;Description automatically generated">
            <a:extLst>
              <a:ext uri="{FF2B5EF4-FFF2-40B4-BE49-F238E27FC236}">
                <a16:creationId xmlns:a16="http://schemas.microsoft.com/office/drawing/2014/main" id="{08B1BC51-7B84-4731-9533-D97FBF731B95}"/>
              </a:ext>
            </a:extLst>
          </p:cNvPr>
          <p:cNvPicPr>
            <a:picLocks noChangeAspect="1"/>
          </p:cNvPicPr>
          <p:nvPr/>
        </p:nvPicPr>
        <p:blipFill>
          <a:blip r:embed="rId5"/>
          <a:stretch>
            <a:fillRect/>
          </a:stretch>
        </p:blipFill>
        <p:spPr>
          <a:xfrm>
            <a:off x="955404" y="4723851"/>
            <a:ext cx="664284" cy="664284"/>
          </a:xfrm>
          <a:prstGeom prst="rect">
            <a:avLst/>
          </a:prstGeom>
        </p:spPr>
      </p:pic>
      <p:sp>
        <p:nvSpPr>
          <p:cNvPr id="29" name="TextBox 28">
            <a:extLst>
              <a:ext uri="{FF2B5EF4-FFF2-40B4-BE49-F238E27FC236}">
                <a16:creationId xmlns:a16="http://schemas.microsoft.com/office/drawing/2014/main" id="{DF4264EC-90B8-43D1-A01A-123B857DC8DC}"/>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PBS, CNN.</a:t>
            </a:r>
          </a:p>
        </p:txBody>
      </p:sp>
      <p:sp>
        <p:nvSpPr>
          <p:cNvPr id="30" name="TextBox 29">
            <a:extLst>
              <a:ext uri="{FF2B5EF4-FFF2-40B4-BE49-F238E27FC236}">
                <a16:creationId xmlns:a16="http://schemas.microsoft.com/office/drawing/2014/main" id="{083BE5A5-B5F5-413F-8249-EFA4FA54E4B8}"/>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378575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D2F-55E5-4D46-8A5B-57F45EB9DDB6}"/>
              </a:ext>
            </a:extLst>
          </p:cNvPr>
          <p:cNvSpPr>
            <a:spLocks noGrp="1"/>
          </p:cNvSpPr>
          <p:nvPr>
            <p:ph type="title"/>
          </p:nvPr>
        </p:nvSpPr>
        <p:spPr/>
        <p:txBody>
          <a:bodyPr>
            <a:noAutofit/>
          </a:bodyPr>
          <a:lstStyle/>
          <a:p>
            <a:r>
              <a:rPr lang="en-US" sz="2000" dirty="0"/>
              <a:t>While an individual can contribute in a variety of ways, certain contributions may be limited</a:t>
            </a:r>
          </a:p>
        </p:txBody>
      </p:sp>
      <p:sp>
        <p:nvSpPr>
          <p:cNvPr id="18" name="Rectangle 14"/>
          <p:cNvSpPr>
            <a:spLocks noChangeArrowheads="1"/>
          </p:cNvSpPr>
          <p:nvPr/>
        </p:nvSpPr>
        <p:spPr bwMode="auto">
          <a:xfrm>
            <a:off x="838200" y="1628498"/>
            <a:ext cx="7467600" cy="276999"/>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Contribution limits for an individual donor in 2021-2022 federal elections</a:t>
            </a:r>
          </a:p>
        </p:txBody>
      </p:sp>
      <p:graphicFrame>
        <p:nvGraphicFramePr>
          <p:cNvPr id="77" name="Table 76"/>
          <p:cNvGraphicFramePr>
            <a:graphicFrameLocks noGrp="1"/>
          </p:cNvGraphicFramePr>
          <p:nvPr>
            <p:extLst>
              <p:ext uri="{D42A27DB-BD31-4B8C-83A1-F6EECF244321}">
                <p14:modId xmlns:p14="http://schemas.microsoft.com/office/powerpoint/2010/main" val="3982214534"/>
              </p:ext>
            </p:extLst>
          </p:nvPr>
        </p:nvGraphicFramePr>
        <p:xfrm>
          <a:off x="838200" y="1945794"/>
          <a:ext cx="7467600" cy="3651705"/>
        </p:xfrm>
        <a:graphic>
          <a:graphicData uri="http://schemas.openxmlformats.org/drawingml/2006/table">
            <a:tbl>
              <a:tblPr/>
              <a:tblGrid>
                <a:gridCol w="3326590">
                  <a:extLst>
                    <a:ext uri="{9D8B030D-6E8A-4147-A177-3AD203B41FA5}">
                      <a16:colId xmlns:a16="http://schemas.microsoft.com/office/drawing/2014/main" val="20000"/>
                    </a:ext>
                  </a:extLst>
                </a:gridCol>
                <a:gridCol w="4141010">
                  <a:extLst>
                    <a:ext uri="{9D8B030D-6E8A-4147-A177-3AD203B41FA5}">
                      <a16:colId xmlns:a16="http://schemas.microsoft.com/office/drawing/2014/main" val="20001"/>
                    </a:ext>
                  </a:extLst>
                </a:gridCol>
              </a:tblGrid>
              <a:tr h="231766">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spc="300" normalizeH="0" baseline="0" dirty="0">
                          <a:ln>
                            <a:noFill/>
                          </a:ln>
                          <a:solidFill>
                            <a:schemeClr val="accent1">
                              <a:lumMod val="75000"/>
                            </a:schemeClr>
                          </a:solidFill>
                          <a:effectLst/>
                          <a:latin typeface="+mn-lt"/>
                          <a:ea typeface="ＭＳ Ｐゴシック" charset="-128"/>
                        </a:rPr>
                        <a:t>RECIPIENT </a:t>
                      </a:r>
                    </a:p>
                  </a:txBody>
                  <a:tcPr marL="91435" marR="91435"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spc="300" normalizeH="0" baseline="0" dirty="0">
                          <a:ln>
                            <a:noFill/>
                          </a:ln>
                          <a:solidFill>
                            <a:schemeClr val="accent1">
                              <a:lumMod val="75000"/>
                            </a:schemeClr>
                          </a:solidFill>
                          <a:effectLst/>
                          <a:latin typeface="+mn-lt"/>
                          <a:ea typeface="ＭＳ Ｐゴシック" charset="-128"/>
                        </a:rPr>
                        <a:t>LIMIT</a:t>
                      </a:r>
                    </a:p>
                  </a:txBody>
                  <a:tcPr marL="91435" marR="91435"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6737">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Candidate committee</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$2,900 per election*</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098">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PAC</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$5,000 per year</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098">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State/district/local party committee</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$10,000 per year (combined)</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6737">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National party committee</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$36,500 per year*</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67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Additional national party committee accounts</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$109,500 per account per year</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67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Super PAC</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Unlimited</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67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ＭＳ Ｐゴシック" charset="-128"/>
                        </a:rPr>
                        <a:t>Non-profit</a:t>
                      </a:r>
                    </a:p>
                  </a:txBody>
                  <a:tcPr marL="91435" marR="91435" marT="45712" marB="45712" anchor="ctr" horzOverflow="overflow">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Unlimited</a:t>
                      </a:r>
                    </a:p>
                  </a:txBody>
                  <a:tcPr marL="91435" marR="91435" marT="45712" marB="45712" anchor="ctr" horzOverflow="overflow">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 Placeholder 18"/>
          <p:cNvSpPr txBox="1">
            <a:spLocks/>
          </p:cNvSpPr>
          <p:nvPr/>
        </p:nvSpPr>
        <p:spPr bwMode="auto">
          <a:xfrm>
            <a:off x="636989" y="6029661"/>
            <a:ext cx="7814328" cy="276998"/>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800" dirty="0">
                <a:solidFill>
                  <a:schemeClr val="tx1">
                    <a:lumMod val="50000"/>
                    <a:lumOff val="50000"/>
                  </a:schemeClr>
                </a:solidFill>
                <a:latin typeface="+mn-lt"/>
                <a:cs typeface="Georgia"/>
              </a:rPr>
              <a:t>*Indexed for inflation in odd-numbered years</a:t>
            </a:r>
          </a:p>
        </p:txBody>
      </p:sp>
      <p:sp>
        <p:nvSpPr>
          <p:cNvPr id="14" name="TextBox 13">
            <a:extLst>
              <a:ext uri="{FF2B5EF4-FFF2-40B4-BE49-F238E27FC236}">
                <a16:creationId xmlns:a16="http://schemas.microsoft.com/office/drawing/2014/main" id="{E94A1993-558B-477B-B2E9-DB69F1D0E7BE}"/>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FEC, Urban Wire.</a:t>
            </a:r>
          </a:p>
        </p:txBody>
      </p:sp>
      <p:sp>
        <p:nvSpPr>
          <p:cNvPr id="15" name="TextBox 14">
            <a:extLst>
              <a:ext uri="{FF2B5EF4-FFF2-40B4-BE49-F238E27FC236}">
                <a16:creationId xmlns:a16="http://schemas.microsoft.com/office/drawing/2014/main" id="{EE02BF1D-38C2-42B0-AA04-B3902336C10C}"/>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329894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0D1D-7FBD-4BD3-A5A6-6FF3C44B8DAE}"/>
              </a:ext>
            </a:extLst>
          </p:cNvPr>
          <p:cNvSpPr>
            <a:spLocks noGrp="1"/>
          </p:cNvSpPr>
          <p:nvPr>
            <p:ph type="title"/>
          </p:nvPr>
        </p:nvSpPr>
        <p:spPr/>
        <p:txBody>
          <a:bodyPr>
            <a:noAutofit/>
          </a:bodyPr>
          <a:lstStyle/>
          <a:p>
            <a:r>
              <a:rPr lang="en-US" sz="2000" dirty="0"/>
              <a:t>Different types of political fundraising groups have distinct benefits and limits</a:t>
            </a:r>
          </a:p>
        </p:txBody>
      </p:sp>
      <p:sp>
        <p:nvSpPr>
          <p:cNvPr id="18" name="Rectangle 14"/>
          <p:cNvSpPr>
            <a:spLocks noChangeArrowheads="1"/>
          </p:cNvSpPr>
          <p:nvPr/>
        </p:nvSpPr>
        <p:spPr bwMode="auto">
          <a:xfrm>
            <a:off x="965201" y="1484233"/>
            <a:ext cx="8229600" cy="276999"/>
          </a:xfrm>
          <a:prstGeom prst="rect">
            <a:avLst/>
          </a:prstGeom>
          <a:noFill/>
          <a:ln>
            <a:noFill/>
          </a:ln>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Advocacy groups and their regulations</a:t>
            </a:r>
          </a:p>
        </p:txBody>
      </p:sp>
      <p:graphicFrame>
        <p:nvGraphicFramePr>
          <p:cNvPr id="9" name="Table 8"/>
          <p:cNvGraphicFramePr>
            <a:graphicFrameLocks noGrp="1"/>
          </p:cNvGraphicFramePr>
          <p:nvPr/>
        </p:nvGraphicFramePr>
        <p:xfrm>
          <a:off x="838199" y="1918008"/>
          <a:ext cx="7467601" cy="3687408"/>
        </p:xfrm>
        <a:graphic>
          <a:graphicData uri="http://schemas.openxmlformats.org/drawingml/2006/table">
            <a:tbl>
              <a:tblPr/>
              <a:tblGrid>
                <a:gridCol w="1173481">
                  <a:extLst>
                    <a:ext uri="{9D8B030D-6E8A-4147-A177-3AD203B41FA5}">
                      <a16:colId xmlns:a16="http://schemas.microsoft.com/office/drawing/2014/main" val="20000"/>
                    </a:ext>
                  </a:extLst>
                </a:gridCol>
                <a:gridCol w="1049020">
                  <a:extLst>
                    <a:ext uri="{9D8B030D-6E8A-4147-A177-3AD203B41FA5}">
                      <a16:colId xmlns:a16="http://schemas.microsoft.com/office/drawing/2014/main" val="20001"/>
                    </a:ext>
                  </a:extLst>
                </a:gridCol>
                <a:gridCol w="1049020">
                  <a:extLst>
                    <a:ext uri="{9D8B030D-6E8A-4147-A177-3AD203B41FA5}">
                      <a16:colId xmlns:a16="http://schemas.microsoft.com/office/drawing/2014/main" val="20002"/>
                    </a:ext>
                  </a:extLst>
                </a:gridCol>
                <a:gridCol w="1049020">
                  <a:extLst>
                    <a:ext uri="{9D8B030D-6E8A-4147-A177-3AD203B41FA5}">
                      <a16:colId xmlns:a16="http://schemas.microsoft.com/office/drawing/2014/main" val="20003"/>
                    </a:ext>
                  </a:extLst>
                </a:gridCol>
                <a:gridCol w="1049020">
                  <a:extLst>
                    <a:ext uri="{9D8B030D-6E8A-4147-A177-3AD203B41FA5}">
                      <a16:colId xmlns:a16="http://schemas.microsoft.com/office/drawing/2014/main" val="20004"/>
                    </a:ext>
                  </a:extLst>
                </a:gridCol>
                <a:gridCol w="1126691">
                  <a:extLst>
                    <a:ext uri="{9D8B030D-6E8A-4147-A177-3AD203B41FA5}">
                      <a16:colId xmlns:a16="http://schemas.microsoft.com/office/drawing/2014/main" val="20005"/>
                    </a:ext>
                  </a:extLst>
                </a:gridCol>
                <a:gridCol w="971349">
                  <a:extLst>
                    <a:ext uri="{9D8B030D-6E8A-4147-A177-3AD203B41FA5}">
                      <a16:colId xmlns:a16="http://schemas.microsoft.com/office/drawing/2014/main" val="20006"/>
                    </a:ext>
                  </a:extLst>
                </a:gridCol>
              </a:tblGrid>
              <a:tr h="760056">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mj-lt"/>
                        <a:ea typeface="ＭＳ Ｐゴシック" charset="-128"/>
                      </a:endParaRP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mj-lt"/>
                          <a:ea typeface="ＭＳ Ｐゴシック" charset="-128"/>
                        </a:rPr>
                        <a:t>Contribution limit</a:t>
                      </a: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mj-lt"/>
                          <a:ea typeface="ＭＳ Ｐゴシック" charset="-128"/>
                        </a:rPr>
                        <a:t>Must disclose donors?</a:t>
                      </a: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mj-lt"/>
                          <a:ea typeface="ＭＳ Ｐゴシック" charset="-128"/>
                        </a:rPr>
                        <a:t>Can coordinate with candidate?</a:t>
                      </a: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mj-lt"/>
                          <a:ea typeface="ＭＳ Ｐゴシック" charset="-128"/>
                        </a:rPr>
                        <a:t>Can be primarily political?</a:t>
                      </a: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mj-lt"/>
                          <a:ea typeface="ＭＳ Ｐゴシック" charset="-128"/>
                        </a:rPr>
                        <a:t>Can expressly tell voters who to vote for? </a:t>
                      </a: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mj-lt"/>
                          <a:ea typeface="ＭＳ Ｐゴシック" charset="-128"/>
                        </a:rPr>
                        <a:t>Regulator</a:t>
                      </a:r>
                    </a:p>
                  </a:txBody>
                  <a:tcPr marL="91435" marR="91435"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j-lt"/>
                          <a:ea typeface="ＭＳ Ｐゴシック" charset="-128"/>
                        </a:rPr>
                        <a:t>Traditional PACs </a:t>
                      </a: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$5,000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per year</a:t>
                      </a: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dirty="0">
                          <a:ln>
                            <a:noFill/>
                          </a:ln>
                          <a:solidFill>
                            <a:srgbClr val="000000"/>
                          </a:solidFill>
                          <a:effectLst/>
                          <a:latin typeface="+mn-lt"/>
                          <a:ea typeface="ＭＳ Ｐゴシック" charset="-128"/>
                        </a:rPr>
                        <a:t>FEC</a:t>
                      </a:r>
                    </a:p>
                  </a:txBody>
                  <a:tcPr marL="91435" marR="91435" marT="45709" marB="45709" anchor="ctr"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838">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j-lt"/>
                          <a:ea typeface="ＭＳ Ｐゴシック" charset="-128"/>
                        </a:rPr>
                        <a:t>Super PAC </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Unlimited</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A02C1C"/>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dirty="0">
                          <a:ln>
                            <a:noFill/>
                          </a:ln>
                          <a:solidFill>
                            <a:srgbClr val="000000"/>
                          </a:solidFill>
                          <a:effectLst/>
                          <a:latin typeface="+mn-lt"/>
                          <a:ea typeface="ＭＳ Ｐゴシック" charset="-128"/>
                        </a:rPr>
                        <a:t>FEC</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838">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j-lt"/>
                          <a:ea typeface="ＭＳ Ｐゴシック" charset="-128"/>
                        </a:rPr>
                        <a:t>501(c)(4) </a:t>
                      </a:r>
                      <a:br>
                        <a:rPr kumimoji="0" lang="en-US" altLang="en-US" sz="1100" b="1" i="0" u="none" strike="noStrike" cap="none" normalizeH="0" baseline="0" dirty="0">
                          <a:ln>
                            <a:noFill/>
                          </a:ln>
                          <a:solidFill>
                            <a:srgbClr val="000000"/>
                          </a:solidFill>
                          <a:effectLst/>
                          <a:latin typeface="+mj-lt"/>
                          <a:ea typeface="ＭＳ Ｐゴシック" charset="-128"/>
                        </a:rPr>
                      </a:br>
                      <a:r>
                        <a:rPr kumimoji="0" lang="en-US" altLang="en-US" sz="1100" b="1" i="0" u="none" strike="noStrike" cap="none" normalizeH="0" baseline="0" dirty="0">
                          <a:ln>
                            <a:noFill/>
                          </a:ln>
                          <a:solidFill>
                            <a:srgbClr val="000000"/>
                          </a:solidFill>
                          <a:effectLst/>
                          <a:latin typeface="+mj-lt"/>
                          <a:ea typeface="ＭＳ Ｐゴシック" charset="-128"/>
                        </a:rPr>
                        <a:t>Non-profit</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Unlimited</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A02C1C"/>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A02C1C"/>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A02C1C"/>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A02C1C"/>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dirty="0">
                          <a:ln>
                            <a:noFill/>
                          </a:ln>
                          <a:solidFill>
                            <a:srgbClr val="000000"/>
                          </a:solidFill>
                          <a:effectLst/>
                          <a:latin typeface="+mn-lt"/>
                          <a:ea typeface="ＭＳ Ｐゴシック" charset="-128"/>
                        </a:rPr>
                        <a:t>IRS</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838">
                <a:tc>
                  <a:txBody>
                    <a:bodyPr/>
                    <a:lstStyle>
                      <a:lvl1pPr defTabSz="457200">
                        <a:lnSpc>
                          <a:spcPct val="90000"/>
                        </a:lnSpc>
                        <a:spcBef>
                          <a:spcPts val="1000"/>
                        </a:spcBef>
                        <a:buFont typeface="Arial" charset="0"/>
                        <a:defRPr sz="2400">
                          <a:solidFill>
                            <a:schemeClr val="tx1"/>
                          </a:solidFill>
                          <a:latin typeface="Georgia" charset="0"/>
                          <a:ea typeface="ＭＳ Ｐゴシック" charset="-128"/>
                        </a:defRPr>
                      </a:lvl1pPr>
                      <a:lvl2pPr marL="742950" indent="-285750" defTabSz="457200">
                        <a:lnSpc>
                          <a:spcPct val="90000"/>
                        </a:lnSpc>
                        <a:spcBef>
                          <a:spcPts val="500"/>
                        </a:spcBef>
                        <a:buFont typeface="Arial" charset="0"/>
                        <a:defRPr sz="2000">
                          <a:solidFill>
                            <a:schemeClr val="tx1"/>
                          </a:solidFill>
                          <a:latin typeface="Georgia" charset="0"/>
                          <a:ea typeface="ＭＳ Ｐゴシック" charset="-128"/>
                        </a:defRPr>
                      </a:lvl2pPr>
                      <a:lvl3pPr marL="1143000" indent="-228600" defTabSz="457200">
                        <a:lnSpc>
                          <a:spcPct val="90000"/>
                        </a:lnSpc>
                        <a:spcBef>
                          <a:spcPts val="500"/>
                        </a:spcBef>
                        <a:buFont typeface="Arial" charset="0"/>
                        <a:defRPr>
                          <a:solidFill>
                            <a:schemeClr val="tx1"/>
                          </a:solidFill>
                          <a:latin typeface="Georgia" charset="0"/>
                          <a:ea typeface="ＭＳ Ｐゴシック" charset="-128"/>
                        </a:defRPr>
                      </a:lvl3pPr>
                      <a:lvl4pPr marL="1600200" indent="-228600" defTabSz="4572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defTabSz="4572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j-lt"/>
                          <a:ea typeface="ＭＳ Ｐゴシック" charset="-128"/>
                        </a:rPr>
                        <a:t>527</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j-lt"/>
                          <a:ea typeface="ＭＳ Ｐゴシック" charset="-128"/>
                        </a:rPr>
                        <a:t>Non-profit</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mn-lt"/>
                          <a:ea typeface="ＭＳ Ｐゴシック" charset="-128"/>
                        </a:rPr>
                        <a:t>Unlimited</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A02C1C"/>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284D81"/>
                        </a:solidFill>
                        <a:effectLst/>
                        <a:latin typeface="+mj-lt"/>
                        <a:ea typeface="ＭＳ Ｐゴシック" charset="-128"/>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x-none" sz="2400" b="0" i="0" u="none" strike="noStrike" kern="1200" cap="none" normalizeH="0" baseline="0" dirty="0">
                        <a:ln>
                          <a:noFill/>
                        </a:ln>
                        <a:solidFill>
                          <a:srgbClr val="284D81"/>
                        </a:solidFill>
                        <a:effectLst/>
                        <a:latin typeface="Georgia" charset="0"/>
                        <a:ea typeface="ＭＳ Ｐゴシック" charset="-128"/>
                        <a:cs typeface="+mn-cs"/>
                      </a:endParaRP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ＭＳ Ｐゴシック" charset="-128"/>
                        </a:defRPr>
                      </a:lvl1pPr>
                      <a:lvl2pPr marL="742950" indent="-285750">
                        <a:lnSpc>
                          <a:spcPct val="90000"/>
                        </a:lnSpc>
                        <a:spcBef>
                          <a:spcPts val="500"/>
                        </a:spcBef>
                        <a:buFont typeface="Arial" charset="0"/>
                        <a:defRPr sz="2000">
                          <a:solidFill>
                            <a:schemeClr val="tx1"/>
                          </a:solidFill>
                          <a:latin typeface="Georgia" charset="0"/>
                          <a:ea typeface="ＭＳ Ｐゴシック" charset="-128"/>
                        </a:defRPr>
                      </a:lvl2pPr>
                      <a:lvl3pPr marL="1143000" indent="-228600">
                        <a:lnSpc>
                          <a:spcPct val="90000"/>
                        </a:lnSpc>
                        <a:spcBef>
                          <a:spcPts val="500"/>
                        </a:spcBef>
                        <a:buFont typeface="Arial" charset="0"/>
                        <a:defRPr>
                          <a:solidFill>
                            <a:schemeClr val="tx1"/>
                          </a:solidFill>
                          <a:latin typeface="Georgia" charset="0"/>
                          <a:ea typeface="ＭＳ Ｐゴシック" charset="-128"/>
                        </a:defRPr>
                      </a:lvl3pPr>
                      <a:lvl4pPr marL="1600200" indent="-228600">
                        <a:lnSpc>
                          <a:spcPct val="90000"/>
                        </a:lnSpc>
                        <a:spcBef>
                          <a:spcPts val="500"/>
                        </a:spcBef>
                        <a:buFont typeface="Arial" charset="0"/>
                        <a:defRPr sz="1600">
                          <a:solidFill>
                            <a:schemeClr val="tx1"/>
                          </a:solidFill>
                          <a:latin typeface="Georgia" charset="0"/>
                          <a:ea typeface="ＭＳ Ｐゴシック" charset="-128"/>
                        </a:defRPr>
                      </a:lvl4pPr>
                      <a:lvl5pPr marL="2057400" indent="-228600">
                        <a:lnSpc>
                          <a:spcPct val="90000"/>
                        </a:lnSpc>
                        <a:spcBef>
                          <a:spcPts val="500"/>
                        </a:spcBef>
                        <a:buFont typeface="Arial" charset="0"/>
                        <a:defRPr sz="1600">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dirty="0">
                          <a:ln>
                            <a:noFill/>
                          </a:ln>
                          <a:solidFill>
                            <a:srgbClr val="000000"/>
                          </a:solidFill>
                          <a:effectLst/>
                          <a:latin typeface="+mn-lt"/>
                          <a:ea typeface="ＭＳ Ｐゴシック" charset="-128"/>
                        </a:rPr>
                        <a:t>IRS</a:t>
                      </a:r>
                    </a:p>
                  </a:txBody>
                  <a:tcPr marL="91435" marR="91435" marT="45709" marB="45709"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6" name="Group 15">
            <a:extLst>
              <a:ext uri="{FF2B5EF4-FFF2-40B4-BE49-F238E27FC236}">
                <a16:creationId xmlns:a16="http://schemas.microsoft.com/office/drawing/2014/main" id="{C43B77A0-7D53-4208-B856-ABABDE491388}"/>
              </a:ext>
            </a:extLst>
          </p:cNvPr>
          <p:cNvGrpSpPr/>
          <p:nvPr/>
        </p:nvGrpSpPr>
        <p:grpSpPr>
          <a:xfrm>
            <a:off x="3321007" y="2939445"/>
            <a:ext cx="547070" cy="200055"/>
            <a:chOff x="6288365" y="4368053"/>
            <a:chExt cx="1143101" cy="418015"/>
          </a:xfrm>
        </p:grpSpPr>
        <p:sp>
          <p:nvSpPr>
            <p:cNvPr id="17" name="Rounded Rectangle 109">
              <a:extLst>
                <a:ext uri="{FF2B5EF4-FFF2-40B4-BE49-F238E27FC236}">
                  <a16:creationId xmlns:a16="http://schemas.microsoft.com/office/drawing/2014/main" id="{4767D991-5D94-43C9-A0F8-258B51CF578C}"/>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6115422-FF0B-4892-8839-2AFE958A99DF}"/>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552E67B-83A0-4012-B4F5-D77AD0F8A853}"/>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23" name="Picture 22">
              <a:extLst>
                <a:ext uri="{FF2B5EF4-FFF2-40B4-BE49-F238E27FC236}">
                  <a16:creationId xmlns:a16="http://schemas.microsoft.com/office/drawing/2014/main" id="{A4AC4B23-45D6-4055-A683-933DBC2C0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24" name="Group 23">
            <a:extLst>
              <a:ext uri="{FF2B5EF4-FFF2-40B4-BE49-F238E27FC236}">
                <a16:creationId xmlns:a16="http://schemas.microsoft.com/office/drawing/2014/main" id="{139F07D7-0C0F-492D-B25D-0007853E57ED}"/>
              </a:ext>
            </a:extLst>
          </p:cNvPr>
          <p:cNvGrpSpPr/>
          <p:nvPr/>
        </p:nvGrpSpPr>
        <p:grpSpPr>
          <a:xfrm>
            <a:off x="3321007" y="4432165"/>
            <a:ext cx="547070" cy="200055"/>
            <a:chOff x="6288369" y="4907459"/>
            <a:chExt cx="1143102" cy="418016"/>
          </a:xfrm>
        </p:grpSpPr>
        <p:sp>
          <p:nvSpPr>
            <p:cNvPr id="25" name="Rounded Rectangle 114">
              <a:extLst>
                <a:ext uri="{FF2B5EF4-FFF2-40B4-BE49-F238E27FC236}">
                  <a16:creationId xmlns:a16="http://schemas.microsoft.com/office/drawing/2014/main" id="{A6FB9E27-AC2D-475C-9CEF-92DD36C3D23C}"/>
                </a:ext>
              </a:extLst>
            </p:cNvPr>
            <p:cNvSpPr/>
            <p:nvPr/>
          </p:nvSpPr>
          <p:spPr>
            <a:xfrm>
              <a:off x="6288369" y="4926779"/>
              <a:ext cx="1143102" cy="382595"/>
            </a:xfrm>
            <a:prstGeom prst="roundRect">
              <a:avLst>
                <a:gd name="adj" fmla="val 50000"/>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9AC53C0-285C-4D3E-B8C2-B62BD69A0C3A}"/>
                </a:ext>
              </a:extLst>
            </p:cNvPr>
            <p:cNvSpPr/>
            <p:nvPr/>
          </p:nvSpPr>
          <p:spPr>
            <a:xfrm>
              <a:off x="6334079" y="4963123"/>
              <a:ext cx="309902" cy="309901"/>
            </a:xfrm>
            <a:prstGeom prst="ellipse">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2DE2A86-A4EF-46E0-A580-27E6D62BE229}"/>
                </a:ext>
              </a:extLst>
            </p:cNvPr>
            <p:cNvSpPr txBox="1"/>
            <p:nvPr/>
          </p:nvSpPr>
          <p:spPr>
            <a:xfrm>
              <a:off x="6589685" y="4907459"/>
              <a:ext cx="815851" cy="418016"/>
            </a:xfrm>
            <a:prstGeom prst="rect">
              <a:avLst/>
            </a:prstGeom>
            <a:noFill/>
          </p:spPr>
          <p:txBody>
            <a:bodyPr wrap="square" rtlCol="0">
              <a:spAutoFit/>
            </a:bodyPr>
            <a:lstStyle/>
            <a:p>
              <a:pPr algn="ctr"/>
              <a:r>
                <a:rPr lang="en-US" sz="700" b="1" dirty="0">
                  <a:solidFill>
                    <a:schemeClr val="bg1"/>
                  </a:solidFill>
                </a:rPr>
                <a:t>NO</a:t>
              </a:r>
            </a:p>
          </p:txBody>
        </p:sp>
        <p:pic>
          <p:nvPicPr>
            <p:cNvPr id="28" name="Picture 27">
              <a:extLst>
                <a:ext uri="{FF2B5EF4-FFF2-40B4-BE49-F238E27FC236}">
                  <a16:creationId xmlns:a16="http://schemas.microsoft.com/office/drawing/2014/main" id="{E732E42E-9C3C-4676-83D5-1771D029A6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302" y="4985003"/>
              <a:ext cx="236546" cy="253440"/>
            </a:xfrm>
            <a:prstGeom prst="rect">
              <a:avLst/>
            </a:prstGeom>
          </p:spPr>
        </p:pic>
      </p:grpSp>
      <p:grpSp>
        <p:nvGrpSpPr>
          <p:cNvPr id="29" name="Group 28">
            <a:extLst>
              <a:ext uri="{FF2B5EF4-FFF2-40B4-BE49-F238E27FC236}">
                <a16:creationId xmlns:a16="http://schemas.microsoft.com/office/drawing/2014/main" id="{3DA827F8-6EFC-4590-9ED0-DD72D1711989}"/>
              </a:ext>
            </a:extLst>
          </p:cNvPr>
          <p:cNvGrpSpPr/>
          <p:nvPr/>
        </p:nvGrpSpPr>
        <p:grpSpPr>
          <a:xfrm>
            <a:off x="4393371" y="4432165"/>
            <a:ext cx="547070" cy="200055"/>
            <a:chOff x="6288369" y="4907459"/>
            <a:chExt cx="1143102" cy="418016"/>
          </a:xfrm>
        </p:grpSpPr>
        <p:sp>
          <p:nvSpPr>
            <p:cNvPr id="30" name="Rounded Rectangle 114">
              <a:extLst>
                <a:ext uri="{FF2B5EF4-FFF2-40B4-BE49-F238E27FC236}">
                  <a16:creationId xmlns:a16="http://schemas.microsoft.com/office/drawing/2014/main" id="{12F032E7-ADC9-4053-AC7C-C89388D5F198}"/>
                </a:ext>
              </a:extLst>
            </p:cNvPr>
            <p:cNvSpPr/>
            <p:nvPr/>
          </p:nvSpPr>
          <p:spPr>
            <a:xfrm>
              <a:off x="6288369" y="4926779"/>
              <a:ext cx="1143102" cy="382595"/>
            </a:xfrm>
            <a:prstGeom prst="roundRect">
              <a:avLst>
                <a:gd name="adj" fmla="val 50000"/>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3F52686-1C5A-4198-8155-8F0EF9C8B117}"/>
                </a:ext>
              </a:extLst>
            </p:cNvPr>
            <p:cNvSpPr/>
            <p:nvPr/>
          </p:nvSpPr>
          <p:spPr>
            <a:xfrm>
              <a:off x="6334079" y="4963123"/>
              <a:ext cx="309902" cy="309901"/>
            </a:xfrm>
            <a:prstGeom prst="ellipse">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33AA53C-2562-41C0-B2C9-9DD3BBCA2CEB}"/>
                </a:ext>
              </a:extLst>
            </p:cNvPr>
            <p:cNvSpPr txBox="1"/>
            <p:nvPr/>
          </p:nvSpPr>
          <p:spPr>
            <a:xfrm>
              <a:off x="6589685" y="4907459"/>
              <a:ext cx="815851" cy="418016"/>
            </a:xfrm>
            <a:prstGeom prst="rect">
              <a:avLst/>
            </a:prstGeom>
            <a:noFill/>
          </p:spPr>
          <p:txBody>
            <a:bodyPr wrap="square" rtlCol="0">
              <a:spAutoFit/>
            </a:bodyPr>
            <a:lstStyle/>
            <a:p>
              <a:pPr algn="ctr"/>
              <a:r>
                <a:rPr lang="en-US" sz="700" b="1" dirty="0">
                  <a:solidFill>
                    <a:schemeClr val="bg1"/>
                  </a:solidFill>
                </a:rPr>
                <a:t>NO</a:t>
              </a:r>
            </a:p>
          </p:txBody>
        </p:sp>
        <p:pic>
          <p:nvPicPr>
            <p:cNvPr id="33" name="Picture 32">
              <a:extLst>
                <a:ext uri="{FF2B5EF4-FFF2-40B4-BE49-F238E27FC236}">
                  <a16:creationId xmlns:a16="http://schemas.microsoft.com/office/drawing/2014/main" id="{EAEFF0E4-CAF7-4F19-946D-D76D82ECA4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302" y="4985003"/>
              <a:ext cx="236546" cy="253440"/>
            </a:xfrm>
            <a:prstGeom prst="rect">
              <a:avLst/>
            </a:prstGeom>
          </p:spPr>
        </p:pic>
      </p:grpSp>
      <p:grpSp>
        <p:nvGrpSpPr>
          <p:cNvPr id="34" name="Group 33">
            <a:extLst>
              <a:ext uri="{FF2B5EF4-FFF2-40B4-BE49-F238E27FC236}">
                <a16:creationId xmlns:a16="http://schemas.microsoft.com/office/drawing/2014/main" id="{D98964E3-B9BA-44EB-A3E2-24BD64FB8AA9}"/>
              </a:ext>
            </a:extLst>
          </p:cNvPr>
          <p:cNvGrpSpPr/>
          <p:nvPr/>
        </p:nvGrpSpPr>
        <p:grpSpPr>
          <a:xfrm>
            <a:off x="5427054" y="4432165"/>
            <a:ext cx="547070" cy="200055"/>
            <a:chOff x="6288369" y="4907459"/>
            <a:chExt cx="1143102" cy="418016"/>
          </a:xfrm>
        </p:grpSpPr>
        <p:sp>
          <p:nvSpPr>
            <p:cNvPr id="35" name="Rounded Rectangle 114">
              <a:extLst>
                <a:ext uri="{FF2B5EF4-FFF2-40B4-BE49-F238E27FC236}">
                  <a16:creationId xmlns:a16="http://schemas.microsoft.com/office/drawing/2014/main" id="{15D8197C-9F6B-410E-B9A7-116B35F1B7BB}"/>
                </a:ext>
              </a:extLst>
            </p:cNvPr>
            <p:cNvSpPr/>
            <p:nvPr/>
          </p:nvSpPr>
          <p:spPr>
            <a:xfrm>
              <a:off x="6288369" y="4926779"/>
              <a:ext cx="1143102" cy="382595"/>
            </a:xfrm>
            <a:prstGeom prst="roundRect">
              <a:avLst>
                <a:gd name="adj" fmla="val 50000"/>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8EE46F9-C362-4A56-83A9-CA7351994D65}"/>
                </a:ext>
              </a:extLst>
            </p:cNvPr>
            <p:cNvSpPr/>
            <p:nvPr/>
          </p:nvSpPr>
          <p:spPr>
            <a:xfrm>
              <a:off x="6334079" y="4963123"/>
              <a:ext cx="309902" cy="309901"/>
            </a:xfrm>
            <a:prstGeom prst="ellipse">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A47BE02C-2E12-4390-B9D3-7CC077F06C8B}"/>
                </a:ext>
              </a:extLst>
            </p:cNvPr>
            <p:cNvSpPr txBox="1"/>
            <p:nvPr/>
          </p:nvSpPr>
          <p:spPr>
            <a:xfrm>
              <a:off x="6589685" y="4907459"/>
              <a:ext cx="815851" cy="418016"/>
            </a:xfrm>
            <a:prstGeom prst="rect">
              <a:avLst/>
            </a:prstGeom>
            <a:noFill/>
          </p:spPr>
          <p:txBody>
            <a:bodyPr wrap="square" rtlCol="0">
              <a:spAutoFit/>
            </a:bodyPr>
            <a:lstStyle/>
            <a:p>
              <a:pPr algn="ctr"/>
              <a:r>
                <a:rPr lang="en-US" sz="700" b="1" dirty="0">
                  <a:solidFill>
                    <a:schemeClr val="bg1"/>
                  </a:solidFill>
                </a:rPr>
                <a:t>NO</a:t>
              </a:r>
            </a:p>
          </p:txBody>
        </p:sp>
        <p:pic>
          <p:nvPicPr>
            <p:cNvPr id="38" name="Picture 37">
              <a:extLst>
                <a:ext uri="{FF2B5EF4-FFF2-40B4-BE49-F238E27FC236}">
                  <a16:creationId xmlns:a16="http://schemas.microsoft.com/office/drawing/2014/main" id="{B3FA944C-8756-4C07-AFEB-DE97FF4BD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302" y="4985003"/>
              <a:ext cx="236546" cy="253440"/>
            </a:xfrm>
            <a:prstGeom prst="rect">
              <a:avLst/>
            </a:prstGeom>
          </p:spPr>
        </p:pic>
      </p:grpSp>
      <p:grpSp>
        <p:nvGrpSpPr>
          <p:cNvPr id="39" name="Group 38">
            <a:extLst>
              <a:ext uri="{FF2B5EF4-FFF2-40B4-BE49-F238E27FC236}">
                <a16:creationId xmlns:a16="http://schemas.microsoft.com/office/drawing/2014/main" id="{6A8BE12E-872D-47EA-BED6-90AB03AF8377}"/>
              </a:ext>
            </a:extLst>
          </p:cNvPr>
          <p:cNvGrpSpPr/>
          <p:nvPr/>
        </p:nvGrpSpPr>
        <p:grpSpPr>
          <a:xfrm>
            <a:off x="6480025" y="4432165"/>
            <a:ext cx="547070" cy="200055"/>
            <a:chOff x="6288369" y="4907459"/>
            <a:chExt cx="1143102" cy="418016"/>
          </a:xfrm>
        </p:grpSpPr>
        <p:sp>
          <p:nvSpPr>
            <p:cNvPr id="40" name="Rounded Rectangle 114">
              <a:extLst>
                <a:ext uri="{FF2B5EF4-FFF2-40B4-BE49-F238E27FC236}">
                  <a16:creationId xmlns:a16="http://schemas.microsoft.com/office/drawing/2014/main" id="{57584505-8BD7-47F1-B54E-4DB35F6BCD6D}"/>
                </a:ext>
              </a:extLst>
            </p:cNvPr>
            <p:cNvSpPr/>
            <p:nvPr/>
          </p:nvSpPr>
          <p:spPr>
            <a:xfrm>
              <a:off x="6288369" y="4926779"/>
              <a:ext cx="1143102" cy="382595"/>
            </a:xfrm>
            <a:prstGeom prst="roundRect">
              <a:avLst>
                <a:gd name="adj" fmla="val 50000"/>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1D466E4-D7C2-4547-AD2E-ED077D7BCF4E}"/>
                </a:ext>
              </a:extLst>
            </p:cNvPr>
            <p:cNvSpPr/>
            <p:nvPr/>
          </p:nvSpPr>
          <p:spPr>
            <a:xfrm>
              <a:off x="6334079" y="4963123"/>
              <a:ext cx="309902" cy="309901"/>
            </a:xfrm>
            <a:prstGeom prst="ellipse">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70ADADE-B450-4EE3-A462-DC9B8ECB2A07}"/>
                </a:ext>
              </a:extLst>
            </p:cNvPr>
            <p:cNvSpPr txBox="1"/>
            <p:nvPr/>
          </p:nvSpPr>
          <p:spPr>
            <a:xfrm>
              <a:off x="6589685" y="4907459"/>
              <a:ext cx="815851" cy="418016"/>
            </a:xfrm>
            <a:prstGeom prst="rect">
              <a:avLst/>
            </a:prstGeom>
            <a:noFill/>
          </p:spPr>
          <p:txBody>
            <a:bodyPr wrap="square" rtlCol="0">
              <a:spAutoFit/>
            </a:bodyPr>
            <a:lstStyle/>
            <a:p>
              <a:pPr algn="ctr"/>
              <a:r>
                <a:rPr lang="en-US" sz="700" b="1" dirty="0">
                  <a:solidFill>
                    <a:schemeClr val="bg1"/>
                  </a:solidFill>
                </a:rPr>
                <a:t>NO</a:t>
              </a:r>
            </a:p>
          </p:txBody>
        </p:sp>
        <p:pic>
          <p:nvPicPr>
            <p:cNvPr id="43" name="Picture 42">
              <a:extLst>
                <a:ext uri="{FF2B5EF4-FFF2-40B4-BE49-F238E27FC236}">
                  <a16:creationId xmlns:a16="http://schemas.microsoft.com/office/drawing/2014/main" id="{8E02C41F-B726-422F-96A4-556045155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302" y="4985003"/>
              <a:ext cx="236546" cy="253440"/>
            </a:xfrm>
            <a:prstGeom prst="rect">
              <a:avLst/>
            </a:prstGeom>
          </p:spPr>
        </p:pic>
      </p:grpSp>
      <p:grpSp>
        <p:nvGrpSpPr>
          <p:cNvPr id="44" name="Group 43">
            <a:extLst>
              <a:ext uri="{FF2B5EF4-FFF2-40B4-BE49-F238E27FC236}">
                <a16:creationId xmlns:a16="http://schemas.microsoft.com/office/drawing/2014/main" id="{3B216AD2-0BA1-4892-B434-766642BC7ECF}"/>
              </a:ext>
            </a:extLst>
          </p:cNvPr>
          <p:cNvGrpSpPr/>
          <p:nvPr/>
        </p:nvGrpSpPr>
        <p:grpSpPr>
          <a:xfrm>
            <a:off x="4393371" y="5149068"/>
            <a:ext cx="547070" cy="200055"/>
            <a:chOff x="6288369" y="4907459"/>
            <a:chExt cx="1143102" cy="418016"/>
          </a:xfrm>
        </p:grpSpPr>
        <p:sp>
          <p:nvSpPr>
            <p:cNvPr id="45" name="Rounded Rectangle 114">
              <a:extLst>
                <a:ext uri="{FF2B5EF4-FFF2-40B4-BE49-F238E27FC236}">
                  <a16:creationId xmlns:a16="http://schemas.microsoft.com/office/drawing/2014/main" id="{F51CF197-61FF-4D9B-8532-F27419DB38EB}"/>
                </a:ext>
              </a:extLst>
            </p:cNvPr>
            <p:cNvSpPr/>
            <p:nvPr/>
          </p:nvSpPr>
          <p:spPr>
            <a:xfrm>
              <a:off x="6288369" y="4926779"/>
              <a:ext cx="1143102" cy="382595"/>
            </a:xfrm>
            <a:prstGeom prst="roundRect">
              <a:avLst>
                <a:gd name="adj" fmla="val 50000"/>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59C04F87-1DD3-4D55-ACC9-5632671E2E66}"/>
                </a:ext>
              </a:extLst>
            </p:cNvPr>
            <p:cNvSpPr/>
            <p:nvPr/>
          </p:nvSpPr>
          <p:spPr>
            <a:xfrm>
              <a:off x="6334079" y="4963123"/>
              <a:ext cx="309902" cy="309901"/>
            </a:xfrm>
            <a:prstGeom prst="ellipse">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B11BF67-323E-410B-A720-64000D4A9663}"/>
                </a:ext>
              </a:extLst>
            </p:cNvPr>
            <p:cNvSpPr txBox="1"/>
            <p:nvPr/>
          </p:nvSpPr>
          <p:spPr>
            <a:xfrm>
              <a:off x="6589685" y="4907459"/>
              <a:ext cx="815851" cy="418016"/>
            </a:xfrm>
            <a:prstGeom prst="rect">
              <a:avLst/>
            </a:prstGeom>
            <a:noFill/>
          </p:spPr>
          <p:txBody>
            <a:bodyPr wrap="square" rtlCol="0">
              <a:spAutoFit/>
            </a:bodyPr>
            <a:lstStyle/>
            <a:p>
              <a:pPr algn="ctr"/>
              <a:r>
                <a:rPr lang="en-US" sz="700" b="1" dirty="0">
                  <a:solidFill>
                    <a:schemeClr val="bg1"/>
                  </a:solidFill>
                </a:rPr>
                <a:t>NO</a:t>
              </a:r>
            </a:p>
          </p:txBody>
        </p:sp>
        <p:pic>
          <p:nvPicPr>
            <p:cNvPr id="48" name="Picture 47">
              <a:extLst>
                <a:ext uri="{FF2B5EF4-FFF2-40B4-BE49-F238E27FC236}">
                  <a16:creationId xmlns:a16="http://schemas.microsoft.com/office/drawing/2014/main" id="{E131CDB0-214C-49ED-8E20-24D84977BA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302" y="4985003"/>
              <a:ext cx="236546" cy="253440"/>
            </a:xfrm>
            <a:prstGeom prst="rect">
              <a:avLst/>
            </a:prstGeom>
          </p:spPr>
        </p:pic>
      </p:grpSp>
      <p:grpSp>
        <p:nvGrpSpPr>
          <p:cNvPr id="49" name="Group 48">
            <a:extLst>
              <a:ext uri="{FF2B5EF4-FFF2-40B4-BE49-F238E27FC236}">
                <a16:creationId xmlns:a16="http://schemas.microsoft.com/office/drawing/2014/main" id="{240FEC4E-7CE8-4206-A87B-8BA56C408058}"/>
              </a:ext>
            </a:extLst>
          </p:cNvPr>
          <p:cNvGrpSpPr/>
          <p:nvPr/>
        </p:nvGrpSpPr>
        <p:grpSpPr>
          <a:xfrm>
            <a:off x="4393371" y="3673219"/>
            <a:ext cx="547070" cy="200055"/>
            <a:chOff x="6288369" y="4907459"/>
            <a:chExt cx="1143102" cy="418016"/>
          </a:xfrm>
        </p:grpSpPr>
        <p:sp>
          <p:nvSpPr>
            <p:cNvPr id="50" name="Rounded Rectangle 114">
              <a:extLst>
                <a:ext uri="{FF2B5EF4-FFF2-40B4-BE49-F238E27FC236}">
                  <a16:creationId xmlns:a16="http://schemas.microsoft.com/office/drawing/2014/main" id="{4B23B8CB-C611-4CE4-9F6B-DBD38F7041A2}"/>
                </a:ext>
              </a:extLst>
            </p:cNvPr>
            <p:cNvSpPr/>
            <p:nvPr/>
          </p:nvSpPr>
          <p:spPr>
            <a:xfrm>
              <a:off x="6288369" y="4926779"/>
              <a:ext cx="1143102" cy="382595"/>
            </a:xfrm>
            <a:prstGeom prst="roundRect">
              <a:avLst>
                <a:gd name="adj" fmla="val 50000"/>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AD480E08-722D-4CDC-953D-0F91687BE29A}"/>
                </a:ext>
              </a:extLst>
            </p:cNvPr>
            <p:cNvSpPr/>
            <p:nvPr/>
          </p:nvSpPr>
          <p:spPr>
            <a:xfrm>
              <a:off x="6334079" y="4963123"/>
              <a:ext cx="309902" cy="309901"/>
            </a:xfrm>
            <a:prstGeom prst="ellipse">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C7A3E89F-0C71-4DD6-A11E-E2CC00828B7B}"/>
                </a:ext>
              </a:extLst>
            </p:cNvPr>
            <p:cNvSpPr txBox="1"/>
            <p:nvPr/>
          </p:nvSpPr>
          <p:spPr>
            <a:xfrm>
              <a:off x="6589685" y="4907459"/>
              <a:ext cx="815851" cy="418016"/>
            </a:xfrm>
            <a:prstGeom prst="rect">
              <a:avLst/>
            </a:prstGeom>
            <a:noFill/>
          </p:spPr>
          <p:txBody>
            <a:bodyPr wrap="square" rtlCol="0">
              <a:spAutoFit/>
            </a:bodyPr>
            <a:lstStyle/>
            <a:p>
              <a:pPr algn="ctr"/>
              <a:r>
                <a:rPr lang="en-US" sz="700" b="1" dirty="0">
                  <a:solidFill>
                    <a:schemeClr val="bg1"/>
                  </a:solidFill>
                </a:rPr>
                <a:t>NO</a:t>
              </a:r>
            </a:p>
          </p:txBody>
        </p:sp>
        <p:pic>
          <p:nvPicPr>
            <p:cNvPr id="53" name="Picture 52">
              <a:extLst>
                <a:ext uri="{FF2B5EF4-FFF2-40B4-BE49-F238E27FC236}">
                  <a16:creationId xmlns:a16="http://schemas.microsoft.com/office/drawing/2014/main" id="{00573821-BF30-465A-BC7D-9B710ADA42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302" y="4985003"/>
              <a:ext cx="236546" cy="253440"/>
            </a:xfrm>
            <a:prstGeom prst="rect">
              <a:avLst/>
            </a:prstGeom>
          </p:spPr>
        </p:pic>
      </p:grpSp>
      <p:grpSp>
        <p:nvGrpSpPr>
          <p:cNvPr id="54" name="Group 53">
            <a:extLst>
              <a:ext uri="{FF2B5EF4-FFF2-40B4-BE49-F238E27FC236}">
                <a16:creationId xmlns:a16="http://schemas.microsoft.com/office/drawing/2014/main" id="{C0EDE1C1-90DE-4EFA-9F40-CDDBDE206276}"/>
              </a:ext>
            </a:extLst>
          </p:cNvPr>
          <p:cNvGrpSpPr/>
          <p:nvPr/>
        </p:nvGrpSpPr>
        <p:grpSpPr>
          <a:xfrm>
            <a:off x="3321007" y="3673219"/>
            <a:ext cx="547070" cy="200055"/>
            <a:chOff x="6288365" y="4368053"/>
            <a:chExt cx="1143101" cy="418015"/>
          </a:xfrm>
        </p:grpSpPr>
        <p:sp>
          <p:nvSpPr>
            <p:cNvPr id="55" name="Rounded Rectangle 109">
              <a:extLst>
                <a:ext uri="{FF2B5EF4-FFF2-40B4-BE49-F238E27FC236}">
                  <a16:creationId xmlns:a16="http://schemas.microsoft.com/office/drawing/2014/main" id="{EA350808-D5B6-4ABE-A5A8-0BBC0D60849D}"/>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782BDC2F-4594-462D-BC26-EC8D7F87C222}"/>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FAE614-7B24-46F7-8DE5-61263C4FA599}"/>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58" name="Picture 57">
              <a:extLst>
                <a:ext uri="{FF2B5EF4-FFF2-40B4-BE49-F238E27FC236}">
                  <a16:creationId xmlns:a16="http://schemas.microsoft.com/office/drawing/2014/main" id="{3D7D17BA-DBE0-42B5-A4C5-AFDB9B1FC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59" name="Group 58">
            <a:extLst>
              <a:ext uri="{FF2B5EF4-FFF2-40B4-BE49-F238E27FC236}">
                <a16:creationId xmlns:a16="http://schemas.microsoft.com/office/drawing/2014/main" id="{B8BD6917-E253-4D9E-9FD9-AB824727E75C}"/>
              </a:ext>
            </a:extLst>
          </p:cNvPr>
          <p:cNvGrpSpPr/>
          <p:nvPr/>
        </p:nvGrpSpPr>
        <p:grpSpPr>
          <a:xfrm>
            <a:off x="3321007" y="5149068"/>
            <a:ext cx="547070" cy="200055"/>
            <a:chOff x="6288365" y="4368053"/>
            <a:chExt cx="1143101" cy="418015"/>
          </a:xfrm>
        </p:grpSpPr>
        <p:sp>
          <p:nvSpPr>
            <p:cNvPr id="60" name="Rounded Rectangle 109">
              <a:extLst>
                <a:ext uri="{FF2B5EF4-FFF2-40B4-BE49-F238E27FC236}">
                  <a16:creationId xmlns:a16="http://schemas.microsoft.com/office/drawing/2014/main" id="{691DC544-6709-43EF-B1B0-45A26D7B09C6}"/>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A23E585B-3FFF-4AFD-BFD2-5421B5E6FB9F}"/>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09D84EB9-D2DC-45FE-B4A6-79C6FBAA8211}"/>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63" name="Picture 62">
              <a:extLst>
                <a:ext uri="{FF2B5EF4-FFF2-40B4-BE49-F238E27FC236}">
                  <a16:creationId xmlns:a16="http://schemas.microsoft.com/office/drawing/2014/main" id="{E9BCA0F2-71EB-45FA-BF12-11101F4744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64" name="Group 63">
            <a:extLst>
              <a:ext uri="{FF2B5EF4-FFF2-40B4-BE49-F238E27FC236}">
                <a16:creationId xmlns:a16="http://schemas.microsoft.com/office/drawing/2014/main" id="{2737723A-BFE7-453C-BB5E-81FFA663117E}"/>
              </a:ext>
            </a:extLst>
          </p:cNvPr>
          <p:cNvGrpSpPr/>
          <p:nvPr/>
        </p:nvGrpSpPr>
        <p:grpSpPr>
          <a:xfrm>
            <a:off x="4393371" y="2939445"/>
            <a:ext cx="547070" cy="200055"/>
            <a:chOff x="6288365" y="4368053"/>
            <a:chExt cx="1143101" cy="418015"/>
          </a:xfrm>
        </p:grpSpPr>
        <p:sp>
          <p:nvSpPr>
            <p:cNvPr id="65" name="Rounded Rectangle 109">
              <a:extLst>
                <a:ext uri="{FF2B5EF4-FFF2-40B4-BE49-F238E27FC236}">
                  <a16:creationId xmlns:a16="http://schemas.microsoft.com/office/drawing/2014/main" id="{5B0356A3-AEA5-40C2-B192-31699B2B3996}"/>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B6277827-7C15-47A5-B8E4-2D9DC21886DD}"/>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1CEE7FFD-5D84-4CA7-80EC-F8D1CF36E9E8}"/>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68" name="Picture 67">
              <a:extLst>
                <a:ext uri="{FF2B5EF4-FFF2-40B4-BE49-F238E27FC236}">
                  <a16:creationId xmlns:a16="http://schemas.microsoft.com/office/drawing/2014/main" id="{4673D243-B192-4AAB-ACE7-EEE3DDE2E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69" name="Group 68">
            <a:extLst>
              <a:ext uri="{FF2B5EF4-FFF2-40B4-BE49-F238E27FC236}">
                <a16:creationId xmlns:a16="http://schemas.microsoft.com/office/drawing/2014/main" id="{291B7FD0-2D01-4473-823B-F3B0B3964215}"/>
              </a:ext>
            </a:extLst>
          </p:cNvPr>
          <p:cNvGrpSpPr/>
          <p:nvPr/>
        </p:nvGrpSpPr>
        <p:grpSpPr>
          <a:xfrm>
            <a:off x="5427054" y="2939445"/>
            <a:ext cx="547070" cy="200055"/>
            <a:chOff x="6288365" y="4368053"/>
            <a:chExt cx="1143101" cy="418015"/>
          </a:xfrm>
        </p:grpSpPr>
        <p:sp>
          <p:nvSpPr>
            <p:cNvPr id="70" name="Rounded Rectangle 109">
              <a:extLst>
                <a:ext uri="{FF2B5EF4-FFF2-40B4-BE49-F238E27FC236}">
                  <a16:creationId xmlns:a16="http://schemas.microsoft.com/office/drawing/2014/main" id="{EC6E6325-7234-41F0-B83E-6151667E21C9}"/>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BE6C11D1-21E4-4D3F-9EC4-FE0B23E3577E}"/>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2B708BEA-0D37-41A8-9598-5F31746481AE}"/>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73" name="Picture 72">
              <a:extLst>
                <a:ext uri="{FF2B5EF4-FFF2-40B4-BE49-F238E27FC236}">
                  <a16:creationId xmlns:a16="http://schemas.microsoft.com/office/drawing/2014/main" id="{B2D88BE0-58A3-4736-9001-BB75EA0614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74" name="Group 73">
            <a:extLst>
              <a:ext uri="{FF2B5EF4-FFF2-40B4-BE49-F238E27FC236}">
                <a16:creationId xmlns:a16="http://schemas.microsoft.com/office/drawing/2014/main" id="{365375D2-BE0E-4109-8559-5B80E18388DC}"/>
              </a:ext>
            </a:extLst>
          </p:cNvPr>
          <p:cNvGrpSpPr/>
          <p:nvPr/>
        </p:nvGrpSpPr>
        <p:grpSpPr>
          <a:xfrm>
            <a:off x="6480025" y="2939445"/>
            <a:ext cx="547070" cy="200055"/>
            <a:chOff x="6288365" y="4368053"/>
            <a:chExt cx="1143101" cy="418015"/>
          </a:xfrm>
        </p:grpSpPr>
        <p:sp>
          <p:nvSpPr>
            <p:cNvPr id="75" name="Rounded Rectangle 109">
              <a:extLst>
                <a:ext uri="{FF2B5EF4-FFF2-40B4-BE49-F238E27FC236}">
                  <a16:creationId xmlns:a16="http://schemas.microsoft.com/office/drawing/2014/main" id="{E81D27BE-C913-4581-9BC4-798AA2867BE7}"/>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4287F4F6-EF7B-4B28-A340-AD7E4D8D4885}"/>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C75A122D-B277-4882-A754-5FACB43EA40C}"/>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78" name="Picture 77">
              <a:extLst>
                <a:ext uri="{FF2B5EF4-FFF2-40B4-BE49-F238E27FC236}">
                  <a16:creationId xmlns:a16="http://schemas.microsoft.com/office/drawing/2014/main" id="{48834FCA-99ED-4711-B3F0-EF5F3104A4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79" name="Group 78">
            <a:extLst>
              <a:ext uri="{FF2B5EF4-FFF2-40B4-BE49-F238E27FC236}">
                <a16:creationId xmlns:a16="http://schemas.microsoft.com/office/drawing/2014/main" id="{36B8C255-1E88-41B7-81C5-59A09EE3F8A6}"/>
              </a:ext>
            </a:extLst>
          </p:cNvPr>
          <p:cNvGrpSpPr/>
          <p:nvPr/>
        </p:nvGrpSpPr>
        <p:grpSpPr>
          <a:xfrm>
            <a:off x="5427054" y="3673219"/>
            <a:ext cx="547070" cy="200055"/>
            <a:chOff x="6288365" y="4368053"/>
            <a:chExt cx="1143101" cy="418015"/>
          </a:xfrm>
        </p:grpSpPr>
        <p:sp>
          <p:nvSpPr>
            <p:cNvPr id="80" name="Rounded Rectangle 109">
              <a:extLst>
                <a:ext uri="{FF2B5EF4-FFF2-40B4-BE49-F238E27FC236}">
                  <a16:creationId xmlns:a16="http://schemas.microsoft.com/office/drawing/2014/main" id="{CEC22FC4-1A35-45E8-BCF9-5DCC5E1FAAB3}"/>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0A5BA9A-5F2A-4BBD-BE52-A46C32CEBFB6}"/>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BE3EC056-C6FD-41E3-AF71-02BC01A290D8}"/>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83" name="Picture 82">
              <a:extLst>
                <a:ext uri="{FF2B5EF4-FFF2-40B4-BE49-F238E27FC236}">
                  <a16:creationId xmlns:a16="http://schemas.microsoft.com/office/drawing/2014/main" id="{4CD9C3A0-CC88-42A4-A219-C6A22DE94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84" name="Group 83">
            <a:extLst>
              <a:ext uri="{FF2B5EF4-FFF2-40B4-BE49-F238E27FC236}">
                <a16:creationId xmlns:a16="http://schemas.microsoft.com/office/drawing/2014/main" id="{82D151E3-41BE-4052-8E1C-BC5B82BEC175}"/>
              </a:ext>
            </a:extLst>
          </p:cNvPr>
          <p:cNvGrpSpPr/>
          <p:nvPr/>
        </p:nvGrpSpPr>
        <p:grpSpPr>
          <a:xfrm>
            <a:off x="6480025" y="3673219"/>
            <a:ext cx="547070" cy="200055"/>
            <a:chOff x="6288365" y="4368053"/>
            <a:chExt cx="1143101" cy="418015"/>
          </a:xfrm>
        </p:grpSpPr>
        <p:sp>
          <p:nvSpPr>
            <p:cNvPr id="85" name="Rounded Rectangle 109">
              <a:extLst>
                <a:ext uri="{FF2B5EF4-FFF2-40B4-BE49-F238E27FC236}">
                  <a16:creationId xmlns:a16="http://schemas.microsoft.com/office/drawing/2014/main" id="{0F7983D1-222E-4F6F-A618-82241D05440F}"/>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C630EA4-C187-46E9-ACCA-1B12C6A227C2}"/>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401C14D4-DB8D-4073-9933-CD85F0AC3C24}"/>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88" name="Picture 87">
              <a:extLst>
                <a:ext uri="{FF2B5EF4-FFF2-40B4-BE49-F238E27FC236}">
                  <a16:creationId xmlns:a16="http://schemas.microsoft.com/office/drawing/2014/main" id="{A5E70374-F2EA-486B-836C-CE4DBBB2AD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89" name="Group 88">
            <a:extLst>
              <a:ext uri="{FF2B5EF4-FFF2-40B4-BE49-F238E27FC236}">
                <a16:creationId xmlns:a16="http://schemas.microsoft.com/office/drawing/2014/main" id="{36A8F01A-DAEE-405A-89F3-6C2259A79521}"/>
              </a:ext>
            </a:extLst>
          </p:cNvPr>
          <p:cNvGrpSpPr/>
          <p:nvPr/>
        </p:nvGrpSpPr>
        <p:grpSpPr>
          <a:xfrm>
            <a:off x="6480025" y="5149068"/>
            <a:ext cx="547070" cy="200055"/>
            <a:chOff x="6288365" y="4368053"/>
            <a:chExt cx="1143101" cy="418015"/>
          </a:xfrm>
        </p:grpSpPr>
        <p:sp>
          <p:nvSpPr>
            <p:cNvPr id="90" name="Rounded Rectangle 109">
              <a:extLst>
                <a:ext uri="{FF2B5EF4-FFF2-40B4-BE49-F238E27FC236}">
                  <a16:creationId xmlns:a16="http://schemas.microsoft.com/office/drawing/2014/main" id="{E766D7A5-A325-47F2-9ACD-37DD6CC6CA5C}"/>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69A4F39B-5F8E-4246-ACD1-5912831EA563}"/>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027D8E46-6474-442A-BDEA-7E4E5E6EEDF4}"/>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93" name="Picture 92">
              <a:extLst>
                <a:ext uri="{FF2B5EF4-FFF2-40B4-BE49-F238E27FC236}">
                  <a16:creationId xmlns:a16="http://schemas.microsoft.com/office/drawing/2014/main" id="{1E7B50A7-5D68-409D-930E-C3252897AC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grpSp>
        <p:nvGrpSpPr>
          <p:cNvPr id="94" name="Group 93">
            <a:extLst>
              <a:ext uri="{FF2B5EF4-FFF2-40B4-BE49-F238E27FC236}">
                <a16:creationId xmlns:a16="http://schemas.microsoft.com/office/drawing/2014/main" id="{FF251FB1-63FC-46EB-9C84-8527CD517A04}"/>
              </a:ext>
            </a:extLst>
          </p:cNvPr>
          <p:cNvGrpSpPr/>
          <p:nvPr/>
        </p:nvGrpSpPr>
        <p:grpSpPr>
          <a:xfrm>
            <a:off x="5427054" y="5149068"/>
            <a:ext cx="547070" cy="200055"/>
            <a:chOff x="6288365" y="4368053"/>
            <a:chExt cx="1143101" cy="418015"/>
          </a:xfrm>
        </p:grpSpPr>
        <p:sp>
          <p:nvSpPr>
            <p:cNvPr id="95" name="Rounded Rectangle 109">
              <a:extLst>
                <a:ext uri="{FF2B5EF4-FFF2-40B4-BE49-F238E27FC236}">
                  <a16:creationId xmlns:a16="http://schemas.microsoft.com/office/drawing/2014/main" id="{82A18813-EDCE-47FF-A092-94997624F676}"/>
                </a:ext>
              </a:extLst>
            </p:cNvPr>
            <p:cNvSpPr/>
            <p:nvPr/>
          </p:nvSpPr>
          <p:spPr>
            <a:xfrm>
              <a:off x="6288365" y="4396006"/>
              <a:ext cx="1143101" cy="382594"/>
            </a:xfrm>
            <a:prstGeom prst="roundRect">
              <a:avLst>
                <a:gd name="adj" fmla="val 50000"/>
              </a:avLst>
            </a:prstGeom>
            <a:solidFill>
              <a:srgbClr val="75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B296AF35-B36D-47F2-A125-5F1314C74B68}"/>
                </a:ext>
              </a:extLst>
            </p:cNvPr>
            <p:cNvSpPr/>
            <p:nvPr/>
          </p:nvSpPr>
          <p:spPr>
            <a:xfrm>
              <a:off x="6334073" y="4432353"/>
              <a:ext cx="309902" cy="3099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89FB1384-275A-46AC-9B8D-3A833DA46C1E}"/>
                </a:ext>
              </a:extLst>
            </p:cNvPr>
            <p:cNvSpPr txBox="1"/>
            <p:nvPr/>
          </p:nvSpPr>
          <p:spPr>
            <a:xfrm>
              <a:off x="6584558" y="4368053"/>
              <a:ext cx="829616" cy="418015"/>
            </a:xfrm>
            <a:prstGeom prst="rect">
              <a:avLst/>
            </a:prstGeom>
            <a:noFill/>
          </p:spPr>
          <p:txBody>
            <a:bodyPr wrap="square" rtlCol="0">
              <a:spAutoFit/>
            </a:bodyPr>
            <a:lstStyle/>
            <a:p>
              <a:pPr algn="ctr"/>
              <a:r>
                <a:rPr lang="en-US" sz="700" b="1" dirty="0">
                  <a:solidFill>
                    <a:schemeClr val="bg1"/>
                  </a:solidFill>
                </a:rPr>
                <a:t>YES</a:t>
              </a:r>
              <a:endParaRPr lang="en-US" sz="2400" b="1" dirty="0">
                <a:solidFill>
                  <a:schemeClr val="bg1"/>
                </a:solidFill>
              </a:endParaRPr>
            </a:p>
          </p:txBody>
        </p:sp>
        <p:pic>
          <p:nvPicPr>
            <p:cNvPr id="98" name="Picture 97">
              <a:extLst>
                <a:ext uri="{FF2B5EF4-FFF2-40B4-BE49-F238E27FC236}">
                  <a16:creationId xmlns:a16="http://schemas.microsoft.com/office/drawing/2014/main" id="{82D569DD-680E-4915-A36B-836D6D7EF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31" y="4484112"/>
              <a:ext cx="253642" cy="212732"/>
            </a:xfrm>
            <a:prstGeom prst="rect">
              <a:avLst/>
            </a:prstGeom>
          </p:spPr>
        </p:pic>
      </p:grpSp>
      <p:sp>
        <p:nvSpPr>
          <p:cNvPr id="99" name="TextBox 98">
            <a:extLst>
              <a:ext uri="{FF2B5EF4-FFF2-40B4-BE49-F238E27FC236}">
                <a16:creationId xmlns:a16="http://schemas.microsoft.com/office/drawing/2014/main" id="{2D4AE5E2-28EB-49B7-BFB2-21FAE2F469CB}"/>
              </a:ext>
            </a:extLst>
          </p:cNvPr>
          <p:cNvSpPr txBox="1"/>
          <p:nvPr/>
        </p:nvSpPr>
        <p:spPr>
          <a:xfrm>
            <a:off x="636989" y="6224623"/>
            <a:ext cx="4436455"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a:solidFill>
                  <a:schemeClr val="bg2">
                    <a:lumMod val="75000"/>
                  </a:schemeClr>
                </a:solidFill>
              </a:rPr>
              <a:t>Bloomberg Politics, Center for Responsive Politics</a:t>
            </a:r>
          </a:p>
        </p:txBody>
      </p:sp>
      <p:sp>
        <p:nvSpPr>
          <p:cNvPr id="100" name="TextBox 99">
            <a:extLst>
              <a:ext uri="{FF2B5EF4-FFF2-40B4-BE49-F238E27FC236}">
                <a16:creationId xmlns:a16="http://schemas.microsoft.com/office/drawing/2014/main" id="{DC9DB498-56F3-40DE-822E-95D31E92D98E}"/>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5/8/23</a:t>
            </a:r>
          </a:p>
        </p:txBody>
      </p:sp>
    </p:spTree>
    <p:extLst>
      <p:ext uri="{BB962C8B-B14F-4D97-AF65-F5344CB8AC3E}">
        <p14:creationId xmlns:p14="http://schemas.microsoft.com/office/powerpoint/2010/main" val="3982369694"/>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55C6B5"/>
      </a:accent1>
      <a:accent2>
        <a:srgbClr val="00A8E1"/>
      </a:accent2>
      <a:accent3>
        <a:srgbClr val="BABBBA"/>
      </a:accent3>
      <a:accent4>
        <a:srgbClr val="FE5637"/>
      </a:accent4>
      <a:accent5>
        <a:srgbClr val="32653A"/>
      </a:accent5>
      <a:accent6>
        <a:srgbClr val="005471"/>
      </a:accent6>
      <a:hlink>
        <a:srgbClr val="69D3EB"/>
      </a:hlink>
      <a:folHlink>
        <a:srgbClr val="2B698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Template Refresh_Iteration A_5_22_20" id="{65FF12BA-0685-1C46-953A-74426E137123}" vid="{60C31AC6-C625-7B4E-83CF-F30B2EF04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1348</TotalTime>
  <Words>1873</Words>
  <Application>Microsoft Office PowerPoint</Application>
  <PresentationFormat>On-screen Show (4:3)</PresentationFormat>
  <Paragraphs>322</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Georgia</vt:lpstr>
      <vt:lpstr>Wingdings</vt:lpstr>
      <vt:lpstr>Office Theme</vt:lpstr>
      <vt:lpstr>PAC 101</vt:lpstr>
      <vt:lpstr>Roadmap</vt:lpstr>
      <vt:lpstr>Understanding the political fundraising landscape, and the various ways to donate</vt:lpstr>
      <vt:lpstr>Differences between PACs and Super PACs</vt:lpstr>
      <vt:lpstr>Trends in PAC giving and tips for addressing PAC issues</vt:lpstr>
      <vt:lpstr>Roadmap</vt:lpstr>
      <vt:lpstr>Though complex, rules about campaign finance stem from three main focal points </vt:lpstr>
      <vt:lpstr>While an individual can contribute in a variety of ways, certain contributions may be limited</vt:lpstr>
      <vt:lpstr>Different types of political fundraising groups have distinct benefits and limits</vt:lpstr>
      <vt:lpstr>Roadmap</vt:lpstr>
      <vt:lpstr>The cost of federal elections has increased over the past 22 years</vt:lpstr>
      <vt:lpstr>Total spent by congressional candidates per cycle, 2000-2022</vt:lpstr>
      <vt:lpstr>Roadmap</vt:lpstr>
      <vt:lpstr>Winning candidates are usually the top-spenders</vt:lpstr>
      <vt:lpstr>Members of the House relied the most on PAC contributions in 2022</vt:lpstr>
      <vt:lpstr>Roadmap</vt:lpstr>
      <vt:lpstr>Historical PAC spending</vt:lpstr>
      <vt:lpstr>Industry sector contributions</vt:lpstr>
      <vt:lpstr>Top 6 Leadership PAC (LPACs) contributors</vt:lpstr>
      <vt:lpstr>Congressional fundraising and expenditures</vt:lpstr>
      <vt:lpstr>Ways to edit these slides</vt:lpstr>
    </vt:vector>
  </TitlesOfParts>
  <Company>Atlantic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 Center</dc:creator>
  <cp:lastModifiedBy>Kalea Young-Gibson</cp:lastModifiedBy>
  <cp:revision>1045</cp:revision>
  <dcterms:created xsi:type="dcterms:W3CDTF">2020-05-28T13:14:54Z</dcterms:created>
  <dcterms:modified xsi:type="dcterms:W3CDTF">2023-05-08T15:44:27Z</dcterms:modified>
</cp:coreProperties>
</file>