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763" r:id="rId2"/>
    <p:sldId id="304" r:id="rId3"/>
    <p:sldId id="709" r:id="rId4"/>
    <p:sldId id="781" r:id="rId5"/>
    <p:sldId id="348" r:id="rId6"/>
    <p:sldId id="766" r:id="rId7"/>
    <p:sldId id="767" r:id="rId8"/>
    <p:sldId id="768" r:id="rId9"/>
    <p:sldId id="764" r:id="rId10"/>
    <p:sldId id="771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3816" userDrawn="1">
          <p15:clr>
            <a:srgbClr val="A4A3A4"/>
          </p15:clr>
        </p15:guide>
        <p15:guide id="4" pos="5232" userDrawn="1">
          <p15:clr>
            <a:srgbClr val="A4A3A4"/>
          </p15:clr>
        </p15:guide>
        <p15:guide id="5" pos="5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593E40-5DE3-10C4-20DA-180C2E43B3C9}" name="Aaron Baker" initials="AB" userId="S::abaker@nationaljournal.com::253d2e10-d388-4ae8-ab5e-9839adf89fa1" providerId="AD"/>
  <p188:author id="{5372F161-2448-61BD-5BE7-92256F2302FE}" name="Helena Lykke" initials="HL" userId="S::hlykke@nationaljournal.com::02f05f09-76a7-4b28-b5f8-acb3f85d374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nton, Sara" initials="SS" lastIdx="1" clrIdx="0">
    <p:extLst>
      <p:ext uri="{19B8F6BF-5375-455C-9EA6-DF929625EA0E}">
        <p15:presenceInfo xmlns:p15="http://schemas.microsoft.com/office/powerpoint/2012/main" userId="S::sstanton@nationaljournal.com::7241a462-0b3c-41c5-a928-a84612ae41e9" providerId="AD"/>
      </p:ext>
    </p:extLst>
  </p:cmAuthor>
  <p:cmAuthor id="2" name="Stublen, Daniel" initials="SD" lastIdx="32" clrIdx="1">
    <p:extLst>
      <p:ext uri="{19B8F6BF-5375-455C-9EA6-DF929625EA0E}">
        <p15:presenceInfo xmlns:p15="http://schemas.microsoft.com/office/powerpoint/2012/main" userId="Stublen, Daniel" providerId="None"/>
      </p:ext>
    </p:extLst>
  </p:cmAuthor>
  <p:cmAuthor id="3" name="Kim, Gina" initials="GK" lastIdx="32" clrIdx="2">
    <p:extLst>
      <p:ext uri="{19B8F6BF-5375-455C-9EA6-DF929625EA0E}">
        <p15:presenceInfo xmlns:p15="http://schemas.microsoft.com/office/powerpoint/2012/main" userId="Kim, Gina" providerId="None"/>
      </p:ext>
    </p:extLst>
  </p:cmAuthor>
  <p:cmAuthor id="4" name="Witteveen, Calvin" initials="WC" lastIdx="55" clrIdx="3">
    <p:extLst>
      <p:ext uri="{19B8F6BF-5375-455C-9EA6-DF929625EA0E}">
        <p15:presenceInfo xmlns:p15="http://schemas.microsoft.com/office/powerpoint/2012/main" userId="Witteveen, Calvin" providerId="None"/>
      </p:ext>
    </p:extLst>
  </p:cmAuthor>
  <p:cmAuthor id="5" name="Thieme, Ashley" initials="TA" lastIdx="5" clrIdx="4">
    <p:extLst>
      <p:ext uri="{19B8F6BF-5375-455C-9EA6-DF929625EA0E}">
        <p15:presenceInfo xmlns:p15="http://schemas.microsoft.com/office/powerpoint/2012/main" userId="S::AThieme@nationaljournal.com::49fb4b6f-dec6-4551-b876-84706c65e443" providerId="AD"/>
      </p:ext>
    </p:extLst>
  </p:cmAuthor>
  <p:cmAuthor id="6" name="Michelle Schrier" initials="MS" lastIdx="10" clrIdx="5">
    <p:extLst>
      <p:ext uri="{19B8F6BF-5375-455C-9EA6-DF929625EA0E}">
        <p15:presenceInfo xmlns:p15="http://schemas.microsoft.com/office/powerpoint/2012/main" userId="S::mschrier@nationaljournal.com::f1f86784-c9a1-48ff-bd4e-b715b1552ce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79"/>
    <a:srgbClr val="D81E00"/>
    <a:srgbClr val="FF7C00"/>
    <a:srgbClr val="FFFFFF"/>
    <a:srgbClr val="FFC000"/>
    <a:srgbClr val="0380E3"/>
    <a:srgbClr val="FF5739"/>
    <a:srgbClr val="D8D9D9"/>
    <a:srgbClr val="BABBBA"/>
    <a:srgbClr val="6F2D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83" autoAdjust="0"/>
    <p:restoredTop sz="82811" autoAdjust="0"/>
  </p:normalViewPr>
  <p:slideViewPr>
    <p:cSldViewPr snapToGrid="0" snapToObjects="1">
      <p:cViewPr varScale="1">
        <p:scale>
          <a:sx n="95" d="100"/>
          <a:sy n="95" d="100"/>
        </p:scale>
        <p:origin x="1662" y="90"/>
      </p:cViewPr>
      <p:guideLst>
        <p:guide orient="horz" pos="504"/>
        <p:guide pos="2880"/>
        <p:guide orient="horz" pos="3816"/>
        <p:guide pos="5232"/>
        <p:guide pos="5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41" d="100"/>
          <a:sy n="141" d="100"/>
        </p:scale>
        <p:origin x="220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873BD6-6CC6-2040-B637-15C179B1BA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0B3DBC-5891-C948-9BE0-CE21ECCC17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D0BA3-1219-F547-BB5E-8906895AC2DE}" type="datetimeFigureOut">
              <a:rPr lang="en-US" smtClean="0"/>
              <a:t>1/10/2023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8C7775-7773-774D-B7AC-C6CE98DEE6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14F4C-0C9A-894A-A9D3-F9C1F25866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8E6F7-7B19-4D4C-81C5-94730804F3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902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6A895-E28A-C74E-91A1-6A907B79E289}" type="datetimeFigureOut">
              <a:rPr lang="en-US" smtClean="0"/>
              <a:t>1/10/2023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8D6BE-06C7-9D44-B1ED-3695FD14ED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345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587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Alexander Bolton. “Schumer reelected as Senate majority leader.” The Hill, December 8, 2022. https://thehill.com/homenews/senate/3766968-schumer-re-elected-as-senate-majority-leader/</a:t>
            </a:r>
          </a:p>
          <a:p>
            <a:endParaRPr lang="en-US" dirty="0"/>
          </a:p>
          <a:p>
            <a:r>
              <a:rPr lang="en-US" dirty="0"/>
              <a:t>Burgess Everett. “Schumer taps Peters again as Senate campaign chief in hopes of 2022 repeat.” Politico, January 9, 2023. https://www.politico.com/news/2023/01/09/senate-dems-tap-peters-again-as-campaign-chief-in-hopes-of-2022-repeat-00077011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674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</a:t>
            </a:r>
          </a:p>
          <a:p>
            <a:endParaRPr lang="en-US" dirty="0"/>
          </a:p>
          <a:p>
            <a:r>
              <a:rPr lang="en-US" dirty="0"/>
              <a:t>“118</a:t>
            </a:r>
            <a:r>
              <a:rPr lang="en-US" baseline="30000" dirty="0"/>
              <a:t>th</a:t>
            </a:r>
            <a:r>
              <a:rPr lang="en-US" dirty="0"/>
              <a:t> CONGRESS: OUTLOOK FOR CONGRESSIONAL AND COMMITTEE LEADERSHIP SELECTIONS.” Gibson Dunn, November 9, 2022. </a:t>
            </a:r>
            <a:r>
              <a:rPr lang="en-US" sz="1800" dirty="0">
                <a:effectLst/>
                <a:latin typeface="Segoe UI" panose="020B0502040204020203" pitchFamily="34" charset="0"/>
              </a:rPr>
              <a:t>gibsondunn.com/wp-content/uploads/2022/11/118th-congress-outlook-for-congressional-and-committee-leadership-selections.pdf</a:t>
            </a:r>
          </a:p>
          <a:p>
            <a:endParaRPr lang="en-US" sz="1800" dirty="0">
              <a:effectLst/>
              <a:latin typeface="Segoe UI" panose="020B0502040204020203" pitchFamily="34" charset="0"/>
            </a:endParaRPr>
          </a:p>
          <a:p>
            <a:r>
              <a:rPr lang="en-US" sz="1800" dirty="0">
                <a:effectLst/>
                <a:latin typeface="Segoe UI" panose="020B0502040204020203" pitchFamily="34" charset="0"/>
              </a:rPr>
              <a:t>“United States Senate.” Ballotpedia, accessed November 21, 2022. https://ballotpedia.org/United_States_Senate</a:t>
            </a:r>
          </a:p>
          <a:p>
            <a:endParaRPr lang="en-US" sz="1800" dirty="0">
              <a:effectLst/>
              <a:latin typeface="Segoe UI" panose="020B0502040204020203" pitchFamily="34" charset="0"/>
            </a:endParaRPr>
          </a:p>
          <a:p>
            <a:r>
              <a:rPr lang="en-US" sz="1800" dirty="0">
                <a:effectLst/>
                <a:latin typeface="Segoe UI" panose="020B0502040204020203" pitchFamily="34" charset="0"/>
              </a:rPr>
              <a:t>“United States House of Representatives.” Ballotpedia, accessed November 21, 2022. https://ballotpedia.org/United_States_House_of_Representatives</a:t>
            </a:r>
          </a:p>
          <a:p>
            <a:endParaRPr lang="en-US" sz="1800" dirty="0">
              <a:effectLst/>
              <a:latin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91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“President of the US Senate.” Ballotpedia, accessed November 21, 2022.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https://ballotpedia.org/President_of_the_U.S._Senate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r>
              <a:rPr lang="en-US" dirty="0"/>
              <a:t>“House of Representatives Hierarchy.” VOA, accessed November 21, 2022.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https://www.voanews.com/a/house-of-representatives-hierarchy/4674319.html</a:t>
            </a:r>
          </a:p>
          <a:p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“118</a:t>
            </a:r>
            <a:r>
              <a:rPr lang="en-US" sz="1800" baseline="30000" dirty="0"/>
              <a:t>th</a:t>
            </a:r>
            <a:r>
              <a:rPr lang="en-US" sz="1800" dirty="0"/>
              <a:t> CONGRESS: OUTLOOK FOR CONGRESSIONAL AND COMMITTEE LEADERSHIP SELECTIONS.” Gibson Dunn, November 9, 2022. </a:t>
            </a:r>
            <a:r>
              <a:rPr lang="en-US" sz="1800" dirty="0">
                <a:effectLst/>
                <a:latin typeface="Segoe UI" panose="020B0502040204020203" pitchFamily="34" charset="0"/>
              </a:rPr>
              <a:t>gibsondunn.com/wp-content/uploads/2022/11/118th-congress-outlook-for-congressional-and-committee-leadership-selections.pdf</a:t>
            </a:r>
          </a:p>
          <a:p>
            <a:endParaRPr lang="en-US" sz="1800" dirty="0">
              <a:effectLst/>
              <a:latin typeface="Segoe UI" panose="020B0502040204020203" pitchFamily="34" charset="0"/>
            </a:endParaRPr>
          </a:p>
          <a:p>
            <a:r>
              <a:rPr lang="en-US" sz="1800" dirty="0">
                <a:effectLst/>
                <a:latin typeface="Segoe UI" panose="020B0502040204020203" pitchFamily="34" charset="0"/>
              </a:rPr>
              <a:t>“About Parties and Leadership.” Majority and Minority Leaders.” United States Senate, accessed November 21, 2022. https://www.senate.gov/about/origins-foundations/parties-leadership/majority-minority-leaders.htm#:~:text=Working%20with%20the%20committee%20chairs,about%20the%20daily%20legislative%20program.</a:t>
            </a:r>
          </a:p>
          <a:p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“About Parties and Leadership. Party Whips.” United States Senate, accessed November 21, 2022. https://www.senate.gov/about/origins-foundations/parties-leadership/party-whips.htm#:~:text=Traditionally%20serving%20as%20assistant%20leaders,minority%20leaders%20in%20their%20absence.</a:t>
            </a:r>
          </a:p>
          <a:p>
            <a:endParaRPr lang="en-US" sz="1800" dirty="0">
              <a:effectLst/>
              <a:latin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48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FFFFFF"/>
                </a:solidFill>
                <a:effectLst/>
                <a:latin typeface="EB Garamond" panose="020B0604020202020204" pitchFamily="2" charset="0"/>
              </a:rPr>
              <a:t>Sources: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FFFFFF"/>
              </a:solidFill>
              <a:effectLst/>
              <a:latin typeface="EB Garamond" panose="020B06040202020202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FFFFFF"/>
                </a:solidFill>
                <a:effectLst/>
                <a:latin typeface="EB Garamond" panose="020B0604020202020204" pitchFamily="2" charset="0"/>
              </a:rPr>
              <a:t>“The First Day of a New Congress: A guide to Proceedings on the House Floor.” Congressional Research Service, December 15, 2022.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https://sgp.fas.org/crs/misc/RL30725.pdf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“Speaker Dear Colleague (FINAL) 12.8.22.” Scott Perry et. al., accessed January 3, 2023.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https://www.documentcloud.org/documents/23400811-speaker-dear-colleague-final-12822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JM. Rieger and Aaron Blake. “These Republicans voted against Kevin McCarthy for House speaker.” The Washington Post, January 3, 2023.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https://www.washingtonpost.com/politics/2023/01/03/kevin-mccarthy-house-speaker-vote/</a:t>
            </a:r>
            <a:endParaRPr lang="en-US" b="0" i="0" dirty="0">
              <a:solidFill>
                <a:srgbClr val="FFFFFF"/>
              </a:solidFill>
              <a:effectLst/>
              <a:latin typeface="EB Garamond" panose="020B06040202020202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FFFFFF"/>
              </a:solidFill>
              <a:effectLst/>
              <a:latin typeface="EB Garamond" panose="020B06040202020202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141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7" name="Google Shape;6797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98" name="Google Shape;6798;p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Sources: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Erin Doherty. “What we know about Kevin McCarthy’s concessions to become speaker.” Axios, January 8, 2023. https://www.axios.com/2023/01/08/kevin-mccarthy-house-speaker-vote-republicans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“Adopting the Rules of the House of Representatives for the One Hundred Eighteenth Congress, and for other purposes.” House of Representatives, accessed January 9, 2023. https://rules.house.gov/sites/republicans.rules118.house.gov/files/BILLS-118hresPIH-118th-rules-of-the-house-of-reps-V3.pdf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Clare Foran, Manu RaJu, Annie Grayer, and Melanie Zanona. “McCarthy elected House speaker after days of painstaking negotiations and failed votes.” CNN, January 7, 2023. https://www.cnn.com/2023/01/06/politics/mccarthy-speaker-fight-friday/index.html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Aaron Blake. “McCarthy’s big concession – and how it could hamstring a GOP speaker.” Washington Post, January 3, 2023. https://www.washingtonpost.com/politics/2023/01/03/motion-vacate-house-speaker/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Charlie Savage and Luke Broadwater. “House Republicans preparing broad inquiry into FBI and security agencies.” New York Times, January 8, 2023. https://www.nytimes.com/2023/01/08/us/politics/house-republicans-fbi-investigation.html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Carl Hulse and Luke Broadwater. “New House rules make it easier to dump Speaker, and harder to spend or raise taxes.” The New York Times, January 9, 2023. https://www.nytimes.com/2023/01/05/us/politics/house-rules-package.html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799" name="Google Shape;6799;p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 </a:t>
            </a:r>
          </a:p>
          <a:p>
            <a:endParaRPr lang="en-US" dirty="0"/>
          </a:p>
          <a:p>
            <a:r>
              <a:rPr lang="en-US" dirty="0"/>
              <a:t>Melanie Zanona, Alex Rogers, and Manu RaJu.” Kevin McCarthy Beats Far-Right Challenger 188-31 to Lead House GOP.” CNN, November 15, 2022.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https://www.cnn.com/2022/11/15/politics/house-republican-vote-kevin-mccarthy/index.html</a:t>
            </a:r>
          </a:p>
          <a:p>
            <a:endParaRPr lang="en-US" sz="1800" dirty="0">
              <a:effectLst/>
              <a:latin typeface="Segoe UI" panose="020B0502040204020203" pitchFamily="34" charset="0"/>
            </a:endParaRPr>
          </a:p>
          <a:p>
            <a:r>
              <a:rPr lang="en-US" sz="1800" dirty="0">
                <a:effectLst/>
                <a:latin typeface="Segoe UI" panose="020B0502040204020203" pitchFamily="34" charset="0"/>
              </a:rPr>
              <a:t>“Congressman Mike Johnson Reelected as Vice Chairman of the House Republican Conference.” US Congressman Mike Johnson, accessed November 21, 2022. https://mikejohnson.house.gov/news/documentsingle.aspx?DocumentID=1219</a:t>
            </a:r>
          </a:p>
          <a:p>
            <a:endParaRPr lang="en-US" sz="1800" dirty="0">
              <a:effectLst/>
              <a:latin typeface="Segoe UI" panose="020B0502040204020203" pitchFamily="34" charset="0"/>
            </a:endParaRPr>
          </a:p>
          <a:p>
            <a:r>
              <a:rPr lang="en-US" sz="1800" dirty="0">
                <a:effectLst/>
                <a:latin typeface="Segoe UI" panose="020B0502040204020203" pitchFamily="34" charset="0"/>
              </a:rPr>
              <a:t>“NC’s Hudson Elected to Chair National Republican Congressional Committee.” The Carolina Journal, November 16, 2022. https://www.carolinajournal.com/ncs-hudson-elected-to-chair-national-republican-congressional-committee/</a:t>
            </a:r>
          </a:p>
          <a:p>
            <a:endParaRPr lang="en-US" sz="1800" dirty="0">
              <a:effectLst/>
              <a:latin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094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 </a:t>
            </a:r>
          </a:p>
          <a:p>
            <a:endParaRPr lang="en-US" dirty="0"/>
          </a:p>
          <a:p>
            <a:r>
              <a:rPr lang="en-US" dirty="0"/>
              <a:t>Andrew Solender, Alayna Treene. “McConnell Reelected as Senate GOP Leader.” Axios, November 16, 2022.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https://www.axios.com/2022/11/16/mitch-mconnell-reelected-republican-senate-leader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98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“Leadership”. Clerk of the House of Representatives, accessed December 2, 2022. https://clerk.house.gov/Members/ViewLeadership#:~:text=Steny%20H.,Hoyer&amp;text=Elected%20by%20the%20Democratic%20Caucus,House%20and%20schedules%20legislative%20business.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sz="1800" dirty="0">
              <a:effectLst/>
              <a:latin typeface="Segoe UI" panose="020B0502040204020203" pitchFamily="34" charset="0"/>
            </a:endParaRPr>
          </a:p>
          <a:p>
            <a:endParaRPr lang="en-US" sz="1800" dirty="0">
              <a:effectLst/>
              <a:latin typeface="Segoe UI" panose="020B0502040204020203" pitchFamily="34" charset="0"/>
            </a:endParaRPr>
          </a:p>
          <a:p>
            <a:r>
              <a:rPr lang="en-US" sz="1800" dirty="0">
                <a:effectLst/>
                <a:latin typeface="Segoe UI" panose="020B0502040204020203" pitchFamily="34" charset="0"/>
              </a:rPr>
              <a:t>Daniella Diaz. “Jim Clyburn becomes assistant leader, stays in Democratic leadership.” CNN, December 1, 2022. https://www.cnn.com/2022/12/01/politics/james-clyburn-assistant-leader-democratic-leadership/index.html</a:t>
            </a:r>
          </a:p>
          <a:p>
            <a:endParaRPr lang="en-US" sz="1800" dirty="0">
              <a:effectLst/>
              <a:latin typeface="Segoe UI" panose="020B0502040204020203" pitchFamily="34" charset="0"/>
            </a:endParaRPr>
          </a:p>
          <a:p>
            <a:r>
              <a:rPr lang="en-US" sz="1800" dirty="0">
                <a:effectLst/>
                <a:latin typeface="Segoe UI" panose="020B0502040204020203" pitchFamily="34" charset="0"/>
              </a:rPr>
              <a:t>Mike Lillis and Mychael Schnell. “House Democrats elect Ted Lieu as Party vice chair.” The Hill, November 30, 2022. https://thehill.com/homenews/house/3756909-democrats-elect-ted-lieu-as-party-vice-chair/</a:t>
            </a:r>
          </a:p>
          <a:p>
            <a:endParaRPr lang="en-US" sz="1800" dirty="0">
              <a:effectLst/>
              <a:latin typeface="Segoe UI" panose="020B0502040204020203" pitchFamily="34" charset="0"/>
            </a:endParaRPr>
          </a:p>
          <a:p>
            <a:r>
              <a:rPr lang="en-US" sz="1800" dirty="0">
                <a:effectLst/>
                <a:latin typeface="Segoe UI" panose="020B0502040204020203" pitchFamily="34" charset="0"/>
              </a:rPr>
              <a:t>Andrew Maciejewski. “Neguse gains No. 5 spot in Democratic leadership for the US House of Representatives.” Summit Daily, December 1, 2022. https://www.summitdaily.com/news/neguse-gains-no-5-spot-in-democratic-party-leadership-for-the-us-house-of-representatives/</a:t>
            </a:r>
          </a:p>
          <a:p>
            <a:endParaRPr lang="en-US" sz="1800" dirty="0">
              <a:effectLst/>
              <a:latin typeface="Segoe UI" panose="020B0502040204020203" pitchFamily="34" charset="0"/>
            </a:endParaRPr>
          </a:p>
          <a:p>
            <a:r>
              <a:rPr lang="en-US" sz="1800" dirty="0">
                <a:effectLst/>
                <a:latin typeface="Segoe UI" panose="020B0502040204020203" pitchFamily="34" charset="0"/>
              </a:rPr>
              <a:t>Daniella Diaz. “House Democrats pick Hakeem Jeffries to succeed Nancy Pelose, the first Black lawmaker to lead a party in Congress.” November 30, 2022. https://www.cnn.com/2022/11/30/politics/house-democratic-leadership-vote/index.html</a:t>
            </a:r>
          </a:p>
          <a:p>
            <a:endParaRPr lang="en-US" sz="1800" dirty="0">
              <a:effectLst/>
              <a:latin typeface="Segoe UI" panose="020B0502040204020203" pitchFamily="34" charset="0"/>
            </a:endParaRPr>
          </a:p>
          <a:p>
            <a:r>
              <a:rPr lang="en-US" sz="1800" dirty="0">
                <a:effectLst/>
                <a:latin typeface="Segoe UI" panose="020B0502040204020203" pitchFamily="34" charset="0"/>
              </a:rPr>
              <a:t>Alexander Bolton. “Senate Democrats will hold leadership election week of Dec. 5.” The Hill, November 11, 2022. https://thehill.com/homenews/senate/3731757-senate-democrats-will-hold-leadership-election-week-of-dec-5/</a:t>
            </a:r>
          </a:p>
          <a:p>
            <a:endParaRPr lang="en-US" sz="1800" dirty="0">
              <a:effectLst/>
              <a:latin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837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Alexander Bolton. “Schumer reelected as Senate majority leader.” The Hill, December 8, 2022. https://thehill.com/homenews/senate/3766968-schumer-re-elected-as-senate-majority-leader/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935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Politic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0705" y="1481394"/>
            <a:ext cx="7772400" cy="71516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Presentation Center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705" y="2334041"/>
            <a:ext cx="6858000" cy="41991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Blank 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F26269-7F93-3942-B2B4-D4CDFA5C8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10705" y="5710376"/>
            <a:ext cx="627299" cy="11476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B52382-7072-B14A-8D1A-479FE0A5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 rot="5400000">
            <a:off x="8256539" y="547104"/>
            <a:ext cx="627299" cy="1147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F26269-7F93-3942-B2B4-D4CDFA5C8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41" t="17512" r="53523" b="75118"/>
          <a:stretch/>
        </p:blipFill>
        <p:spPr>
          <a:xfrm>
            <a:off x="963105" y="5862776"/>
            <a:ext cx="627299" cy="1147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B52382-7072-B14A-8D1A-479FE0A5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41" t="17512" r="53523" b="75118"/>
          <a:stretch/>
        </p:blipFill>
        <p:spPr>
          <a:xfrm rot="5400000">
            <a:off x="8408939" y="699504"/>
            <a:ext cx="627299" cy="114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45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litic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4D6E917-D374-2542-92DE-E3008F89CA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98"/>
            <a:ext cx="9144000" cy="6874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0705" y="1481394"/>
            <a:ext cx="7772400" cy="71516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Presentation Center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705" y="2334041"/>
            <a:ext cx="6858000" cy="41991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Politics 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F26269-7F93-3942-B2B4-D4CDFA5C8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/>
          <a:stretch/>
        </p:blipFill>
        <p:spPr>
          <a:xfrm>
            <a:off x="810705" y="5710376"/>
            <a:ext cx="627299" cy="11476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B52382-7072-B14A-8D1A-479FE0A5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/>
          <a:stretch/>
        </p:blipFill>
        <p:spPr>
          <a:xfrm rot="5400000">
            <a:off x="8256539" y="547104"/>
            <a:ext cx="627299" cy="1147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B981AA-4460-8E4B-AF57-75B6D73604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843974" cy="81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04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5201" y="820133"/>
            <a:ext cx="7339814" cy="723622"/>
          </a:xfrm>
        </p:spPr>
        <p:txBody>
          <a:bodyPr anchor="ctr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One-Slide Issue Explainer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7BACFC5-645C-4E4B-943C-BAEDA3D100D9}"/>
              </a:ext>
            </a:extLst>
          </p:cNvPr>
          <p:cNvSpPr txBox="1">
            <a:spLocks/>
          </p:cNvSpPr>
          <p:nvPr userDrawn="1"/>
        </p:nvSpPr>
        <p:spPr>
          <a:xfrm>
            <a:off x="8333294" y="6239509"/>
            <a:ext cx="8107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16528F-E9C7-4743-838D-D83987E5808B}" type="slidenum">
              <a:rPr lang="en-US" smtClean="0">
                <a:solidFill>
                  <a:schemeClr val="accent1">
                    <a:lumMod val="7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E95165-9802-E441-A76B-0BBE868E5C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12" t="17512" r="53522" b="31780"/>
          <a:stretch/>
        </p:blipFill>
        <p:spPr>
          <a:xfrm>
            <a:off x="0" y="778933"/>
            <a:ext cx="273590" cy="60790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698923-D6F4-194A-81A8-0939DDFAD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08" t="17512" r="57242" b="75725"/>
          <a:stretch/>
        </p:blipFill>
        <p:spPr>
          <a:xfrm rot="16200000">
            <a:off x="8622647" y="6341173"/>
            <a:ext cx="232001" cy="81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77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5201" y="820133"/>
            <a:ext cx="7339814" cy="72362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One-Slide Issue Explainer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7BACFC5-645C-4E4B-943C-BAEDA3D100D9}"/>
              </a:ext>
            </a:extLst>
          </p:cNvPr>
          <p:cNvSpPr txBox="1">
            <a:spLocks/>
          </p:cNvSpPr>
          <p:nvPr userDrawn="1"/>
        </p:nvSpPr>
        <p:spPr>
          <a:xfrm>
            <a:off x="8333294" y="6239509"/>
            <a:ext cx="8107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16528F-E9C7-4743-838D-D83987E5808B}" type="slidenum">
              <a:rPr lang="en-US" smtClean="0">
                <a:solidFill>
                  <a:schemeClr val="accent1">
                    <a:lumMod val="7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E95165-9802-E441-A76B-0BBE868E5C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12" t="17512" r="53522" b="31780"/>
          <a:stretch/>
        </p:blipFill>
        <p:spPr>
          <a:xfrm>
            <a:off x="0" y="778933"/>
            <a:ext cx="273590" cy="60790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698923-D6F4-194A-81A8-0939DDFAD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08" t="17512" r="57242" b="75725"/>
          <a:stretch/>
        </p:blipFill>
        <p:spPr>
          <a:xfrm rot="16200000">
            <a:off x="8622647" y="6341173"/>
            <a:ext cx="232001" cy="81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18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1"/>
          <p:cNvSpPr txBox="1">
            <a:spLocks noGrp="1"/>
          </p:cNvSpPr>
          <p:nvPr>
            <p:ph type="title"/>
          </p:nvPr>
        </p:nvSpPr>
        <p:spPr>
          <a:xfrm>
            <a:off x="965201" y="820133"/>
            <a:ext cx="7339814" cy="723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Black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1"/>
          <p:cNvSpPr txBox="1"/>
          <p:nvPr/>
        </p:nvSpPr>
        <p:spPr>
          <a:xfrm>
            <a:off x="8333294" y="6239509"/>
            <a:ext cx="810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59E8F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sz="1200" b="0" i="0" u="none" strike="noStrike" cap="none" dirty="0">
              <a:solidFill>
                <a:srgbClr val="359E8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6" name="Google Shape;26;p171"/>
          <p:cNvPicPr preferRelativeResize="0"/>
          <p:nvPr/>
        </p:nvPicPr>
        <p:blipFill rotWithShape="1">
          <a:blip r:embed="rId2">
            <a:alphaModFix/>
          </a:blip>
          <a:srcRect l="35408" t="17512" r="57241" b="75725"/>
          <a:stretch/>
        </p:blipFill>
        <p:spPr>
          <a:xfrm rot="-5400000">
            <a:off x="8622647" y="6341173"/>
            <a:ext cx="232001" cy="81070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171"/>
          <p:cNvSpPr txBox="1">
            <a:spLocks noGrp="1"/>
          </p:cNvSpPr>
          <p:nvPr>
            <p:ph type="body" idx="1"/>
          </p:nvPr>
        </p:nvSpPr>
        <p:spPr>
          <a:xfrm>
            <a:off x="965201" y="6295071"/>
            <a:ext cx="4116388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78DAB3-74C6-3A07-C76B-F04EEAC6E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12" t="17512" r="53522" b="31780"/>
          <a:stretch/>
        </p:blipFill>
        <p:spPr>
          <a:xfrm>
            <a:off x="0" y="778933"/>
            <a:ext cx="273590" cy="607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94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5201" y="820132"/>
            <a:ext cx="7339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201" y="2268194"/>
            <a:ext cx="7339814" cy="3865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8D517-9F9B-9741-906D-C32EE026E21F}" type="datetime1">
              <a:rPr lang="en-US" smtClean="0"/>
              <a:t>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6FD6CF-86ED-1D41-843C-D64FA09B587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843974" cy="81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0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61" r:id="rId2"/>
    <p:sldLayoutId id="2147483662" r:id="rId3"/>
    <p:sldLayoutId id="2147483692" r:id="rId4"/>
    <p:sldLayoutId id="214748369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D4772-4CE3-2C4E-B995-E92BE258F3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Party leadership in the 118</a:t>
            </a:r>
            <a:r>
              <a:rPr lang="en-US" sz="2400" baseline="30000" dirty="0"/>
              <a:t>th</a:t>
            </a:r>
            <a:r>
              <a:rPr lang="en-US" sz="2400" dirty="0"/>
              <a:t> Congress</a:t>
            </a:r>
            <a:endParaRPr lang="en-US" sz="2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9BB43A-3988-7149-BCB2-90D9F20922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705" y="2334041"/>
            <a:ext cx="6858000" cy="857733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A look at party leadership in the new Congress, including an overview of McCarthy’s concessions to the House Freedom Caucus in his bid to become Speaker</a:t>
            </a:r>
          </a:p>
          <a:p>
            <a:r>
              <a:rPr lang="en-US" sz="1100" b="1"/>
              <a:t>January 10, </a:t>
            </a:r>
            <a:r>
              <a:rPr lang="en-US" sz="1100" b="1" dirty="0"/>
              <a:t>2023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AB7686-E3DB-374D-8766-4E93D3F8D289}"/>
              </a:ext>
            </a:extLst>
          </p:cNvPr>
          <p:cNvSpPr txBox="1">
            <a:spLocks/>
          </p:cNvSpPr>
          <p:nvPr/>
        </p:nvSpPr>
        <p:spPr>
          <a:xfrm>
            <a:off x="6105833" y="6050734"/>
            <a:ext cx="2752640" cy="5332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140" normalizeH="0" baseline="0" noProof="0" dirty="0">
                <a:ln>
                  <a:noFill/>
                </a:ln>
                <a:solidFill>
                  <a:srgbClr val="55C6B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PRODUCER</a:t>
            </a:r>
            <a:endParaRPr kumimoji="0" lang="en-US" sz="1200" b="1" i="0" u="none" strike="noStrike" kern="1200" cap="none" spc="140" normalizeH="0" baseline="0" noProof="0" dirty="0">
              <a:ln>
                <a:noFill/>
              </a:ln>
              <a:solidFill>
                <a:srgbClr val="55C6B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60" normalizeH="0" baseline="0" noProof="0" dirty="0">
                <a:ln>
                  <a:noFill/>
                </a:ln>
                <a:solidFill>
                  <a:srgbClr val="55C6B5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National Journal Presentation Center</a:t>
            </a:r>
          </a:p>
        </p:txBody>
      </p:sp>
    </p:spTree>
    <p:extLst>
      <p:ext uri="{BB962C8B-B14F-4D97-AF65-F5344CB8AC3E}">
        <p14:creationId xmlns:p14="http://schemas.microsoft.com/office/powerpoint/2010/main" val="2222552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E4CD891-BBBE-9849-A6B6-8F0D41D5DE39}"/>
              </a:ext>
            </a:extLst>
          </p:cNvPr>
          <p:cNvSpPr/>
          <p:nvPr/>
        </p:nvSpPr>
        <p:spPr>
          <a:xfrm>
            <a:off x="820562" y="1390982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D5DE2A9-38DC-6D42-9723-6D5029720AF8}"/>
              </a:ext>
            </a:extLst>
          </p:cNvPr>
          <p:cNvSpPr/>
          <p:nvPr/>
        </p:nvSpPr>
        <p:spPr>
          <a:xfrm>
            <a:off x="820562" y="2933510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7CB1-1AF0-D742-929B-656FA5616638}"/>
              </a:ext>
            </a:extLst>
          </p:cNvPr>
          <p:cNvSpPr/>
          <p:nvPr/>
        </p:nvSpPr>
        <p:spPr>
          <a:xfrm>
            <a:off x="4696651" y="1390982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840FDDD-A88E-2341-AD7E-3BB7972FD9C9}"/>
              </a:ext>
            </a:extLst>
          </p:cNvPr>
          <p:cNvSpPr/>
          <p:nvPr/>
        </p:nvSpPr>
        <p:spPr>
          <a:xfrm>
            <a:off x="4696651" y="2933510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98F915-6E18-AE4D-BE8B-EB5C18E4CA44}"/>
              </a:ext>
            </a:extLst>
          </p:cNvPr>
          <p:cNvSpPr/>
          <p:nvPr/>
        </p:nvSpPr>
        <p:spPr>
          <a:xfrm>
            <a:off x="2008205" y="1416382"/>
            <a:ext cx="256379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Amy Klobuchar </a:t>
            </a:r>
            <a:r>
              <a:rPr lang="en-US" sz="1200" dirty="0"/>
              <a:t>(MN)</a:t>
            </a:r>
          </a:p>
          <a:p>
            <a:pPr>
              <a:spcAft>
                <a:spcPts val="600"/>
              </a:spcAft>
            </a:pPr>
            <a:r>
              <a:rPr lang="en-US" sz="1000" b="1" dirty="0"/>
              <a:t>Chair of Steering Committee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Current Chair of the Steering Committee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Responsible for coordinating efforts between Democrats, advocacy groups and government agencies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390EF2-496D-9B4B-A0B2-7F232B22111F}"/>
              </a:ext>
            </a:extLst>
          </p:cNvPr>
          <p:cNvSpPr/>
          <p:nvPr/>
        </p:nvSpPr>
        <p:spPr>
          <a:xfrm>
            <a:off x="5891837" y="1416382"/>
            <a:ext cx="2563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Bernie Sanders </a:t>
            </a:r>
            <a:r>
              <a:rPr lang="en-US" sz="1200" dirty="0"/>
              <a:t>(VT)</a:t>
            </a:r>
            <a:endParaRPr lang="en-US" sz="1200" b="1" dirty="0"/>
          </a:p>
          <a:p>
            <a:pPr>
              <a:spcAft>
                <a:spcPts val="600"/>
              </a:spcAft>
            </a:pPr>
            <a:r>
              <a:rPr lang="en-US" sz="1000" b="1" dirty="0"/>
              <a:t>Chair of Outreach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Current Chair of Outreach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Leads efforts to engage Americans who feel disconnected from the political process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6E98A-5A03-A444-9B61-FBE130A8DA43}"/>
              </a:ext>
            </a:extLst>
          </p:cNvPr>
          <p:cNvSpPr/>
          <p:nvPr/>
        </p:nvSpPr>
        <p:spPr>
          <a:xfrm>
            <a:off x="2008204" y="2959765"/>
            <a:ext cx="256379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Joe Manchin </a:t>
            </a:r>
            <a:r>
              <a:rPr lang="en-US" sz="1200" dirty="0"/>
              <a:t>(WV)</a:t>
            </a:r>
          </a:p>
          <a:p>
            <a:pPr>
              <a:spcAft>
                <a:spcPts val="600"/>
              </a:spcAft>
            </a:pPr>
            <a:r>
              <a:rPr lang="en-US" sz="1000" b="1" dirty="0"/>
              <a:t>Vice Chair, Policy &amp; Communications Committee (Co-vice Chair)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Current Vice Chair of Policy and Communications Committee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Assists Chair in leading policy development for Senate Democrats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AF170-08C1-9C4A-B0E2-B167120F01DA}"/>
              </a:ext>
            </a:extLst>
          </p:cNvPr>
          <p:cNvSpPr/>
          <p:nvPr/>
        </p:nvSpPr>
        <p:spPr>
          <a:xfrm>
            <a:off x="5891836" y="2959765"/>
            <a:ext cx="256379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Cory Booker </a:t>
            </a:r>
            <a:r>
              <a:rPr lang="en-US" sz="1200" dirty="0"/>
              <a:t>(NJ)</a:t>
            </a:r>
          </a:p>
          <a:p>
            <a:pPr>
              <a:spcAft>
                <a:spcPts val="600"/>
              </a:spcAft>
            </a:pPr>
            <a:r>
              <a:rPr lang="en-US" sz="1000" b="1" dirty="0"/>
              <a:t>Vice Chair, Policy &amp; Communications Committee (Co-vice Chair)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Reelected as Vice Chair along with Joe Manchin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D5DE2A9-38DC-6D42-9723-6D5029720AF8}"/>
              </a:ext>
            </a:extLst>
          </p:cNvPr>
          <p:cNvSpPr/>
          <p:nvPr/>
        </p:nvSpPr>
        <p:spPr>
          <a:xfrm>
            <a:off x="818166" y="4472513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36E98A-5A03-A444-9B61-FBE130A8DA43}"/>
              </a:ext>
            </a:extLst>
          </p:cNvPr>
          <p:cNvSpPr/>
          <p:nvPr/>
        </p:nvSpPr>
        <p:spPr>
          <a:xfrm>
            <a:off x="2005808" y="4498768"/>
            <a:ext cx="2563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Tammy Baldwin</a:t>
            </a:r>
            <a:r>
              <a:rPr lang="en-US" sz="1200" dirty="0"/>
              <a:t> (WI)</a:t>
            </a:r>
            <a:endParaRPr lang="en-US" sz="1200" b="1" dirty="0"/>
          </a:p>
          <a:p>
            <a:pPr>
              <a:spcAft>
                <a:spcPts val="600"/>
              </a:spcAft>
            </a:pPr>
            <a:r>
              <a:rPr lang="en-US" sz="1000" b="1" dirty="0"/>
              <a:t>Secretary of Conference</a:t>
            </a:r>
            <a:endParaRPr lang="en-US" sz="1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Current Secretary of Conference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Responsible for intraparty committee assignments and leadership elections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D5DE2A9-38DC-6D42-9723-6D5029720AF8}"/>
              </a:ext>
            </a:extLst>
          </p:cNvPr>
          <p:cNvSpPr/>
          <p:nvPr/>
        </p:nvSpPr>
        <p:spPr>
          <a:xfrm>
            <a:off x="4696651" y="4472513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36E98A-5A03-A444-9B61-FBE130A8DA43}"/>
              </a:ext>
            </a:extLst>
          </p:cNvPr>
          <p:cNvSpPr/>
          <p:nvPr/>
        </p:nvSpPr>
        <p:spPr>
          <a:xfrm>
            <a:off x="5884293" y="4498768"/>
            <a:ext cx="2563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Gary Peters </a:t>
            </a:r>
            <a:r>
              <a:rPr lang="en-US" sz="1200" dirty="0"/>
              <a:t>(MI)</a:t>
            </a:r>
          </a:p>
          <a:p>
            <a:pPr>
              <a:spcAft>
                <a:spcPts val="600"/>
              </a:spcAft>
            </a:pPr>
            <a:r>
              <a:rPr lang="en-US" sz="1000" b="1" dirty="0"/>
              <a:t>Chairman of the Democratic Senatorial Campaign Committee</a:t>
            </a:r>
            <a:endParaRPr lang="en-US" sz="1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Reelected as sole Chair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Responsible for coordinating Senate strategy to elect more Democrats 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67252" y="623072"/>
            <a:ext cx="7339814" cy="723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Senate Democratic leadership (2/2)</a:t>
            </a:r>
          </a:p>
        </p:txBody>
      </p:sp>
      <p:pic>
        <p:nvPicPr>
          <p:cNvPr id="23" name="Picture 12" descr="Klobuchar, Am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 bwMode="auto">
          <a:xfrm>
            <a:off x="1043796" y="1524128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anders, Bernar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 bwMode="auto">
          <a:xfrm>
            <a:off x="4909907" y="1524129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nchin, Joe, II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 bwMode="auto">
          <a:xfrm>
            <a:off x="1043796" y="3063926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ooker, Cory A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 bwMode="auto">
          <a:xfrm>
            <a:off x="4910262" y="3063925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aldwin, Tamm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 bwMode="auto">
          <a:xfrm>
            <a:off x="1082294" y="4599013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7468F70-6EC8-3E42-BA39-822099A7DBA7}"/>
              </a:ext>
            </a:extLst>
          </p:cNvPr>
          <p:cNvSpPr txBox="1"/>
          <p:nvPr/>
        </p:nvSpPr>
        <p:spPr>
          <a:xfrm>
            <a:off x="636990" y="6350196"/>
            <a:ext cx="36302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The Hill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45C9BF-0E22-2D43-EAB6-B9A9D4CB7390}"/>
              </a:ext>
            </a:extLst>
          </p:cNvPr>
          <p:cNvSpPr txBox="1"/>
          <p:nvPr/>
        </p:nvSpPr>
        <p:spPr>
          <a:xfrm>
            <a:off x="636989" y="6469226"/>
            <a:ext cx="306415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spc="200" dirty="0">
                <a:solidFill>
                  <a:schemeClr val="bg2">
                    <a:lumMod val="75000"/>
                  </a:schemeClr>
                </a:solidFill>
              </a:rPr>
              <a:t>1/10/2023 </a:t>
            </a:r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17350D-E56C-4F61-DDF3-57623F59B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8" r="7808"/>
          <a:stretch/>
        </p:blipFill>
        <p:spPr bwMode="auto">
          <a:xfrm>
            <a:off x="4910262" y="4591385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658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39F183F-1F5F-7240-8476-F53F803C00C6}"/>
              </a:ext>
            </a:extLst>
          </p:cNvPr>
          <p:cNvSpPr txBox="1"/>
          <p:nvPr/>
        </p:nvSpPr>
        <p:spPr>
          <a:xfrm>
            <a:off x="636989" y="6324650"/>
            <a:ext cx="295644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spc="200" dirty="0">
                <a:solidFill>
                  <a:schemeClr val="bg2">
                    <a:lumMod val="75000"/>
                  </a:schemeClr>
                </a:solidFill>
              </a:rPr>
              <a:t>Gibson Dunn, Ballotpedia</a:t>
            </a:r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AB6689-713F-824E-851C-54543F574127}"/>
              </a:ext>
            </a:extLst>
          </p:cNvPr>
          <p:cNvSpPr txBox="1"/>
          <p:nvPr/>
        </p:nvSpPr>
        <p:spPr>
          <a:xfrm>
            <a:off x="636989" y="6448917"/>
            <a:ext cx="326605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</a:t>
            </a:r>
            <a:r>
              <a:rPr lang="en-US" sz="700" spc="200" dirty="0">
                <a:solidFill>
                  <a:schemeClr val="bg2">
                    <a:lumMod val="75000"/>
                  </a:schemeClr>
                </a:solidFill>
              </a:rPr>
              <a:t>11/21/2022 </a:t>
            </a:r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Process 17">
            <a:extLst>
              <a:ext uri="{FF2B5EF4-FFF2-40B4-BE49-F238E27FC236}">
                <a16:creationId xmlns:a16="http://schemas.microsoft.com/office/drawing/2014/main" id="{CDEE1DA1-5026-394C-80C1-756C75F4EB02}"/>
              </a:ext>
            </a:extLst>
          </p:cNvPr>
          <p:cNvSpPr/>
          <p:nvPr/>
        </p:nvSpPr>
        <p:spPr>
          <a:xfrm>
            <a:off x="3791540" y="2635543"/>
            <a:ext cx="1393373" cy="525043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/>
              <a:t>Congress</a:t>
            </a:r>
          </a:p>
        </p:txBody>
      </p:sp>
      <p:sp>
        <p:nvSpPr>
          <p:cNvPr id="42" name="Process 41">
            <a:extLst>
              <a:ext uri="{FF2B5EF4-FFF2-40B4-BE49-F238E27FC236}">
                <a16:creationId xmlns:a16="http://schemas.microsoft.com/office/drawing/2014/main" id="{59236777-53B8-0242-8F20-30869D920A1D}"/>
              </a:ext>
            </a:extLst>
          </p:cNvPr>
          <p:cNvSpPr/>
          <p:nvPr/>
        </p:nvSpPr>
        <p:spPr>
          <a:xfrm>
            <a:off x="1701480" y="3248946"/>
            <a:ext cx="1149485" cy="221208"/>
          </a:xfrm>
          <a:prstGeom prst="flowChartProcess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accent1">
                    <a:lumMod val="75000"/>
                  </a:schemeClr>
                </a:solidFill>
              </a:rPr>
              <a:t>House</a:t>
            </a: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C79CBC71-F9E6-FD42-A0D9-DB289A39CFD3}"/>
              </a:ext>
            </a:extLst>
          </p:cNvPr>
          <p:cNvCxnSpPr>
            <a:cxnSpLocks/>
            <a:stCxn id="42" idx="0"/>
            <a:endCxn id="18" idx="1"/>
          </p:cNvCxnSpPr>
          <p:nvPr/>
        </p:nvCxnSpPr>
        <p:spPr>
          <a:xfrm rot="5400000" flipH="1" flipV="1">
            <a:off x="2858441" y="2315848"/>
            <a:ext cx="350881" cy="1515317"/>
          </a:xfrm>
          <a:prstGeom prst="bentConnector2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rocess 47">
            <a:extLst>
              <a:ext uri="{FF2B5EF4-FFF2-40B4-BE49-F238E27FC236}">
                <a16:creationId xmlns:a16="http://schemas.microsoft.com/office/drawing/2014/main" id="{8B7B23EE-D7CB-CE44-A836-E237C7CAF58B}"/>
              </a:ext>
            </a:extLst>
          </p:cNvPr>
          <p:cNvSpPr/>
          <p:nvPr/>
        </p:nvSpPr>
        <p:spPr>
          <a:xfrm>
            <a:off x="1809581" y="3559674"/>
            <a:ext cx="933287" cy="400776"/>
          </a:xfrm>
          <a:prstGeom prst="flowChartProcess">
            <a:avLst/>
          </a:prstGeom>
          <a:solidFill>
            <a:srgbClr val="FF5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/>
              <a:t>Speaker</a:t>
            </a:r>
          </a:p>
        </p:txBody>
      </p:sp>
      <p:sp>
        <p:nvSpPr>
          <p:cNvPr id="51" name="Process 50">
            <a:extLst>
              <a:ext uri="{FF2B5EF4-FFF2-40B4-BE49-F238E27FC236}">
                <a16:creationId xmlns:a16="http://schemas.microsoft.com/office/drawing/2014/main" id="{687556A9-7BF2-1A49-AFAE-D94A508849BD}"/>
              </a:ext>
            </a:extLst>
          </p:cNvPr>
          <p:cNvSpPr/>
          <p:nvPr/>
        </p:nvSpPr>
        <p:spPr>
          <a:xfrm>
            <a:off x="1234837" y="5138057"/>
            <a:ext cx="933286" cy="400776"/>
          </a:xfrm>
          <a:prstGeom prst="flowChartProcess">
            <a:avLst/>
          </a:prstGeom>
          <a:solidFill>
            <a:srgbClr val="FF5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Committee chairs</a:t>
            </a:r>
          </a:p>
        </p:txBody>
      </p:sp>
      <p:sp>
        <p:nvSpPr>
          <p:cNvPr id="64" name="Process 63">
            <a:extLst>
              <a:ext uri="{FF2B5EF4-FFF2-40B4-BE49-F238E27FC236}">
                <a16:creationId xmlns:a16="http://schemas.microsoft.com/office/drawing/2014/main" id="{3C5A6147-547D-8540-9DD2-F5C3C41CA9F2}"/>
              </a:ext>
            </a:extLst>
          </p:cNvPr>
          <p:cNvSpPr/>
          <p:nvPr/>
        </p:nvSpPr>
        <p:spPr>
          <a:xfrm>
            <a:off x="1234836" y="4082783"/>
            <a:ext cx="933287" cy="400776"/>
          </a:xfrm>
          <a:prstGeom prst="flowChartProcess">
            <a:avLst/>
          </a:prstGeom>
          <a:solidFill>
            <a:srgbClr val="FF5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Majority leader</a:t>
            </a:r>
          </a:p>
        </p:txBody>
      </p:sp>
      <p:sp>
        <p:nvSpPr>
          <p:cNvPr id="65" name="Process 64">
            <a:extLst>
              <a:ext uri="{FF2B5EF4-FFF2-40B4-BE49-F238E27FC236}">
                <a16:creationId xmlns:a16="http://schemas.microsoft.com/office/drawing/2014/main" id="{EE21DD22-3B53-6D4A-BABF-7CC7E0B986DD}"/>
              </a:ext>
            </a:extLst>
          </p:cNvPr>
          <p:cNvSpPr/>
          <p:nvPr/>
        </p:nvSpPr>
        <p:spPr>
          <a:xfrm>
            <a:off x="1234836" y="4608026"/>
            <a:ext cx="933287" cy="400776"/>
          </a:xfrm>
          <a:prstGeom prst="flowChartProcess">
            <a:avLst/>
          </a:prstGeom>
          <a:solidFill>
            <a:srgbClr val="FF5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Majority whip</a:t>
            </a:r>
          </a:p>
        </p:txBody>
      </p:sp>
      <p:sp>
        <p:nvSpPr>
          <p:cNvPr id="69" name="Process 68">
            <a:extLst>
              <a:ext uri="{FF2B5EF4-FFF2-40B4-BE49-F238E27FC236}">
                <a16:creationId xmlns:a16="http://schemas.microsoft.com/office/drawing/2014/main" id="{52F7229E-0664-784C-8B05-E69E03EFD2AB}"/>
              </a:ext>
            </a:extLst>
          </p:cNvPr>
          <p:cNvSpPr/>
          <p:nvPr/>
        </p:nvSpPr>
        <p:spPr>
          <a:xfrm>
            <a:off x="2350613" y="4082783"/>
            <a:ext cx="933287" cy="400776"/>
          </a:xfrm>
          <a:prstGeom prst="flowChartProcess">
            <a:avLst/>
          </a:prstGeom>
          <a:solidFill>
            <a:srgbClr val="038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Minority leader</a:t>
            </a:r>
          </a:p>
        </p:txBody>
      </p:sp>
      <p:sp>
        <p:nvSpPr>
          <p:cNvPr id="70" name="Process 69">
            <a:extLst>
              <a:ext uri="{FF2B5EF4-FFF2-40B4-BE49-F238E27FC236}">
                <a16:creationId xmlns:a16="http://schemas.microsoft.com/office/drawing/2014/main" id="{0EBC2B2D-DDDC-E54B-AAC7-16F7D6C93A35}"/>
              </a:ext>
            </a:extLst>
          </p:cNvPr>
          <p:cNvSpPr/>
          <p:nvPr/>
        </p:nvSpPr>
        <p:spPr>
          <a:xfrm>
            <a:off x="2350613" y="4608026"/>
            <a:ext cx="933287" cy="400776"/>
          </a:xfrm>
          <a:prstGeom prst="flowChartProcess">
            <a:avLst/>
          </a:prstGeom>
          <a:solidFill>
            <a:srgbClr val="038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Minority whip</a:t>
            </a:r>
          </a:p>
        </p:txBody>
      </p:sp>
      <p:sp>
        <p:nvSpPr>
          <p:cNvPr id="73" name="Process 72">
            <a:extLst>
              <a:ext uri="{FF2B5EF4-FFF2-40B4-BE49-F238E27FC236}">
                <a16:creationId xmlns:a16="http://schemas.microsoft.com/office/drawing/2014/main" id="{D50057B0-4DCC-154F-88ED-72401076BB3E}"/>
              </a:ext>
            </a:extLst>
          </p:cNvPr>
          <p:cNvSpPr/>
          <p:nvPr/>
        </p:nvSpPr>
        <p:spPr>
          <a:xfrm>
            <a:off x="6003543" y="3248946"/>
            <a:ext cx="1149485" cy="221208"/>
          </a:xfrm>
          <a:prstGeom prst="flowChartProcess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accent1">
                    <a:lumMod val="75000"/>
                  </a:schemeClr>
                </a:solidFill>
              </a:rPr>
              <a:t>Senate</a:t>
            </a: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352BAABB-D907-B641-BA61-1F3841FA6EEC}"/>
              </a:ext>
            </a:extLst>
          </p:cNvPr>
          <p:cNvCxnSpPr>
            <a:cxnSpLocks/>
            <a:stCxn id="18" idx="3"/>
            <a:endCxn id="73" idx="0"/>
          </p:cNvCxnSpPr>
          <p:nvPr/>
        </p:nvCxnSpPr>
        <p:spPr>
          <a:xfrm>
            <a:off x="5184913" y="2898065"/>
            <a:ext cx="1393373" cy="350881"/>
          </a:xfrm>
          <a:prstGeom prst="bentConnector2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F8B4CE0-F751-514B-B8AF-7924911997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043" y="1729119"/>
            <a:ext cx="1239817" cy="921634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EBE60212-C5A2-554C-862F-13F1F53C4E78}"/>
              </a:ext>
            </a:extLst>
          </p:cNvPr>
          <p:cNvSpPr txBox="1">
            <a:spLocks/>
          </p:cNvSpPr>
          <p:nvPr/>
        </p:nvSpPr>
        <p:spPr>
          <a:xfrm>
            <a:off x="965201" y="947133"/>
            <a:ext cx="7339814" cy="908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en-US" sz="2000" dirty="0">
                <a:ea typeface="ＭＳ Ｐゴシック" charset="-128"/>
                <a:cs typeface="MS PGothic" charset="-128"/>
              </a:rPr>
              <a:t>Congressional leadership hierarchy</a:t>
            </a:r>
            <a:endParaRPr lang="en-US" sz="2000" dirty="0"/>
          </a:p>
        </p:txBody>
      </p:sp>
      <p:sp>
        <p:nvSpPr>
          <p:cNvPr id="2" name="Process 50">
            <a:extLst>
              <a:ext uri="{FF2B5EF4-FFF2-40B4-BE49-F238E27FC236}">
                <a16:creationId xmlns:a16="http://schemas.microsoft.com/office/drawing/2014/main" id="{C7F50E5B-402A-0AE5-D773-BC0FBAE149A1}"/>
              </a:ext>
            </a:extLst>
          </p:cNvPr>
          <p:cNvSpPr/>
          <p:nvPr/>
        </p:nvSpPr>
        <p:spPr>
          <a:xfrm>
            <a:off x="2350614" y="5138057"/>
            <a:ext cx="933286" cy="400776"/>
          </a:xfrm>
          <a:prstGeom prst="flowChartProcess">
            <a:avLst/>
          </a:prstGeom>
          <a:solidFill>
            <a:srgbClr val="038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Ranking members</a:t>
            </a:r>
          </a:p>
        </p:txBody>
      </p:sp>
      <p:sp>
        <p:nvSpPr>
          <p:cNvPr id="3" name="Process 47">
            <a:extLst>
              <a:ext uri="{FF2B5EF4-FFF2-40B4-BE49-F238E27FC236}">
                <a16:creationId xmlns:a16="http://schemas.microsoft.com/office/drawing/2014/main" id="{CBB861FF-4521-6CE1-2DAC-AD0E660368F3}"/>
              </a:ext>
            </a:extLst>
          </p:cNvPr>
          <p:cNvSpPr/>
          <p:nvPr/>
        </p:nvSpPr>
        <p:spPr>
          <a:xfrm>
            <a:off x="6111642" y="3559674"/>
            <a:ext cx="933287" cy="400776"/>
          </a:xfrm>
          <a:prstGeom prst="flowChartProcess">
            <a:avLst/>
          </a:prstGeom>
          <a:solidFill>
            <a:srgbClr val="038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/>
              <a:t>President Pro Tempore</a:t>
            </a:r>
          </a:p>
        </p:txBody>
      </p:sp>
      <p:sp>
        <p:nvSpPr>
          <p:cNvPr id="4" name="Process 50">
            <a:extLst>
              <a:ext uri="{FF2B5EF4-FFF2-40B4-BE49-F238E27FC236}">
                <a16:creationId xmlns:a16="http://schemas.microsoft.com/office/drawing/2014/main" id="{DF9C2F93-2433-AD71-588A-54DAF4AE22A1}"/>
              </a:ext>
            </a:extLst>
          </p:cNvPr>
          <p:cNvSpPr/>
          <p:nvPr/>
        </p:nvSpPr>
        <p:spPr>
          <a:xfrm>
            <a:off x="5536898" y="5138057"/>
            <a:ext cx="933286" cy="400776"/>
          </a:xfrm>
          <a:prstGeom prst="flowChartProcess">
            <a:avLst/>
          </a:prstGeom>
          <a:solidFill>
            <a:srgbClr val="038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Committee chairs</a:t>
            </a:r>
          </a:p>
        </p:txBody>
      </p:sp>
      <p:sp>
        <p:nvSpPr>
          <p:cNvPr id="6" name="Process 63">
            <a:extLst>
              <a:ext uri="{FF2B5EF4-FFF2-40B4-BE49-F238E27FC236}">
                <a16:creationId xmlns:a16="http://schemas.microsoft.com/office/drawing/2014/main" id="{41EA3B7E-6144-1E4A-A7E0-FE78775562CF}"/>
              </a:ext>
            </a:extLst>
          </p:cNvPr>
          <p:cNvSpPr/>
          <p:nvPr/>
        </p:nvSpPr>
        <p:spPr>
          <a:xfrm>
            <a:off x="5536897" y="4082783"/>
            <a:ext cx="933287" cy="400776"/>
          </a:xfrm>
          <a:prstGeom prst="flowChartProcess">
            <a:avLst/>
          </a:prstGeom>
          <a:solidFill>
            <a:srgbClr val="038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Majority leader</a:t>
            </a:r>
          </a:p>
        </p:txBody>
      </p:sp>
      <p:sp>
        <p:nvSpPr>
          <p:cNvPr id="7" name="Process 64">
            <a:extLst>
              <a:ext uri="{FF2B5EF4-FFF2-40B4-BE49-F238E27FC236}">
                <a16:creationId xmlns:a16="http://schemas.microsoft.com/office/drawing/2014/main" id="{788A6799-4D38-C047-9F1B-FC7803DD29D6}"/>
              </a:ext>
            </a:extLst>
          </p:cNvPr>
          <p:cNvSpPr/>
          <p:nvPr/>
        </p:nvSpPr>
        <p:spPr>
          <a:xfrm>
            <a:off x="5536897" y="4608026"/>
            <a:ext cx="933287" cy="400776"/>
          </a:xfrm>
          <a:prstGeom prst="flowChartProcess">
            <a:avLst/>
          </a:prstGeom>
          <a:solidFill>
            <a:srgbClr val="038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Majority whip</a:t>
            </a:r>
          </a:p>
        </p:txBody>
      </p:sp>
      <p:sp>
        <p:nvSpPr>
          <p:cNvPr id="8" name="Process 68">
            <a:extLst>
              <a:ext uri="{FF2B5EF4-FFF2-40B4-BE49-F238E27FC236}">
                <a16:creationId xmlns:a16="http://schemas.microsoft.com/office/drawing/2014/main" id="{10415260-A4DF-775B-53BF-3AF1A4CE71D2}"/>
              </a:ext>
            </a:extLst>
          </p:cNvPr>
          <p:cNvSpPr/>
          <p:nvPr/>
        </p:nvSpPr>
        <p:spPr>
          <a:xfrm>
            <a:off x="6652674" y="4082783"/>
            <a:ext cx="933287" cy="400776"/>
          </a:xfrm>
          <a:prstGeom prst="flowChartProcess">
            <a:avLst/>
          </a:prstGeom>
          <a:solidFill>
            <a:srgbClr val="FF5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Minority leader</a:t>
            </a:r>
          </a:p>
        </p:txBody>
      </p:sp>
      <p:sp>
        <p:nvSpPr>
          <p:cNvPr id="9" name="Process 69">
            <a:extLst>
              <a:ext uri="{FF2B5EF4-FFF2-40B4-BE49-F238E27FC236}">
                <a16:creationId xmlns:a16="http://schemas.microsoft.com/office/drawing/2014/main" id="{E3FE1473-D767-C452-A3DC-8B8601D02A50}"/>
              </a:ext>
            </a:extLst>
          </p:cNvPr>
          <p:cNvSpPr/>
          <p:nvPr/>
        </p:nvSpPr>
        <p:spPr>
          <a:xfrm>
            <a:off x="6652674" y="4608026"/>
            <a:ext cx="933287" cy="400776"/>
          </a:xfrm>
          <a:prstGeom prst="flowChartProcess">
            <a:avLst/>
          </a:prstGeom>
          <a:solidFill>
            <a:srgbClr val="FF5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Minority whip</a:t>
            </a:r>
          </a:p>
        </p:txBody>
      </p:sp>
      <p:sp>
        <p:nvSpPr>
          <p:cNvPr id="10" name="Process 50">
            <a:extLst>
              <a:ext uri="{FF2B5EF4-FFF2-40B4-BE49-F238E27FC236}">
                <a16:creationId xmlns:a16="http://schemas.microsoft.com/office/drawing/2014/main" id="{E46875D6-16D5-272D-705E-5086DA36F1AF}"/>
              </a:ext>
            </a:extLst>
          </p:cNvPr>
          <p:cNvSpPr/>
          <p:nvPr/>
        </p:nvSpPr>
        <p:spPr>
          <a:xfrm>
            <a:off x="6652675" y="5138057"/>
            <a:ext cx="933286" cy="400776"/>
          </a:xfrm>
          <a:prstGeom prst="flowChartProcess">
            <a:avLst/>
          </a:prstGeom>
          <a:solidFill>
            <a:srgbClr val="FF5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Ranking members</a:t>
            </a:r>
          </a:p>
        </p:txBody>
      </p:sp>
      <p:sp>
        <p:nvSpPr>
          <p:cNvPr id="12" name="Process 47">
            <a:extLst>
              <a:ext uri="{FF2B5EF4-FFF2-40B4-BE49-F238E27FC236}">
                <a16:creationId xmlns:a16="http://schemas.microsoft.com/office/drawing/2014/main" id="{DF783D68-3DAE-801B-97EB-559A3CD644A1}"/>
              </a:ext>
            </a:extLst>
          </p:cNvPr>
          <p:cNvSpPr/>
          <p:nvPr/>
        </p:nvSpPr>
        <p:spPr>
          <a:xfrm>
            <a:off x="7314186" y="3042595"/>
            <a:ext cx="1314944" cy="908986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The Vice President is the official leader of the Senate. However, the Senate elects a President Pro Tempore to act in their stead. They hold far less power than the Senate majority leader.</a:t>
            </a:r>
          </a:p>
        </p:txBody>
      </p:sp>
    </p:spTree>
    <p:extLst>
      <p:ext uri="{BB962C8B-B14F-4D97-AF65-F5344CB8AC3E}">
        <p14:creationId xmlns:p14="http://schemas.microsoft.com/office/powerpoint/2010/main" val="38019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B2A6CCF-7B0C-7041-8D10-52D3313998E9}"/>
              </a:ext>
            </a:extLst>
          </p:cNvPr>
          <p:cNvSpPr/>
          <p:nvPr/>
        </p:nvSpPr>
        <p:spPr>
          <a:xfrm>
            <a:off x="1009174" y="1585078"/>
            <a:ext cx="7501176" cy="635295"/>
          </a:xfrm>
          <a:prstGeom prst="roundRect">
            <a:avLst>
              <a:gd name="adj" fmla="val 7133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Each party uses the same method to decide who presides over each chamber, majority/minority leaders in each chamber, and whips in each chamber.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59FEF85-665D-A149-A5D2-4BC0025EADA0}"/>
              </a:ext>
            </a:extLst>
          </p:cNvPr>
          <p:cNvSpPr/>
          <p:nvPr/>
        </p:nvSpPr>
        <p:spPr>
          <a:xfrm>
            <a:off x="965201" y="3308135"/>
            <a:ext cx="3586401" cy="895511"/>
          </a:xfrm>
          <a:prstGeom prst="roundRect">
            <a:avLst>
              <a:gd name="adj" fmla="val 7133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60A85C-3868-2607-195F-22FF214E96D6}"/>
              </a:ext>
            </a:extLst>
          </p:cNvPr>
          <p:cNvSpPr txBox="1">
            <a:spLocks/>
          </p:cNvSpPr>
          <p:nvPr/>
        </p:nvSpPr>
        <p:spPr>
          <a:xfrm>
            <a:off x="965201" y="947133"/>
            <a:ext cx="7339814" cy="908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en-US" sz="2000" dirty="0">
                <a:ea typeface="ＭＳ Ｐゴシック" charset="-128"/>
                <a:cs typeface="MS PGothic" charset="-128"/>
              </a:rPr>
              <a:t>Party leadership elections overview</a:t>
            </a:r>
            <a:endParaRPr lang="en-US" sz="2000" dirty="0"/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620D6E5A-EBE4-302B-94AE-3C898C0C669E}"/>
              </a:ext>
            </a:extLst>
          </p:cNvPr>
          <p:cNvSpPr/>
          <p:nvPr/>
        </p:nvSpPr>
        <p:spPr>
          <a:xfrm>
            <a:off x="4900373" y="2461251"/>
            <a:ext cx="3586401" cy="635295"/>
          </a:xfrm>
          <a:prstGeom prst="roundRect">
            <a:avLst>
              <a:gd name="adj" fmla="val 7133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Senate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E16F2CF2-2452-F835-0A61-4526343045F0}"/>
              </a:ext>
            </a:extLst>
          </p:cNvPr>
          <p:cNvSpPr/>
          <p:nvPr/>
        </p:nvSpPr>
        <p:spPr>
          <a:xfrm>
            <a:off x="965201" y="2461251"/>
            <a:ext cx="3586401" cy="635295"/>
          </a:xfrm>
          <a:prstGeom prst="roundRect">
            <a:avLst>
              <a:gd name="adj" fmla="val 7133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House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CEEEC9A2-B4BE-C628-FC13-3DB0331B5387}"/>
              </a:ext>
            </a:extLst>
          </p:cNvPr>
          <p:cNvSpPr/>
          <p:nvPr/>
        </p:nvSpPr>
        <p:spPr>
          <a:xfrm>
            <a:off x="965200" y="4296858"/>
            <a:ext cx="3586401" cy="1030098"/>
          </a:xfrm>
          <a:prstGeom prst="roundRect">
            <a:avLst>
              <a:gd name="adj" fmla="val 7133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1AC086D2-3500-38F7-16B2-2356FB892A95}"/>
              </a:ext>
            </a:extLst>
          </p:cNvPr>
          <p:cNvSpPr/>
          <p:nvPr/>
        </p:nvSpPr>
        <p:spPr>
          <a:xfrm>
            <a:off x="965199" y="5403957"/>
            <a:ext cx="3586401" cy="895511"/>
          </a:xfrm>
          <a:prstGeom prst="roundRect">
            <a:avLst>
              <a:gd name="adj" fmla="val 7133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440DD037-5D53-CC78-040B-FC5910200720}"/>
              </a:ext>
            </a:extLst>
          </p:cNvPr>
          <p:cNvSpPr/>
          <p:nvPr/>
        </p:nvSpPr>
        <p:spPr>
          <a:xfrm>
            <a:off x="4900373" y="3308135"/>
            <a:ext cx="3586401" cy="895511"/>
          </a:xfrm>
          <a:prstGeom prst="roundRect">
            <a:avLst>
              <a:gd name="adj" fmla="val 7133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AC74CBEF-6F65-9716-24CD-3A4B3C70C57B}"/>
              </a:ext>
            </a:extLst>
          </p:cNvPr>
          <p:cNvSpPr/>
          <p:nvPr/>
        </p:nvSpPr>
        <p:spPr>
          <a:xfrm>
            <a:off x="4900372" y="4296858"/>
            <a:ext cx="3586401" cy="1030046"/>
          </a:xfrm>
          <a:prstGeom prst="roundRect">
            <a:avLst>
              <a:gd name="adj" fmla="val 7133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1E8D0D1-5DC3-FF8B-5678-DEFB5CF6AEDA}"/>
              </a:ext>
            </a:extLst>
          </p:cNvPr>
          <p:cNvSpPr/>
          <p:nvPr/>
        </p:nvSpPr>
        <p:spPr>
          <a:xfrm>
            <a:off x="4900371" y="5403957"/>
            <a:ext cx="3586401" cy="895511"/>
          </a:xfrm>
          <a:prstGeom prst="roundRect">
            <a:avLst>
              <a:gd name="adj" fmla="val 7133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0702B5-E90F-7201-E568-3CFF7F736156}"/>
              </a:ext>
            </a:extLst>
          </p:cNvPr>
          <p:cNvGrpSpPr/>
          <p:nvPr/>
        </p:nvGrpSpPr>
        <p:grpSpPr>
          <a:xfrm>
            <a:off x="985598" y="3335101"/>
            <a:ext cx="2614851" cy="311435"/>
            <a:chOff x="1226912" y="5163114"/>
            <a:chExt cx="2614851" cy="31143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4E46DF-2611-8371-C929-E97AC42A5456}"/>
                </a:ext>
              </a:extLst>
            </p:cNvPr>
            <p:cNvSpPr txBox="1"/>
            <p:nvPr/>
          </p:nvSpPr>
          <p:spPr>
            <a:xfrm>
              <a:off x="1226912" y="5163114"/>
              <a:ext cx="26148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ysClr val="windowText" lastClr="000000"/>
                  </a:solidFill>
                  <a:latin typeface="+mj-lt"/>
                </a:rPr>
                <a:t>Speaker of the House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08C0643-46E5-4954-1533-4EEFE37B7C25}"/>
                </a:ext>
              </a:extLst>
            </p:cNvPr>
            <p:cNvSpPr/>
            <p:nvPr/>
          </p:nvSpPr>
          <p:spPr>
            <a:xfrm rot="5400000">
              <a:off x="1477849" y="5300847"/>
              <a:ext cx="45719" cy="30168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1083FC-54C9-86D4-45B3-BD88855FFE74}"/>
              </a:ext>
            </a:extLst>
          </p:cNvPr>
          <p:cNvGrpSpPr/>
          <p:nvPr/>
        </p:nvGrpSpPr>
        <p:grpSpPr>
          <a:xfrm>
            <a:off x="985597" y="4356046"/>
            <a:ext cx="2614851" cy="311435"/>
            <a:chOff x="1226912" y="5163114"/>
            <a:chExt cx="2614851" cy="31143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382B18-9EA7-7FB3-1AC0-B362BA6EFAA9}"/>
                </a:ext>
              </a:extLst>
            </p:cNvPr>
            <p:cNvSpPr txBox="1"/>
            <p:nvPr/>
          </p:nvSpPr>
          <p:spPr>
            <a:xfrm>
              <a:off x="1226912" y="5163114"/>
              <a:ext cx="26148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ysClr val="windowText" lastClr="000000"/>
                  </a:solidFill>
                  <a:latin typeface="+mj-lt"/>
                </a:rPr>
                <a:t>Majority/minority leader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22DE3A0-3A6D-688F-818A-859388CD2002}"/>
                </a:ext>
              </a:extLst>
            </p:cNvPr>
            <p:cNvSpPr/>
            <p:nvPr/>
          </p:nvSpPr>
          <p:spPr>
            <a:xfrm rot="5400000">
              <a:off x="1477849" y="5300847"/>
              <a:ext cx="45719" cy="30168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5EB850-ED47-1928-446D-337C059615F6}"/>
              </a:ext>
            </a:extLst>
          </p:cNvPr>
          <p:cNvGrpSpPr/>
          <p:nvPr/>
        </p:nvGrpSpPr>
        <p:grpSpPr>
          <a:xfrm>
            <a:off x="985599" y="5403957"/>
            <a:ext cx="2614851" cy="311435"/>
            <a:chOff x="1226912" y="5163114"/>
            <a:chExt cx="2614851" cy="31143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30B1EAE-BA62-5277-5B3C-4F5CC8AF5AD1}"/>
                </a:ext>
              </a:extLst>
            </p:cNvPr>
            <p:cNvSpPr txBox="1"/>
            <p:nvPr/>
          </p:nvSpPr>
          <p:spPr>
            <a:xfrm>
              <a:off x="1226912" y="5163114"/>
              <a:ext cx="26148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ysClr val="windowText" lastClr="000000"/>
                  </a:solidFill>
                  <a:latin typeface="+mj-lt"/>
                </a:rPr>
                <a:t>Majority/minority whip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8160982-D176-CCD7-B60F-FA63BE670943}"/>
                </a:ext>
              </a:extLst>
            </p:cNvPr>
            <p:cNvSpPr/>
            <p:nvPr/>
          </p:nvSpPr>
          <p:spPr>
            <a:xfrm rot="5400000">
              <a:off x="1477849" y="5300847"/>
              <a:ext cx="45719" cy="30168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AFC376-1D40-476E-210D-5370B7578352}"/>
              </a:ext>
            </a:extLst>
          </p:cNvPr>
          <p:cNvGrpSpPr/>
          <p:nvPr/>
        </p:nvGrpSpPr>
        <p:grpSpPr>
          <a:xfrm>
            <a:off x="4900371" y="3348365"/>
            <a:ext cx="2614851" cy="311435"/>
            <a:chOff x="1226912" y="5163114"/>
            <a:chExt cx="2614851" cy="31143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0CC652-E3C7-7125-BA23-79A980378966}"/>
                </a:ext>
              </a:extLst>
            </p:cNvPr>
            <p:cNvSpPr txBox="1"/>
            <p:nvPr/>
          </p:nvSpPr>
          <p:spPr>
            <a:xfrm>
              <a:off x="1226912" y="5163114"/>
              <a:ext cx="26148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ysClr val="windowText" lastClr="000000"/>
                  </a:solidFill>
                  <a:latin typeface="+mj-lt"/>
                </a:rPr>
                <a:t>President Pro Tempore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A387F6-8637-3B0A-1C0B-750FD7A0C7B2}"/>
                </a:ext>
              </a:extLst>
            </p:cNvPr>
            <p:cNvSpPr/>
            <p:nvPr/>
          </p:nvSpPr>
          <p:spPr>
            <a:xfrm rot="5400000">
              <a:off x="1477849" y="5300847"/>
              <a:ext cx="45719" cy="30168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036808-6674-729E-7CB9-5E97749248A6}"/>
              </a:ext>
            </a:extLst>
          </p:cNvPr>
          <p:cNvGrpSpPr/>
          <p:nvPr/>
        </p:nvGrpSpPr>
        <p:grpSpPr>
          <a:xfrm>
            <a:off x="4900371" y="4402322"/>
            <a:ext cx="2614851" cy="311435"/>
            <a:chOff x="1226912" y="5163114"/>
            <a:chExt cx="2614851" cy="31143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C2FBE45-4936-2716-57B5-9C2864334D0B}"/>
                </a:ext>
              </a:extLst>
            </p:cNvPr>
            <p:cNvSpPr txBox="1"/>
            <p:nvPr/>
          </p:nvSpPr>
          <p:spPr>
            <a:xfrm>
              <a:off x="1226912" y="5163114"/>
              <a:ext cx="26148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ysClr val="windowText" lastClr="000000"/>
                  </a:solidFill>
                  <a:latin typeface="+mj-lt"/>
                </a:rPr>
                <a:t>Majority/minority leader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56951CF-DD4D-B834-D648-530D8635B3BD}"/>
                </a:ext>
              </a:extLst>
            </p:cNvPr>
            <p:cNvSpPr/>
            <p:nvPr/>
          </p:nvSpPr>
          <p:spPr>
            <a:xfrm rot="5400000">
              <a:off x="1477849" y="5300847"/>
              <a:ext cx="45719" cy="30168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0A58F7-FFEA-D286-F4C6-BDC623FA346E}"/>
              </a:ext>
            </a:extLst>
          </p:cNvPr>
          <p:cNvGrpSpPr/>
          <p:nvPr/>
        </p:nvGrpSpPr>
        <p:grpSpPr>
          <a:xfrm>
            <a:off x="4900370" y="5403957"/>
            <a:ext cx="2614851" cy="311435"/>
            <a:chOff x="1226912" y="5163114"/>
            <a:chExt cx="2614851" cy="31143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B48ACFB-34B8-2986-FAEE-B51E93563893}"/>
                </a:ext>
              </a:extLst>
            </p:cNvPr>
            <p:cNvSpPr txBox="1"/>
            <p:nvPr/>
          </p:nvSpPr>
          <p:spPr>
            <a:xfrm>
              <a:off x="1226912" y="5163114"/>
              <a:ext cx="26148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ysClr val="windowText" lastClr="000000"/>
                  </a:solidFill>
                  <a:latin typeface="+mj-lt"/>
                </a:rPr>
                <a:t>Majority/minority whip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3349905-7A50-B0B9-4C02-18B1309C866E}"/>
                </a:ext>
              </a:extLst>
            </p:cNvPr>
            <p:cNvSpPr/>
            <p:nvPr/>
          </p:nvSpPr>
          <p:spPr>
            <a:xfrm rot="5400000">
              <a:off x="1477849" y="5300847"/>
              <a:ext cx="45719" cy="30168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E0CCDEF-73EA-676A-9C17-467248412742}"/>
              </a:ext>
            </a:extLst>
          </p:cNvPr>
          <p:cNvSpPr txBox="1"/>
          <p:nvPr/>
        </p:nvSpPr>
        <p:spPr>
          <a:xfrm>
            <a:off x="985598" y="3669346"/>
            <a:ext cx="356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ysClr val="windowText" lastClr="000000"/>
                </a:solidFill>
              </a:rPr>
              <a:t>The Speaker of the House is determined by a chamber-wide secret ballot vote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ysClr val="windowText" lastClr="000000"/>
                </a:solidFill>
              </a:rPr>
              <a:t>The Speaker serves as the de facto leader of the House and is second in line to succeed the President after the Vice President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53BF21-A094-1476-A5A7-0AFD5788FD74}"/>
              </a:ext>
            </a:extLst>
          </p:cNvPr>
          <p:cNvSpPr txBox="1"/>
          <p:nvPr/>
        </p:nvSpPr>
        <p:spPr>
          <a:xfrm>
            <a:off x="1009174" y="4658379"/>
            <a:ext cx="3566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ysClr val="windowText" lastClr="000000"/>
                </a:solidFill>
              </a:rPr>
              <a:t>The majority/minority leaders are elected by each party’s caucus in a secret ballot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ysClr val="windowText" lastClr="000000"/>
                </a:solidFill>
              </a:rPr>
              <a:t>The House majority leader is distinct from the Speaker; the former is not in the presidential line of succession and deals with more quotidian operations management than does the latter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5147BF-9047-A9F9-94E6-67D6002CAC29}"/>
              </a:ext>
            </a:extLst>
          </p:cNvPr>
          <p:cNvSpPr txBox="1"/>
          <p:nvPr/>
        </p:nvSpPr>
        <p:spPr>
          <a:xfrm>
            <a:off x="1005998" y="5760802"/>
            <a:ext cx="35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ysClr val="windowText" lastClr="000000"/>
                </a:solidFill>
              </a:rPr>
              <a:t>Party whips are elected by each party’s caucus in a secret ballot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ysClr val="windowText" lastClr="000000"/>
                </a:solidFill>
              </a:rPr>
              <a:t>Whips are responsible for ensuring that congresspeople vote along party lines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DF501D-727E-88CB-A0BE-650C3D859772}"/>
              </a:ext>
            </a:extLst>
          </p:cNvPr>
          <p:cNvSpPr txBox="1"/>
          <p:nvPr/>
        </p:nvSpPr>
        <p:spPr>
          <a:xfrm>
            <a:off x="4900370" y="3665716"/>
            <a:ext cx="356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ysClr val="windowText" lastClr="000000"/>
                </a:solidFill>
              </a:rPr>
              <a:t>In lieu of the VP, the Senate elects a President Pro Tempore (usually the most senior member) to preside over the chamber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ysClr val="windowText" lastClr="000000"/>
                </a:solidFill>
              </a:rPr>
              <a:t>The President Pro Tempore is third in the line of presidential succession after the Speaker of the House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1682A41-D222-99CC-DE25-8FD8AE89878B}"/>
              </a:ext>
            </a:extLst>
          </p:cNvPr>
          <p:cNvSpPr txBox="1"/>
          <p:nvPr/>
        </p:nvSpPr>
        <p:spPr>
          <a:xfrm>
            <a:off x="4920773" y="4737897"/>
            <a:ext cx="356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ysClr val="windowText" lastClr="000000"/>
                </a:solidFill>
              </a:rPr>
              <a:t>The Senate majority leader holds a role analogous to the Speaker of the House, while the minority leader holds a role similar to the House minority leader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ysClr val="windowText" lastClr="000000"/>
                </a:solidFill>
              </a:rPr>
              <a:t>Leaders are elected by a majority vote of all members in their party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C6E15B-4C50-AF50-ED18-552863757AAB}"/>
              </a:ext>
            </a:extLst>
          </p:cNvPr>
          <p:cNvSpPr txBox="1"/>
          <p:nvPr/>
        </p:nvSpPr>
        <p:spPr>
          <a:xfrm>
            <a:off x="4920773" y="5760749"/>
            <a:ext cx="35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ysClr val="windowText" lastClr="000000"/>
                </a:solidFill>
              </a:rPr>
              <a:t>As in the House, the Senate whips are responsible for ensuring party members toe the party line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ysClr val="windowText" lastClr="000000"/>
                </a:solidFill>
              </a:rPr>
              <a:t>Whips are elected by a majority vote of all members in their party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7D423F-1EA6-19AE-9A40-A95342BB51AC}"/>
              </a:ext>
            </a:extLst>
          </p:cNvPr>
          <p:cNvSpPr txBox="1"/>
          <p:nvPr/>
        </p:nvSpPr>
        <p:spPr>
          <a:xfrm>
            <a:off x="636990" y="6346893"/>
            <a:ext cx="62005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spc="200" dirty="0">
                <a:solidFill>
                  <a:schemeClr val="bg2">
                    <a:lumMod val="75000"/>
                  </a:schemeClr>
                </a:solidFill>
              </a:rPr>
              <a:t>Gibson Dunn, Ballotpedia, VOA, Senate.gov, ,</a:t>
            </a:r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9154F3-77C1-0AF3-B678-236E8C0CD86A}"/>
              </a:ext>
            </a:extLst>
          </p:cNvPr>
          <p:cNvSpPr txBox="1"/>
          <p:nvPr/>
        </p:nvSpPr>
        <p:spPr>
          <a:xfrm>
            <a:off x="636989" y="6469226"/>
            <a:ext cx="306415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spc="200" dirty="0">
                <a:solidFill>
                  <a:schemeClr val="bg2">
                    <a:lumMod val="75000"/>
                  </a:schemeClr>
                </a:solidFill>
              </a:rPr>
              <a:t>11/21/2022 </a:t>
            </a:r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85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2C5965-79DE-08F1-96F6-A295F4609C2B}"/>
              </a:ext>
            </a:extLst>
          </p:cNvPr>
          <p:cNvSpPr/>
          <p:nvPr/>
        </p:nvSpPr>
        <p:spPr>
          <a:xfrm>
            <a:off x="1021000" y="2034409"/>
            <a:ext cx="3526794" cy="12650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b="1" dirty="0">
                <a:solidFill>
                  <a:schemeClr val="tx1"/>
                </a:solidFill>
              </a:rPr>
              <a:t>Why the process was lengthy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E89366-3940-442B-8C0F-404C0E8B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820133"/>
            <a:ext cx="7645399" cy="723622"/>
          </a:xfrm>
        </p:spPr>
        <p:txBody>
          <a:bodyPr>
            <a:noAutofit/>
          </a:bodyPr>
          <a:lstStyle/>
          <a:p>
            <a:r>
              <a:rPr lang="en-US" sz="1800" dirty="0"/>
              <a:t>Kevin McCarthy (R-CA-20) became Speaker of the House, offering rules concessions to far-right colleagues</a:t>
            </a:r>
          </a:p>
        </p:txBody>
      </p:sp>
      <p:sp>
        <p:nvSpPr>
          <p:cNvPr id="26" name="Google Shape;149;p10">
            <a:extLst>
              <a:ext uri="{FF2B5EF4-FFF2-40B4-BE49-F238E27FC236}">
                <a16:creationId xmlns:a16="http://schemas.microsoft.com/office/drawing/2014/main" id="{BA126B75-F96A-67A4-7362-30EA63B56891}"/>
              </a:ext>
            </a:extLst>
          </p:cNvPr>
          <p:cNvSpPr/>
          <p:nvPr/>
        </p:nvSpPr>
        <p:spPr>
          <a:xfrm>
            <a:off x="1045205" y="3390966"/>
            <a:ext cx="3526795" cy="2699347"/>
          </a:xfrm>
          <a:prstGeom prst="roundRect">
            <a:avLst>
              <a:gd name="adj" fmla="val 4467"/>
            </a:avLst>
          </a:prstGeom>
          <a:noFill/>
          <a:ln w="12700" cap="flat" cmpd="sng">
            <a:solidFill>
              <a:schemeClr val="bg1">
                <a:lumMod val="8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/>
              </a:rPr>
              <a:t>What roadblocks this caused</a:t>
            </a:r>
          </a:p>
        </p:txBody>
      </p:sp>
      <p:sp>
        <p:nvSpPr>
          <p:cNvPr id="27" name="Google Shape;149;p10">
            <a:extLst>
              <a:ext uri="{FF2B5EF4-FFF2-40B4-BE49-F238E27FC236}">
                <a16:creationId xmlns:a16="http://schemas.microsoft.com/office/drawing/2014/main" id="{885E1886-2A22-FAB6-6054-0752A8A98010}"/>
              </a:ext>
            </a:extLst>
          </p:cNvPr>
          <p:cNvSpPr/>
          <p:nvPr/>
        </p:nvSpPr>
        <p:spPr>
          <a:xfrm>
            <a:off x="4787899" y="2000661"/>
            <a:ext cx="3526794" cy="4089652"/>
          </a:xfrm>
          <a:prstGeom prst="roundRect">
            <a:avLst>
              <a:gd name="adj" fmla="val 5763"/>
            </a:avLst>
          </a:prstGeom>
          <a:noFill/>
          <a:ln w="12700" cap="flat" cmpd="sng">
            <a:solidFill>
              <a:schemeClr val="bg1">
                <a:lumMod val="8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/>
              </a:rPr>
              <a:t>House Freedom Caucus demands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243757-7D37-A55F-DA25-5F02102C4CBC}"/>
              </a:ext>
            </a:extLst>
          </p:cNvPr>
          <p:cNvSpPr txBox="1"/>
          <p:nvPr/>
        </p:nvSpPr>
        <p:spPr>
          <a:xfrm>
            <a:off x="1031844" y="1571778"/>
            <a:ext cx="7282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McCarthy prevailed after 14 failed votes, allowing the 118</a:t>
            </a:r>
            <a:r>
              <a:rPr lang="en-US" sz="1200" b="1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Congress to commence.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A3F6F4-0F46-E3AD-87EA-A99F14AD1063}"/>
              </a:ext>
            </a:extLst>
          </p:cNvPr>
          <p:cNvSpPr txBox="1"/>
          <p:nvPr/>
        </p:nvSpPr>
        <p:spPr>
          <a:xfrm>
            <a:off x="1472587" y="2283783"/>
            <a:ext cx="2988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20 members of the House Freedom Caucus, the GOP’s furthest-right caucus, had refused to vote for McCarthy unless he conceded to their demands. McCarthy failed 14 consecutive ballots before winning the support necessary to assume the Speaker role.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F68D6E-23BC-3291-8698-CA898BF1EB4E}"/>
              </a:ext>
            </a:extLst>
          </p:cNvPr>
          <p:cNvSpPr txBox="1"/>
          <p:nvPr/>
        </p:nvSpPr>
        <p:spPr>
          <a:xfrm>
            <a:off x="1669853" y="3826196"/>
            <a:ext cx="290214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100" dirty="0"/>
              <a:t>The House could not be sworn in on time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9D81E2-B672-A42C-E63F-D3F0343AF0FB}"/>
              </a:ext>
            </a:extLst>
          </p:cNvPr>
          <p:cNvSpPr txBox="1"/>
          <p:nvPr/>
        </p:nvSpPr>
        <p:spPr>
          <a:xfrm>
            <a:off x="1669853" y="4174489"/>
            <a:ext cx="2894546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100" dirty="0"/>
              <a:t>Delays in New House rules debate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F0930C-2DEE-EA6F-4A8C-EAD17B3D7635}"/>
              </a:ext>
            </a:extLst>
          </p:cNvPr>
          <p:cNvSpPr txBox="1"/>
          <p:nvPr/>
        </p:nvSpPr>
        <p:spPr>
          <a:xfrm>
            <a:off x="1669853" y="4581293"/>
            <a:ext cx="287794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100" dirty="0"/>
              <a:t>Committee assignments could not officially begin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13E7FE-3A96-1C5E-7245-7904CEB106C1}"/>
              </a:ext>
            </a:extLst>
          </p:cNvPr>
          <p:cNvSpPr txBox="1"/>
          <p:nvPr/>
        </p:nvSpPr>
        <p:spPr>
          <a:xfrm>
            <a:off x="1669853" y="5183502"/>
            <a:ext cx="2877942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100" dirty="0"/>
              <a:t>Other party leaders including majority/minority leaders, whips, conference chairs, etc. could not officially begin their roles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8F3FBB-0078-4EEE-8C3B-0C8D83FCE8A5}"/>
              </a:ext>
            </a:extLst>
          </p:cNvPr>
          <p:cNvGrpSpPr/>
          <p:nvPr/>
        </p:nvGrpSpPr>
        <p:grpSpPr>
          <a:xfrm>
            <a:off x="5437631" y="2380836"/>
            <a:ext cx="2770704" cy="3657029"/>
            <a:chOff x="5196647" y="3491025"/>
            <a:chExt cx="3172968" cy="105691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7FC9DEE-1E25-F6F7-EF72-C5BEB009F40D}"/>
                </a:ext>
              </a:extLst>
            </p:cNvPr>
            <p:cNvSpPr txBox="1"/>
            <p:nvPr/>
          </p:nvSpPr>
          <p:spPr>
            <a:xfrm>
              <a:off x="5196647" y="3491025"/>
              <a:ext cx="3172968" cy="16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dirty="0"/>
                <a:t>Reinstitute the “Motion to vacate” rule, allowing any member to bring forward an immediate motion to remove the Speaker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52649D-C011-9289-9DF4-A48691965386}"/>
                </a:ext>
              </a:extLst>
            </p:cNvPr>
            <p:cNvSpPr txBox="1"/>
            <p:nvPr/>
          </p:nvSpPr>
          <p:spPr>
            <a:xfrm>
              <a:off x="5196647" y="3665661"/>
              <a:ext cx="3172968" cy="11563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dirty="0"/>
                <a:t>Simplify bills and enforce a deadline by which to have final text ready to read before a vote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E2B949-5E23-B3F1-03B4-F0222FDB2FA0}"/>
                </a:ext>
              </a:extLst>
            </p:cNvPr>
            <p:cNvSpPr txBox="1"/>
            <p:nvPr/>
          </p:nvSpPr>
          <p:spPr>
            <a:xfrm>
              <a:off x="5196647" y="3818061"/>
              <a:ext cx="3172968" cy="11563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dirty="0"/>
                <a:t>Eliminate party leadership involvement in GOP primaries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DB3726-1119-46DF-79AD-89A6BA1ACB87}"/>
                </a:ext>
              </a:extLst>
            </p:cNvPr>
            <p:cNvSpPr txBox="1"/>
            <p:nvPr/>
          </p:nvSpPr>
          <p:spPr>
            <a:xfrm>
              <a:off x="5196647" y="3965820"/>
              <a:ext cx="3172968" cy="1249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dirty="0"/>
                <a:t>Increase conservative representation on committees, especially the Rules Committee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567866-86E7-BF35-7A7B-BF341247E595}"/>
                </a:ext>
              </a:extLst>
            </p:cNvPr>
            <p:cNvSpPr txBox="1"/>
            <p:nvPr/>
          </p:nvSpPr>
          <p:spPr>
            <a:xfrm>
              <a:off x="5196647" y="4122862"/>
              <a:ext cx="3172968" cy="11563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dirty="0"/>
                <a:t>Institute an actionable plan to cut government spending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2EBCEB-1526-5CF9-E36E-0CCA1A01A24C}"/>
                </a:ext>
              </a:extLst>
            </p:cNvPr>
            <p:cNvSpPr txBox="1"/>
            <p:nvPr/>
          </p:nvSpPr>
          <p:spPr>
            <a:xfrm>
              <a:off x="5196647" y="4270620"/>
              <a:ext cx="3172968" cy="1249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dirty="0"/>
                <a:t>Use must-pass legislation like the NDAA to battle Biden’s legislative agenda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E7BF63-51CA-8091-4DB3-CCB0F517FB24}"/>
                </a:ext>
              </a:extLst>
            </p:cNvPr>
            <p:cNvSpPr txBox="1"/>
            <p:nvPr/>
          </p:nvSpPr>
          <p:spPr>
            <a:xfrm>
              <a:off x="5196647" y="4423020"/>
              <a:ext cx="3172968" cy="1249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dirty="0"/>
                <a:t>Form a “Church Commission”-style committee to target “weaponized” government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FFCF88-84DD-606B-9B73-6127B5873ED7}"/>
              </a:ext>
            </a:extLst>
          </p:cNvPr>
          <p:cNvGrpSpPr/>
          <p:nvPr/>
        </p:nvGrpSpPr>
        <p:grpSpPr>
          <a:xfrm>
            <a:off x="1285282" y="3818508"/>
            <a:ext cx="261985" cy="332726"/>
            <a:chOff x="1191968" y="3197999"/>
            <a:chExt cx="208477" cy="273447"/>
          </a:xfrm>
        </p:grpSpPr>
        <p:sp>
          <p:nvSpPr>
            <p:cNvPr id="16" name="TextBox 50">
              <a:extLst>
                <a:ext uri="{FF2B5EF4-FFF2-40B4-BE49-F238E27FC236}">
                  <a16:creationId xmlns:a16="http://schemas.microsoft.com/office/drawing/2014/main" id="{B19BECD8-DF1A-3B81-9107-5A9096F8B42B}"/>
                </a:ext>
              </a:extLst>
            </p:cNvPr>
            <p:cNvSpPr txBox="1"/>
            <p:nvPr/>
          </p:nvSpPr>
          <p:spPr>
            <a:xfrm>
              <a:off x="1191970" y="3197999"/>
              <a:ext cx="208475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/>
                <a:t>1</a:t>
              </a:r>
            </a:p>
          </p:txBody>
        </p:sp>
        <p:sp>
          <p:nvSpPr>
            <p:cNvPr id="20" name="Google Shape;7143;p101">
              <a:extLst>
                <a:ext uri="{FF2B5EF4-FFF2-40B4-BE49-F238E27FC236}">
                  <a16:creationId xmlns:a16="http://schemas.microsoft.com/office/drawing/2014/main" id="{C6988691-47BC-2D13-DF45-15F2F212E834}"/>
                </a:ext>
              </a:extLst>
            </p:cNvPr>
            <p:cNvSpPr/>
            <p:nvPr/>
          </p:nvSpPr>
          <p:spPr>
            <a:xfrm rot="5400000">
              <a:off x="1268981" y="3339983"/>
              <a:ext cx="54450" cy="2084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0961CD-356F-7458-D969-FB5BFB8F0084}"/>
              </a:ext>
            </a:extLst>
          </p:cNvPr>
          <p:cNvGrpSpPr/>
          <p:nvPr/>
        </p:nvGrpSpPr>
        <p:grpSpPr>
          <a:xfrm>
            <a:off x="1281576" y="4182448"/>
            <a:ext cx="261985" cy="306038"/>
            <a:chOff x="1191968" y="3219932"/>
            <a:chExt cx="208477" cy="251514"/>
          </a:xfrm>
        </p:grpSpPr>
        <p:sp>
          <p:nvSpPr>
            <p:cNvPr id="22" name="TextBox 50">
              <a:extLst>
                <a:ext uri="{FF2B5EF4-FFF2-40B4-BE49-F238E27FC236}">
                  <a16:creationId xmlns:a16="http://schemas.microsoft.com/office/drawing/2014/main" id="{EA395230-8D09-F909-E125-BB6DFC25EF85}"/>
                </a:ext>
              </a:extLst>
            </p:cNvPr>
            <p:cNvSpPr txBox="1"/>
            <p:nvPr/>
          </p:nvSpPr>
          <p:spPr>
            <a:xfrm>
              <a:off x="1191970" y="3219932"/>
              <a:ext cx="208475" cy="2023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/>
                <a:t>2</a:t>
              </a:r>
            </a:p>
          </p:txBody>
        </p:sp>
        <p:sp>
          <p:nvSpPr>
            <p:cNvPr id="23" name="Google Shape;7143;p101">
              <a:extLst>
                <a:ext uri="{FF2B5EF4-FFF2-40B4-BE49-F238E27FC236}">
                  <a16:creationId xmlns:a16="http://schemas.microsoft.com/office/drawing/2014/main" id="{80AC8BEA-DE72-62AF-635C-ECCC060CFA1A}"/>
                </a:ext>
              </a:extLst>
            </p:cNvPr>
            <p:cNvSpPr/>
            <p:nvPr/>
          </p:nvSpPr>
          <p:spPr>
            <a:xfrm rot="5400000">
              <a:off x="1268981" y="3339983"/>
              <a:ext cx="54450" cy="2084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4230739-EE54-8F78-F244-8F29AF9D6B79}"/>
              </a:ext>
            </a:extLst>
          </p:cNvPr>
          <p:cNvGrpSpPr/>
          <p:nvPr/>
        </p:nvGrpSpPr>
        <p:grpSpPr>
          <a:xfrm>
            <a:off x="1285280" y="4609521"/>
            <a:ext cx="261985" cy="306038"/>
            <a:chOff x="1191968" y="3219932"/>
            <a:chExt cx="208477" cy="251514"/>
          </a:xfrm>
        </p:grpSpPr>
        <p:sp>
          <p:nvSpPr>
            <p:cNvPr id="31" name="TextBox 50">
              <a:extLst>
                <a:ext uri="{FF2B5EF4-FFF2-40B4-BE49-F238E27FC236}">
                  <a16:creationId xmlns:a16="http://schemas.microsoft.com/office/drawing/2014/main" id="{B39658E0-D25C-F190-A344-2F26FC8F307A}"/>
                </a:ext>
              </a:extLst>
            </p:cNvPr>
            <p:cNvSpPr txBox="1"/>
            <p:nvPr/>
          </p:nvSpPr>
          <p:spPr>
            <a:xfrm>
              <a:off x="1191970" y="3219932"/>
              <a:ext cx="208475" cy="2023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/>
                <a:t>3</a:t>
              </a:r>
            </a:p>
          </p:txBody>
        </p:sp>
        <p:sp>
          <p:nvSpPr>
            <p:cNvPr id="32" name="Google Shape;7143;p101">
              <a:extLst>
                <a:ext uri="{FF2B5EF4-FFF2-40B4-BE49-F238E27FC236}">
                  <a16:creationId xmlns:a16="http://schemas.microsoft.com/office/drawing/2014/main" id="{4E547D3D-454F-1BAA-30C5-129CDF28DF7B}"/>
                </a:ext>
              </a:extLst>
            </p:cNvPr>
            <p:cNvSpPr/>
            <p:nvPr/>
          </p:nvSpPr>
          <p:spPr>
            <a:xfrm rot="5400000">
              <a:off x="1268981" y="3339983"/>
              <a:ext cx="54450" cy="2084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84B3D60-3B3C-C9C9-E4A0-F5999C08E3E6}"/>
              </a:ext>
            </a:extLst>
          </p:cNvPr>
          <p:cNvGrpSpPr/>
          <p:nvPr/>
        </p:nvGrpSpPr>
        <p:grpSpPr>
          <a:xfrm>
            <a:off x="1266682" y="5192852"/>
            <a:ext cx="261985" cy="306038"/>
            <a:chOff x="1191968" y="3219932"/>
            <a:chExt cx="208477" cy="251514"/>
          </a:xfrm>
        </p:grpSpPr>
        <p:sp>
          <p:nvSpPr>
            <p:cNvPr id="35" name="TextBox 50">
              <a:extLst>
                <a:ext uri="{FF2B5EF4-FFF2-40B4-BE49-F238E27FC236}">
                  <a16:creationId xmlns:a16="http://schemas.microsoft.com/office/drawing/2014/main" id="{5520B4AB-5DCA-A910-A810-1A9B2E7365DE}"/>
                </a:ext>
              </a:extLst>
            </p:cNvPr>
            <p:cNvSpPr txBox="1"/>
            <p:nvPr/>
          </p:nvSpPr>
          <p:spPr>
            <a:xfrm>
              <a:off x="1191970" y="3219932"/>
              <a:ext cx="208475" cy="2023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/>
                <a:t>4</a:t>
              </a:r>
            </a:p>
          </p:txBody>
        </p:sp>
        <p:sp>
          <p:nvSpPr>
            <p:cNvPr id="36" name="Google Shape;7143;p101">
              <a:extLst>
                <a:ext uri="{FF2B5EF4-FFF2-40B4-BE49-F238E27FC236}">
                  <a16:creationId xmlns:a16="http://schemas.microsoft.com/office/drawing/2014/main" id="{3F2D9E29-4527-20AB-6CAC-0A7D461D1179}"/>
                </a:ext>
              </a:extLst>
            </p:cNvPr>
            <p:cNvSpPr/>
            <p:nvPr/>
          </p:nvSpPr>
          <p:spPr>
            <a:xfrm rot="5400000">
              <a:off x="1268981" y="3339983"/>
              <a:ext cx="54450" cy="2084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" name="Google Shape;8747;p139">
            <a:extLst>
              <a:ext uri="{FF2B5EF4-FFF2-40B4-BE49-F238E27FC236}">
                <a16:creationId xmlns:a16="http://schemas.microsoft.com/office/drawing/2014/main" id="{5E23E38B-E0EC-326E-0FC6-975DA2CBE5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8334" y="2465015"/>
            <a:ext cx="423115" cy="40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9A26408-4DF3-4D60-B757-545E3F94168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10046" y="3493263"/>
            <a:ext cx="459691" cy="45969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63DE179-96C5-4E3A-F431-F3FABB54AD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39360" y="3019846"/>
            <a:ext cx="401062" cy="401062"/>
          </a:xfrm>
          <a:prstGeom prst="rect">
            <a:avLst/>
          </a:prstGeom>
        </p:spPr>
      </p:pic>
      <p:pic>
        <p:nvPicPr>
          <p:cNvPr id="64" name="Google Shape;8812;p141">
            <a:extLst>
              <a:ext uri="{FF2B5EF4-FFF2-40B4-BE49-F238E27FC236}">
                <a16:creationId xmlns:a16="http://schemas.microsoft.com/office/drawing/2014/main" id="{73A466AA-DB61-21C7-FABF-10D56E30A93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9299" y="4116614"/>
            <a:ext cx="461184" cy="29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8737;p139" descr="Finance , Money&#10;">
            <a:extLst>
              <a:ext uri="{FF2B5EF4-FFF2-40B4-BE49-F238E27FC236}">
                <a16:creationId xmlns:a16="http://schemas.microsoft.com/office/drawing/2014/main" id="{60878E76-97F7-4636-AA47-33EEB12E7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09299" y="4639801"/>
            <a:ext cx="461184" cy="293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8772;p140">
            <a:extLst>
              <a:ext uri="{FF2B5EF4-FFF2-40B4-BE49-F238E27FC236}">
                <a16:creationId xmlns:a16="http://schemas.microsoft.com/office/drawing/2014/main" id="{9D40E0FA-547E-D1B4-4C73-B9302D27928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01295" y="5625015"/>
            <a:ext cx="477193" cy="385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8865;p143">
            <a:extLst>
              <a:ext uri="{FF2B5EF4-FFF2-40B4-BE49-F238E27FC236}">
                <a16:creationId xmlns:a16="http://schemas.microsoft.com/office/drawing/2014/main" id="{E529D83B-2E4B-A45D-AD8E-28B9DD104C5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24909" y="5120125"/>
            <a:ext cx="429965" cy="391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8852;p143">
            <a:extLst>
              <a:ext uri="{FF2B5EF4-FFF2-40B4-BE49-F238E27FC236}">
                <a16:creationId xmlns:a16="http://schemas.microsoft.com/office/drawing/2014/main" id="{F092BC8F-4DB7-C8FE-1E98-3EF7E7649EC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1844" y="2453675"/>
            <a:ext cx="429465" cy="42857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7236C3F2-2651-BAA2-B880-23A01D278105}"/>
              </a:ext>
            </a:extLst>
          </p:cNvPr>
          <p:cNvSpPr txBox="1"/>
          <p:nvPr/>
        </p:nvSpPr>
        <p:spPr>
          <a:xfrm>
            <a:off x="636990" y="6346893"/>
            <a:ext cx="62005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 </a:t>
            </a:r>
            <a:r>
              <a:rPr lang="en-US" sz="700" spc="200" dirty="0">
                <a:solidFill>
                  <a:schemeClr val="bg2">
                    <a:lumMod val="75000"/>
                  </a:schemeClr>
                </a:solidFill>
              </a:rPr>
              <a:t>Congressional Research Service, House Freedom Caucus, Washington Post</a:t>
            </a:r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5C135EB-6904-694D-DB0A-F44E4E640059}"/>
              </a:ext>
            </a:extLst>
          </p:cNvPr>
          <p:cNvSpPr txBox="1"/>
          <p:nvPr/>
        </p:nvSpPr>
        <p:spPr>
          <a:xfrm>
            <a:off x="636989" y="6469226"/>
            <a:ext cx="306415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spc="200" dirty="0">
                <a:solidFill>
                  <a:schemeClr val="bg2">
                    <a:lumMod val="75000"/>
                  </a:schemeClr>
                </a:solidFill>
              </a:rPr>
              <a:t>1/10/2023 </a:t>
            </a:r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109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05;p93">
            <a:extLst>
              <a:ext uri="{FF2B5EF4-FFF2-40B4-BE49-F238E27FC236}">
                <a16:creationId xmlns:a16="http://schemas.microsoft.com/office/drawing/2014/main" id="{C8D5F055-D466-E3BA-84A3-A6AF34DB7EC7}"/>
              </a:ext>
            </a:extLst>
          </p:cNvPr>
          <p:cNvSpPr/>
          <p:nvPr/>
        </p:nvSpPr>
        <p:spPr>
          <a:xfrm>
            <a:off x="4223869" y="1891711"/>
            <a:ext cx="3841901" cy="4053209"/>
          </a:xfrm>
          <a:prstGeom prst="roundRect">
            <a:avLst>
              <a:gd name="adj" fmla="val 2245"/>
            </a:avLst>
          </a:prstGeom>
          <a:solidFill>
            <a:schemeClr val="lt1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US"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5" name="Google Shape;6805;p93"/>
          <p:cNvSpPr/>
          <p:nvPr/>
        </p:nvSpPr>
        <p:spPr>
          <a:xfrm rot="5400000">
            <a:off x="493076" y="2363837"/>
            <a:ext cx="4053209" cy="3108960"/>
          </a:xfrm>
          <a:prstGeom prst="roundRect">
            <a:avLst>
              <a:gd name="adj" fmla="val 2245"/>
            </a:avLst>
          </a:prstGeom>
          <a:solidFill>
            <a:schemeClr val="lt1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06" name="Google Shape;6806;p93"/>
          <p:cNvGrpSpPr/>
          <p:nvPr/>
        </p:nvGrpSpPr>
        <p:grpSpPr>
          <a:xfrm>
            <a:off x="4221817" y="3629971"/>
            <a:ext cx="3682410" cy="1377177"/>
            <a:chOff x="4215915" y="3450068"/>
            <a:chExt cx="3682410" cy="1377177"/>
          </a:xfrm>
        </p:grpSpPr>
        <p:sp>
          <p:nvSpPr>
            <p:cNvPr id="6807" name="Google Shape;6807;p93"/>
            <p:cNvSpPr/>
            <p:nvPr/>
          </p:nvSpPr>
          <p:spPr>
            <a:xfrm>
              <a:off x="4597444" y="3523078"/>
              <a:ext cx="2921404" cy="253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Arial"/>
                <a:buNone/>
              </a:pPr>
              <a:r>
                <a:rPr lang="en-US" sz="105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Investigating “weaponized” government</a:t>
              </a:r>
              <a:endPara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813" name="Google Shape;6813;p93"/>
            <p:cNvGrpSpPr/>
            <p:nvPr/>
          </p:nvGrpSpPr>
          <p:grpSpPr>
            <a:xfrm>
              <a:off x="4215915" y="3450068"/>
              <a:ext cx="3682410" cy="1377177"/>
              <a:chOff x="1193349" y="4999743"/>
              <a:chExt cx="3682410" cy="1377177"/>
            </a:xfrm>
          </p:grpSpPr>
          <p:grpSp>
            <p:nvGrpSpPr>
              <p:cNvPr id="6814" name="Google Shape;6814;p93"/>
              <p:cNvGrpSpPr/>
              <p:nvPr/>
            </p:nvGrpSpPr>
            <p:grpSpPr>
              <a:xfrm>
                <a:off x="1193349" y="4999743"/>
                <a:ext cx="3682410" cy="1377177"/>
                <a:chOff x="6259320" y="3876676"/>
                <a:chExt cx="3682410" cy="1377177"/>
              </a:xfrm>
            </p:grpSpPr>
            <p:sp>
              <p:nvSpPr>
                <p:cNvPr id="6815" name="Google Shape;6815;p93"/>
                <p:cNvSpPr/>
                <p:nvPr/>
              </p:nvSpPr>
              <p:spPr>
                <a:xfrm>
                  <a:off x="6661867" y="4238231"/>
                  <a:ext cx="3279863" cy="10156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173736" marR="0" lvl="1" indent="-173736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New rules establish a “Select Subcommittee on Weaponization of the Federal Government” under the Judiciary Committee</a:t>
                  </a:r>
                </a:p>
                <a:p>
                  <a:pPr marL="173736" marR="0" lvl="1" indent="-173736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Committee objectives will be investigating the work of the Jan. 6 Committee, the withdrawal from Afghanistan, and the work of the FBI </a:t>
                  </a:r>
                  <a:r>
                    <a:rPr lang="en-US" sz="1000" b="0" i="0" u="none" strike="noStrike" cap="none" dirty="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</a:t>
                  </a:r>
                  <a:endParaRPr sz="10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6" name="Google Shape;6816;p93"/>
                <p:cNvSpPr txBox="1"/>
                <p:nvPr/>
              </p:nvSpPr>
              <p:spPr>
                <a:xfrm>
                  <a:off x="6259320" y="3876676"/>
                  <a:ext cx="54759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 Black"/>
                    <a:buNone/>
                  </a:pPr>
                  <a:r>
                    <a:rPr lang="en-US" sz="1800" dirty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2</a:t>
                  </a:r>
                  <a:endParaRPr sz="1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817" name="Google Shape;6817;p93"/>
              <p:cNvSpPr/>
              <p:nvPr/>
            </p:nvSpPr>
            <p:spPr>
              <a:xfrm rot="5400000">
                <a:off x="1454122" y="5206509"/>
                <a:ext cx="45719" cy="263858"/>
              </a:xfrm>
              <a:prstGeom prst="rect">
                <a:avLst/>
              </a:prstGeom>
              <a:solidFill>
                <a:srgbClr val="359E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822" name="Google Shape;6822;p93"/>
          <p:cNvGrpSpPr/>
          <p:nvPr/>
        </p:nvGrpSpPr>
        <p:grpSpPr>
          <a:xfrm>
            <a:off x="4199942" y="2399477"/>
            <a:ext cx="3704285" cy="1359415"/>
            <a:chOff x="4215915" y="3450068"/>
            <a:chExt cx="3704285" cy="1359415"/>
          </a:xfrm>
        </p:grpSpPr>
        <p:sp>
          <p:nvSpPr>
            <p:cNvPr id="6823" name="Google Shape;6823;p93"/>
            <p:cNvSpPr/>
            <p:nvPr/>
          </p:nvSpPr>
          <p:spPr>
            <a:xfrm>
              <a:off x="4597445" y="3523078"/>
              <a:ext cx="2735044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Arial"/>
                <a:buNone/>
              </a:pPr>
              <a:r>
                <a:rPr lang="en-US" sz="105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Reinstituting the motion to vacate</a:t>
              </a: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828" name="Google Shape;6828;p93"/>
            <p:cNvGrpSpPr/>
            <p:nvPr/>
          </p:nvGrpSpPr>
          <p:grpSpPr>
            <a:xfrm>
              <a:off x="4215915" y="3450068"/>
              <a:ext cx="3704285" cy="1359415"/>
              <a:chOff x="1193349" y="4999743"/>
              <a:chExt cx="3704285" cy="1359415"/>
            </a:xfrm>
          </p:grpSpPr>
          <p:grpSp>
            <p:nvGrpSpPr>
              <p:cNvPr id="6829" name="Google Shape;6829;p93"/>
              <p:cNvGrpSpPr/>
              <p:nvPr/>
            </p:nvGrpSpPr>
            <p:grpSpPr>
              <a:xfrm>
                <a:off x="1193349" y="4999743"/>
                <a:ext cx="3704285" cy="1359415"/>
                <a:chOff x="6259320" y="3876676"/>
                <a:chExt cx="3704285" cy="1359415"/>
              </a:xfrm>
            </p:grpSpPr>
            <p:sp>
              <p:nvSpPr>
                <p:cNvPr id="6830" name="Google Shape;6830;p93"/>
                <p:cNvSpPr/>
                <p:nvPr/>
              </p:nvSpPr>
              <p:spPr>
                <a:xfrm>
                  <a:off x="6683742" y="4220469"/>
                  <a:ext cx="3279863" cy="10156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171450" marR="0" lvl="1" indent="-17145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en-US" sz="1000" b="0" i="0" u="none" strike="noStrike" cap="none" dirty="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New rules allow any one member to bring forward a motion to remove the Speaker from their role at any time</a:t>
                  </a:r>
                </a:p>
                <a:p>
                  <a:pPr marL="171450" marR="0" lvl="1" indent="-17145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McCarthy had previously floated an amended version of the rule allowing any five members to bring forward such a motion to no avail</a:t>
                  </a:r>
                  <a:endParaRPr sz="10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1" name="Google Shape;6831;p93"/>
                <p:cNvSpPr txBox="1"/>
                <p:nvPr/>
              </p:nvSpPr>
              <p:spPr>
                <a:xfrm>
                  <a:off x="6259320" y="3876676"/>
                  <a:ext cx="54759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 Black"/>
                    <a:buNone/>
                  </a:pPr>
                  <a:r>
                    <a:rPr lang="en-US" sz="1800" dirty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1</a:t>
                  </a:r>
                  <a:endParaRPr sz="1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832" name="Google Shape;6832;p93"/>
              <p:cNvSpPr/>
              <p:nvPr/>
            </p:nvSpPr>
            <p:spPr>
              <a:xfrm rot="5400000">
                <a:off x="1454122" y="5206509"/>
                <a:ext cx="45719" cy="263858"/>
              </a:xfrm>
              <a:prstGeom prst="rect">
                <a:avLst/>
              </a:prstGeom>
              <a:solidFill>
                <a:srgbClr val="359E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838" name="Google Shape;6838;p93"/>
          <p:cNvGrpSpPr/>
          <p:nvPr/>
        </p:nvGrpSpPr>
        <p:grpSpPr>
          <a:xfrm>
            <a:off x="4223870" y="4885791"/>
            <a:ext cx="3680357" cy="1069401"/>
            <a:chOff x="4215915" y="3450068"/>
            <a:chExt cx="3680357" cy="1069401"/>
          </a:xfrm>
        </p:grpSpPr>
        <p:sp>
          <p:nvSpPr>
            <p:cNvPr id="6839" name="Google Shape;6839;p93"/>
            <p:cNvSpPr/>
            <p:nvPr/>
          </p:nvSpPr>
          <p:spPr>
            <a:xfrm>
              <a:off x="4597445" y="3523078"/>
              <a:ext cx="2532000" cy="253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Arial"/>
                <a:buNone/>
              </a:pPr>
              <a:r>
                <a:rPr lang="en-US" sz="105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Cutting government spending</a:t>
              </a: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844" name="Google Shape;6844;p93"/>
            <p:cNvGrpSpPr/>
            <p:nvPr/>
          </p:nvGrpSpPr>
          <p:grpSpPr>
            <a:xfrm>
              <a:off x="4215915" y="3450068"/>
              <a:ext cx="3680357" cy="1069401"/>
              <a:chOff x="1193349" y="4999743"/>
              <a:chExt cx="3680357" cy="1069401"/>
            </a:xfrm>
          </p:grpSpPr>
          <p:grpSp>
            <p:nvGrpSpPr>
              <p:cNvPr id="6845" name="Google Shape;6845;p93"/>
              <p:cNvGrpSpPr/>
              <p:nvPr/>
            </p:nvGrpSpPr>
            <p:grpSpPr>
              <a:xfrm>
                <a:off x="1193349" y="4999743"/>
                <a:ext cx="3680357" cy="1069401"/>
                <a:chOff x="6259320" y="3876676"/>
                <a:chExt cx="3680357" cy="1069401"/>
              </a:xfrm>
            </p:grpSpPr>
            <p:sp>
              <p:nvSpPr>
                <p:cNvPr id="6846" name="Google Shape;6846;p93"/>
                <p:cNvSpPr/>
                <p:nvPr/>
              </p:nvSpPr>
              <p:spPr>
                <a:xfrm>
                  <a:off x="6661867" y="4238231"/>
                  <a:ext cx="3277810" cy="70784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173736" marR="0" lvl="1" indent="-173736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New rules reinstate the “Holman rule,” which can be used to reduce the salary of federal officials</a:t>
                  </a:r>
                </a:p>
                <a:p>
                  <a:pPr marL="173736" marR="0" lvl="1" indent="-173736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en-US" sz="1000" b="0" i="0" u="none" strike="noStrike" cap="none" dirty="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Spending cuts must accompany efforts to raise the debt ceiling </a:t>
                  </a:r>
                </a:p>
              </p:txBody>
            </p:sp>
            <p:sp>
              <p:nvSpPr>
                <p:cNvPr id="6847" name="Google Shape;6847;p93"/>
                <p:cNvSpPr txBox="1"/>
                <p:nvPr/>
              </p:nvSpPr>
              <p:spPr>
                <a:xfrm>
                  <a:off x="6259320" y="3876676"/>
                  <a:ext cx="54759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 Black"/>
                    <a:buNone/>
                  </a:pPr>
                  <a:r>
                    <a:rPr lang="en-US" sz="1800" dirty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3</a:t>
                  </a:r>
                  <a:endParaRPr sz="1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848" name="Google Shape;6848;p93"/>
              <p:cNvSpPr/>
              <p:nvPr/>
            </p:nvSpPr>
            <p:spPr>
              <a:xfrm rot="5400000">
                <a:off x="1454122" y="5206509"/>
                <a:ext cx="45719" cy="263858"/>
              </a:xfrm>
              <a:prstGeom prst="rect">
                <a:avLst/>
              </a:prstGeom>
              <a:solidFill>
                <a:srgbClr val="359E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aphicFrame>
        <p:nvGraphicFramePr>
          <p:cNvPr id="6854" name="Google Shape;6854;p93"/>
          <p:cNvGraphicFramePr/>
          <p:nvPr>
            <p:extLst>
              <p:ext uri="{D42A27DB-BD31-4B8C-83A1-F6EECF244321}">
                <p14:modId xmlns:p14="http://schemas.microsoft.com/office/powerpoint/2010/main" val="1425951302"/>
              </p:ext>
            </p:extLst>
          </p:nvPr>
        </p:nvGraphicFramePr>
        <p:xfrm>
          <a:off x="1078230" y="2030165"/>
          <a:ext cx="2944325" cy="374462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12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1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0656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Concessions status</a:t>
                      </a:r>
                      <a:endParaRPr sz="1800" u="none" strike="noStrike" cap="none" dirty="0"/>
                    </a:p>
                  </a:txBody>
                  <a:tcPr marL="80900" marR="80900" marT="40450" marB="404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59E8F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1" u="none" strike="noStrike" cap="none" dirty="0">
                          <a:solidFill>
                            <a:srgbClr val="359E8F"/>
                          </a:solidFill>
                          <a:latin typeface="Arial"/>
                          <a:cs typeface="Arial"/>
                          <a:sym typeface="Arial"/>
                        </a:rPr>
                        <a:t>House Freedom Caucus demand</a:t>
                      </a:r>
                      <a:endParaRPr sz="1800" u="none" strike="noStrike" cap="none" dirty="0"/>
                    </a:p>
                  </a:txBody>
                  <a:tcPr marL="80900" marR="80900" marT="40450" marB="404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59E8F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1" u="none" strike="noStrike" cap="none" dirty="0">
                          <a:solidFill>
                            <a:srgbClr val="359E8F"/>
                          </a:solidFill>
                          <a:latin typeface="Arial"/>
                          <a:cs typeface="Arial"/>
                          <a:sym typeface="Arial"/>
                        </a:rPr>
                        <a:t>Adopted?</a:t>
                      </a:r>
                      <a:endParaRPr sz="1800" u="none" strike="noStrike" cap="none" dirty="0"/>
                    </a:p>
                  </a:txBody>
                  <a:tcPr marL="80900" marR="80900" marT="40450" marB="404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6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Motion to vacate</a:t>
                      </a:r>
                      <a:endParaRPr sz="1050" u="none" strike="noStrike" cap="none" dirty="0"/>
                    </a:p>
                  </a:txBody>
                  <a:tcPr marL="80900" marR="80900" marT="40450" marB="404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 u="none" strike="noStrike" cap="none" dirty="0">
                        <a:solidFill>
                          <a:srgbClr val="254B2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6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Simplify bills and enforce text-ready deadline</a:t>
                      </a:r>
                      <a:endParaRPr sz="1050" u="none" strike="noStrike" cap="none" dirty="0"/>
                    </a:p>
                  </a:txBody>
                  <a:tcPr marL="80900" marR="80900" marT="40450" marB="404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 b="0" i="0" u="none" strike="noStrike" cap="none" dirty="0">
                        <a:solidFill>
                          <a:srgbClr val="254B2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79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6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Eliminate party leadership involvement in GOP primaries*°</a:t>
                      </a:r>
                      <a:endParaRPr sz="1050" u="none" strike="noStrike" cap="none" dirty="0"/>
                    </a:p>
                  </a:txBody>
                  <a:tcPr marL="80900" marR="80900" marT="40450" marB="404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 b="0" i="0" u="none" strike="noStrike" cap="none" dirty="0">
                        <a:solidFill>
                          <a:srgbClr val="254B2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6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Increase conservative representation on committees*</a:t>
                      </a:r>
                      <a:endParaRPr sz="1050" u="none" strike="noStrike" cap="none" dirty="0"/>
                    </a:p>
                  </a:txBody>
                  <a:tcPr marL="80900" marR="80900" marT="40450" marB="404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 b="0" i="0" u="none" strike="noStrike" cap="none" dirty="0">
                        <a:solidFill>
                          <a:srgbClr val="254B2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6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Cut government spending:</a:t>
                      </a:r>
                    </a:p>
                  </a:txBody>
                  <a:tcPr marL="80900" marR="80900" marT="40450" marB="404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 b="0" i="0" u="none" strike="noStrike" cap="none" dirty="0">
                        <a:solidFill>
                          <a:srgbClr val="254B2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714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60"/>
                        <a:buFont typeface="Arial" panose="020B0604020202020204" pitchFamily="34" charset="0"/>
                        <a:buChar char="•"/>
                      </a:pPr>
                      <a:r>
                        <a:rPr lang="en-US" sz="1050" u="none" strike="noStrike" cap="none" dirty="0"/>
                        <a:t>Reinstitute “Holman rule”</a:t>
                      </a:r>
                    </a:p>
                    <a:p>
                      <a:pPr marL="1714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60"/>
                        <a:buFont typeface="Arial" panose="020B0604020202020204" pitchFamily="34" charset="0"/>
                        <a:buChar char="•"/>
                      </a:pPr>
                      <a:r>
                        <a:rPr lang="en-US" sz="1050" u="none" strike="noStrike" cap="none" dirty="0"/>
                        <a:t>Cut spending before raising debt ceiling</a:t>
                      </a:r>
                    </a:p>
                    <a:p>
                      <a:pPr marL="1714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60"/>
                        <a:buFont typeface="Arial" panose="020B0604020202020204" pitchFamily="34" charset="0"/>
                        <a:buChar char="•"/>
                      </a:pPr>
                      <a:r>
                        <a:rPr lang="en-US" sz="1050" u="none" strike="noStrike" cap="none" dirty="0"/>
                        <a:t>Eliminate omnibus spending</a:t>
                      </a:r>
                      <a:endParaRPr sz="1050" u="none" strike="noStrike" cap="none" dirty="0"/>
                    </a:p>
                  </a:txBody>
                  <a:tcPr marL="80900" marR="80900" marT="40450" marB="404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 b="0" i="0" u="none" strike="noStrike" cap="none" dirty="0">
                        <a:solidFill>
                          <a:srgbClr val="254B2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6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cs typeface="Arial"/>
                          <a:sym typeface="Arial"/>
                        </a:rPr>
                        <a:t>Target Biden’s legislative agenda</a:t>
                      </a:r>
                      <a:endParaRPr sz="1050" u="none" strike="noStrike" cap="none" dirty="0"/>
                    </a:p>
                  </a:txBody>
                  <a:tcPr marL="80900" marR="80900" marT="40450" marB="404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 b="0" i="0" u="none" strike="noStrike" cap="none" dirty="0">
                        <a:solidFill>
                          <a:srgbClr val="254B2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6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Investigate “weaponized” federal government</a:t>
                      </a:r>
                      <a:endParaRPr sz="1050" u="none" strike="noStrike" cap="none" dirty="0"/>
                    </a:p>
                  </a:txBody>
                  <a:tcPr marL="80900" marR="80900" marT="40450" marB="404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 u="none" strike="noStrike" cap="none" dirty="0">
                        <a:solidFill>
                          <a:srgbClr val="254B2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6880" name="Google Shape;6880;p93"/>
          <p:cNvGrpSpPr/>
          <p:nvPr/>
        </p:nvGrpSpPr>
        <p:grpSpPr>
          <a:xfrm>
            <a:off x="3257758" y="4063434"/>
            <a:ext cx="685800" cy="184626"/>
            <a:chOff x="6288363" y="4368053"/>
            <a:chExt cx="1143101" cy="425787"/>
          </a:xfrm>
        </p:grpSpPr>
        <p:sp>
          <p:nvSpPr>
            <p:cNvPr id="6881" name="Google Shape;6881;p93"/>
            <p:cNvSpPr/>
            <p:nvPr/>
          </p:nvSpPr>
          <p:spPr>
            <a:xfrm>
              <a:off x="6288363" y="4396007"/>
              <a:ext cx="1143101" cy="382594"/>
            </a:xfrm>
            <a:prstGeom prst="roundRect">
              <a:avLst>
                <a:gd name="adj" fmla="val 50000"/>
              </a:avLst>
            </a:prstGeom>
            <a:solidFill>
              <a:srgbClr val="75D2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2" name="Google Shape;6882;p93"/>
            <p:cNvSpPr/>
            <p:nvPr/>
          </p:nvSpPr>
          <p:spPr>
            <a:xfrm>
              <a:off x="6318906" y="4411647"/>
              <a:ext cx="259103" cy="33740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Wingdings" panose="05000000000000000000" pitchFamily="2" charset="2"/>
                </a:rPr>
                <a:t></a:t>
              </a:r>
              <a:endParaRPr sz="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3" name="Google Shape;6883;p93"/>
            <p:cNvSpPr txBox="1"/>
            <p:nvPr/>
          </p:nvSpPr>
          <p:spPr>
            <a:xfrm>
              <a:off x="6584554" y="4368053"/>
              <a:ext cx="829617" cy="425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YES</a:t>
              </a:r>
              <a:endParaRPr sz="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80C7337-2056-6C25-3B12-AAB3157AF847}"/>
              </a:ext>
            </a:extLst>
          </p:cNvPr>
          <p:cNvSpPr txBox="1"/>
          <p:nvPr/>
        </p:nvSpPr>
        <p:spPr>
          <a:xfrm>
            <a:off x="4341291" y="2037194"/>
            <a:ext cx="2664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Key concessions overview</a:t>
            </a:r>
          </a:p>
        </p:txBody>
      </p:sp>
      <p:grpSp>
        <p:nvGrpSpPr>
          <p:cNvPr id="6" name="Google Shape;6880;p93">
            <a:extLst>
              <a:ext uri="{FF2B5EF4-FFF2-40B4-BE49-F238E27FC236}">
                <a16:creationId xmlns:a16="http://schemas.microsoft.com/office/drawing/2014/main" id="{DCE770E7-CCBE-EFDB-C745-A6F7BDC8F77E}"/>
              </a:ext>
            </a:extLst>
          </p:cNvPr>
          <p:cNvGrpSpPr/>
          <p:nvPr/>
        </p:nvGrpSpPr>
        <p:grpSpPr>
          <a:xfrm>
            <a:off x="3266815" y="5076681"/>
            <a:ext cx="685800" cy="184626"/>
            <a:chOff x="6288363" y="4368053"/>
            <a:chExt cx="1143101" cy="425787"/>
          </a:xfrm>
        </p:grpSpPr>
        <p:sp>
          <p:nvSpPr>
            <p:cNvPr id="7" name="Google Shape;6881;p93">
              <a:extLst>
                <a:ext uri="{FF2B5EF4-FFF2-40B4-BE49-F238E27FC236}">
                  <a16:creationId xmlns:a16="http://schemas.microsoft.com/office/drawing/2014/main" id="{CD0580C3-63E1-C93A-B3E4-6479A725BA6C}"/>
                </a:ext>
              </a:extLst>
            </p:cNvPr>
            <p:cNvSpPr/>
            <p:nvPr/>
          </p:nvSpPr>
          <p:spPr>
            <a:xfrm>
              <a:off x="6288363" y="4396007"/>
              <a:ext cx="1143101" cy="382594"/>
            </a:xfrm>
            <a:prstGeom prst="roundRect">
              <a:avLst>
                <a:gd name="adj" fmla="val 50000"/>
              </a:avLst>
            </a:prstGeom>
            <a:solidFill>
              <a:srgbClr val="75D2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6882;p93">
              <a:extLst>
                <a:ext uri="{FF2B5EF4-FFF2-40B4-BE49-F238E27FC236}">
                  <a16:creationId xmlns:a16="http://schemas.microsoft.com/office/drawing/2014/main" id="{C96EC18D-DCE5-5D00-5E8D-1C25D15C7B2F}"/>
                </a:ext>
              </a:extLst>
            </p:cNvPr>
            <p:cNvSpPr/>
            <p:nvPr/>
          </p:nvSpPr>
          <p:spPr>
            <a:xfrm>
              <a:off x="6318906" y="4422138"/>
              <a:ext cx="259103" cy="33740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Wingdings" panose="05000000000000000000" pitchFamily="2" charset="2"/>
                </a:rPr>
                <a:t></a:t>
              </a:r>
              <a:endParaRPr sz="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6883;p93">
              <a:extLst>
                <a:ext uri="{FF2B5EF4-FFF2-40B4-BE49-F238E27FC236}">
                  <a16:creationId xmlns:a16="http://schemas.microsoft.com/office/drawing/2014/main" id="{7C5619F7-3D29-6C57-4876-296FC950629A}"/>
                </a:ext>
              </a:extLst>
            </p:cNvPr>
            <p:cNvSpPr txBox="1"/>
            <p:nvPr/>
          </p:nvSpPr>
          <p:spPr>
            <a:xfrm>
              <a:off x="6584554" y="4368053"/>
              <a:ext cx="829617" cy="425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YES</a:t>
              </a:r>
              <a:endParaRPr sz="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" name="Google Shape;6880;p93">
            <a:extLst>
              <a:ext uri="{FF2B5EF4-FFF2-40B4-BE49-F238E27FC236}">
                <a16:creationId xmlns:a16="http://schemas.microsoft.com/office/drawing/2014/main" id="{5B22256D-5B74-303D-4644-A7DEC2508123}"/>
              </a:ext>
            </a:extLst>
          </p:cNvPr>
          <p:cNvGrpSpPr/>
          <p:nvPr/>
        </p:nvGrpSpPr>
        <p:grpSpPr>
          <a:xfrm>
            <a:off x="3257758" y="5431246"/>
            <a:ext cx="685800" cy="184626"/>
            <a:chOff x="6288363" y="4368053"/>
            <a:chExt cx="1143101" cy="425787"/>
          </a:xfrm>
        </p:grpSpPr>
        <p:sp>
          <p:nvSpPr>
            <p:cNvPr id="11" name="Google Shape;6881;p93">
              <a:extLst>
                <a:ext uri="{FF2B5EF4-FFF2-40B4-BE49-F238E27FC236}">
                  <a16:creationId xmlns:a16="http://schemas.microsoft.com/office/drawing/2014/main" id="{BF65426E-1466-1C34-91F0-B14E1F286051}"/>
                </a:ext>
              </a:extLst>
            </p:cNvPr>
            <p:cNvSpPr/>
            <p:nvPr/>
          </p:nvSpPr>
          <p:spPr>
            <a:xfrm>
              <a:off x="6288363" y="4396007"/>
              <a:ext cx="1143101" cy="382594"/>
            </a:xfrm>
            <a:prstGeom prst="roundRect">
              <a:avLst>
                <a:gd name="adj" fmla="val 50000"/>
              </a:avLst>
            </a:prstGeom>
            <a:solidFill>
              <a:srgbClr val="75D2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6882;p93">
              <a:extLst>
                <a:ext uri="{FF2B5EF4-FFF2-40B4-BE49-F238E27FC236}">
                  <a16:creationId xmlns:a16="http://schemas.microsoft.com/office/drawing/2014/main" id="{867D0600-8CEB-CB19-1E6D-157F8389D785}"/>
                </a:ext>
              </a:extLst>
            </p:cNvPr>
            <p:cNvSpPr/>
            <p:nvPr/>
          </p:nvSpPr>
          <p:spPr>
            <a:xfrm>
              <a:off x="6318906" y="4422138"/>
              <a:ext cx="259103" cy="33740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Wingdings" panose="05000000000000000000" pitchFamily="2" charset="2"/>
                </a:rPr>
                <a:t></a:t>
              </a:r>
              <a:endParaRPr sz="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6883;p93">
              <a:extLst>
                <a:ext uri="{FF2B5EF4-FFF2-40B4-BE49-F238E27FC236}">
                  <a16:creationId xmlns:a16="http://schemas.microsoft.com/office/drawing/2014/main" id="{8B07181B-70F4-DC57-885E-2C5D5D35971F}"/>
                </a:ext>
              </a:extLst>
            </p:cNvPr>
            <p:cNvSpPr txBox="1"/>
            <p:nvPr/>
          </p:nvSpPr>
          <p:spPr>
            <a:xfrm>
              <a:off x="6584554" y="4368053"/>
              <a:ext cx="829617" cy="425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YES</a:t>
              </a:r>
              <a:endParaRPr sz="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6880;p93">
            <a:extLst>
              <a:ext uri="{FF2B5EF4-FFF2-40B4-BE49-F238E27FC236}">
                <a16:creationId xmlns:a16="http://schemas.microsoft.com/office/drawing/2014/main" id="{71A57DCB-10C3-5DEF-0612-04700E40A1D6}"/>
              </a:ext>
            </a:extLst>
          </p:cNvPr>
          <p:cNvGrpSpPr/>
          <p:nvPr/>
        </p:nvGrpSpPr>
        <p:grpSpPr>
          <a:xfrm>
            <a:off x="3257758" y="2935992"/>
            <a:ext cx="685800" cy="184626"/>
            <a:chOff x="6288363" y="4368053"/>
            <a:chExt cx="1143101" cy="425787"/>
          </a:xfrm>
        </p:grpSpPr>
        <p:sp>
          <p:nvSpPr>
            <p:cNvPr id="19" name="Google Shape;6881;p93">
              <a:extLst>
                <a:ext uri="{FF2B5EF4-FFF2-40B4-BE49-F238E27FC236}">
                  <a16:creationId xmlns:a16="http://schemas.microsoft.com/office/drawing/2014/main" id="{191DA916-DD60-8FD0-A6C3-2A7743BF054A}"/>
                </a:ext>
              </a:extLst>
            </p:cNvPr>
            <p:cNvSpPr/>
            <p:nvPr/>
          </p:nvSpPr>
          <p:spPr>
            <a:xfrm>
              <a:off x="6288363" y="4396007"/>
              <a:ext cx="1143101" cy="382594"/>
            </a:xfrm>
            <a:prstGeom prst="roundRect">
              <a:avLst>
                <a:gd name="adj" fmla="val 50000"/>
              </a:avLst>
            </a:prstGeom>
            <a:solidFill>
              <a:srgbClr val="75D2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6882;p93">
              <a:extLst>
                <a:ext uri="{FF2B5EF4-FFF2-40B4-BE49-F238E27FC236}">
                  <a16:creationId xmlns:a16="http://schemas.microsoft.com/office/drawing/2014/main" id="{D03A8ECD-5696-F27C-7F34-475FD5183305}"/>
                </a:ext>
              </a:extLst>
            </p:cNvPr>
            <p:cNvSpPr/>
            <p:nvPr/>
          </p:nvSpPr>
          <p:spPr>
            <a:xfrm>
              <a:off x="6311323" y="4422138"/>
              <a:ext cx="259103" cy="33740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Wingdings" panose="05000000000000000000" pitchFamily="2" charset="2"/>
                </a:rPr>
                <a:t></a:t>
              </a:r>
              <a:endParaRPr sz="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6883;p93">
              <a:extLst>
                <a:ext uri="{FF2B5EF4-FFF2-40B4-BE49-F238E27FC236}">
                  <a16:creationId xmlns:a16="http://schemas.microsoft.com/office/drawing/2014/main" id="{C64659BE-79DF-72A1-5236-D9E335F314BE}"/>
                </a:ext>
              </a:extLst>
            </p:cNvPr>
            <p:cNvSpPr txBox="1"/>
            <p:nvPr/>
          </p:nvSpPr>
          <p:spPr>
            <a:xfrm>
              <a:off x="6584554" y="4368053"/>
              <a:ext cx="829617" cy="425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YES</a:t>
              </a:r>
              <a:endParaRPr sz="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6880;p93">
            <a:extLst>
              <a:ext uri="{FF2B5EF4-FFF2-40B4-BE49-F238E27FC236}">
                <a16:creationId xmlns:a16="http://schemas.microsoft.com/office/drawing/2014/main" id="{13D21A42-73EA-E065-4CBC-44DFFF4580F2}"/>
              </a:ext>
            </a:extLst>
          </p:cNvPr>
          <p:cNvGrpSpPr/>
          <p:nvPr/>
        </p:nvGrpSpPr>
        <p:grpSpPr>
          <a:xfrm>
            <a:off x="3257758" y="2597289"/>
            <a:ext cx="685800" cy="184626"/>
            <a:chOff x="6288363" y="4368053"/>
            <a:chExt cx="1143101" cy="425787"/>
          </a:xfrm>
        </p:grpSpPr>
        <p:sp>
          <p:nvSpPr>
            <p:cNvPr id="23" name="Google Shape;6881;p93">
              <a:extLst>
                <a:ext uri="{FF2B5EF4-FFF2-40B4-BE49-F238E27FC236}">
                  <a16:creationId xmlns:a16="http://schemas.microsoft.com/office/drawing/2014/main" id="{3F6F8ED5-A732-093F-D3EE-40C8F880F19B}"/>
                </a:ext>
              </a:extLst>
            </p:cNvPr>
            <p:cNvSpPr/>
            <p:nvPr/>
          </p:nvSpPr>
          <p:spPr>
            <a:xfrm>
              <a:off x="6288363" y="4396007"/>
              <a:ext cx="1143101" cy="382594"/>
            </a:xfrm>
            <a:prstGeom prst="roundRect">
              <a:avLst>
                <a:gd name="adj" fmla="val 50000"/>
              </a:avLst>
            </a:prstGeom>
            <a:solidFill>
              <a:srgbClr val="75D2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6882;p93">
              <a:extLst>
                <a:ext uri="{FF2B5EF4-FFF2-40B4-BE49-F238E27FC236}">
                  <a16:creationId xmlns:a16="http://schemas.microsoft.com/office/drawing/2014/main" id="{626E0D77-213D-17AA-1B41-967F52321785}"/>
                </a:ext>
              </a:extLst>
            </p:cNvPr>
            <p:cNvSpPr/>
            <p:nvPr/>
          </p:nvSpPr>
          <p:spPr>
            <a:xfrm>
              <a:off x="6311323" y="4422138"/>
              <a:ext cx="259103" cy="33740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Wingdings" panose="05000000000000000000" pitchFamily="2" charset="2"/>
                </a:rPr>
                <a:t></a:t>
              </a:r>
              <a:endParaRPr sz="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6883;p93">
              <a:extLst>
                <a:ext uri="{FF2B5EF4-FFF2-40B4-BE49-F238E27FC236}">
                  <a16:creationId xmlns:a16="http://schemas.microsoft.com/office/drawing/2014/main" id="{9DA98634-1980-2E82-E827-07C752CF8150}"/>
                </a:ext>
              </a:extLst>
            </p:cNvPr>
            <p:cNvSpPr txBox="1"/>
            <p:nvPr/>
          </p:nvSpPr>
          <p:spPr>
            <a:xfrm>
              <a:off x="6584554" y="4368053"/>
              <a:ext cx="829617" cy="425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YES</a:t>
              </a:r>
              <a:endParaRPr sz="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F0F95BA9-5A6E-048D-0229-3601B58AB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820133"/>
            <a:ext cx="7645399" cy="723622"/>
          </a:xfrm>
        </p:spPr>
        <p:txBody>
          <a:bodyPr>
            <a:noAutofit/>
          </a:bodyPr>
          <a:lstStyle/>
          <a:p>
            <a:r>
              <a:rPr lang="en-US" sz="1800" dirty="0"/>
              <a:t>Overview of McCarthy’s concessions in the House rules package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1FEB4A-797C-B930-6523-86EB096AC583}"/>
              </a:ext>
            </a:extLst>
          </p:cNvPr>
          <p:cNvSpPr txBox="1"/>
          <p:nvPr/>
        </p:nvSpPr>
        <p:spPr>
          <a:xfrm>
            <a:off x="1031844" y="1571778"/>
            <a:ext cx="7282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House adopted a final set of rules the evening of January 9.</a:t>
            </a:r>
          </a:p>
        </p:txBody>
      </p:sp>
      <p:grpSp>
        <p:nvGrpSpPr>
          <p:cNvPr id="28" name="Google Shape;6870;p93">
            <a:extLst>
              <a:ext uri="{FF2B5EF4-FFF2-40B4-BE49-F238E27FC236}">
                <a16:creationId xmlns:a16="http://schemas.microsoft.com/office/drawing/2014/main" id="{5D0C863C-9F57-BA59-16FE-55C53F70BA35}"/>
              </a:ext>
            </a:extLst>
          </p:cNvPr>
          <p:cNvGrpSpPr/>
          <p:nvPr/>
        </p:nvGrpSpPr>
        <p:grpSpPr>
          <a:xfrm>
            <a:off x="3255451" y="3320128"/>
            <a:ext cx="686789" cy="183103"/>
            <a:chOff x="6305581" y="4381170"/>
            <a:chExt cx="1381313" cy="382593"/>
          </a:xfrm>
        </p:grpSpPr>
        <p:sp>
          <p:nvSpPr>
            <p:cNvPr id="29" name="Google Shape;6871;p93">
              <a:extLst>
                <a:ext uri="{FF2B5EF4-FFF2-40B4-BE49-F238E27FC236}">
                  <a16:creationId xmlns:a16="http://schemas.microsoft.com/office/drawing/2014/main" id="{C4F3F196-2AAF-DEF2-E214-B495F4808E6A}"/>
                </a:ext>
              </a:extLst>
            </p:cNvPr>
            <p:cNvSpPr/>
            <p:nvPr/>
          </p:nvSpPr>
          <p:spPr>
            <a:xfrm>
              <a:off x="6305581" y="4381170"/>
              <a:ext cx="1381313" cy="382593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PARTIAL</a:t>
              </a:r>
              <a:endParaRPr sz="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6872;p93">
              <a:extLst>
                <a:ext uri="{FF2B5EF4-FFF2-40B4-BE49-F238E27FC236}">
                  <a16:creationId xmlns:a16="http://schemas.microsoft.com/office/drawing/2014/main" id="{D9BF1C42-E518-F0AA-D11A-3ED981CED02D}"/>
                </a:ext>
              </a:extLst>
            </p:cNvPr>
            <p:cNvSpPr/>
            <p:nvPr/>
          </p:nvSpPr>
          <p:spPr>
            <a:xfrm>
              <a:off x="6343220" y="4413304"/>
              <a:ext cx="309901" cy="309899"/>
            </a:xfrm>
            <a:prstGeom prst="ellipse">
              <a:avLst/>
            </a:prstGeom>
            <a:solidFill>
              <a:srgbClr val="FF7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endParaRPr sz="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6880;p93">
            <a:extLst>
              <a:ext uri="{FF2B5EF4-FFF2-40B4-BE49-F238E27FC236}">
                <a16:creationId xmlns:a16="http://schemas.microsoft.com/office/drawing/2014/main" id="{2E25B468-37DB-AD96-89D5-5880016677B1}"/>
              </a:ext>
            </a:extLst>
          </p:cNvPr>
          <p:cNvGrpSpPr/>
          <p:nvPr/>
        </p:nvGrpSpPr>
        <p:grpSpPr>
          <a:xfrm>
            <a:off x="3255451" y="3711064"/>
            <a:ext cx="685800" cy="184626"/>
            <a:chOff x="6288363" y="4368053"/>
            <a:chExt cx="1143101" cy="425787"/>
          </a:xfrm>
        </p:grpSpPr>
        <p:sp>
          <p:nvSpPr>
            <p:cNvPr id="32" name="Google Shape;6881;p93">
              <a:extLst>
                <a:ext uri="{FF2B5EF4-FFF2-40B4-BE49-F238E27FC236}">
                  <a16:creationId xmlns:a16="http://schemas.microsoft.com/office/drawing/2014/main" id="{0266E895-B918-E94D-B4F8-76E8103F5017}"/>
                </a:ext>
              </a:extLst>
            </p:cNvPr>
            <p:cNvSpPr/>
            <p:nvPr/>
          </p:nvSpPr>
          <p:spPr>
            <a:xfrm>
              <a:off x="6288363" y="4396007"/>
              <a:ext cx="1143101" cy="382594"/>
            </a:xfrm>
            <a:prstGeom prst="roundRect">
              <a:avLst>
                <a:gd name="adj" fmla="val 50000"/>
              </a:avLst>
            </a:prstGeom>
            <a:solidFill>
              <a:srgbClr val="75D2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6882;p93">
              <a:extLst>
                <a:ext uri="{FF2B5EF4-FFF2-40B4-BE49-F238E27FC236}">
                  <a16:creationId xmlns:a16="http://schemas.microsoft.com/office/drawing/2014/main" id="{23DC98B2-24A4-8138-36FA-92CA5802CA57}"/>
                </a:ext>
              </a:extLst>
            </p:cNvPr>
            <p:cNvSpPr/>
            <p:nvPr/>
          </p:nvSpPr>
          <p:spPr>
            <a:xfrm>
              <a:off x="6318906" y="4411647"/>
              <a:ext cx="259103" cy="33740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Wingdings" panose="05000000000000000000" pitchFamily="2" charset="2"/>
                </a:rPr>
                <a:t></a:t>
              </a:r>
              <a:endParaRPr sz="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6883;p93">
              <a:extLst>
                <a:ext uri="{FF2B5EF4-FFF2-40B4-BE49-F238E27FC236}">
                  <a16:creationId xmlns:a16="http://schemas.microsoft.com/office/drawing/2014/main" id="{747CCAEE-10C4-0CD5-AC5E-9C7DE54856FE}"/>
                </a:ext>
              </a:extLst>
            </p:cNvPr>
            <p:cNvSpPr txBox="1"/>
            <p:nvPr/>
          </p:nvSpPr>
          <p:spPr>
            <a:xfrm>
              <a:off x="6584554" y="4368053"/>
              <a:ext cx="829617" cy="425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en-US" sz="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YES</a:t>
              </a:r>
              <a:endParaRPr sz="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1F69BB6-3BF7-381B-2E3D-53057FE98B6D}"/>
              </a:ext>
            </a:extLst>
          </p:cNvPr>
          <p:cNvSpPr txBox="1"/>
          <p:nvPr/>
        </p:nvSpPr>
        <p:spPr>
          <a:xfrm>
            <a:off x="965200" y="5930589"/>
            <a:ext cx="66000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3">
                    <a:lumMod val="50000"/>
                  </a:schemeClr>
                </a:solidFill>
              </a:rPr>
              <a:t>*Not specifically in rules package; agreed to on other terms.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835AB4-D994-DC0C-502E-225DB48523CF}"/>
              </a:ext>
            </a:extLst>
          </p:cNvPr>
          <p:cNvSpPr txBox="1"/>
          <p:nvPr/>
        </p:nvSpPr>
        <p:spPr>
          <a:xfrm>
            <a:off x="965200" y="6075894"/>
            <a:ext cx="66000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°</a:t>
            </a:r>
            <a:r>
              <a:rPr lang="en-US" sz="800" b="1" dirty="0">
                <a:solidFill>
                  <a:schemeClr val="accent3">
                    <a:lumMod val="50000"/>
                  </a:schemeClr>
                </a:solidFill>
              </a:rPr>
              <a:t>One McCarthy-aligned super PAC agreed to stay out of open Republican seats in safe districts.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1983D62-1918-E658-3D69-7406FBFBD221}"/>
              </a:ext>
            </a:extLst>
          </p:cNvPr>
          <p:cNvSpPr txBox="1"/>
          <p:nvPr/>
        </p:nvSpPr>
        <p:spPr>
          <a:xfrm>
            <a:off x="636990" y="6346893"/>
            <a:ext cx="62005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 </a:t>
            </a:r>
            <a:r>
              <a:rPr lang="en-US" sz="700" spc="200" dirty="0">
                <a:solidFill>
                  <a:schemeClr val="bg2">
                    <a:lumMod val="75000"/>
                  </a:schemeClr>
                </a:solidFill>
              </a:rPr>
              <a:t>Axios, Washington Post, CNN, New York Times, House.gov </a:t>
            </a:r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697367F-3F3A-A7FD-66B6-5C875FF56956}"/>
              </a:ext>
            </a:extLst>
          </p:cNvPr>
          <p:cNvSpPr txBox="1"/>
          <p:nvPr/>
        </p:nvSpPr>
        <p:spPr>
          <a:xfrm>
            <a:off x="636989" y="6469226"/>
            <a:ext cx="306415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spc="200" dirty="0">
                <a:solidFill>
                  <a:schemeClr val="bg2">
                    <a:lumMod val="75000"/>
                  </a:schemeClr>
                </a:solidFill>
              </a:rPr>
              <a:t>1/10/2023 </a:t>
            </a:r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1" y="624190"/>
            <a:ext cx="7339814" cy="723622"/>
          </a:xfrm>
        </p:spPr>
        <p:txBody>
          <a:bodyPr>
            <a:noAutofit/>
          </a:bodyPr>
          <a:lstStyle/>
          <a:p>
            <a:r>
              <a:rPr lang="en-US" sz="2000" dirty="0"/>
              <a:t>House Republican leadership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E4CD891-BBBE-9849-A6B6-8F0D41D5DE39}"/>
              </a:ext>
            </a:extLst>
          </p:cNvPr>
          <p:cNvSpPr/>
          <p:nvPr/>
        </p:nvSpPr>
        <p:spPr>
          <a:xfrm>
            <a:off x="820562" y="1390982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D5DE2A9-38DC-6D42-9723-6D5029720AF8}"/>
              </a:ext>
            </a:extLst>
          </p:cNvPr>
          <p:cNvSpPr/>
          <p:nvPr/>
        </p:nvSpPr>
        <p:spPr>
          <a:xfrm>
            <a:off x="820562" y="2933510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7CB1-1AF0-D742-929B-656FA5616638}"/>
              </a:ext>
            </a:extLst>
          </p:cNvPr>
          <p:cNvSpPr/>
          <p:nvPr/>
        </p:nvSpPr>
        <p:spPr>
          <a:xfrm>
            <a:off x="4696651" y="1390982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840FDDD-A88E-2341-AD7E-3BB7972FD9C9}"/>
              </a:ext>
            </a:extLst>
          </p:cNvPr>
          <p:cNvSpPr/>
          <p:nvPr/>
        </p:nvSpPr>
        <p:spPr>
          <a:xfrm>
            <a:off x="4696651" y="2933510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98F915-6E18-AE4D-BE8B-EB5C18E4CA44}"/>
              </a:ext>
            </a:extLst>
          </p:cNvPr>
          <p:cNvSpPr/>
          <p:nvPr/>
        </p:nvSpPr>
        <p:spPr>
          <a:xfrm>
            <a:off x="2008205" y="1416382"/>
            <a:ext cx="256379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Kevin McCarthy </a:t>
            </a:r>
            <a:r>
              <a:rPr lang="en-US" sz="1200" dirty="0"/>
              <a:t>(CA-20)</a:t>
            </a:r>
          </a:p>
          <a:p>
            <a:pPr>
              <a:spcAft>
                <a:spcPts val="600"/>
              </a:spcAft>
            </a:pPr>
            <a:r>
              <a:rPr lang="en-US" sz="1000" b="1" dirty="0"/>
              <a:t>Speaker of the House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Represents the Republican Party on the House floor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Elected after 15 ballots; conceded to certain demands of the House Freedom Caucus to win support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390EF2-496D-9B4B-A0B2-7F232B22111F}"/>
              </a:ext>
            </a:extLst>
          </p:cNvPr>
          <p:cNvSpPr/>
          <p:nvPr/>
        </p:nvSpPr>
        <p:spPr>
          <a:xfrm>
            <a:off x="5891837" y="1416382"/>
            <a:ext cx="2563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Steve Scalise </a:t>
            </a:r>
            <a:r>
              <a:rPr lang="en-US" sz="1200" dirty="0"/>
              <a:t>(LA-01)</a:t>
            </a:r>
            <a:endParaRPr lang="en-US" sz="1200" b="1" dirty="0"/>
          </a:p>
          <a:p>
            <a:pPr>
              <a:spcAft>
                <a:spcPts val="600"/>
              </a:spcAft>
            </a:pPr>
            <a:r>
              <a:rPr lang="en-US" sz="1000" b="1" dirty="0"/>
              <a:t>Majority Leader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Elected as House majority leader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Assists Republican leadership in managing the party’s legislative program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6E98A-5A03-A444-9B61-FBE130A8DA43}"/>
              </a:ext>
            </a:extLst>
          </p:cNvPr>
          <p:cNvSpPr/>
          <p:nvPr/>
        </p:nvSpPr>
        <p:spPr>
          <a:xfrm>
            <a:off x="2008204" y="2959765"/>
            <a:ext cx="256379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Elise Stefanik </a:t>
            </a:r>
            <a:r>
              <a:rPr lang="en-US" sz="1200" dirty="0"/>
              <a:t>(NY-21)</a:t>
            </a:r>
          </a:p>
          <a:p>
            <a:pPr>
              <a:spcAft>
                <a:spcPts val="600"/>
              </a:spcAft>
            </a:pPr>
            <a:r>
              <a:rPr lang="en-US" sz="1000" b="1" dirty="0"/>
              <a:t>Republican Conference Chair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Reelected as Republican Conference Chair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Leads organization efforts of all Republican Party members in the House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AF170-08C1-9C4A-B0E2-B167120F01DA}"/>
              </a:ext>
            </a:extLst>
          </p:cNvPr>
          <p:cNvSpPr/>
          <p:nvPr/>
        </p:nvSpPr>
        <p:spPr>
          <a:xfrm>
            <a:off x="5891836" y="2959765"/>
            <a:ext cx="256379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Tom Emmer </a:t>
            </a:r>
            <a:r>
              <a:rPr lang="en-US" sz="1200" dirty="0"/>
              <a:t>(MN-06)</a:t>
            </a:r>
          </a:p>
          <a:p>
            <a:pPr>
              <a:spcAft>
                <a:spcPts val="600"/>
              </a:spcAft>
            </a:pPr>
            <a:r>
              <a:rPr lang="en-US" sz="1000" b="1" dirty="0"/>
              <a:t>House Majority Whip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Elected as House majority whip (last Republican whip was Steve Scalise LA-01)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Leads Republican Conference on policy development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D5DE2A9-38DC-6D42-9723-6D5029720AF8}"/>
              </a:ext>
            </a:extLst>
          </p:cNvPr>
          <p:cNvSpPr/>
          <p:nvPr/>
        </p:nvSpPr>
        <p:spPr>
          <a:xfrm>
            <a:off x="818166" y="4472513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36E98A-5A03-A444-9B61-FBE130A8DA43}"/>
              </a:ext>
            </a:extLst>
          </p:cNvPr>
          <p:cNvSpPr/>
          <p:nvPr/>
        </p:nvSpPr>
        <p:spPr>
          <a:xfrm>
            <a:off x="2005808" y="4498768"/>
            <a:ext cx="256379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Mike Johnson </a:t>
            </a:r>
            <a:r>
              <a:rPr lang="en-US" sz="1200" dirty="0"/>
              <a:t>(LA-04)</a:t>
            </a:r>
            <a:endParaRPr lang="en-US" sz="1200" b="1" dirty="0"/>
          </a:p>
          <a:p>
            <a:pPr>
              <a:spcAft>
                <a:spcPts val="600"/>
              </a:spcAft>
            </a:pPr>
            <a:r>
              <a:rPr lang="en-US" sz="1000" b="1" dirty="0"/>
              <a:t>Republican Conference Vice-Chair</a:t>
            </a:r>
            <a:endParaRPr lang="en-US" sz="1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Re-elected as Vice Chairman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Serves alongside the Chair of the Republican Conference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D5DE2A9-38DC-6D42-9723-6D5029720AF8}"/>
              </a:ext>
            </a:extLst>
          </p:cNvPr>
          <p:cNvSpPr/>
          <p:nvPr/>
        </p:nvSpPr>
        <p:spPr>
          <a:xfrm>
            <a:off x="4696651" y="4472513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36E98A-5A03-A444-9B61-FBE130A8DA43}"/>
              </a:ext>
            </a:extLst>
          </p:cNvPr>
          <p:cNvSpPr/>
          <p:nvPr/>
        </p:nvSpPr>
        <p:spPr>
          <a:xfrm>
            <a:off x="5884293" y="4498768"/>
            <a:ext cx="256379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Richard Hudson </a:t>
            </a:r>
            <a:r>
              <a:rPr lang="en-US" sz="1200" dirty="0"/>
              <a:t>(NC-09)</a:t>
            </a:r>
            <a:endParaRPr lang="en-US" sz="1200" b="1" dirty="0"/>
          </a:p>
          <a:p>
            <a:pPr>
              <a:spcAft>
                <a:spcPts val="600"/>
              </a:spcAft>
            </a:pPr>
            <a:r>
              <a:rPr lang="en-US" sz="1000" b="1" dirty="0"/>
              <a:t>National Republican Congressional Committee Chair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Previously held by Tom Emmer (MN-06)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Organizes and manages Republican House campaign efforts </a:t>
            </a:r>
          </a:p>
        </p:txBody>
      </p:sp>
      <p:pic>
        <p:nvPicPr>
          <p:cNvPr id="2052" name="Picture 4" descr="Steve Scali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76" r="8476"/>
          <a:stretch/>
        </p:blipFill>
        <p:spPr bwMode="auto">
          <a:xfrm>
            <a:off x="4924434" y="1512197"/>
            <a:ext cx="795452" cy="119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ike Johns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33" r="9333"/>
          <a:stretch/>
        </p:blipFill>
        <p:spPr bwMode="auto">
          <a:xfrm>
            <a:off x="1061864" y="4598314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lise Stefanik - Wikipedia">
            <a:extLst>
              <a:ext uri="{FF2B5EF4-FFF2-40B4-BE49-F238E27FC236}">
                <a16:creationId xmlns:a16="http://schemas.microsoft.com/office/drawing/2014/main" id="{47D73F03-3B4B-4754-84FA-F5D421747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33" r="8333"/>
          <a:stretch/>
        </p:blipFill>
        <p:spPr bwMode="auto">
          <a:xfrm>
            <a:off x="1045058" y="3037941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Tom Emmer">
            <a:extLst>
              <a:ext uri="{FF2B5EF4-FFF2-40B4-BE49-F238E27FC236}">
                <a16:creationId xmlns:a16="http://schemas.microsoft.com/office/drawing/2014/main" id="{DE46456B-175F-7F34-820D-763E8E8D8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" b="95"/>
          <a:stretch/>
        </p:blipFill>
        <p:spPr bwMode="auto">
          <a:xfrm>
            <a:off x="4923016" y="3039082"/>
            <a:ext cx="798284" cy="119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ichard Hudson (American politician) - Wikipedia">
            <a:extLst>
              <a:ext uri="{FF2B5EF4-FFF2-40B4-BE49-F238E27FC236}">
                <a16:creationId xmlns:a16="http://schemas.microsoft.com/office/drawing/2014/main" id="{83BE6138-49A0-8506-56F8-23CC03DAF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" b="87"/>
          <a:stretch/>
        </p:blipFill>
        <p:spPr bwMode="auto">
          <a:xfrm>
            <a:off x="4923016" y="4572123"/>
            <a:ext cx="798418" cy="119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8B76D0-5E5D-85C6-C547-4186EC443F67}"/>
              </a:ext>
            </a:extLst>
          </p:cNvPr>
          <p:cNvSpPr txBox="1"/>
          <p:nvPr/>
        </p:nvSpPr>
        <p:spPr>
          <a:xfrm>
            <a:off x="636990" y="6362903"/>
            <a:ext cx="47675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 </a:t>
            </a:r>
            <a:r>
              <a:rPr lang="en-US" sz="700" spc="200" dirty="0">
                <a:solidFill>
                  <a:schemeClr val="bg1">
                    <a:lumMod val="65000"/>
                  </a:schemeClr>
                </a:solidFill>
              </a:rPr>
              <a:t>CNN, Mike Johnson, Carolina Journal</a:t>
            </a:r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12481F-E836-E686-A844-C83176E5A473}"/>
              </a:ext>
            </a:extLst>
          </p:cNvPr>
          <p:cNvSpPr txBox="1"/>
          <p:nvPr/>
        </p:nvSpPr>
        <p:spPr>
          <a:xfrm>
            <a:off x="636989" y="6469226"/>
            <a:ext cx="306415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spc="200" dirty="0">
                <a:solidFill>
                  <a:schemeClr val="bg2">
                    <a:lumMod val="75000"/>
                  </a:schemeClr>
                </a:solidFill>
              </a:rPr>
              <a:t>1/09/2023 </a:t>
            </a:r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413B09C-A7F0-A1E6-E6C8-9CCB3CFF4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r="3413"/>
          <a:stretch/>
        </p:blipFill>
        <p:spPr bwMode="auto">
          <a:xfrm>
            <a:off x="1061864" y="1550860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671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252" y="623072"/>
            <a:ext cx="7339814" cy="723622"/>
          </a:xfrm>
        </p:spPr>
        <p:txBody>
          <a:bodyPr>
            <a:noAutofit/>
          </a:bodyPr>
          <a:lstStyle/>
          <a:p>
            <a:r>
              <a:rPr lang="en-US" sz="2000" dirty="0"/>
              <a:t>Senate Republican leadership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E4CD891-BBBE-9849-A6B6-8F0D41D5DE39}"/>
              </a:ext>
            </a:extLst>
          </p:cNvPr>
          <p:cNvSpPr/>
          <p:nvPr/>
        </p:nvSpPr>
        <p:spPr>
          <a:xfrm>
            <a:off x="820562" y="1390982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D5DE2A9-38DC-6D42-9723-6D5029720AF8}"/>
              </a:ext>
            </a:extLst>
          </p:cNvPr>
          <p:cNvSpPr/>
          <p:nvPr/>
        </p:nvSpPr>
        <p:spPr>
          <a:xfrm>
            <a:off x="715830" y="2933510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7CB1-1AF0-D742-929B-656FA5616638}"/>
              </a:ext>
            </a:extLst>
          </p:cNvPr>
          <p:cNvSpPr/>
          <p:nvPr/>
        </p:nvSpPr>
        <p:spPr>
          <a:xfrm>
            <a:off x="4696651" y="1390982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840FDDD-A88E-2341-AD7E-3BB7972FD9C9}"/>
              </a:ext>
            </a:extLst>
          </p:cNvPr>
          <p:cNvSpPr/>
          <p:nvPr/>
        </p:nvSpPr>
        <p:spPr>
          <a:xfrm>
            <a:off x="4696651" y="2933510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98F915-6E18-AE4D-BE8B-EB5C18E4CA44}"/>
              </a:ext>
            </a:extLst>
          </p:cNvPr>
          <p:cNvSpPr/>
          <p:nvPr/>
        </p:nvSpPr>
        <p:spPr>
          <a:xfrm>
            <a:off x="2008205" y="1416382"/>
            <a:ext cx="2563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Mitch McConnell </a:t>
            </a:r>
            <a:r>
              <a:rPr lang="en-US" sz="1200" dirty="0"/>
              <a:t>(KY)</a:t>
            </a:r>
          </a:p>
          <a:p>
            <a:pPr>
              <a:spcAft>
                <a:spcPts val="600"/>
              </a:spcAft>
            </a:pPr>
            <a:r>
              <a:rPr lang="en-US" sz="1000" b="1" dirty="0"/>
              <a:t>Republican Leader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Re-elected as Senate Minority Leader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Head representative of the Republican Party on the Senate floor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390EF2-496D-9B4B-A0B2-7F232B22111F}"/>
              </a:ext>
            </a:extLst>
          </p:cNvPr>
          <p:cNvSpPr/>
          <p:nvPr/>
        </p:nvSpPr>
        <p:spPr>
          <a:xfrm>
            <a:off x="5891837" y="1416382"/>
            <a:ext cx="2563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John Thune </a:t>
            </a:r>
            <a:r>
              <a:rPr lang="en-US" sz="1200" dirty="0"/>
              <a:t>(SD)</a:t>
            </a:r>
            <a:endParaRPr lang="en-US" sz="1200" b="1" dirty="0"/>
          </a:p>
          <a:p>
            <a:pPr>
              <a:spcAft>
                <a:spcPts val="600"/>
              </a:spcAft>
            </a:pPr>
            <a:r>
              <a:rPr lang="en-US" sz="1000" b="1" dirty="0"/>
              <a:t>Republican Whip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Previously served as Senate Majority Whip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Assistant leader, responsible for counting and securing party votes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6E98A-5A03-A444-9B61-FBE130A8DA43}"/>
              </a:ext>
            </a:extLst>
          </p:cNvPr>
          <p:cNvSpPr/>
          <p:nvPr/>
        </p:nvSpPr>
        <p:spPr>
          <a:xfrm>
            <a:off x="2008204" y="2959765"/>
            <a:ext cx="256379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John Barrasso </a:t>
            </a:r>
            <a:r>
              <a:rPr lang="en-US" sz="1200" dirty="0"/>
              <a:t>(WY)</a:t>
            </a:r>
          </a:p>
          <a:p>
            <a:pPr>
              <a:spcAft>
                <a:spcPts val="600"/>
              </a:spcAft>
            </a:pPr>
            <a:r>
              <a:rPr lang="en-US" sz="1000" b="1" dirty="0"/>
              <a:t>Republican Conference Chair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Reelected as Republican Conference Chair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Responsible for intraparty committee assignments and leadership elections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AF170-08C1-9C4A-B0E2-B167120F01DA}"/>
              </a:ext>
            </a:extLst>
          </p:cNvPr>
          <p:cNvSpPr/>
          <p:nvPr/>
        </p:nvSpPr>
        <p:spPr>
          <a:xfrm>
            <a:off x="5891836" y="2959765"/>
            <a:ext cx="256379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Joni Ernst </a:t>
            </a:r>
            <a:r>
              <a:rPr lang="en-US" sz="1200" dirty="0"/>
              <a:t>(IA)</a:t>
            </a:r>
          </a:p>
          <a:p>
            <a:pPr>
              <a:spcAft>
                <a:spcPts val="600"/>
              </a:spcAft>
            </a:pPr>
            <a:r>
              <a:rPr lang="en-US" sz="1000" b="1" dirty="0"/>
              <a:t>Republican Policy Committee Chair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Previously Vice Conference Chair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Responsible for Senate Republican policy development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D5DE2A9-38DC-6D42-9723-6D5029720AF8}"/>
              </a:ext>
            </a:extLst>
          </p:cNvPr>
          <p:cNvSpPr/>
          <p:nvPr/>
        </p:nvSpPr>
        <p:spPr>
          <a:xfrm>
            <a:off x="818166" y="4472513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36E98A-5A03-A444-9B61-FBE130A8DA43}"/>
              </a:ext>
            </a:extLst>
          </p:cNvPr>
          <p:cNvSpPr/>
          <p:nvPr/>
        </p:nvSpPr>
        <p:spPr>
          <a:xfrm>
            <a:off x="2005808" y="4498768"/>
            <a:ext cx="2563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Shelley Moore Capito </a:t>
            </a:r>
            <a:r>
              <a:rPr lang="en-US" sz="1200" dirty="0"/>
              <a:t>(WV)</a:t>
            </a:r>
            <a:endParaRPr lang="en-US" sz="1200" b="1" dirty="0"/>
          </a:p>
          <a:p>
            <a:pPr>
              <a:spcAft>
                <a:spcPts val="600"/>
              </a:spcAft>
            </a:pPr>
            <a:r>
              <a:rPr lang="en-US" sz="1000" b="1" dirty="0"/>
              <a:t>Vice Chair of the Senate Republican Conference</a:t>
            </a:r>
            <a:endParaRPr lang="en-US" sz="1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Previously held by Joni Ernst (IA)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Responsible for taking minutes of the party conferences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D5DE2A9-38DC-6D42-9723-6D5029720AF8}"/>
              </a:ext>
            </a:extLst>
          </p:cNvPr>
          <p:cNvSpPr/>
          <p:nvPr/>
        </p:nvSpPr>
        <p:spPr>
          <a:xfrm>
            <a:off x="4696651" y="4472513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36E98A-5A03-A444-9B61-FBE130A8DA43}"/>
              </a:ext>
            </a:extLst>
          </p:cNvPr>
          <p:cNvSpPr/>
          <p:nvPr/>
        </p:nvSpPr>
        <p:spPr>
          <a:xfrm>
            <a:off x="5884293" y="4498768"/>
            <a:ext cx="256379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Steve Daines </a:t>
            </a:r>
            <a:r>
              <a:rPr lang="en-US" sz="1200" dirty="0"/>
              <a:t>(MT)</a:t>
            </a:r>
          </a:p>
          <a:p>
            <a:pPr>
              <a:spcAft>
                <a:spcPts val="600"/>
              </a:spcAft>
            </a:pPr>
            <a:r>
              <a:rPr lang="en-US" sz="1000" b="1" dirty="0"/>
              <a:t>National Republican Senatorial Committee Chair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Previously held by Rick Scott (FL)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Responsible for strengthening the Republican conference through recruiting and fundraising</a:t>
            </a:r>
          </a:p>
        </p:txBody>
      </p:sp>
      <p:pic>
        <p:nvPicPr>
          <p:cNvPr id="22" name="Picture 2" descr="McConnell, Mitc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33" r="8333"/>
          <a:stretch/>
        </p:blipFill>
        <p:spPr bwMode="auto">
          <a:xfrm>
            <a:off x="1075902" y="1512196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une, Joh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33" r="8333"/>
          <a:stretch/>
        </p:blipFill>
        <p:spPr bwMode="auto">
          <a:xfrm>
            <a:off x="4926603" y="1506325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arrasso, Joh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33" r="8333"/>
          <a:stretch/>
        </p:blipFill>
        <p:spPr bwMode="auto">
          <a:xfrm>
            <a:off x="1052343" y="3026602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teve Daines - Wikipedia">
            <a:extLst>
              <a:ext uri="{FF2B5EF4-FFF2-40B4-BE49-F238E27FC236}">
                <a16:creationId xmlns:a16="http://schemas.microsoft.com/office/drawing/2014/main" id="{9B366181-CF10-2EEF-C8E7-004178E0C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4" r="7784"/>
          <a:stretch/>
        </p:blipFill>
        <p:spPr bwMode="auto">
          <a:xfrm>
            <a:off x="4909044" y="4598267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Ernst, Joni">
            <a:extLst>
              <a:ext uri="{FF2B5EF4-FFF2-40B4-BE49-F238E27FC236}">
                <a16:creationId xmlns:a16="http://schemas.microsoft.com/office/drawing/2014/main" id="{FD91355D-B9FF-80FC-8333-49BFE6581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33" r="8333"/>
          <a:stretch/>
        </p:blipFill>
        <p:spPr bwMode="auto">
          <a:xfrm>
            <a:off x="4916126" y="3047471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helley Moore Capito - Wikipedia">
            <a:extLst>
              <a:ext uri="{FF2B5EF4-FFF2-40B4-BE49-F238E27FC236}">
                <a16:creationId xmlns:a16="http://schemas.microsoft.com/office/drawing/2014/main" id="{08D3C5D5-4A7A-0469-14C1-43BEEA75E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r="7771"/>
          <a:stretch/>
        </p:blipFill>
        <p:spPr bwMode="auto">
          <a:xfrm>
            <a:off x="1057778" y="4566089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39311C-FA4C-E315-53F5-A320C8FB8969}"/>
              </a:ext>
            </a:extLst>
          </p:cNvPr>
          <p:cNvSpPr txBox="1"/>
          <p:nvPr/>
        </p:nvSpPr>
        <p:spPr>
          <a:xfrm>
            <a:off x="634718" y="6369198"/>
            <a:ext cx="295644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spc="200" dirty="0">
                <a:solidFill>
                  <a:schemeClr val="bg2">
                    <a:lumMod val="75000"/>
                  </a:schemeClr>
                </a:solidFill>
              </a:rPr>
              <a:t>Axios</a:t>
            </a:r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82A8A5-58CD-BE82-3383-A23A60300381}"/>
              </a:ext>
            </a:extLst>
          </p:cNvPr>
          <p:cNvSpPr txBox="1"/>
          <p:nvPr/>
        </p:nvSpPr>
        <p:spPr>
          <a:xfrm>
            <a:off x="636989" y="6469226"/>
            <a:ext cx="306415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spc="200" dirty="0">
                <a:solidFill>
                  <a:schemeClr val="bg2">
                    <a:lumMod val="75000"/>
                  </a:schemeClr>
                </a:solidFill>
              </a:rPr>
              <a:t>11/21/2022 </a:t>
            </a:r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72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1" y="624190"/>
            <a:ext cx="7339814" cy="723622"/>
          </a:xfrm>
        </p:spPr>
        <p:txBody>
          <a:bodyPr>
            <a:noAutofit/>
          </a:bodyPr>
          <a:lstStyle/>
          <a:p>
            <a:r>
              <a:rPr lang="en-US" sz="2000" dirty="0"/>
              <a:t>House Democratic leadership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E4CD891-BBBE-9849-A6B6-8F0D41D5DE39}"/>
              </a:ext>
            </a:extLst>
          </p:cNvPr>
          <p:cNvSpPr/>
          <p:nvPr/>
        </p:nvSpPr>
        <p:spPr>
          <a:xfrm>
            <a:off x="820562" y="1390982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D5DE2A9-38DC-6D42-9723-6D5029720AF8}"/>
              </a:ext>
            </a:extLst>
          </p:cNvPr>
          <p:cNvSpPr/>
          <p:nvPr/>
        </p:nvSpPr>
        <p:spPr>
          <a:xfrm>
            <a:off x="820562" y="2933510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7CB1-1AF0-D742-929B-656FA5616638}"/>
              </a:ext>
            </a:extLst>
          </p:cNvPr>
          <p:cNvSpPr/>
          <p:nvPr/>
        </p:nvSpPr>
        <p:spPr>
          <a:xfrm>
            <a:off x="4696651" y="1390982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840FDDD-A88E-2341-AD7E-3BB7972FD9C9}"/>
              </a:ext>
            </a:extLst>
          </p:cNvPr>
          <p:cNvSpPr/>
          <p:nvPr/>
        </p:nvSpPr>
        <p:spPr>
          <a:xfrm>
            <a:off x="4696651" y="2933510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98F915-6E18-AE4D-BE8B-EB5C18E4CA44}"/>
              </a:ext>
            </a:extLst>
          </p:cNvPr>
          <p:cNvSpPr/>
          <p:nvPr/>
        </p:nvSpPr>
        <p:spPr>
          <a:xfrm>
            <a:off x="2008205" y="1416382"/>
            <a:ext cx="2563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Hakeem Jeffries </a:t>
            </a:r>
            <a:r>
              <a:rPr lang="en-US" sz="1200" dirty="0"/>
              <a:t>(NY-08)</a:t>
            </a:r>
          </a:p>
          <a:p>
            <a:pPr>
              <a:spcAft>
                <a:spcPts val="600"/>
              </a:spcAft>
            </a:pPr>
            <a:r>
              <a:rPr lang="en-US" sz="1000" b="1" dirty="0"/>
              <a:t>Minority Leader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Won bid to become the House’s top Democrat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Position in party previously held by Nancy Pelosi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390EF2-496D-9B4B-A0B2-7F232B22111F}"/>
              </a:ext>
            </a:extLst>
          </p:cNvPr>
          <p:cNvSpPr/>
          <p:nvPr/>
        </p:nvSpPr>
        <p:spPr>
          <a:xfrm>
            <a:off x="5891837" y="1416382"/>
            <a:ext cx="2563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Katherine Clark </a:t>
            </a:r>
            <a:r>
              <a:rPr lang="en-US" sz="1200" dirty="0"/>
              <a:t>(MA-05)</a:t>
            </a:r>
          </a:p>
          <a:p>
            <a:pPr>
              <a:spcAft>
                <a:spcPts val="600"/>
              </a:spcAft>
            </a:pPr>
            <a:r>
              <a:rPr lang="en-US" sz="1000" b="1" dirty="0"/>
              <a:t>Minority Whip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Newly elected as House minority whip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Position previously held by James Clyburn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6E98A-5A03-A444-9B61-FBE130A8DA43}"/>
              </a:ext>
            </a:extLst>
          </p:cNvPr>
          <p:cNvSpPr/>
          <p:nvPr/>
        </p:nvSpPr>
        <p:spPr>
          <a:xfrm>
            <a:off x="2008204" y="2959765"/>
            <a:ext cx="2563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Pete Aguilar </a:t>
            </a:r>
            <a:r>
              <a:rPr lang="en-US" sz="1200" dirty="0"/>
              <a:t>(CA-31)</a:t>
            </a:r>
          </a:p>
          <a:p>
            <a:pPr>
              <a:spcAft>
                <a:spcPts val="600"/>
              </a:spcAft>
            </a:pPr>
            <a:r>
              <a:rPr lang="en-US" sz="1000" b="1" dirty="0"/>
              <a:t>Democratic Caucus Chair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Newly elected as Democratic caucus chair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Position previously held by Steny Hoyer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AF170-08C1-9C4A-B0E2-B167120F01DA}"/>
              </a:ext>
            </a:extLst>
          </p:cNvPr>
          <p:cNvSpPr/>
          <p:nvPr/>
        </p:nvSpPr>
        <p:spPr>
          <a:xfrm>
            <a:off x="5891836" y="2959765"/>
            <a:ext cx="256379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James Clyburn </a:t>
            </a:r>
            <a:r>
              <a:rPr lang="en-US" sz="1200" dirty="0"/>
              <a:t>(SC-06)</a:t>
            </a:r>
          </a:p>
          <a:p>
            <a:pPr>
              <a:spcAft>
                <a:spcPts val="600"/>
              </a:spcAft>
            </a:pPr>
            <a:r>
              <a:rPr lang="en-US" sz="1000" b="1" dirty="0"/>
              <a:t>Assistant Caucus Leader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Elected as assistant caucus leader after challenger David Cicilline withdrew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Opted to stay in House Democratic leadership, previously House majority whip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D5DE2A9-38DC-6D42-9723-6D5029720AF8}"/>
              </a:ext>
            </a:extLst>
          </p:cNvPr>
          <p:cNvSpPr/>
          <p:nvPr/>
        </p:nvSpPr>
        <p:spPr>
          <a:xfrm>
            <a:off x="818166" y="4472513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36E98A-5A03-A444-9B61-FBE130A8DA43}"/>
              </a:ext>
            </a:extLst>
          </p:cNvPr>
          <p:cNvSpPr/>
          <p:nvPr/>
        </p:nvSpPr>
        <p:spPr>
          <a:xfrm>
            <a:off x="2005808" y="4498768"/>
            <a:ext cx="2563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Ted Lieu </a:t>
            </a:r>
            <a:r>
              <a:rPr lang="en-US" sz="1200" dirty="0"/>
              <a:t>(CA-33)</a:t>
            </a:r>
            <a:endParaRPr lang="en-US" sz="1200" b="1" dirty="0"/>
          </a:p>
          <a:p>
            <a:pPr>
              <a:spcAft>
                <a:spcPts val="600"/>
              </a:spcAft>
            </a:pPr>
            <a:r>
              <a:rPr lang="en-US" sz="1000" b="1" dirty="0"/>
              <a:t>Democratic Conference Vice-Chair</a:t>
            </a:r>
            <a:endParaRPr lang="en-US" sz="1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Elected as vice-chairman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Previously served as a co-chair on the Democratic Policy and Communications Committee 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D5DE2A9-38DC-6D42-9723-6D5029720AF8}"/>
              </a:ext>
            </a:extLst>
          </p:cNvPr>
          <p:cNvSpPr/>
          <p:nvPr/>
        </p:nvSpPr>
        <p:spPr>
          <a:xfrm>
            <a:off x="4696651" y="4472513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36E98A-5A03-A444-9B61-FBE130A8DA43}"/>
              </a:ext>
            </a:extLst>
          </p:cNvPr>
          <p:cNvSpPr/>
          <p:nvPr/>
        </p:nvSpPr>
        <p:spPr>
          <a:xfrm>
            <a:off x="5884293" y="4498768"/>
            <a:ext cx="256379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Joe Neguse </a:t>
            </a:r>
            <a:r>
              <a:rPr lang="en-US" sz="1200" dirty="0"/>
              <a:t>(CO-02)</a:t>
            </a:r>
          </a:p>
          <a:p>
            <a:pPr>
              <a:spcAft>
                <a:spcPts val="600"/>
              </a:spcAft>
            </a:pPr>
            <a:r>
              <a:rPr lang="en-US" sz="1000" b="1" dirty="0"/>
              <a:t>Chair of the Democratic Policy and Communications Committee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Elected as sole chair of the DPCC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Previously served as co-chair along with Ted Lieu, Debbie Dingell, and Matt Cartwright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8B76D0-5E5D-85C6-C547-4186EC443F67}"/>
              </a:ext>
            </a:extLst>
          </p:cNvPr>
          <p:cNvSpPr txBox="1"/>
          <p:nvPr/>
        </p:nvSpPr>
        <p:spPr>
          <a:xfrm>
            <a:off x="636989" y="6339294"/>
            <a:ext cx="47675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 </a:t>
            </a:r>
            <a:r>
              <a:rPr lang="en-US" sz="700" spc="200" dirty="0">
                <a:solidFill>
                  <a:schemeClr val="bg1">
                    <a:lumMod val="65000"/>
                  </a:schemeClr>
                </a:solidFill>
              </a:rPr>
              <a:t>Clerk of the House </a:t>
            </a:r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12481F-E836-E686-A844-C83176E5A473}"/>
              </a:ext>
            </a:extLst>
          </p:cNvPr>
          <p:cNvSpPr txBox="1"/>
          <p:nvPr/>
        </p:nvSpPr>
        <p:spPr>
          <a:xfrm>
            <a:off x="636989" y="6469226"/>
            <a:ext cx="306415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spc="200" dirty="0">
                <a:solidFill>
                  <a:schemeClr val="bg2">
                    <a:lumMod val="75000"/>
                  </a:schemeClr>
                </a:solidFill>
              </a:rPr>
              <a:t>12/02/2022 </a:t>
            </a:r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28" name="Picture 4" descr="About – Congressman Hakeem Jeffries">
            <a:extLst>
              <a:ext uri="{FF2B5EF4-FFF2-40B4-BE49-F238E27FC236}">
                <a16:creationId xmlns:a16="http://schemas.microsoft.com/office/drawing/2014/main" id="{83B83466-7F0D-81AB-62CE-DBDE971E9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" b="52"/>
          <a:stretch/>
        </p:blipFill>
        <p:spPr bwMode="auto">
          <a:xfrm>
            <a:off x="1084663" y="1503235"/>
            <a:ext cx="796494" cy="119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ography - Congresswoman Katherine Clark">
            <a:extLst>
              <a:ext uri="{FF2B5EF4-FFF2-40B4-BE49-F238E27FC236}">
                <a16:creationId xmlns:a16="http://schemas.microsoft.com/office/drawing/2014/main" id="{05E0959E-D0C5-3A97-3349-862619BE3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33703" y="1501920"/>
            <a:ext cx="796492" cy="119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ffice of the Clerk, U.S. House of Representatives - Pete Aguilar">
            <a:extLst>
              <a:ext uri="{FF2B5EF4-FFF2-40B4-BE49-F238E27FC236}">
                <a16:creationId xmlns:a16="http://schemas.microsoft.com/office/drawing/2014/main" id="{AECE1B3E-C9F0-E18B-DE97-E2ACC049DB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4" r="9204"/>
          <a:stretch/>
        </p:blipFill>
        <p:spPr bwMode="auto">
          <a:xfrm>
            <a:off x="1079850" y="3052382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ffice of the Clerk, U.S. House of Representatives - James E. Clyburn">
            <a:extLst>
              <a:ext uri="{FF2B5EF4-FFF2-40B4-BE49-F238E27FC236}">
                <a16:creationId xmlns:a16="http://schemas.microsoft.com/office/drawing/2014/main" id="{6CFDCF22-49AE-7C29-A8C1-909515C4A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4" r="9204"/>
          <a:stretch/>
        </p:blipFill>
        <p:spPr bwMode="auto">
          <a:xfrm>
            <a:off x="4833703" y="3086756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eet Ted | Congressman Ted Lieu">
            <a:extLst>
              <a:ext uri="{FF2B5EF4-FFF2-40B4-BE49-F238E27FC236}">
                <a16:creationId xmlns:a16="http://schemas.microsoft.com/office/drawing/2014/main" id="{85173703-6952-8830-E090-4CCC4D501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" b="69"/>
          <a:stretch/>
        </p:blipFill>
        <p:spPr bwMode="auto">
          <a:xfrm>
            <a:off x="1084663" y="4540034"/>
            <a:ext cx="796494" cy="119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41DC9E5-12CE-DF4D-E259-A3D9AC1FB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2" r="7232"/>
          <a:stretch/>
        </p:blipFill>
        <p:spPr bwMode="auto">
          <a:xfrm>
            <a:off x="4831619" y="4591122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731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E4CD891-BBBE-9849-A6B6-8F0D41D5DE39}"/>
              </a:ext>
            </a:extLst>
          </p:cNvPr>
          <p:cNvSpPr/>
          <p:nvPr/>
        </p:nvSpPr>
        <p:spPr>
          <a:xfrm>
            <a:off x="4694254" y="1390982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D5DE2A9-38DC-6D42-9723-6D5029720AF8}"/>
              </a:ext>
            </a:extLst>
          </p:cNvPr>
          <p:cNvSpPr/>
          <p:nvPr/>
        </p:nvSpPr>
        <p:spPr>
          <a:xfrm>
            <a:off x="812034" y="1391781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7CB1-1AF0-D742-929B-656FA5616638}"/>
              </a:ext>
            </a:extLst>
          </p:cNvPr>
          <p:cNvSpPr/>
          <p:nvPr/>
        </p:nvSpPr>
        <p:spPr>
          <a:xfrm>
            <a:off x="814430" y="2930895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840FDDD-A88E-2341-AD7E-3BB7972FD9C9}"/>
              </a:ext>
            </a:extLst>
          </p:cNvPr>
          <p:cNvSpPr/>
          <p:nvPr/>
        </p:nvSpPr>
        <p:spPr>
          <a:xfrm>
            <a:off x="4696651" y="2933510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98F915-6E18-AE4D-BE8B-EB5C18E4CA44}"/>
              </a:ext>
            </a:extLst>
          </p:cNvPr>
          <p:cNvSpPr/>
          <p:nvPr/>
        </p:nvSpPr>
        <p:spPr>
          <a:xfrm>
            <a:off x="5881897" y="1416382"/>
            <a:ext cx="256379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Chuck Schumer </a:t>
            </a:r>
            <a:r>
              <a:rPr lang="en-US" sz="1200" dirty="0"/>
              <a:t>(NY)</a:t>
            </a:r>
          </a:p>
          <a:p>
            <a:pPr>
              <a:spcAft>
                <a:spcPts val="600"/>
              </a:spcAft>
            </a:pPr>
            <a:r>
              <a:rPr lang="en-US" sz="1000" b="1" dirty="0"/>
              <a:t>Senate Majority Leader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Current Senate Majority Leader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Head representative of the Democratic party on the Senate floor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390EF2-496D-9B4B-A0B2-7F232B22111F}"/>
              </a:ext>
            </a:extLst>
          </p:cNvPr>
          <p:cNvSpPr/>
          <p:nvPr/>
        </p:nvSpPr>
        <p:spPr>
          <a:xfrm>
            <a:off x="2009616" y="2956295"/>
            <a:ext cx="256379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Dick Durbin </a:t>
            </a:r>
            <a:r>
              <a:rPr lang="en-US" sz="1200" dirty="0"/>
              <a:t>(IL)</a:t>
            </a:r>
            <a:endParaRPr lang="en-US" sz="1200" b="1" dirty="0"/>
          </a:p>
          <a:p>
            <a:pPr>
              <a:spcAft>
                <a:spcPts val="600"/>
              </a:spcAft>
            </a:pPr>
            <a:r>
              <a:rPr lang="en-US" sz="1000" b="1" dirty="0"/>
              <a:t>Democratic Majority Whip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Current Senate Majority Whip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Assistant leader, responsible for counting and securing party votes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6E98A-5A03-A444-9B61-FBE130A8DA43}"/>
              </a:ext>
            </a:extLst>
          </p:cNvPr>
          <p:cNvSpPr/>
          <p:nvPr/>
        </p:nvSpPr>
        <p:spPr>
          <a:xfrm>
            <a:off x="1999676" y="1418036"/>
            <a:ext cx="256379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Patty Murray </a:t>
            </a:r>
            <a:r>
              <a:rPr lang="en-US" sz="1200" dirty="0"/>
              <a:t>(WA)</a:t>
            </a:r>
          </a:p>
          <a:p>
            <a:pPr>
              <a:spcAft>
                <a:spcPts val="600"/>
              </a:spcAft>
            </a:pPr>
            <a:r>
              <a:rPr lang="en-US" sz="1000" b="1" dirty="0"/>
              <a:t>President Pro Tempore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Previously held by Sen. Leahy (VT)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Nominally the President of the Senate, but holds far less power over the Democratic caucus than the majority leader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AF170-08C1-9C4A-B0E2-B167120F01DA}"/>
              </a:ext>
            </a:extLst>
          </p:cNvPr>
          <p:cNvSpPr/>
          <p:nvPr/>
        </p:nvSpPr>
        <p:spPr>
          <a:xfrm>
            <a:off x="5891836" y="2959765"/>
            <a:ext cx="256379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Debbie Stabenow </a:t>
            </a:r>
            <a:r>
              <a:rPr lang="en-US" sz="1200" dirty="0"/>
              <a:t>(MI)</a:t>
            </a:r>
          </a:p>
          <a:p>
            <a:pPr>
              <a:spcAft>
                <a:spcPts val="600"/>
              </a:spcAft>
            </a:pPr>
            <a:r>
              <a:rPr lang="en-US" sz="1000" b="1" dirty="0"/>
              <a:t>Chair of Democratic Policy and Communications Committee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Current Vice-Chair of the House Democratic Caucus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Responsible for leading policy development for Senate Democrats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D5DE2A9-38DC-6D42-9723-6D5029720AF8}"/>
              </a:ext>
            </a:extLst>
          </p:cNvPr>
          <p:cNvSpPr/>
          <p:nvPr/>
        </p:nvSpPr>
        <p:spPr>
          <a:xfrm>
            <a:off x="818166" y="4472513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36E98A-5A03-A444-9B61-FBE130A8DA43}"/>
              </a:ext>
            </a:extLst>
          </p:cNvPr>
          <p:cNvSpPr/>
          <p:nvPr/>
        </p:nvSpPr>
        <p:spPr>
          <a:xfrm>
            <a:off x="2005808" y="4498768"/>
            <a:ext cx="256379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Elizabeth Warren</a:t>
            </a:r>
            <a:r>
              <a:rPr lang="en-US" sz="1200" dirty="0"/>
              <a:t> (MA)</a:t>
            </a:r>
            <a:endParaRPr lang="en-US" sz="1200" b="1" dirty="0"/>
          </a:p>
          <a:p>
            <a:pPr>
              <a:spcAft>
                <a:spcPts val="600"/>
              </a:spcAft>
            </a:pPr>
            <a:r>
              <a:rPr lang="en-US" sz="1000" b="1" dirty="0"/>
              <a:t>Vice Chair of Conference (Co-vice Chair)</a:t>
            </a:r>
            <a:endParaRPr lang="en-US" sz="1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Current Vice Chair of Conference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Assists Democratic leader in setting the Democratic agenda, messaging, and strategy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D5DE2A9-38DC-6D42-9723-6D5029720AF8}"/>
              </a:ext>
            </a:extLst>
          </p:cNvPr>
          <p:cNvSpPr/>
          <p:nvPr/>
        </p:nvSpPr>
        <p:spPr>
          <a:xfrm>
            <a:off x="4696651" y="4472513"/>
            <a:ext cx="3749040" cy="1435608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36E98A-5A03-A444-9B61-FBE130A8DA43}"/>
              </a:ext>
            </a:extLst>
          </p:cNvPr>
          <p:cNvSpPr/>
          <p:nvPr/>
        </p:nvSpPr>
        <p:spPr>
          <a:xfrm>
            <a:off x="5884293" y="4498768"/>
            <a:ext cx="256379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Mark Warner </a:t>
            </a:r>
            <a:r>
              <a:rPr lang="en-US" sz="1200" dirty="0"/>
              <a:t>(VA)</a:t>
            </a:r>
          </a:p>
          <a:p>
            <a:pPr>
              <a:spcAft>
                <a:spcPts val="600"/>
              </a:spcAft>
            </a:pPr>
            <a:r>
              <a:rPr lang="en-US" sz="1000" b="1" dirty="0"/>
              <a:t>Vice Chair of Conference (Co-vice Chair)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Current Vice Chair of Conference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dirty="0"/>
              <a:t>Assists Democratic leader in setting the Democratic agenda, messaging, and strategy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93563" y="562232"/>
            <a:ext cx="7339814" cy="723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Senate Democratic leadership (1/2)</a:t>
            </a:r>
          </a:p>
        </p:txBody>
      </p:sp>
      <p:pic>
        <p:nvPicPr>
          <p:cNvPr id="22" name="Picture 16" descr="Charles E. Schum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 bwMode="auto">
          <a:xfrm>
            <a:off x="4917083" y="1524128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ichard J. Durbi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 bwMode="auto">
          <a:xfrm>
            <a:off x="1014940" y="3062278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atty Murra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 bwMode="auto">
          <a:xfrm>
            <a:off x="1034745" y="1522283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ebbie Stabenow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 bwMode="auto">
          <a:xfrm>
            <a:off x="4897278" y="3060485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lizabeth Warre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 bwMode="auto">
          <a:xfrm>
            <a:off x="1037195" y="4604777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Warner, Mark R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 bwMode="auto">
          <a:xfrm>
            <a:off x="4899864" y="4604777"/>
            <a:ext cx="798576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7468F70-6EC8-3E42-BA39-822099A7DBA7}"/>
              </a:ext>
            </a:extLst>
          </p:cNvPr>
          <p:cNvSpPr txBox="1"/>
          <p:nvPr/>
        </p:nvSpPr>
        <p:spPr>
          <a:xfrm>
            <a:off x="636990" y="6361984"/>
            <a:ext cx="36302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The Hill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CDE333-7F6C-5974-9D17-E1F979595980}"/>
              </a:ext>
            </a:extLst>
          </p:cNvPr>
          <p:cNvSpPr txBox="1"/>
          <p:nvPr/>
        </p:nvSpPr>
        <p:spPr>
          <a:xfrm>
            <a:off x="636989" y="6469226"/>
            <a:ext cx="306415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spc="200" dirty="0">
                <a:solidFill>
                  <a:schemeClr val="bg2">
                    <a:lumMod val="75000"/>
                  </a:schemeClr>
                </a:solidFill>
              </a:rPr>
              <a:t>12/09/2022 </a:t>
            </a:r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750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5C6B5"/>
      </a:accent1>
      <a:accent2>
        <a:srgbClr val="00A8E1"/>
      </a:accent2>
      <a:accent3>
        <a:srgbClr val="BABBBA"/>
      </a:accent3>
      <a:accent4>
        <a:srgbClr val="FE5637"/>
      </a:accent4>
      <a:accent5>
        <a:srgbClr val="32653A"/>
      </a:accent5>
      <a:accent6>
        <a:srgbClr val="005471"/>
      </a:accent6>
      <a:hlink>
        <a:srgbClr val="69D3EB"/>
      </a:hlink>
      <a:folHlink>
        <a:srgbClr val="2B6983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C Template Refresh_Iteration A_5_22_20" id="{65FF12BA-0685-1C46-953A-74426E137123}" vid="{60C31AC6-C625-7B4E-83CF-F30B2EF04A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13020</TotalTime>
  <Words>2974</Words>
  <Application>Microsoft Office PowerPoint</Application>
  <PresentationFormat>On-screen Show (4:3)</PresentationFormat>
  <Paragraphs>332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EB Garamond</vt:lpstr>
      <vt:lpstr>Segoe UI</vt:lpstr>
      <vt:lpstr>Wingdings</vt:lpstr>
      <vt:lpstr>Office Theme</vt:lpstr>
      <vt:lpstr>Party leadership in the 118th Congress</vt:lpstr>
      <vt:lpstr>PowerPoint Presentation</vt:lpstr>
      <vt:lpstr>PowerPoint Presentation</vt:lpstr>
      <vt:lpstr>Kevin McCarthy (R-CA-20) became Speaker of the House, offering rules concessions to far-right colleagues</vt:lpstr>
      <vt:lpstr>Overview of McCarthy’s concessions in the House rules package</vt:lpstr>
      <vt:lpstr>House Republican leadership</vt:lpstr>
      <vt:lpstr>Senate Republican leadership</vt:lpstr>
      <vt:lpstr>House Democratic leadership</vt:lpstr>
      <vt:lpstr>PowerPoint Presentation</vt:lpstr>
      <vt:lpstr>PowerPoint Presentation</vt:lpstr>
    </vt:vector>
  </TitlesOfParts>
  <Company>Atlantic 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Presentation Center</dc:creator>
  <cp:lastModifiedBy>Aaron Baker</cp:lastModifiedBy>
  <cp:revision>1064</cp:revision>
  <dcterms:created xsi:type="dcterms:W3CDTF">2020-05-28T13:14:54Z</dcterms:created>
  <dcterms:modified xsi:type="dcterms:W3CDTF">2023-01-10T19:49:59Z</dcterms:modified>
</cp:coreProperties>
</file>