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62" r:id="rId4"/>
    <p:sldId id="276" r:id="rId5"/>
    <p:sldId id="272" r:id="rId6"/>
    <p:sldId id="273" r:id="rId7"/>
    <p:sldId id="274" r:id="rId8"/>
    <p:sldId id="259" r:id="rId9"/>
    <p:sldId id="271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2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Newell, Molly" initials="NM" lastIdx="69" clrIdx="1">
    <p:extLst>
      <p:ext uri="{19B8F6BF-5375-455C-9EA6-DF929625EA0E}">
        <p15:presenceInfo xmlns:p15="http://schemas.microsoft.com/office/powerpoint/2012/main" userId="Newell, Molly" providerId="None"/>
      </p:ext>
    </p:extLst>
  </p:cmAuthor>
  <p:cmAuthor id="3" name="Gizaw, Mona" initials="GM" lastIdx="19" clrIdx="2">
    <p:extLst>
      <p:ext uri="{19B8F6BF-5375-455C-9EA6-DF929625EA0E}">
        <p15:presenceInfo xmlns:p15="http://schemas.microsoft.com/office/powerpoint/2012/main" userId="Gizaw, Mona" providerId="None"/>
      </p:ext>
    </p:extLst>
  </p:cmAuthor>
  <p:cmAuthor id="4" name="Amirali, Anam" initials="AA" lastIdx="2" clrIdx="3">
    <p:extLst>
      <p:ext uri="{19B8F6BF-5375-455C-9EA6-DF929625EA0E}">
        <p15:presenceInfo xmlns:p15="http://schemas.microsoft.com/office/powerpoint/2012/main" userId="Amirali, Ana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2C1C"/>
    <a:srgbClr val="E6B92D"/>
    <a:srgbClr val="284D81"/>
    <a:srgbClr val="A92122"/>
    <a:srgbClr val="C9DAEE"/>
    <a:srgbClr val="94B6DD"/>
    <a:srgbClr val="5E91CC"/>
    <a:srgbClr val="1E4F7C"/>
    <a:srgbClr val="1B3A5F"/>
    <a:srgbClr val="122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32" autoAdjust="0"/>
    <p:restoredTop sz="96154" autoAdjust="0"/>
  </p:normalViewPr>
  <p:slideViewPr>
    <p:cSldViewPr snapToGrid="0">
      <p:cViewPr varScale="1">
        <p:scale>
          <a:sx n="67" d="100"/>
          <a:sy n="67" d="100"/>
        </p:scale>
        <p:origin x="1448" y="44"/>
      </p:cViewPr>
      <p:guideLst>
        <p:guide orient="horz" pos="2136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209243667995163E-2"/>
          <c:y val="7.9244832677165353E-2"/>
          <c:w val="0.95049009607000523"/>
          <c:h val="0.86763016732283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Losses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2D3-4F16-A9EE-ED826AA77A3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2D3-4F16-A9EE-ED826AA77A3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2D3-4F16-A9EE-ED826AA77A3C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Dentists' offices</c:v>
                </c:pt>
                <c:pt idx="1">
                  <c:v>Physicians' offices</c:v>
                </c:pt>
                <c:pt idx="2">
                  <c:v>Other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-503000</c:v>
                </c:pt>
                <c:pt idx="1">
                  <c:v>-243000</c:v>
                </c:pt>
                <c:pt idx="2">
                  <c:v>-205000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D3-4F16-A9EE-ED826AA77A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3"/>
        <c:overlap val="-27"/>
        <c:axId val="795281871"/>
        <c:axId val="795265647"/>
      </c:barChart>
      <c:catAx>
        <c:axId val="7952818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en-US"/>
          </a:p>
        </c:txPr>
        <c:crossAx val="795265647"/>
        <c:crosses val="autoZero"/>
        <c:auto val="1"/>
        <c:lblAlgn val="ctr"/>
        <c:lblOffset val="100"/>
        <c:noMultiLvlLbl val="0"/>
      </c:catAx>
      <c:valAx>
        <c:axId val="795265647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7952818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 the month change in employment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6029-410B-A3A0-7A64C8B5F14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029-410B-A3A0-7A64C8B5F14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mmm\-yy</c:formatCode>
                <c:ptCount val="3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</c:numCache>
            </c:numRef>
          </c:cat>
          <c:val>
            <c:numRef>
              <c:f>Sheet1!$B$2:$B$4</c:f>
              <c:numCache>
                <c:formatCode>#,##0.00</c:formatCode>
                <c:ptCount val="3"/>
                <c:pt idx="0" formatCode="General">
                  <c:v>-134.5</c:v>
                </c:pt>
                <c:pt idx="1">
                  <c:v>-2128.5</c:v>
                </c:pt>
                <c:pt idx="2" formatCode="General">
                  <c:v>390.7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B0-4B8E-8D71-A74AEAB78D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5634144"/>
        <c:axId val="804851808"/>
      </c:barChart>
      <c:catAx>
        <c:axId val="895634144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en-US"/>
          </a:p>
        </c:txPr>
        <c:crossAx val="804851808"/>
        <c:crosses val="autoZero"/>
        <c:auto val="0"/>
        <c:lblAlgn val="ctr"/>
        <c:lblOffset val="300"/>
        <c:noMultiLvlLbl val="0"/>
      </c:catAx>
      <c:valAx>
        <c:axId val="804851808"/>
        <c:scaling>
          <c:orientation val="minMax"/>
          <c:max val="400"/>
          <c:min val="-2200"/>
        </c:scaling>
        <c:delete val="1"/>
        <c:axPos val="l"/>
        <c:numFmt formatCode="General" sourceLinked="1"/>
        <c:majorTickMark val="out"/>
        <c:minorTickMark val="none"/>
        <c:tickLblPos val="nextTo"/>
        <c:crossAx val="895634144"/>
        <c:crosses val="autoZero"/>
        <c:crossBetween val="between"/>
        <c:majorUnit val="250"/>
        <c:minorUnit val="2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95171403381159E-2"/>
          <c:y val="2.162280179031591E-2"/>
          <c:w val="0.80500767150980301"/>
          <c:h val="0.918359798176051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May Changes (in thousands)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81E-407C-AEED-BC50FED4DEA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81E-407C-AEED-BC50FED4DEA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81E-407C-AEED-BC50FED4DEA5}"/>
              </c:ext>
            </c:extLst>
          </c:dPt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r"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Verdana" panose="020B060403050404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281E-407C-AEED-BC50FED4DEA5}"/>
                </c:ext>
              </c:extLst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r"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Verdana" panose="020B060403050404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281E-407C-AEED-BC50FED4DEA5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r"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Verdana" panose="020B0604030504040204" pitchFamily="34" charset="0"/>
                        <a:ea typeface="+mn-ea"/>
                        <a:cs typeface="+mn-cs"/>
                      </a:defRPr>
                    </a:pPr>
                    <a:fld id="{7FCB1889-6EAF-48DF-868E-BB190070D845}" type="CATEGORYNAME">
                      <a:rPr lang="en-US"/>
                      <a:pPr algn="r">
                        <a:defRPr sz="1000">
                          <a:latin typeface="Verdana" panose="020B0604030504040204" pitchFamily="34" charset="0"/>
                        </a:defRPr>
                      </a:pPr>
                      <a:t>[CATEGORY NAME]</a:t>
                    </a:fld>
                    <a:r>
                      <a:rPr lang="en-US" baseline="0" dirty="0"/>
                      <a:t>,</a:t>
                    </a:r>
                  </a:p>
                  <a:p>
                    <a:pPr algn="r">
                      <a:defRPr sz="1000">
                        <a:latin typeface="Verdana" panose="020B0604030504040204" pitchFamily="34" charset="0"/>
                      </a:defRPr>
                    </a:pPr>
                    <a:r>
                      <a:rPr lang="en-US" baseline="0" dirty="0"/>
                      <a:t> </a:t>
                    </a:r>
                    <a:fld id="{D5D5C080-A179-458C-93CA-4D6E8105C5AC}" type="VALUE">
                      <a:rPr lang="en-US" baseline="0"/>
                      <a:pPr algn="r">
                        <a:defRPr sz="1000">
                          <a:latin typeface="Verdana" panose="020B0604030504040204" pitchFamily="34" charset="0"/>
                        </a:defRPr>
                      </a:pPr>
                      <a:t>[VALUE]</a:t>
                    </a:fld>
                    <a:endParaRPr lang="en-US" baseline="0" dirty="0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r"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Verdana" panose="020B060403050404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116165015648974"/>
                      <c:h val="8.083889138537671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81E-407C-AEED-BC50FED4DEA5}"/>
                </c:ext>
              </c:extLst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l"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Verdana" panose="020B060403050404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415739251694798"/>
                      <c:h val="0.116818382686100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A25-4442-BAC6-23A366BFC725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l"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Verdana" panose="020B060403050404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361107936888402"/>
                      <c:h val="8.08388913853767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25-4442-BAC6-23A366BFC725}"/>
                </c:ext>
              </c:extLst>
            </c:dLbl>
            <c:dLbl>
              <c:idx val="5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l"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Verdana" panose="020B060403050404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5044937703169602"/>
                      <c:h val="0.18877713221295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A25-4442-BAC6-23A366BFC725}"/>
                </c:ext>
              </c:extLst>
            </c:dLbl>
            <c:dLbl>
              <c:idx val="6"/>
              <c:layout>
                <c:manualLayout>
                  <c:x val="2.1768050711286073E-4"/>
                  <c:y val="-2.1702740397793064E-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l"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Verdana" panose="020B060403050404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193618935597842"/>
                      <c:h val="0.116818382686100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52B-468E-89EE-540A9D1E5489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Nursing and LTCF</c:v>
                </c:pt>
                <c:pt idx="1">
                  <c:v>Ambulatory</c:v>
                </c:pt>
                <c:pt idx="2">
                  <c:v>Hospitals</c:v>
                </c:pt>
                <c:pt idx="3">
                  <c:v>Outpatient Centers</c:v>
                </c:pt>
                <c:pt idx="4">
                  <c:v>Physicans' offices</c:v>
                </c:pt>
                <c:pt idx="5">
                  <c:v>Other health practitioners' offices</c:v>
                </c:pt>
                <c:pt idx="6">
                  <c:v>Dentists' offices</c:v>
                </c:pt>
              </c:strCache>
            </c:strRef>
          </c:cat>
          <c:val>
            <c:numRef>
              <c:f>Sheet1!$B$2:$B$8</c:f>
              <c:numCache>
                <c:formatCode>#,##0.00</c:formatCode>
                <c:ptCount val="7"/>
                <c:pt idx="0" formatCode="General">
                  <c:v>-0.01</c:v>
                </c:pt>
                <c:pt idx="1">
                  <c:v>-0.01</c:v>
                </c:pt>
                <c:pt idx="2" formatCode="General">
                  <c:v>-0.01</c:v>
                </c:pt>
                <c:pt idx="3" formatCode="General">
                  <c:v>0.01</c:v>
                </c:pt>
                <c:pt idx="4" formatCode="General">
                  <c:v>0.02</c:v>
                </c:pt>
                <c:pt idx="5" formatCode="General">
                  <c:v>0.1</c:v>
                </c:pt>
                <c:pt idx="6" formatCode="General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2B-468E-89EE-540A9D1E54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5634144"/>
        <c:axId val="804851808"/>
      </c:barChart>
      <c:catAx>
        <c:axId val="8956341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low"/>
        <c:crossAx val="804851808"/>
        <c:crosses val="autoZero"/>
        <c:auto val="1"/>
        <c:lblAlgn val="ctr"/>
        <c:lblOffset val="300"/>
        <c:noMultiLvlLbl val="0"/>
      </c:catAx>
      <c:valAx>
        <c:axId val="8048518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95634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0.23023</cdr:x>
      <cdr:y>0.05021</cdr:y>
    </cdr:from>
    <cdr:to>
      <cdr:x>0.23164</cdr:x>
      <cdr:y>0.90815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4D35E35D-FD13-4705-8BEB-83E53620535A}"/>
            </a:ext>
          </a:extLst>
        </cdr:cNvPr>
        <cdr:cNvCxnSpPr/>
      </cdr:nvCxnSpPr>
      <cdr:spPr>
        <a:xfrm xmlns:a="http://schemas.openxmlformats.org/drawingml/2006/main" flipH="1">
          <a:off x="1015892" y="215411"/>
          <a:ext cx="6198" cy="3680975"/>
        </a:xfrm>
        <a:prstGeom xmlns:a="http://schemas.openxmlformats.org/drawingml/2006/main" prst="line">
          <a:avLst/>
        </a:prstGeom>
        <a:ln xmlns:a="http://schemas.openxmlformats.org/drawingml/2006/main" w="3175">
          <a:solidFill>
            <a:schemeClr val="bg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xios.com/health-care-workers-coronavirus-cf42a822-f17a-4c40-9d75-7d43ff3c0b84.html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bls.gov/news.release/pdf/empsit.pdf" TargetMode="Externa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ericanprogress.org/issues/early-childhood/news/2020/03/24/482086/u-s-coronavirus-response-must-meet-health-workers-child-care-needs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theatlantic.com/family/archive/2020/03/who-is-taking-care-of-hospital-workers-children/608848/" TargetMode="External"/><Relationship Id="rId4" Type="http://schemas.openxmlformats.org/officeDocument/2006/relationships/hyperlink" Target="https://www.axios.com/health-care-workers-coronavirus-cf42a822-f17a-4c40-9d75-7d43ff3c0b84.html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xios.com/health-care-workers-coronavirus-cf42a822-f17a-4c40-9d75-7d43ff3c0b84.html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bls.gov/news.release/pdf/empsit.pdf" TargetMode="External"/><Relationship Id="rId4" Type="http://schemas.openxmlformats.org/officeDocument/2006/relationships/hyperlink" Target="https://www.axios.com/health-care-hiring-boom-may-not-help-coronavirus-268898af-392c-4ce2-98e1-84c5bb7247cb.html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s.gov/news.release/pdf/empsit.pdf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healthsystemtracker.org/chart-collection/what-impact-has-the-coronavirus-pandemic-had-on-healthcare-employment/#item-start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xios.com/health-care-workers-coronavirus-cf42a822-f17a-4c40-9d75-7d43ff3c0b84.html" TargetMode="External"/><Relationship Id="rId7" Type="http://schemas.openxmlformats.org/officeDocument/2006/relationships/hyperlink" Target="https://www.statnews.com/2020/04/03/the-covid-19-crisis-too-few-are-talking-about-health-care-workers-mental-health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wsj.com/articles/nyu-langone-tells-er-doctors-to-think-more-critically-about-who-gets-ventilators-11585618990" TargetMode="External"/><Relationship Id="rId5" Type="http://schemas.openxmlformats.org/officeDocument/2006/relationships/hyperlink" Target="https://www.politico.com/news/2020/04/06/with-worst-to-come-3-in-4-us-hospitals-now-facing-covid-19-167853" TargetMode="External"/><Relationship Id="rId4" Type="http://schemas.openxmlformats.org/officeDocument/2006/relationships/hyperlink" Target="https://oig.hhs.gov/oei/reports/oei-06-20-00300.asp?utm_source=web&amp;utm_medium=web&amp;utm_campaign=covid-19-hospital-survey-04-06-2020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smb.org/siteassets/advocacy/pdf/state-emergency-declarations-licensures-requirementscovid-19.pdf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smb.org/siteassets/advocacy/pdf/states-expediting-licensure-for-inactive-retired-licensees-in-response-to-covid19.pdf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sl.org/research/labor-and-employment/covid-19-occupational-licensing-in-public-emergencies.aspx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politico.com/f/?id=00000171-3cab-d92d-a5ff-fcaba8370000" TargetMode="External"/><Relationship Id="rId4" Type="http://schemas.openxmlformats.org/officeDocument/2006/relationships/hyperlink" Target="https://imlcc.org/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xios.com/health-care-workers-coronavirus-cf42a822-f17a-4c40-9d75-7d43ff3c0b84.html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hicago.suntimes.com/coronavirus/2020/4/1/21203755/university-chicago-medical-students-coronavirus-graduate" TargetMode="External"/><Relationship Id="rId4" Type="http://schemas.openxmlformats.org/officeDocument/2006/relationships/hyperlink" Target="https://abcnews.go.com/Health/coronavirus-patients-surge-medical-students-rushed-practice-fight/story?id=69782734" TargetMode="Externa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xios.com/health-care-workers-coronavirus-cf42a822-f17a-4c40-9d75-7d43ff3c0b84.html" TargetMode="External"/><Relationship Id="rId7" Type="http://schemas.openxmlformats.org/officeDocument/2006/relationships/hyperlink" Target="https://www.modernhealthcare.com/labor/some-healthcare-workers-need-stronger-covid-19-protections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barrons.com/articles/for-care-workers-coronavirus-is-a-war-on-multiple-fronts-51585742400" TargetMode="External"/><Relationship Id="rId5" Type="http://schemas.openxmlformats.org/officeDocument/2006/relationships/hyperlink" Target="https://www.usatoday.com/story/news/investigations/2020/03/26/coronavirus-strains-home-health-care-putting-vulnerable-risk/5083219002/" TargetMode="External"/><Relationship Id="rId4" Type="http://schemas.openxmlformats.org/officeDocument/2006/relationships/hyperlink" Target="https://www.washingtonpost.com/dc-md-va/2020/03/23/home-health-care-aides-coronavirus-elderly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“Special report: Health care workers vs. coronavirus,” Axios,</a:t>
            </a:r>
            <a:r>
              <a:rPr lang="en-US" baseline="0" dirty="0"/>
              <a:t> April 6, 2020,</a:t>
            </a:r>
          </a:p>
          <a:p>
            <a:r>
              <a:rPr lang="en-US" dirty="0">
                <a:hlinkClick r:id="rId3"/>
              </a:rPr>
              <a:t>https://www.axios.com/health-care-workers-coronavirus-cf42a822-f17a-4c40-9d75-7d43ff3c0b84.html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“THE EMPLOYMENT SITUATION —</a:t>
            </a:r>
            <a:r>
              <a:rPr lang="en-US" baseline="0" dirty="0"/>
              <a:t> May</a:t>
            </a:r>
            <a:r>
              <a:rPr lang="en-US" dirty="0"/>
              <a:t> 2020,” Bureau</a:t>
            </a:r>
            <a:r>
              <a:rPr lang="en-US" baseline="0" dirty="0"/>
              <a:t> of Labor Statistics, June 5, 2020,</a:t>
            </a:r>
          </a:p>
          <a:p>
            <a:r>
              <a:rPr lang="en-US" dirty="0">
                <a:hlinkClick r:id="rId4"/>
              </a:rPr>
              <a:t>https://www.bls.gov/news.release/pdf/empsit.pdf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25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“The U.S. Coronavirus Response Must Meet Health Workers’ Child Care Needs,” Center for American Progress, March 26, 2020,</a:t>
            </a:r>
          </a:p>
          <a:p>
            <a:r>
              <a:rPr lang="en-US" dirty="0">
                <a:hlinkClick r:id="rId3"/>
              </a:rPr>
              <a:t>https://www.americanprogress.org/issues/early-childhood/news/2020/03/24/482086/u-s-coronavirus-response-must-meet-health-workers-child-care-needs/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“Special report: Health care workers vs. coronavirus,” Axios, April 6, 2020,</a:t>
            </a:r>
          </a:p>
          <a:p>
            <a:r>
              <a:rPr lang="en-US" dirty="0">
                <a:hlinkClick r:id="rId4"/>
              </a:rPr>
              <a:t>https://www.axios.com/health-care-workers-coronavirus-cf42a822-f17a-4c40-9d75-7d43ff3c0b84.html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“The Child-Care Crisis Is Even Worse for Health-Care Workers,” The</a:t>
            </a:r>
            <a:r>
              <a:rPr lang="en-US" baseline="0" dirty="0"/>
              <a:t> Atlantic, March 26, 2020,</a:t>
            </a:r>
          </a:p>
          <a:p>
            <a:r>
              <a:rPr lang="en-US" dirty="0">
                <a:hlinkClick r:id="rId5"/>
              </a:rPr>
              <a:t>https://www.theatlantic.com/family/archive/2020/03/who-is-taking-care-of-hospital-workers-children/608848/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683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“Special report: Health care workers vs. coronavirus,” Axios,</a:t>
            </a:r>
            <a:r>
              <a:rPr lang="en-US" baseline="0" dirty="0"/>
              <a:t> April 6, 2020,</a:t>
            </a:r>
          </a:p>
          <a:p>
            <a:r>
              <a:rPr lang="en-US" dirty="0">
                <a:hlinkClick r:id="rId3"/>
              </a:rPr>
              <a:t>https://www.axios.com/health-care-workers-coronavirus-cf42a822-f17a-4c40-9d75-7d43ff3c0b84.html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“Health care's hiring boom may not help the coronavirus outbreak,” Axios, March</a:t>
            </a:r>
            <a:r>
              <a:rPr lang="en-US" baseline="0" dirty="0"/>
              <a:t> 13, 2020,</a:t>
            </a:r>
          </a:p>
          <a:p>
            <a:r>
              <a:rPr lang="en-US" dirty="0">
                <a:hlinkClick r:id="rId4"/>
              </a:rPr>
              <a:t>https://www.axios.com/health-care-hiring-boom-may-not-help-coronavirus-268898af-392c-4ce2-98e1-84c5bb7247cb.html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“THE EMPLOYMENT SITUATION —</a:t>
            </a:r>
            <a:r>
              <a:rPr lang="en-US" baseline="0" dirty="0"/>
              <a:t> APRIL</a:t>
            </a:r>
            <a:r>
              <a:rPr lang="en-US" dirty="0"/>
              <a:t> 2020,” Bureau</a:t>
            </a:r>
            <a:r>
              <a:rPr lang="en-US" baseline="0" dirty="0"/>
              <a:t> of Labor Statistics, April 3, 2020,</a:t>
            </a:r>
          </a:p>
          <a:p>
            <a:r>
              <a:rPr lang="en-US" dirty="0">
                <a:hlinkClick r:id="rId5"/>
              </a:rPr>
              <a:t>https://www.bls.gov/news.release/pdf/empsit.pdf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63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“THE EMPLOYMENT SITUATION —</a:t>
            </a:r>
            <a:r>
              <a:rPr lang="en-US" baseline="0" dirty="0"/>
              <a:t> May </a:t>
            </a:r>
            <a:r>
              <a:rPr lang="en-US" dirty="0"/>
              <a:t>2020,” Bureau</a:t>
            </a:r>
            <a:r>
              <a:rPr lang="en-US" baseline="0" dirty="0"/>
              <a:t> of Labor Statistics, June 5, 2020,</a:t>
            </a:r>
          </a:p>
          <a:p>
            <a:r>
              <a:rPr lang="en-US" dirty="0">
                <a:hlinkClick r:id="rId3"/>
              </a:rPr>
              <a:t>https://www.bls.gov/news.release/pdf/empsit.pdf</a:t>
            </a:r>
            <a:endParaRPr lang="en-US" dirty="0"/>
          </a:p>
          <a:p>
            <a:endParaRPr lang="en-US" dirty="0"/>
          </a:p>
          <a:p>
            <a:r>
              <a:rPr lang="en-US" dirty="0"/>
              <a:t>Daniel McDermott and Cynthia Cox, “What impact has the coronavirus pandemic had on healthcare employment,?” June 16, 2020, </a:t>
            </a:r>
          </a:p>
          <a:p>
            <a:r>
              <a:rPr lang="en-US" dirty="0">
                <a:hlinkClick r:id="rId4"/>
              </a:rPr>
              <a:t>https://www.healthsystemtracker.org/chart-collection/what-impact-has-the-coronavirus-pandemic-had-on-healthcare-employment/#item-start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19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“Special report: Health care workers vs. coronavirus,” Axios,</a:t>
            </a:r>
            <a:r>
              <a:rPr lang="en-US" baseline="0" dirty="0"/>
              <a:t> April 6, 2020,</a:t>
            </a:r>
          </a:p>
          <a:p>
            <a:r>
              <a:rPr lang="en-US" dirty="0">
                <a:hlinkClick r:id="rId3"/>
              </a:rPr>
              <a:t>https://www.axios.com/health-care-workers-coronavirus-cf42a822-f17a-4c40-9d75-7d43ff3c0b84.html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“Hospital Experiences Responding</a:t>
            </a:r>
            <a:r>
              <a:rPr lang="en-US" baseline="0" dirty="0"/>
              <a:t> </a:t>
            </a:r>
            <a:r>
              <a:rPr lang="en-US" dirty="0"/>
              <a:t>to the COVID-19 Pandemic:</a:t>
            </a:r>
            <a:r>
              <a:rPr lang="en-US" baseline="0" dirty="0"/>
              <a:t> </a:t>
            </a:r>
            <a:r>
              <a:rPr lang="en-US" dirty="0"/>
              <a:t>Results of a National Pulse</a:t>
            </a:r>
            <a:r>
              <a:rPr lang="en-US" baseline="0" dirty="0"/>
              <a:t> </a:t>
            </a:r>
            <a:r>
              <a:rPr lang="en-US" dirty="0"/>
              <a:t>Survey March 23–27, 2020,” HHS OIG,</a:t>
            </a:r>
            <a:r>
              <a:rPr lang="en-US" baseline="0" dirty="0"/>
              <a:t> April 3, 2020,</a:t>
            </a:r>
          </a:p>
          <a:p>
            <a:r>
              <a:rPr lang="en-US" dirty="0">
                <a:hlinkClick r:id="rId4"/>
              </a:rPr>
              <a:t>https://oig.hhs.gov/oei/reports/oei-06-20-00300.asp?utm_source=web&amp;utm_medium=web&amp;utm_campaign=covid-19-hospital-survey-04-06-2020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“Trump blasts HHS watchdog for report on hospital shortages,” Politico, April 7, 2020,</a:t>
            </a:r>
          </a:p>
          <a:p>
            <a:r>
              <a:rPr lang="en-US" dirty="0">
                <a:hlinkClick r:id="rId5"/>
              </a:rPr>
              <a:t>https://www.politico.com/news/2020/04/06/with-worst-to-come-3-in-4-us-hospitals-now-facing-covid-19-167853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“NYU </a:t>
            </a:r>
            <a:r>
              <a:rPr lang="en-US" dirty="0" err="1"/>
              <a:t>Langone</a:t>
            </a:r>
            <a:r>
              <a:rPr lang="en-US" dirty="0"/>
              <a:t> Tells ER Doctors to ‘Think More Critically’ About Who Gets Ventilators,” Wall Street Journal, March 31, 2020,</a:t>
            </a:r>
          </a:p>
          <a:p>
            <a:r>
              <a:rPr lang="en-US" dirty="0">
                <a:hlinkClick r:id="rId6"/>
              </a:rPr>
              <a:t>https://www.wsj.com/articles/nyu-langone-tells-er-doctors-to-think-more-critically-about-who-gets-ventilators-11585618990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“The Covid-19 crisis too few are talking about: health care workers’ mental health,” Stat News, April 3, 2020,</a:t>
            </a:r>
          </a:p>
          <a:p>
            <a:r>
              <a:rPr lang="en-US" dirty="0">
                <a:hlinkClick r:id="rId7"/>
              </a:rPr>
              <a:t>https://www.statnews.com/2020/04/03/the-covid-19-crisis-too-few-are-talking-about-health-care-workers-mental-health/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3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“States Waiving Licensure Requirements/Renewals</a:t>
            </a:r>
            <a:r>
              <a:rPr lang="en-US" baseline="0" dirty="0"/>
              <a:t> in Response to COVID-19,” June 22, 2020,</a:t>
            </a:r>
          </a:p>
          <a:p>
            <a:r>
              <a:rPr lang="en-US" dirty="0">
                <a:hlinkClick r:id="rId3"/>
              </a:rPr>
              <a:t>https://www.fsmb.org/siteassets/advocacy/pdf/state-emergency-declarations-licensures-requirementscovid-19.pdf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8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“States Expediting Licensure for Inactive/Retired Licensees</a:t>
            </a:r>
            <a:r>
              <a:rPr lang="en-US" baseline="0" dirty="0"/>
              <a:t> in Response to COVID-19,” June 9, 2020,</a:t>
            </a:r>
          </a:p>
          <a:p>
            <a:r>
              <a:rPr lang="en-US" dirty="0">
                <a:hlinkClick r:id="rId3"/>
              </a:rPr>
              <a:t>https://www.fsmb.org/siteassets/advocacy/pdf/states-expediting-licensure-for-inactive-retired-licensees-in-response-to-covid19.pdf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34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“COVID-19: Occupational Licensing During Public Emergencies,” NCSL, April 1,</a:t>
            </a:r>
            <a:r>
              <a:rPr lang="en-US" baseline="0" dirty="0"/>
              <a:t> 2020,</a:t>
            </a:r>
          </a:p>
          <a:p>
            <a:r>
              <a:rPr lang="en-US" dirty="0">
                <a:hlinkClick r:id="rId3"/>
              </a:rPr>
              <a:t>https://www.ncsl.org/research/labor-and-employment/covid-19-occupational-licensing-in-public-emergencies.aspx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“The IMLC,” Interstate Medical Licensure Compact, Accessed June 24, 2020,</a:t>
            </a:r>
          </a:p>
          <a:p>
            <a:r>
              <a:rPr lang="en-US" dirty="0">
                <a:hlinkClick r:id="rId4"/>
              </a:rPr>
              <a:t>https://imlcc.org/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“States waiving medical license regulations for workforce surge,” Politico, April 2, 2020,</a:t>
            </a:r>
          </a:p>
          <a:p>
            <a:r>
              <a:rPr lang="en-US" dirty="0">
                <a:hlinkClick r:id="rId5"/>
              </a:rPr>
              <a:t>https://www.politico.com/f/?id=00000171-3cab-d92d-a5ff-fcaba8370000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35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“Special report: Health care workers vs. coronavirus,” Axios,</a:t>
            </a:r>
            <a:r>
              <a:rPr lang="en-US" baseline="0" dirty="0"/>
              <a:t> April 6, 2020,</a:t>
            </a:r>
          </a:p>
          <a:p>
            <a:r>
              <a:rPr lang="en-US" dirty="0">
                <a:hlinkClick r:id="rId3"/>
              </a:rPr>
              <a:t>https://www.axios.com/health-care-workers-coronavirus-cf42a822-f17a-4c40-9d75-7d43ff3c0b84.html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“As coronavirus patients surge, medical students rushed into practice to fight pandemic,” ABC News, April 1, 2020,</a:t>
            </a:r>
          </a:p>
          <a:p>
            <a:r>
              <a:rPr lang="en-US" dirty="0">
                <a:hlinkClick r:id="rId4"/>
              </a:rPr>
              <a:t>https://abcnews.go.com/Health/coronavirus-patients-surge-medical-students-rushed-practice-fight/story?id=69782734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“Officials mull allowing Illinois medical students to graduate early, join COVID-19 fight,” April 1, 2020,</a:t>
            </a:r>
          </a:p>
          <a:p>
            <a:r>
              <a:rPr lang="en-US" dirty="0">
                <a:hlinkClick r:id="rId5"/>
              </a:rPr>
              <a:t>https://chicago.suntimes.com/coronavirus/2020/4/1/21203755/university-chicago-medical-students-coronavirus-graduate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42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“Special report: Health care workers vs. coronavirus,” Axios,</a:t>
            </a:r>
            <a:r>
              <a:rPr lang="en-US" baseline="0" dirty="0"/>
              <a:t> April 6, 2020,</a:t>
            </a:r>
          </a:p>
          <a:p>
            <a:r>
              <a:rPr lang="en-US" dirty="0">
                <a:hlinkClick r:id="rId3"/>
              </a:rPr>
              <a:t>https://www.axios.com/health-care-workers-coronavirus-cf42a822-f17a-4c40-9d75-7d43ff3c0b84.html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“Unprotected and unprepared: Home health aides who care for sick, elderly brace for covid-19,” Washington Post, March 24, 2020,</a:t>
            </a:r>
          </a:p>
          <a:p>
            <a:r>
              <a:rPr lang="en-US" dirty="0">
                <a:hlinkClick r:id="rId4"/>
              </a:rPr>
              <a:t>https://www.washingtonpost.com/dc-md-va/2020/03/23/home-health-care-aides-coronavirus-elderly/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“'We want to live': At-risk adults, home health care workers fear coronavirus,” USA Today, March 26, 2020,</a:t>
            </a:r>
          </a:p>
          <a:p>
            <a:r>
              <a:rPr lang="en-US" dirty="0">
                <a:hlinkClick r:id="rId5"/>
              </a:rPr>
              <a:t>https://www.usatoday.com/story/news/investigations/2020/03/26/coronavirus-strains-home-health-care-putting-vulnerable-risk/5083219002/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“What It’s Like to Be a Health Worker During the Coronavirus Crisis,” </a:t>
            </a:r>
            <a:r>
              <a:rPr lang="en-US" dirty="0" err="1"/>
              <a:t>Barrons</a:t>
            </a:r>
            <a:r>
              <a:rPr lang="en-US" dirty="0"/>
              <a:t>, April 3, 2020,</a:t>
            </a:r>
          </a:p>
          <a:p>
            <a:r>
              <a:rPr lang="en-US" dirty="0">
                <a:hlinkClick r:id="rId6"/>
              </a:rPr>
              <a:t>https://www.barrons.com/articles/for-care-workers-coronavirus-is-a-war-on-multiple-fronts-51585742400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“Some healthcare workers need stronger COVID-19 protections,” Modern Healthcare, March 27, 2020,</a:t>
            </a:r>
          </a:p>
          <a:p>
            <a:r>
              <a:rPr lang="en-US" dirty="0">
                <a:hlinkClick r:id="rId7"/>
              </a:rPr>
              <a:t>https://www.modernhealthcare.com/labor/some-healthcare-workers-need-stronger-covid-19-protections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80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ＭＳ Ｐゴシック" charset="-128"/>
              </a:rPr>
              <a:t>Coronavirus – impact on health care workforce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latin typeface="+mj-lt"/>
                <a:ea typeface="MS PGothic" panose="020B0600070205080204" pitchFamily="34" charset="-128"/>
                <a:cs typeface="Georgia"/>
              </a:rPr>
              <a:t>A breakdown of key trends impacting the health care workforce during the COVID-19 pandemic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3412" y="3942054"/>
            <a:ext cx="39574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b="1" dirty="0">
                <a:latin typeface="+mj-lt"/>
                <a:ea typeface="MS PGothic" panose="020B0600070205080204" pitchFamily="34" charset="-128"/>
                <a:cs typeface="Georgia"/>
              </a:rPr>
              <a:t>June 24, 2020</a:t>
            </a:r>
          </a:p>
          <a:p>
            <a:pPr>
              <a:defRPr/>
            </a:pPr>
            <a:endParaRPr lang="en-US" sz="1200" b="1" dirty="0">
              <a:latin typeface="+mj-lt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r>
              <a:rPr lang="en-US" sz="1200" b="1" dirty="0"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>
              <a:defRPr/>
            </a:pPr>
            <a:r>
              <a:rPr lang="en-US" sz="1200" i="1" dirty="0">
                <a:latin typeface="+mj-lt"/>
                <a:ea typeface="MS PGothic" panose="020B0600070205080204" pitchFamily="34" charset="-128"/>
                <a:cs typeface="Georgia"/>
              </a:rPr>
              <a:t>Molly Newell</a:t>
            </a:r>
          </a:p>
          <a:p>
            <a:pPr>
              <a:defRPr/>
            </a:pPr>
            <a:endParaRPr lang="en-US" sz="1200" b="1" dirty="0">
              <a:latin typeface="+mj-lt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endParaRPr lang="en-US" sz="1200" b="1" dirty="0">
              <a:latin typeface="+mj-lt"/>
              <a:ea typeface="MS PGothic" panose="020B0600070205080204" pitchFamily="34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80803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95300" y="1834298"/>
            <a:ext cx="3870394" cy="26799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861230" y="1834298"/>
            <a:ext cx="3870394" cy="26799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nation’s 4.5 billion direct care workers face unique risks during the COVID-19 pandemic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10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95300" y="4650359"/>
            <a:ext cx="8236324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80757" y="2288466"/>
            <a:ext cx="3850867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400" i="1" dirty="0"/>
              <a:t>Impact on patients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At least 12 million people rely on direct care services annually, particularly the elderly and those with severe disabilities who are highly vulnerable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Requiring in-home care increases the risk of contracting and transferring the infection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There are concerns that the pandemic will exacerbate existing shortages of direct care workers, making it harder for patients to access needed services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46" y="2288466"/>
            <a:ext cx="3887175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400" i="1" dirty="0"/>
              <a:t>Impact on direct care workers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Many of the tasks direct care workers perform—including moving patients or helping them bathe—make social distancing impossible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Shortages of gloves, masks, and other PPE put workers at an increased risk of contracting or transferring the infection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Workers are less likely to have health insurance or paid sick leave, meaning that quarantining could have severe economic consequences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608655" y="5326023"/>
            <a:ext cx="18029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Nearly 90%</a:t>
            </a:r>
          </a:p>
          <a:p>
            <a:pPr algn="ctr"/>
            <a:r>
              <a:rPr lang="en-US" sz="1400" dirty="0"/>
              <a:t>are women</a:t>
            </a:r>
          </a:p>
        </p:txBody>
      </p:sp>
      <p:sp>
        <p:nvSpPr>
          <p:cNvPr id="7" name="Rectangle 6"/>
          <p:cNvSpPr/>
          <p:nvPr/>
        </p:nvSpPr>
        <p:spPr>
          <a:xfrm>
            <a:off x="3462675" y="5326023"/>
            <a:ext cx="19786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Almost 60%</a:t>
            </a:r>
          </a:p>
          <a:p>
            <a:pPr algn="ctr"/>
            <a:r>
              <a:rPr lang="en-US" sz="1400" dirty="0"/>
              <a:t>are people of color</a:t>
            </a:r>
          </a:p>
        </p:txBody>
      </p:sp>
      <p:sp>
        <p:nvSpPr>
          <p:cNvPr id="9" name="Rectangle 8"/>
          <p:cNvSpPr/>
          <p:nvPr/>
        </p:nvSpPr>
        <p:spPr>
          <a:xfrm>
            <a:off x="6578722" y="5326023"/>
            <a:ext cx="18924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1 in 4</a:t>
            </a:r>
          </a:p>
          <a:p>
            <a:pPr algn="ctr"/>
            <a:r>
              <a:rPr lang="en-US" sz="1400" dirty="0"/>
              <a:t>is an immigrant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1619" y="4756001"/>
            <a:ext cx="35665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Profile of direct care workers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462674" y="5183231"/>
            <a:ext cx="1947298" cy="870358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536466" y="5183231"/>
            <a:ext cx="1947298" cy="870358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523844" y="5183231"/>
            <a:ext cx="1947298" cy="870358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Google Shape;73;p7">
            <a:extLst>
              <a:ext uri="{FF2B5EF4-FFF2-40B4-BE49-F238E27FC236}">
                <a16:creationId xmlns:a16="http://schemas.microsoft.com/office/drawing/2014/main" id="{4592189E-6B30-FE4E-B125-C592771DDFD1}"/>
              </a:ext>
            </a:extLst>
          </p:cNvPr>
          <p:cNvSpPr txBox="1"/>
          <p:nvPr/>
        </p:nvSpPr>
        <p:spPr>
          <a:xfrm>
            <a:off x="401620" y="6209111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700"/>
              <a:buFont typeface="Arial"/>
              <a:buNone/>
            </a:pPr>
            <a:r>
              <a:rPr lang="en-US" sz="7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Sources: Axios, Washington Post, Modern Healthcare, USA  Today, </a:t>
            </a:r>
            <a:r>
              <a:rPr lang="en-US" sz="700" dirty="0" err="1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Barrons</a:t>
            </a:r>
            <a:r>
              <a:rPr lang="en-US" sz="7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. </a:t>
            </a:r>
            <a:endParaRPr sz="700" dirty="0">
              <a:solidFill>
                <a:srgbClr val="7F7F7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2974" y="6410619"/>
            <a:ext cx="39427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Molly Newell | Slide last updated: April 8, 2020.</a:t>
            </a:r>
          </a:p>
        </p:txBody>
      </p:sp>
      <p:sp>
        <p:nvSpPr>
          <p:cNvPr id="21" name="Oval 20"/>
          <p:cNvSpPr/>
          <p:nvPr/>
        </p:nvSpPr>
        <p:spPr>
          <a:xfrm>
            <a:off x="2028574" y="1493930"/>
            <a:ext cx="731520" cy="73152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25863" y="1469508"/>
            <a:ext cx="731520" cy="73152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74" y="1529989"/>
            <a:ext cx="692331" cy="69233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51" y="1503047"/>
            <a:ext cx="680332" cy="68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44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Nearly one in three health care workers has a young child at home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6" name="Google Shape;73;p7">
            <a:extLst>
              <a:ext uri="{FF2B5EF4-FFF2-40B4-BE49-F238E27FC236}">
                <a16:creationId xmlns:a16="http://schemas.microsoft.com/office/drawing/2014/main" id="{4592189E-6B30-FE4E-B125-C592771DDFD1}"/>
              </a:ext>
            </a:extLst>
          </p:cNvPr>
          <p:cNvSpPr txBox="1"/>
          <p:nvPr/>
        </p:nvSpPr>
        <p:spPr>
          <a:xfrm>
            <a:off x="401620" y="6209111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700"/>
              <a:buFont typeface="Arial"/>
              <a:buNone/>
            </a:pPr>
            <a:r>
              <a:rPr lang="en-US" sz="7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Sources: Center for American Progress, Axios, New York Times, Education Week.</a:t>
            </a:r>
            <a:endParaRPr sz="700" dirty="0">
              <a:solidFill>
                <a:srgbClr val="7F7F7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2974" y="6410619"/>
            <a:ext cx="39427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Molly Newell | Slide last updated: April 7, 2020.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" y="3573606"/>
            <a:ext cx="8236324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12489" y="1422774"/>
            <a:ext cx="35665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Health workers’ child care needs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369587" y="1745801"/>
            <a:ext cx="7992213" cy="1609971"/>
            <a:chOff x="273625" y="4375963"/>
            <a:chExt cx="7992213" cy="1609971"/>
          </a:xfrm>
        </p:grpSpPr>
        <p:grpSp>
          <p:nvGrpSpPr>
            <p:cNvPr id="27" name="Group 26"/>
            <p:cNvGrpSpPr/>
            <p:nvPr/>
          </p:nvGrpSpPr>
          <p:grpSpPr>
            <a:xfrm>
              <a:off x="4597583" y="5253067"/>
              <a:ext cx="3668255" cy="707886"/>
              <a:chOff x="443361" y="1842743"/>
              <a:chExt cx="3668255" cy="707886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443361" y="1842743"/>
                <a:ext cx="86244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accent5">
                        <a:lumMod val="7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3.5</a:t>
                </a:r>
              </a:p>
              <a:p>
                <a:pPr algn="ctr"/>
                <a:r>
                  <a:rPr lang="en-US" sz="1200" dirty="0">
                    <a:solidFill>
                      <a:schemeClr val="accent5">
                        <a:lumMod val="7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million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353151" y="1882306"/>
                <a:ext cx="275846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children of health care workers in the most populated areas who could need emergency child care</a:t>
                </a: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4575362" y="4375963"/>
              <a:ext cx="3596427" cy="707886"/>
              <a:chOff x="490706" y="1658335"/>
              <a:chExt cx="3596427" cy="707886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490706" y="1658335"/>
                <a:ext cx="95712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accent5">
                        <a:lumMod val="7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78</a:t>
                </a:r>
              </a:p>
              <a:p>
                <a:pPr algn="ctr"/>
                <a:r>
                  <a:rPr lang="en-US" sz="1200" dirty="0">
                    <a:solidFill>
                      <a:schemeClr val="accent5">
                        <a:lumMod val="7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percent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447833" y="1873778"/>
                <a:ext cx="26393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of those workers are women</a:t>
                </a:r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273625" y="5245656"/>
              <a:ext cx="3694526" cy="740278"/>
              <a:chOff x="490706" y="1587276"/>
              <a:chExt cx="3694526" cy="740278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490706" y="1587276"/>
                <a:ext cx="95712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accent5">
                        <a:lumMod val="7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15</a:t>
                </a:r>
              </a:p>
              <a:p>
                <a:pPr algn="ctr"/>
                <a:r>
                  <a:rPr lang="en-US" sz="1200" dirty="0">
                    <a:solidFill>
                      <a:schemeClr val="accent5">
                        <a:lumMod val="7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percent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447833" y="1681223"/>
                <a:ext cx="273739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of health workers have children but don’t have another family member to provide care</a:t>
                </a: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374630" y="4375964"/>
              <a:ext cx="3788751" cy="707886"/>
              <a:chOff x="490707" y="1658335"/>
              <a:chExt cx="3788751" cy="707886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490707" y="1658335"/>
                <a:ext cx="86244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chemeClr val="accent5">
                        <a:lumMod val="7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4.6</a:t>
                </a:r>
              </a:p>
              <a:p>
                <a:pPr algn="ctr"/>
                <a:r>
                  <a:rPr lang="en-US" sz="1200" dirty="0">
                    <a:solidFill>
                      <a:schemeClr val="accent5">
                        <a:lumMod val="7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million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366564" y="1781445"/>
                <a:ext cx="291289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or 30%, of frontline health workers have children under age 14</a:t>
                </a:r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422974" y="4021962"/>
            <a:ext cx="8343380" cy="2170323"/>
            <a:chOff x="422974" y="1567179"/>
            <a:chExt cx="8343380" cy="2170323"/>
          </a:xfrm>
        </p:grpSpPr>
        <p:grpSp>
          <p:nvGrpSpPr>
            <p:cNvPr id="15" name="Group 14"/>
            <p:cNvGrpSpPr/>
            <p:nvPr/>
          </p:nvGrpSpPr>
          <p:grpSpPr>
            <a:xfrm>
              <a:off x="422974" y="1586945"/>
              <a:ext cx="2558765" cy="2150557"/>
              <a:chOff x="422974" y="1586945"/>
              <a:chExt cx="2558765" cy="2150557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422974" y="2537173"/>
                <a:ext cx="255876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/>
                  <a:t>Many normal sources of childcare have closed</a:t>
                </a:r>
                <a:r>
                  <a:rPr lang="en-US" sz="1200" dirty="0"/>
                  <a:t>, including schools and day care. In 15 states, schools have closed or recommended closures to the end of the academic year.</a:t>
                </a:r>
              </a:p>
            </p:txBody>
          </p:sp>
          <p:sp>
            <p:nvSpPr>
              <p:cNvPr id="3" name="Oval 2"/>
              <p:cNvSpPr/>
              <p:nvPr/>
            </p:nvSpPr>
            <p:spPr>
              <a:xfrm>
                <a:off x="1245156" y="1586945"/>
                <a:ext cx="914400" cy="91440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315281" y="1586945"/>
              <a:ext cx="2558765" cy="1965891"/>
              <a:chOff x="3328477" y="1586945"/>
              <a:chExt cx="2558765" cy="1965891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3328477" y="2537173"/>
                <a:ext cx="2558765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/>
                  <a:t>Some state governors are allowing certain child care centers to remain open</a:t>
                </a:r>
                <a:r>
                  <a:rPr lang="en-US" sz="1200" dirty="0"/>
                  <a:t> for essential workers and their children.</a:t>
                </a:r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150659" y="1586945"/>
                <a:ext cx="914400" cy="91440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6207589" y="1618051"/>
              <a:ext cx="2558765" cy="1750119"/>
              <a:chOff x="6207589" y="1618051"/>
              <a:chExt cx="2558765" cy="1750119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7029771" y="1618051"/>
                <a:ext cx="914400" cy="91440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207589" y="2537173"/>
                <a:ext cx="255876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Some hospitals and universities have set up </a:t>
                </a:r>
                <a:r>
                  <a:rPr lang="en-US" sz="1200" b="1" dirty="0"/>
                  <a:t>independent babysitting networks </a:t>
                </a:r>
                <a:r>
                  <a:rPr lang="en-US" sz="1200" dirty="0"/>
                  <a:t>for health workers.</a:t>
                </a:r>
              </a:p>
            </p:txBody>
          </p:sp>
        </p:grpSp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11329" y="1653530"/>
              <a:ext cx="782053" cy="782053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2227" y="1658822"/>
              <a:ext cx="869487" cy="869487"/>
            </a:xfrm>
            <a:prstGeom prst="rect">
              <a:avLst/>
            </a:prstGeom>
          </p:spPr>
        </p:pic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3381" y="1567179"/>
              <a:ext cx="924682" cy="924682"/>
            </a:xfrm>
            <a:prstGeom prst="rect">
              <a:avLst/>
            </a:prstGeom>
          </p:spPr>
        </p:pic>
      </p:grpSp>
      <p:sp>
        <p:nvSpPr>
          <p:cNvPr id="40" name="TextBox 39"/>
          <p:cNvSpPr txBox="1"/>
          <p:nvPr/>
        </p:nvSpPr>
        <p:spPr>
          <a:xfrm>
            <a:off x="369587" y="3657421"/>
            <a:ext cx="35665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Gaps in child care availability</a:t>
            </a:r>
          </a:p>
        </p:txBody>
      </p:sp>
    </p:spTree>
    <p:extLst>
      <p:ext uri="{BB962C8B-B14F-4D97-AF65-F5344CB8AC3E}">
        <p14:creationId xmlns:p14="http://schemas.microsoft.com/office/powerpoint/2010/main" val="718132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trends in the health care workforce during the COVID-19 pandemic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079754" y="2170176"/>
            <a:ext cx="1371600" cy="13716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86200" y="2170176"/>
            <a:ext cx="1371600" cy="13716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57950" y="2170176"/>
            <a:ext cx="1371600" cy="13716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5300" y="3710478"/>
            <a:ext cx="2540508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Health care workers are </a:t>
            </a:r>
            <a:r>
              <a:rPr lang="en-US" sz="1400" b="1" dirty="0"/>
              <a:t>on the front line of the pandemic</a:t>
            </a:r>
            <a:endParaRPr lang="en-US" sz="14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/>
              <a:t>Supply shortages </a:t>
            </a:r>
            <a:r>
              <a:rPr lang="en-US" sz="1400" dirty="0"/>
              <a:t>are putting them at greater risk and could force them to </a:t>
            </a:r>
            <a:r>
              <a:rPr lang="en-US" sz="1400" b="1" dirty="0"/>
              <a:t>make life and death decisions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8996" y="1626875"/>
            <a:ext cx="2833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High risk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35808" y="1626875"/>
            <a:ext cx="2833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Unemployment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27192" y="1626875"/>
            <a:ext cx="2833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Labor shortages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186684" y="3710478"/>
            <a:ext cx="2540508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/>
              <a:t>Delays in non-urgent procedures </a:t>
            </a:r>
            <a:r>
              <a:rPr lang="en-US" sz="1400" dirty="0"/>
              <a:t>are leading to </a:t>
            </a:r>
            <a:r>
              <a:rPr lang="en-US" sz="1400" b="1" dirty="0"/>
              <a:t>lay offs </a:t>
            </a:r>
            <a:r>
              <a:rPr lang="en-US" sz="1400" dirty="0"/>
              <a:t>in outpatient offices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Health care system gained </a:t>
            </a:r>
            <a:r>
              <a:rPr lang="en-US" sz="1400" b="1" dirty="0"/>
              <a:t>312,000 jobs in May</a:t>
            </a:r>
            <a:r>
              <a:rPr lang="en-US" sz="1400" dirty="0"/>
              <a:t>,  after significant job losses from February to March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878068" y="3702784"/>
            <a:ext cx="268224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States are taking action to </a:t>
            </a:r>
            <a:r>
              <a:rPr lang="en-US" sz="1400" b="1" dirty="0"/>
              <a:t>expand their workforces </a:t>
            </a:r>
            <a:r>
              <a:rPr lang="en-US" sz="1400" dirty="0"/>
              <a:t>by recruiting retired practitioners and medical students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 dirty="0"/>
              <a:t>Child care shortages and mental stress </a:t>
            </a:r>
            <a:r>
              <a:rPr lang="en-US" sz="1400" dirty="0"/>
              <a:t>also strain the labor field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823" y="2194343"/>
            <a:ext cx="1308354" cy="130835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35033" y="2225455"/>
            <a:ext cx="1261041" cy="126104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933" y="2126437"/>
            <a:ext cx="1487633" cy="1487633"/>
          </a:xfrm>
          <a:prstGeom prst="rect">
            <a:avLst/>
          </a:prstGeom>
        </p:spPr>
      </p:pic>
      <p:sp>
        <p:nvSpPr>
          <p:cNvPr id="17" name="Google Shape;73;p7">
            <a:extLst>
              <a:ext uri="{FF2B5EF4-FFF2-40B4-BE49-F238E27FC236}">
                <a16:creationId xmlns:a16="http://schemas.microsoft.com/office/drawing/2014/main" id="{4592189E-6B30-FE4E-B125-C592771DDFD1}"/>
              </a:ext>
            </a:extLst>
          </p:cNvPr>
          <p:cNvSpPr txBox="1"/>
          <p:nvPr/>
        </p:nvSpPr>
        <p:spPr>
          <a:xfrm>
            <a:off x="401620" y="6209111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700"/>
              <a:buFont typeface="Arial"/>
              <a:buNone/>
            </a:pPr>
            <a:r>
              <a:rPr lang="en-US" sz="7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Sources: Axios. </a:t>
            </a:r>
            <a:endParaRPr sz="700" dirty="0">
              <a:solidFill>
                <a:srgbClr val="7F7F7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2974" y="6410619"/>
            <a:ext cx="39427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Molly Newell | Slide last updated: June 24, 2020.</a:t>
            </a:r>
          </a:p>
        </p:txBody>
      </p:sp>
    </p:spTree>
    <p:extLst>
      <p:ext uri="{BB962C8B-B14F-4D97-AF65-F5344CB8AC3E}">
        <p14:creationId xmlns:p14="http://schemas.microsoft.com/office/powerpoint/2010/main" val="2291536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care employment dropped by 1.4 million in April as the pandemic forced delays in non-urgent procedures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Google Shape;73;p7">
            <a:extLst>
              <a:ext uri="{FF2B5EF4-FFF2-40B4-BE49-F238E27FC236}">
                <a16:creationId xmlns:a16="http://schemas.microsoft.com/office/drawing/2014/main" id="{4592189E-6B30-FE4E-B125-C592771DDFD1}"/>
              </a:ext>
            </a:extLst>
          </p:cNvPr>
          <p:cNvSpPr txBox="1"/>
          <p:nvPr/>
        </p:nvSpPr>
        <p:spPr>
          <a:xfrm>
            <a:off x="401620" y="6209111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700"/>
              <a:buFont typeface="Arial"/>
              <a:buNone/>
            </a:pPr>
            <a:r>
              <a:rPr lang="en-US" sz="7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Sources: Bureau of Labor Statistics, Axios. </a:t>
            </a:r>
            <a:endParaRPr sz="700" dirty="0">
              <a:solidFill>
                <a:srgbClr val="7F7F7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2974" y="6410619"/>
            <a:ext cx="39427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Molly Newell | Slide last updated: June 24, 2020.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4751329" y="1636228"/>
            <a:ext cx="4062771" cy="4666333"/>
            <a:chOff x="319337" y="1542778"/>
            <a:chExt cx="4062771" cy="4666333"/>
          </a:xfrm>
        </p:grpSpPr>
        <p:graphicFrame>
          <p:nvGraphicFramePr>
            <p:cNvPr id="9" name="Chart 8"/>
            <p:cNvGraphicFramePr/>
            <p:nvPr>
              <p:extLst>
                <p:ext uri="{D42A27DB-BD31-4B8C-83A1-F6EECF244321}">
                  <p14:modId xmlns:p14="http://schemas.microsoft.com/office/powerpoint/2010/main" val="2132219130"/>
                </p:ext>
              </p:extLst>
            </p:nvPr>
          </p:nvGraphicFramePr>
          <p:xfrm>
            <a:off x="319337" y="2145111"/>
            <a:ext cx="3847715" cy="406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393497" y="1542778"/>
              <a:ext cx="39721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Health care system job losses in April, by type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9911" y="1788765"/>
              <a:ext cx="397219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bg2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BUREAU OF LABOR STATISTICS, APRIL 2020</a:t>
              </a:r>
            </a:p>
          </p:txBody>
        </p:sp>
      </p:grpSp>
      <p:cxnSp>
        <p:nvCxnSpPr>
          <p:cNvPr id="14" name="Straight Connector 13"/>
          <p:cNvCxnSpPr/>
          <p:nvPr/>
        </p:nvCxnSpPr>
        <p:spPr>
          <a:xfrm flipH="1">
            <a:off x="4641273" y="1676400"/>
            <a:ext cx="0" cy="4391891"/>
          </a:xfrm>
          <a:prstGeom prst="line">
            <a:avLst/>
          </a:prstGeom>
          <a:ln w="19050">
            <a:solidFill>
              <a:schemeClr val="bg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476250" y="3559425"/>
            <a:ext cx="4049230" cy="997069"/>
            <a:chOff x="476250" y="3294930"/>
            <a:chExt cx="4049230" cy="997069"/>
          </a:xfrm>
        </p:grpSpPr>
        <p:grpSp>
          <p:nvGrpSpPr>
            <p:cNvPr id="10" name="Group 9"/>
            <p:cNvGrpSpPr/>
            <p:nvPr/>
          </p:nvGrpSpPr>
          <p:grpSpPr>
            <a:xfrm>
              <a:off x="495300" y="3294930"/>
              <a:ext cx="4030180" cy="977215"/>
              <a:chOff x="495300" y="3294930"/>
              <a:chExt cx="4030180" cy="977215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495300" y="3357745"/>
                <a:ext cx="914400" cy="9144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519340" y="3294930"/>
                <a:ext cx="300614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/>
                  <a:t>Hospitals did not see any job losses in net in March</a:t>
                </a:r>
                <a:r>
                  <a:rPr lang="en-US" sz="1400" dirty="0"/>
                  <a:t>, but some hospital systems have begun cutting worker pay and benefits</a:t>
                </a:r>
              </a:p>
            </p:txBody>
          </p:sp>
        </p:grp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250" y="3347463"/>
              <a:ext cx="944536" cy="944536"/>
            </a:xfrm>
            <a:prstGeom prst="rect">
              <a:avLst/>
            </a:prstGeom>
          </p:spPr>
        </p:pic>
      </p:grpSp>
      <p:grpSp>
        <p:nvGrpSpPr>
          <p:cNvPr id="25" name="Group 24"/>
          <p:cNvGrpSpPr/>
          <p:nvPr/>
        </p:nvGrpSpPr>
        <p:grpSpPr>
          <a:xfrm>
            <a:off x="495300" y="2334747"/>
            <a:ext cx="4036332" cy="954107"/>
            <a:chOff x="495300" y="1859867"/>
            <a:chExt cx="4036332" cy="954107"/>
          </a:xfrm>
        </p:grpSpPr>
        <p:grpSp>
          <p:nvGrpSpPr>
            <p:cNvPr id="8" name="Group 7"/>
            <p:cNvGrpSpPr/>
            <p:nvPr/>
          </p:nvGrpSpPr>
          <p:grpSpPr>
            <a:xfrm>
              <a:off x="495300" y="1859867"/>
              <a:ext cx="4036332" cy="954107"/>
              <a:chOff x="495300" y="1859867"/>
              <a:chExt cx="4036332" cy="954107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495300" y="1879720"/>
                <a:ext cx="914400" cy="91440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519340" y="1859867"/>
                <a:ext cx="3012292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The vast majority of job losses were from outpatient facilities as the federal government told providers to delay unnecessary visits</a:t>
                </a:r>
              </a:p>
            </p:txBody>
          </p:sp>
        </p:grp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431" y="1898018"/>
              <a:ext cx="877804" cy="877804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495300" y="4827066"/>
            <a:ext cx="4030180" cy="1169551"/>
            <a:chOff x="495300" y="4750866"/>
            <a:chExt cx="4030180" cy="1169551"/>
          </a:xfrm>
        </p:grpSpPr>
        <p:sp>
          <p:nvSpPr>
            <p:cNvPr id="19" name="Oval 18"/>
            <p:cNvSpPr/>
            <p:nvPr/>
          </p:nvSpPr>
          <p:spPr>
            <a:xfrm>
              <a:off x="495300" y="4878442"/>
              <a:ext cx="914400" cy="9144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519340" y="4750866"/>
              <a:ext cx="300614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The health care sector has seen a hiring boom in recent years, but </a:t>
              </a:r>
              <a:r>
                <a:rPr lang="en-US" sz="1400" b="1" dirty="0"/>
                <a:t>most of those roles were administrative rather than clinical</a:t>
              </a:r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727" y="4958985"/>
              <a:ext cx="753312" cy="753312"/>
            </a:xfrm>
            <a:prstGeom prst="rect">
              <a:avLst/>
            </a:prstGeom>
          </p:spPr>
        </p:pic>
      </p:grpSp>
      <p:sp>
        <p:nvSpPr>
          <p:cNvPr id="26" name="TextBox 25"/>
          <p:cNvSpPr txBox="1"/>
          <p:nvPr/>
        </p:nvSpPr>
        <p:spPr>
          <a:xfrm>
            <a:off x="495300" y="1642780"/>
            <a:ext cx="411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Relevant employment trends in </a:t>
            </a:r>
          </a:p>
          <a:p>
            <a:pPr algn="ctr"/>
            <a:r>
              <a:rPr lang="en-US" sz="1400" b="1" dirty="0"/>
              <a:t>the health sector</a:t>
            </a:r>
          </a:p>
        </p:txBody>
      </p:sp>
    </p:spTree>
    <p:extLst>
      <p:ext uri="{BB962C8B-B14F-4D97-AF65-F5344CB8AC3E}">
        <p14:creationId xmlns:p14="http://schemas.microsoft.com/office/powerpoint/2010/main" val="1119960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Google Shape;73;p7">
            <a:extLst>
              <a:ext uri="{FF2B5EF4-FFF2-40B4-BE49-F238E27FC236}">
                <a16:creationId xmlns:a16="http://schemas.microsoft.com/office/drawing/2014/main" id="{4592189E-6B30-FE4E-B125-C592771DDFD1}"/>
              </a:ext>
            </a:extLst>
          </p:cNvPr>
          <p:cNvSpPr txBox="1"/>
          <p:nvPr/>
        </p:nvSpPr>
        <p:spPr>
          <a:xfrm>
            <a:off x="401620" y="6209111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700"/>
              <a:buFont typeface="Arial"/>
              <a:buNone/>
            </a:pPr>
            <a:r>
              <a:rPr lang="en-US" sz="7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Sources: Bureau of Labor Statistics, Peterson-KFF. </a:t>
            </a:r>
            <a:endParaRPr sz="700" dirty="0">
              <a:solidFill>
                <a:srgbClr val="7F7F7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2974" y="6410619"/>
            <a:ext cx="39427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Mona Gizaw | Slide last updated: June 24, 2020.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A14C27E-4D6F-49AF-A950-51B38572A95E}"/>
              </a:ext>
            </a:extLst>
          </p:cNvPr>
          <p:cNvSpPr txBox="1"/>
          <p:nvPr/>
        </p:nvSpPr>
        <p:spPr>
          <a:xfrm>
            <a:off x="401620" y="1408178"/>
            <a:ext cx="3791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Health care and social assistance employment changes in thousands</a:t>
            </a:r>
          </a:p>
        </p:txBody>
      </p:sp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5710EBE1-8571-4157-A4B3-F9CD565578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2941149"/>
              </p:ext>
            </p:extLst>
          </p:nvPr>
        </p:nvGraphicFramePr>
        <p:xfrm>
          <a:off x="306939" y="2261044"/>
          <a:ext cx="3942720" cy="3993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BEA75D0E-E88C-461E-B6EB-3F0D10FC2F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2859653"/>
              </p:ext>
            </p:extLst>
          </p:nvPr>
        </p:nvGraphicFramePr>
        <p:xfrm>
          <a:off x="4531545" y="2231954"/>
          <a:ext cx="4412430" cy="4290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id="{3ADB6DE2-C5BB-4AA4-92BF-B3862A4EF0AE}"/>
              </a:ext>
            </a:extLst>
          </p:cNvPr>
          <p:cNvSpPr txBox="1"/>
          <p:nvPr/>
        </p:nvSpPr>
        <p:spPr>
          <a:xfrm>
            <a:off x="4471850" y="1431442"/>
            <a:ext cx="4259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Share of health care employment changes from April to May, by industry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339DAFC-40EE-414A-B0B1-2D8C0A0BB686}"/>
              </a:ext>
            </a:extLst>
          </p:cNvPr>
          <p:cNvSpPr txBox="1"/>
          <p:nvPr/>
        </p:nvSpPr>
        <p:spPr>
          <a:xfrm>
            <a:off x="401620" y="1873911"/>
            <a:ext cx="4129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BUREAU OF LABOR STATISTICS, IN THOUSANDS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EB10806-F595-4985-9934-D03CC18662F1}"/>
              </a:ext>
            </a:extLst>
          </p:cNvPr>
          <p:cNvSpPr txBox="1"/>
          <p:nvPr/>
        </p:nvSpPr>
        <p:spPr>
          <a:xfrm>
            <a:off x="4475180" y="1904962"/>
            <a:ext cx="37883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PETERSON-KFF, APRIL-MAY 2020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365694" y="1408178"/>
            <a:ext cx="0" cy="4800933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/>
          <a:lstStyle/>
          <a:p>
            <a:r>
              <a:rPr lang="en-US" dirty="0"/>
              <a:t>In May, health care employment rose, showing a slight recovery from drastic drops in previous months</a:t>
            </a:r>
          </a:p>
        </p:txBody>
      </p:sp>
    </p:spTree>
    <p:extLst>
      <p:ext uri="{BB962C8B-B14F-4D97-AF65-F5344CB8AC3E}">
        <p14:creationId xmlns:p14="http://schemas.microsoft.com/office/powerpoint/2010/main" val="3489185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care workers on the frontline spend more time around the virus, increasing their risk of contracting COVID-19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418871" y="1681844"/>
            <a:ext cx="2602837" cy="439238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3243505" y="1681844"/>
            <a:ext cx="2602837" cy="439238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6068139" y="1681844"/>
            <a:ext cx="2602837" cy="439238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377981A1-C936-0048-8278-3CD4121ED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875" y="1946478"/>
            <a:ext cx="2602836" cy="28190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400" b="1" dirty="0"/>
              <a:t>PPE shortages</a:t>
            </a: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377981A1-C936-0048-8278-3CD4121ED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3506" y="1946478"/>
            <a:ext cx="2602836" cy="28190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400" b="1" dirty="0"/>
              <a:t>Mental toll</a:t>
            </a:r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377981A1-C936-0048-8278-3CD4121ED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6944" y="1841155"/>
            <a:ext cx="2602836" cy="28190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400" b="1" dirty="0"/>
              <a:t>Impact of supply shortages</a:t>
            </a:r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377981A1-C936-0048-8278-3CD4121ED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574" y="3474204"/>
            <a:ext cx="2538627" cy="202945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marL="171450" indent="-17145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1100" dirty="0"/>
              <a:t>The US does not have enough personal protective equipment (PPE), like masks and gloves, to keep workers from becoming infected, leading providers to adapt with non-medical substitutes, like bandanas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1100" dirty="0"/>
              <a:t>Reports of these shortages were corroborated by a recent report from the HHS OIG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1100" dirty="0"/>
              <a:t>Frontline health workers in China, Italy, and the US have died of COVID-19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endParaRPr lang="en-US" altLang="en-US" sz="1100" dirty="0"/>
          </a:p>
        </p:txBody>
      </p:sp>
      <p:sp>
        <p:nvSpPr>
          <p:cNvPr id="27" name="Rectangle 14">
            <a:extLst>
              <a:ext uri="{FF2B5EF4-FFF2-40B4-BE49-F238E27FC236}">
                <a16:creationId xmlns:a16="http://schemas.microsoft.com/office/drawing/2014/main" id="{377981A1-C936-0048-8278-3CD4121ED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753" y="3474205"/>
            <a:ext cx="2576961" cy="2204467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marL="171450" indent="-17145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1100" dirty="0"/>
              <a:t>In a recent report from the HHS OIG, hospital administrators expressed that fear and uncertainty were taking a professional and personal emotional toll on staff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1100" dirty="0"/>
              <a:t>Workers run the risk of spreading the disease to their families, driving some to socially distance from members of their household</a:t>
            </a:r>
          </a:p>
        </p:txBody>
      </p:sp>
      <p:sp>
        <p:nvSpPr>
          <p:cNvPr id="28" name="Rectangle 14">
            <a:extLst>
              <a:ext uri="{FF2B5EF4-FFF2-40B4-BE49-F238E27FC236}">
                <a16:creationId xmlns:a16="http://schemas.microsoft.com/office/drawing/2014/main" id="{377981A1-C936-0048-8278-3CD4121ED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8283" y="3474205"/>
            <a:ext cx="2529504" cy="1610556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marL="171450" indent="-17145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100" dirty="0">
                <a:ea typeface="MS PGothic" panose="020B0600070205080204" pitchFamily="34" charset="-128"/>
                <a:cs typeface="Georgia"/>
              </a:rPr>
              <a:t>Were hospitals to run out of life-saving equipment, like ventilators, health care workers may be put in the position of deciding which patient receives essential treatments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1100" i="1" dirty="0"/>
              <a:t>Example: </a:t>
            </a:r>
            <a:r>
              <a:rPr lang="en-US" altLang="en-US" sz="1100" dirty="0"/>
              <a:t>NYU </a:t>
            </a:r>
            <a:r>
              <a:rPr lang="en-US" altLang="en-US" sz="1100" dirty="0" err="1"/>
              <a:t>Langone</a:t>
            </a:r>
            <a:r>
              <a:rPr lang="en-US" altLang="en-US" sz="1100" dirty="0"/>
              <a:t> Health told ER doctors they have “sole discretion” to place patients on ventilators and have institutional support to “withhold futile intubations”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6BD4FDA-9669-C64A-A621-0FE783AEDF8C}"/>
              </a:ext>
            </a:extLst>
          </p:cNvPr>
          <p:cNvSpPr/>
          <p:nvPr/>
        </p:nvSpPr>
        <p:spPr>
          <a:xfrm>
            <a:off x="1235323" y="2427017"/>
            <a:ext cx="969931" cy="969931"/>
          </a:xfrm>
          <a:prstGeom prst="ellipse">
            <a:avLst/>
          </a:prstGeom>
          <a:solidFill>
            <a:srgbClr val="558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5B044B5-055E-2F44-8C4E-5AAAA5234196}"/>
              </a:ext>
            </a:extLst>
          </p:cNvPr>
          <p:cNvSpPr/>
          <p:nvPr/>
        </p:nvSpPr>
        <p:spPr>
          <a:xfrm>
            <a:off x="4059956" y="2427016"/>
            <a:ext cx="969931" cy="969931"/>
          </a:xfrm>
          <a:prstGeom prst="ellipse">
            <a:avLst/>
          </a:prstGeom>
          <a:solidFill>
            <a:srgbClr val="558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7E0895D-194E-3A43-A861-A63B227E3DEA}"/>
              </a:ext>
            </a:extLst>
          </p:cNvPr>
          <p:cNvSpPr/>
          <p:nvPr/>
        </p:nvSpPr>
        <p:spPr>
          <a:xfrm>
            <a:off x="6878860" y="2426086"/>
            <a:ext cx="969931" cy="969931"/>
          </a:xfrm>
          <a:prstGeom prst="ellipse">
            <a:avLst/>
          </a:prstGeom>
          <a:solidFill>
            <a:srgbClr val="558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Google Shape;73;p7">
            <a:extLst>
              <a:ext uri="{FF2B5EF4-FFF2-40B4-BE49-F238E27FC236}">
                <a16:creationId xmlns:a16="http://schemas.microsoft.com/office/drawing/2014/main" id="{4592189E-6B30-FE4E-B125-C592771DDFD1}"/>
              </a:ext>
            </a:extLst>
          </p:cNvPr>
          <p:cNvSpPr txBox="1"/>
          <p:nvPr/>
        </p:nvSpPr>
        <p:spPr>
          <a:xfrm>
            <a:off x="401620" y="6209111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700"/>
              <a:buFont typeface="Arial"/>
              <a:buNone/>
            </a:pPr>
            <a:r>
              <a:rPr lang="en-US" sz="7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Sources: Axios, Wall Street Journal, Stat News, Politico, HHS OIG.</a:t>
            </a:r>
            <a:endParaRPr sz="700" dirty="0">
              <a:solidFill>
                <a:srgbClr val="7F7F7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2974" y="6410619"/>
            <a:ext cx="39427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Molly Newell | Slide last updated: April 7, 2020.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587" y="2472259"/>
            <a:ext cx="918668" cy="9186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107" y="2401237"/>
            <a:ext cx="1019628" cy="101962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555" y="2401237"/>
            <a:ext cx="1036959" cy="103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46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of May 5, all states and territories are waiving certain licensure requirements in response to COVID-19</a:t>
            </a:r>
          </a:p>
        </p:txBody>
      </p:sp>
      <p:sp>
        <p:nvSpPr>
          <p:cNvPr id="121" name="Rectangle 14">
            <a:extLst>
              <a:ext uri="{FF2B5EF4-FFF2-40B4-BE49-F238E27FC236}">
                <a16:creationId xmlns:a16="http://schemas.microsoft.com/office/drawing/2014/main" id="{B94512C0-77A9-3E42-B579-0736B3558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0" y="1520770"/>
            <a:ext cx="8100123" cy="346609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</a:rPr>
              <a:t>States with waivers on licensure requirements, allowing medical professionals with valid licenses practice out-of-state</a:t>
            </a:r>
          </a:p>
        </p:txBody>
      </p:sp>
      <p:sp>
        <p:nvSpPr>
          <p:cNvPr id="122" name="Google Shape;73;p7">
            <a:extLst>
              <a:ext uri="{FF2B5EF4-FFF2-40B4-BE49-F238E27FC236}">
                <a16:creationId xmlns:a16="http://schemas.microsoft.com/office/drawing/2014/main" id="{4592189E-6B30-FE4E-B125-C592771DDFD1}"/>
              </a:ext>
            </a:extLst>
          </p:cNvPr>
          <p:cNvSpPr txBox="1"/>
          <p:nvPr/>
        </p:nvSpPr>
        <p:spPr>
          <a:xfrm>
            <a:off x="422974" y="623225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700"/>
              <a:buFont typeface="Arial"/>
              <a:buNone/>
            </a:pPr>
            <a:r>
              <a:rPr lang="en-US" sz="7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Sources: Federation of State Medical Boards. </a:t>
            </a:r>
            <a:endParaRPr sz="700" dirty="0">
              <a:solidFill>
                <a:srgbClr val="7F7F7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Rectangle 14">
            <a:extLst>
              <a:ext uri="{FF2B5EF4-FFF2-40B4-BE49-F238E27FC236}">
                <a16:creationId xmlns:a16="http://schemas.microsoft.com/office/drawing/2014/main" id="{2D1B5491-4742-0743-B5CE-587E2B8FC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0" y="1931638"/>
            <a:ext cx="6436728" cy="262078"/>
          </a:xfrm>
          <a:prstGeom prst="rect">
            <a:avLst/>
          </a:prstGeom>
          <a:noFill/>
          <a:ln>
            <a:noFill/>
          </a:ln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FEDERATION OF STATE MEDICAL BOARDS, AS OF MAY 5</a:t>
            </a:r>
          </a:p>
        </p:txBody>
      </p:sp>
      <p:sp>
        <p:nvSpPr>
          <p:cNvPr id="118" name="Freeform 26"/>
          <p:cNvSpPr>
            <a:spLocks/>
          </p:cNvSpPr>
          <p:nvPr/>
        </p:nvSpPr>
        <p:spPr bwMode="auto">
          <a:xfrm>
            <a:off x="1800148" y="4960181"/>
            <a:ext cx="873034" cy="701675"/>
          </a:xfrm>
          <a:custGeom>
            <a:avLst/>
            <a:gdLst>
              <a:gd name="T0" fmla="*/ 913852 w 450"/>
              <a:gd name="T1" fmla="*/ 622508 h 356"/>
              <a:gd name="T2" fmla="*/ 840492 w 450"/>
              <a:gd name="T3" fmla="*/ 565916 h 356"/>
              <a:gd name="T4" fmla="*/ 773421 w 450"/>
              <a:gd name="T5" fmla="*/ 507229 h 356"/>
              <a:gd name="T6" fmla="*/ 714733 w 450"/>
              <a:gd name="T7" fmla="*/ 528188 h 356"/>
              <a:gd name="T8" fmla="*/ 641373 w 450"/>
              <a:gd name="T9" fmla="*/ 496749 h 356"/>
              <a:gd name="T10" fmla="*/ 563822 w 450"/>
              <a:gd name="T11" fmla="*/ 301822 h 356"/>
              <a:gd name="T12" fmla="*/ 503038 w 450"/>
              <a:gd name="T13" fmla="*/ 46112 h 356"/>
              <a:gd name="T14" fmla="*/ 459022 w 450"/>
              <a:gd name="T15" fmla="*/ 35632 h 356"/>
              <a:gd name="T16" fmla="*/ 396142 w 450"/>
              <a:gd name="T17" fmla="*/ 35632 h 356"/>
              <a:gd name="T18" fmla="*/ 337455 w 450"/>
              <a:gd name="T19" fmla="*/ 29344 h 356"/>
              <a:gd name="T20" fmla="*/ 291343 w 450"/>
              <a:gd name="T21" fmla="*/ 10480 h 356"/>
              <a:gd name="T22" fmla="*/ 241039 w 450"/>
              <a:gd name="T23" fmla="*/ 0 h 356"/>
              <a:gd name="T24" fmla="*/ 184447 w 450"/>
              <a:gd name="T25" fmla="*/ 18864 h 356"/>
              <a:gd name="T26" fmla="*/ 127855 w 450"/>
              <a:gd name="T27" fmla="*/ 33536 h 356"/>
              <a:gd name="T28" fmla="*/ 88032 w 450"/>
              <a:gd name="T29" fmla="*/ 98511 h 356"/>
              <a:gd name="T30" fmla="*/ 62880 w 450"/>
              <a:gd name="T31" fmla="*/ 127855 h 356"/>
              <a:gd name="T32" fmla="*/ 104800 w 450"/>
              <a:gd name="T33" fmla="*/ 190735 h 356"/>
              <a:gd name="T34" fmla="*/ 134143 w 450"/>
              <a:gd name="T35" fmla="*/ 236846 h 356"/>
              <a:gd name="T36" fmla="*/ 96416 w 450"/>
              <a:gd name="T37" fmla="*/ 215887 h 356"/>
              <a:gd name="T38" fmla="*/ 37728 w 450"/>
              <a:gd name="T39" fmla="*/ 224270 h 356"/>
              <a:gd name="T40" fmla="*/ 10480 w 450"/>
              <a:gd name="T41" fmla="*/ 253614 h 356"/>
              <a:gd name="T42" fmla="*/ 27248 w 450"/>
              <a:gd name="T43" fmla="*/ 295534 h 356"/>
              <a:gd name="T44" fmla="*/ 58688 w 450"/>
              <a:gd name="T45" fmla="*/ 316494 h 356"/>
              <a:gd name="T46" fmla="*/ 125759 w 450"/>
              <a:gd name="T47" fmla="*/ 314398 h 356"/>
              <a:gd name="T48" fmla="*/ 138335 w 450"/>
              <a:gd name="T49" fmla="*/ 350030 h 356"/>
              <a:gd name="T50" fmla="*/ 96416 w 450"/>
              <a:gd name="T51" fmla="*/ 362606 h 356"/>
              <a:gd name="T52" fmla="*/ 67072 w 450"/>
              <a:gd name="T53" fmla="*/ 375181 h 356"/>
              <a:gd name="T54" fmla="*/ 46112 w 450"/>
              <a:gd name="T55" fmla="*/ 398237 h 356"/>
              <a:gd name="T56" fmla="*/ 8384 w 450"/>
              <a:gd name="T57" fmla="*/ 444349 h 356"/>
              <a:gd name="T58" fmla="*/ 23056 w 450"/>
              <a:gd name="T59" fmla="*/ 496749 h 356"/>
              <a:gd name="T60" fmla="*/ 46112 w 450"/>
              <a:gd name="T61" fmla="*/ 542860 h 356"/>
              <a:gd name="T62" fmla="*/ 88032 w 450"/>
              <a:gd name="T63" fmla="*/ 570108 h 356"/>
              <a:gd name="T64" fmla="*/ 134143 w 450"/>
              <a:gd name="T65" fmla="*/ 599452 h 356"/>
              <a:gd name="T66" fmla="*/ 167679 w 450"/>
              <a:gd name="T67" fmla="*/ 616220 h 356"/>
              <a:gd name="T68" fmla="*/ 209599 w 450"/>
              <a:gd name="T69" fmla="*/ 612028 h 356"/>
              <a:gd name="T70" fmla="*/ 167679 w 450"/>
              <a:gd name="T71" fmla="*/ 702155 h 356"/>
              <a:gd name="T72" fmla="*/ 115280 w 450"/>
              <a:gd name="T73" fmla="*/ 727307 h 356"/>
              <a:gd name="T74" fmla="*/ 150911 w 450"/>
              <a:gd name="T75" fmla="*/ 739883 h 356"/>
              <a:gd name="T76" fmla="*/ 211695 w 450"/>
              <a:gd name="T77" fmla="*/ 697963 h 356"/>
              <a:gd name="T78" fmla="*/ 245231 w 450"/>
              <a:gd name="T79" fmla="*/ 670716 h 356"/>
              <a:gd name="T80" fmla="*/ 289247 w 450"/>
              <a:gd name="T81" fmla="*/ 639276 h 356"/>
              <a:gd name="T82" fmla="*/ 310207 w 450"/>
              <a:gd name="T83" fmla="*/ 616220 h 356"/>
              <a:gd name="T84" fmla="*/ 301823 w 450"/>
              <a:gd name="T85" fmla="*/ 574300 h 356"/>
              <a:gd name="T86" fmla="*/ 343743 w 450"/>
              <a:gd name="T87" fmla="*/ 505133 h 356"/>
              <a:gd name="T88" fmla="*/ 356318 w 450"/>
              <a:gd name="T89" fmla="*/ 519805 h 356"/>
              <a:gd name="T90" fmla="*/ 341647 w 450"/>
              <a:gd name="T91" fmla="*/ 580588 h 356"/>
              <a:gd name="T92" fmla="*/ 389854 w 450"/>
              <a:gd name="T93" fmla="*/ 557532 h 356"/>
              <a:gd name="T94" fmla="*/ 427582 w 450"/>
              <a:gd name="T95" fmla="*/ 534476 h 356"/>
              <a:gd name="T96" fmla="*/ 433870 w 450"/>
              <a:gd name="T97" fmla="*/ 500941 h 356"/>
              <a:gd name="T98" fmla="*/ 492558 w 450"/>
              <a:gd name="T99" fmla="*/ 509325 h 356"/>
              <a:gd name="T100" fmla="*/ 557534 w 450"/>
              <a:gd name="T101" fmla="*/ 519805 h 356"/>
              <a:gd name="T102" fmla="*/ 630893 w 450"/>
              <a:gd name="T103" fmla="*/ 523996 h 356"/>
              <a:gd name="T104" fmla="*/ 687485 w 450"/>
              <a:gd name="T105" fmla="*/ 544956 h 356"/>
              <a:gd name="T106" fmla="*/ 731501 w 450"/>
              <a:gd name="T107" fmla="*/ 568012 h 356"/>
              <a:gd name="T108" fmla="*/ 765037 w 450"/>
              <a:gd name="T109" fmla="*/ 551244 h 356"/>
              <a:gd name="T110" fmla="*/ 832108 w 450"/>
              <a:gd name="T111" fmla="*/ 593164 h 356"/>
              <a:gd name="T112" fmla="*/ 882412 w 450"/>
              <a:gd name="T113" fmla="*/ 635084 h 356"/>
              <a:gd name="T114" fmla="*/ 928524 w 450"/>
              <a:gd name="T115" fmla="*/ 679099 h 35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450" h="356">
                <a:moveTo>
                  <a:pt x="443" y="324"/>
                </a:moveTo>
                <a:lnTo>
                  <a:pt x="445" y="323"/>
                </a:lnTo>
                <a:lnTo>
                  <a:pt x="449" y="318"/>
                </a:lnTo>
                <a:lnTo>
                  <a:pt x="450" y="311"/>
                </a:lnTo>
                <a:lnTo>
                  <a:pt x="444" y="303"/>
                </a:lnTo>
                <a:lnTo>
                  <a:pt x="436" y="297"/>
                </a:lnTo>
                <a:lnTo>
                  <a:pt x="430" y="294"/>
                </a:lnTo>
                <a:lnTo>
                  <a:pt x="427" y="293"/>
                </a:lnTo>
                <a:lnTo>
                  <a:pt x="422" y="290"/>
                </a:lnTo>
                <a:lnTo>
                  <a:pt x="417" y="285"/>
                </a:lnTo>
                <a:lnTo>
                  <a:pt x="407" y="278"/>
                </a:lnTo>
                <a:lnTo>
                  <a:pt x="401" y="270"/>
                </a:lnTo>
                <a:lnTo>
                  <a:pt x="396" y="263"/>
                </a:lnTo>
                <a:lnTo>
                  <a:pt x="394" y="259"/>
                </a:lnTo>
                <a:lnTo>
                  <a:pt x="389" y="255"/>
                </a:lnTo>
                <a:lnTo>
                  <a:pt x="383" y="250"/>
                </a:lnTo>
                <a:lnTo>
                  <a:pt x="376" y="245"/>
                </a:lnTo>
                <a:lnTo>
                  <a:pt x="369" y="242"/>
                </a:lnTo>
                <a:lnTo>
                  <a:pt x="364" y="239"/>
                </a:lnTo>
                <a:lnTo>
                  <a:pt x="359" y="237"/>
                </a:lnTo>
                <a:lnTo>
                  <a:pt x="356" y="237"/>
                </a:lnTo>
                <a:lnTo>
                  <a:pt x="352" y="241"/>
                </a:lnTo>
                <a:lnTo>
                  <a:pt x="346" y="247"/>
                </a:lnTo>
                <a:lnTo>
                  <a:pt x="341" y="252"/>
                </a:lnTo>
                <a:lnTo>
                  <a:pt x="335" y="255"/>
                </a:lnTo>
                <a:lnTo>
                  <a:pt x="329" y="251"/>
                </a:lnTo>
                <a:lnTo>
                  <a:pt x="323" y="244"/>
                </a:lnTo>
                <a:lnTo>
                  <a:pt x="318" y="239"/>
                </a:lnTo>
                <a:lnTo>
                  <a:pt x="312" y="236"/>
                </a:lnTo>
                <a:lnTo>
                  <a:pt x="306" y="237"/>
                </a:lnTo>
                <a:lnTo>
                  <a:pt x="299" y="240"/>
                </a:lnTo>
                <a:lnTo>
                  <a:pt x="293" y="240"/>
                </a:lnTo>
                <a:lnTo>
                  <a:pt x="290" y="236"/>
                </a:lnTo>
                <a:lnTo>
                  <a:pt x="285" y="218"/>
                </a:lnTo>
                <a:lnTo>
                  <a:pt x="277" y="182"/>
                </a:lnTo>
                <a:lnTo>
                  <a:pt x="269" y="144"/>
                </a:lnTo>
                <a:lnTo>
                  <a:pt x="263" y="118"/>
                </a:lnTo>
                <a:lnTo>
                  <a:pt x="258" y="93"/>
                </a:lnTo>
                <a:lnTo>
                  <a:pt x="251" y="61"/>
                </a:lnTo>
                <a:lnTo>
                  <a:pt x="244" y="34"/>
                </a:lnTo>
                <a:lnTo>
                  <a:pt x="242" y="22"/>
                </a:lnTo>
                <a:lnTo>
                  <a:pt x="240" y="22"/>
                </a:lnTo>
                <a:lnTo>
                  <a:pt x="237" y="22"/>
                </a:lnTo>
                <a:lnTo>
                  <a:pt x="233" y="22"/>
                </a:lnTo>
                <a:lnTo>
                  <a:pt x="229" y="21"/>
                </a:lnTo>
                <a:lnTo>
                  <a:pt x="225" y="19"/>
                </a:lnTo>
                <a:lnTo>
                  <a:pt x="222" y="17"/>
                </a:lnTo>
                <a:lnTo>
                  <a:pt x="219" y="17"/>
                </a:lnTo>
                <a:lnTo>
                  <a:pt x="213" y="17"/>
                </a:lnTo>
                <a:lnTo>
                  <a:pt x="209" y="17"/>
                </a:lnTo>
                <a:lnTo>
                  <a:pt x="205" y="17"/>
                </a:lnTo>
                <a:lnTo>
                  <a:pt x="200" y="17"/>
                </a:lnTo>
                <a:lnTo>
                  <a:pt x="194" y="17"/>
                </a:lnTo>
                <a:lnTo>
                  <a:pt x="189" y="17"/>
                </a:lnTo>
                <a:lnTo>
                  <a:pt x="183" y="17"/>
                </a:lnTo>
                <a:lnTo>
                  <a:pt x="178" y="16"/>
                </a:lnTo>
                <a:lnTo>
                  <a:pt x="174" y="15"/>
                </a:lnTo>
                <a:lnTo>
                  <a:pt x="168" y="13"/>
                </a:lnTo>
                <a:lnTo>
                  <a:pt x="164" y="13"/>
                </a:lnTo>
                <a:lnTo>
                  <a:pt x="161" y="14"/>
                </a:lnTo>
                <a:lnTo>
                  <a:pt x="157" y="15"/>
                </a:lnTo>
                <a:lnTo>
                  <a:pt x="154" y="15"/>
                </a:lnTo>
                <a:lnTo>
                  <a:pt x="152" y="13"/>
                </a:lnTo>
                <a:lnTo>
                  <a:pt x="149" y="11"/>
                </a:lnTo>
                <a:lnTo>
                  <a:pt x="144" y="7"/>
                </a:lnTo>
                <a:lnTo>
                  <a:pt x="139" y="5"/>
                </a:lnTo>
                <a:lnTo>
                  <a:pt x="139" y="2"/>
                </a:lnTo>
                <a:lnTo>
                  <a:pt x="138" y="2"/>
                </a:lnTo>
                <a:lnTo>
                  <a:pt x="133" y="2"/>
                </a:lnTo>
                <a:lnTo>
                  <a:pt x="126" y="2"/>
                </a:lnTo>
                <a:lnTo>
                  <a:pt x="121" y="1"/>
                </a:lnTo>
                <a:lnTo>
                  <a:pt x="115" y="0"/>
                </a:lnTo>
                <a:lnTo>
                  <a:pt x="111" y="1"/>
                </a:lnTo>
                <a:lnTo>
                  <a:pt x="108" y="4"/>
                </a:lnTo>
                <a:lnTo>
                  <a:pt x="106" y="5"/>
                </a:lnTo>
                <a:lnTo>
                  <a:pt x="101" y="6"/>
                </a:lnTo>
                <a:lnTo>
                  <a:pt x="95" y="7"/>
                </a:lnTo>
                <a:lnTo>
                  <a:pt x="88" y="9"/>
                </a:lnTo>
                <a:lnTo>
                  <a:pt x="83" y="12"/>
                </a:lnTo>
                <a:lnTo>
                  <a:pt x="78" y="14"/>
                </a:lnTo>
                <a:lnTo>
                  <a:pt x="73" y="15"/>
                </a:lnTo>
                <a:lnTo>
                  <a:pt x="68" y="15"/>
                </a:lnTo>
                <a:lnTo>
                  <a:pt x="64" y="14"/>
                </a:lnTo>
                <a:lnTo>
                  <a:pt x="61" y="16"/>
                </a:lnTo>
                <a:lnTo>
                  <a:pt x="60" y="23"/>
                </a:lnTo>
                <a:lnTo>
                  <a:pt x="58" y="32"/>
                </a:lnTo>
                <a:lnTo>
                  <a:pt x="58" y="40"/>
                </a:lnTo>
                <a:lnTo>
                  <a:pt x="55" y="45"/>
                </a:lnTo>
                <a:lnTo>
                  <a:pt x="49" y="47"/>
                </a:lnTo>
                <a:lnTo>
                  <a:pt x="42" y="47"/>
                </a:lnTo>
                <a:lnTo>
                  <a:pt x="38" y="49"/>
                </a:lnTo>
                <a:lnTo>
                  <a:pt x="34" y="50"/>
                </a:lnTo>
                <a:lnTo>
                  <a:pt x="31" y="52"/>
                </a:lnTo>
                <a:lnTo>
                  <a:pt x="28" y="54"/>
                </a:lnTo>
                <a:lnTo>
                  <a:pt x="28" y="58"/>
                </a:lnTo>
                <a:lnTo>
                  <a:pt x="30" y="61"/>
                </a:lnTo>
                <a:lnTo>
                  <a:pt x="32" y="65"/>
                </a:lnTo>
                <a:lnTo>
                  <a:pt x="36" y="68"/>
                </a:lnTo>
                <a:lnTo>
                  <a:pt x="41" y="73"/>
                </a:lnTo>
                <a:lnTo>
                  <a:pt x="46" y="78"/>
                </a:lnTo>
                <a:lnTo>
                  <a:pt x="48" y="85"/>
                </a:lnTo>
                <a:lnTo>
                  <a:pt x="50" y="91"/>
                </a:lnTo>
                <a:lnTo>
                  <a:pt x="55" y="92"/>
                </a:lnTo>
                <a:lnTo>
                  <a:pt x="58" y="93"/>
                </a:lnTo>
                <a:lnTo>
                  <a:pt x="61" y="97"/>
                </a:lnTo>
                <a:lnTo>
                  <a:pt x="63" y="103"/>
                </a:lnTo>
                <a:lnTo>
                  <a:pt x="64" y="110"/>
                </a:lnTo>
                <a:lnTo>
                  <a:pt x="64" y="113"/>
                </a:lnTo>
                <a:lnTo>
                  <a:pt x="61" y="115"/>
                </a:lnTo>
                <a:lnTo>
                  <a:pt x="57" y="114"/>
                </a:lnTo>
                <a:lnTo>
                  <a:pt x="54" y="112"/>
                </a:lnTo>
                <a:lnTo>
                  <a:pt x="50" y="110"/>
                </a:lnTo>
                <a:lnTo>
                  <a:pt x="48" y="106"/>
                </a:lnTo>
                <a:lnTo>
                  <a:pt x="46" y="103"/>
                </a:lnTo>
                <a:lnTo>
                  <a:pt x="45" y="100"/>
                </a:lnTo>
                <a:lnTo>
                  <a:pt x="42" y="99"/>
                </a:lnTo>
                <a:lnTo>
                  <a:pt x="38" y="100"/>
                </a:lnTo>
                <a:lnTo>
                  <a:pt x="31" y="103"/>
                </a:lnTo>
                <a:lnTo>
                  <a:pt x="25" y="105"/>
                </a:lnTo>
                <a:lnTo>
                  <a:pt x="18" y="107"/>
                </a:lnTo>
                <a:lnTo>
                  <a:pt x="11" y="110"/>
                </a:lnTo>
                <a:lnTo>
                  <a:pt x="5" y="111"/>
                </a:lnTo>
                <a:lnTo>
                  <a:pt x="1" y="114"/>
                </a:lnTo>
                <a:lnTo>
                  <a:pt x="0" y="116"/>
                </a:lnTo>
                <a:lnTo>
                  <a:pt x="1" y="119"/>
                </a:lnTo>
                <a:lnTo>
                  <a:pt x="5" y="121"/>
                </a:lnTo>
                <a:lnTo>
                  <a:pt x="10" y="123"/>
                </a:lnTo>
                <a:lnTo>
                  <a:pt x="15" y="126"/>
                </a:lnTo>
                <a:lnTo>
                  <a:pt x="15" y="129"/>
                </a:lnTo>
                <a:lnTo>
                  <a:pt x="12" y="134"/>
                </a:lnTo>
                <a:lnTo>
                  <a:pt x="12" y="137"/>
                </a:lnTo>
                <a:lnTo>
                  <a:pt x="13" y="141"/>
                </a:lnTo>
                <a:lnTo>
                  <a:pt x="16" y="146"/>
                </a:lnTo>
                <a:lnTo>
                  <a:pt x="17" y="151"/>
                </a:lnTo>
                <a:lnTo>
                  <a:pt x="18" y="154"/>
                </a:lnTo>
                <a:lnTo>
                  <a:pt x="20" y="156"/>
                </a:lnTo>
                <a:lnTo>
                  <a:pt x="24" y="153"/>
                </a:lnTo>
                <a:lnTo>
                  <a:pt x="28" y="151"/>
                </a:lnTo>
                <a:lnTo>
                  <a:pt x="33" y="150"/>
                </a:lnTo>
                <a:lnTo>
                  <a:pt x="36" y="149"/>
                </a:lnTo>
                <a:lnTo>
                  <a:pt x="41" y="150"/>
                </a:lnTo>
                <a:lnTo>
                  <a:pt x="47" y="151"/>
                </a:lnTo>
                <a:lnTo>
                  <a:pt x="53" y="150"/>
                </a:lnTo>
                <a:lnTo>
                  <a:pt x="60" y="150"/>
                </a:lnTo>
                <a:lnTo>
                  <a:pt x="64" y="150"/>
                </a:lnTo>
                <a:lnTo>
                  <a:pt x="65" y="152"/>
                </a:lnTo>
                <a:lnTo>
                  <a:pt x="64" y="156"/>
                </a:lnTo>
                <a:lnTo>
                  <a:pt x="63" y="160"/>
                </a:lnTo>
                <a:lnTo>
                  <a:pt x="64" y="164"/>
                </a:lnTo>
                <a:lnTo>
                  <a:pt x="66" y="167"/>
                </a:lnTo>
                <a:lnTo>
                  <a:pt x="65" y="172"/>
                </a:lnTo>
                <a:lnTo>
                  <a:pt x="63" y="175"/>
                </a:lnTo>
                <a:lnTo>
                  <a:pt x="60" y="176"/>
                </a:lnTo>
                <a:lnTo>
                  <a:pt x="55" y="175"/>
                </a:lnTo>
                <a:lnTo>
                  <a:pt x="50" y="174"/>
                </a:lnTo>
                <a:lnTo>
                  <a:pt x="46" y="173"/>
                </a:lnTo>
                <a:lnTo>
                  <a:pt x="45" y="176"/>
                </a:lnTo>
                <a:lnTo>
                  <a:pt x="42" y="180"/>
                </a:lnTo>
                <a:lnTo>
                  <a:pt x="39" y="181"/>
                </a:lnTo>
                <a:lnTo>
                  <a:pt x="34" y="180"/>
                </a:lnTo>
                <a:lnTo>
                  <a:pt x="32" y="179"/>
                </a:lnTo>
                <a:lnTo>
                  <a:pt x="31" y="178"/>
                </a:lnTo>
                <a:lnTo>
                  <a:pt x="28" y="179"/>
                </a:lnTo>
                <a:lnTo>
                  <a:pt x="24" y="181"/>
                </a:lnTo>
                <a:lnTo>
                  <a:pt x="22" y="184"/>
                </a:lnTo>
                <a:lnTo>
                  <a:pt x="22" y="187"/>
                </a:lnTo>
                <a:lnTo>
                  <a:pt x="22" y="190"/>
                </a:lnTo>
                <a:lnTo>
                  <a:pt x="16" y="195"/>
                </a:lnTo>
                <a:lnTo>
                  <a:pt x="9" y="199"/>
                </a:lnTo>
                <a:lnTo>
                  <a:pt x="7" y="202"/>
                </a:lnTo>
                <a:lnTo>
                  <a:pt x="7" y="204"/>
                </a:lnTo>
                <a:lnTo>
                  <a:pt x="5" y="207"/>
                </a:lnTo>
                <a:lnTo>
                  <a:pt x="4" y="212"/>
                </a:lnTo>
                <a:lnTo>
                  <a:pt x="4" y="217"/>
                </a:lnTo>
                <a:lnTo>
                  <a:pt x="5" y="222"/>
                </a:lnTo>
                <a:lnTo>
                  <a:pt x="8" y="226"/>
                </a:lnTo>
                <a:lnTo>
                  <a:pt x="10" y="229"/>
                </a:lnTo>
                <a:lnTo>
                  <a:pt x="11" y="234"/>
                </a:lnTo>
                <a:lnTo>
                  <a:pt x="11" y="237"/>
                </a:lnTo>
                <a:lnTo>
                  <a:pt x="11" y="239"/>
                </a:lnTo>
                <a:lnTo>
                  <a:pt x="15" y="250"/>
                </a:lnTo>
                <a:lnTo>
                  <a:pt x="15" y="251"/>
                </a:lnTo>
                <a:lnTo>
                  <a:pt x="16" y="255"/>
                </a:lnTo>
                <a:lnTo>
                  <a:pt x="18" y="257"/>
                </a:lnTo>
                <a:lnTo>
                  <a:pt x="22" y="259"/>
                </a:lnTo>
                <a:lnTo>
                  <a:pt x="28" y="260"/>
                </a:lnTo>
                <a:lnTo>
                  <a:pt x="35" y="260"/>
                </a:lnTo>
                <a:lnTo>
                  <a:pt x="41" y="260"/>
                </a:lnTo>
                <a:lnTo>
                  <a:pt x="43" y="260"/>
                </a:lnTo>
                <a:lnTo>
                  <a:pt x="43" y="264"/>
                </a:lnTo>
                <a:lnTo>
                  <a:pt x="42" y="272"/>
                </a:lnTo>
                <a:lnTo>
                  <a:pt x="43" y="280"/>
                </a:lnTo>
                <a:lnTo>
                  <a:pt x="45" y="287"/>
                </a:lnTo>
                <a:lnTo>
                  <a:pt x="49" y="288"/>
                </a:lnTo>
                <a:lnTo>
                  <a:pt x="54" y="287"/>
                </a:lnTo>
                <a:lnTo>
                  <a:pt x="60" y="285"/>
                </a:lnTo>
                <a:lnTo>
                  <a:pt x="64" y="286"/>
                </a:lnTo>
                <a:lnTo>
                  <a:pt x="69" y="290"/>
                </a:lnTo>
                <a:lnTo>
                  <a:pt x="73" y="294"/>
                </a:lnTo>
                <a:lnTo>
                  <a:pt x="78" y="298"/>
                </a:lnTo>
                <a:lnTo>
                  <a:pt x="79" y="300"/>
                </a:lnTo>
                <a:lnTo>
                  <a:pt x="79" y="297"/>
                </a:lnTo>
                <a:lnTo>
                  <a:pt x="80" y="294"/>
                </a:lnTo>
                <a:lnTo>
                  <a:pt x="83" y="290"/>
                </a:lnTo>
                <a:lnTo>
                  <a:pt x="86" y="290"/>
                </a:lnTo>
                <a:lnTo>
                  <a:pt x="92" y="290"/>
                </a:lnTo>
                <a:lnTo>
                  <a:pt x="96" y="289"/>
                </a:lnTo>
                <a:lnTo>
                  <a:pt x="100" y="289"/>
                </a:lnTo>
                <a:lnTo>
                  <a:pt x="100" y="292"/>
                </a:lnTo>
                <a:lnTo>
                  <a:pt x="98" y="297"/>
                </a:lnTo>
                <a:lnTo>
                  <a:pt x="96" y="305"/>
                </a:lnTo>
                <a:lnTo>
                  <a:pt x="94" y="315"/>
                </a:lnTo>
                <a:lnTo>
                  <a:pt x="89" y="323"/>
                </a:lnTo>
                <a:lnTo>
                  <a:pt x="84" y="330"/>
                </a:lnTo>
                <a:lnTo>
                  <a:pt x="80" y="335"/>
                </a:lnTo>
                <a:lnTo>
                  <a:pt x="78" y="340"/>
                </a:lnTo>
                <a:lnTo>
                  <a:pt x="75" y="342"/>
                </a:lnTo>
                <a:lnTo>
                  <a:pt x="70" y="342"/>
                </a:lnTo>
                <a:lnTo>
                  <a:pt x="64" y="342"/>
                </a:lnTo>
                <a:lnTo>
                  <a:pt x="58" y="345"/>
                </a:lnTo>
                <a:lnTo>
                  <a:pt x="55" y="347"/>
                </a:lnTo>
                <a:lnTo>
                  <a:pt x="55" y="350"/>
                </a:lnTo>
                <a:lnTo>
                  <a:pt x="57" y="354"/>
                </a:lnTo>
                <a:lnTo>
                  <a:pt x="61" y="356"/>
                </a:lnTo>
                <a:lnTo>
                  <a:pt x="64" y="356"/>
                </a:lnTo>
                <a:lnTo>
                  <a:pt x="68" y="355"/>
                </a:lnTo>
                <a:lnTo>
                  <a:pt x="72" y="353"/>
                </a:lnTo>
                <a:lnTo>
                  <a:pt x="77" y="349"/>
                </a:lnTo>
                <a:lnTo>
                  <a:pt x="84" y="347"/>
                </a:lnTo>
                <a:lnTo>
                  <a:pt x="89" y="343"/>
                </a:lnTo>
                <a:lnTo>
                  <a:pt x="94" y="339"/>
                </a:lnTo>
                <a:lnTo>
                  <a:pt x="98" y="335"/>
                </a:lnTo>
                <a:lnTo>
                  <a:pt x="101" y="333"/>
                </a:lnTo>
                <a:lnTo>
                  <a:pt x="106" y="333"/>
                </a:lnTo>
                <a:lnTo>
                  <a:pt x="109" y="334"/>
                </a:lnTo>
                <a:lnTo>
                  <a:pt x="113" y="333"/>
                </a:lnTo>
                <a:lnTo>
                  <a:pt x="115" y="330"/>
                </a:lnTo>
                <a:lnTo>
                  <a:pt x="116" y="325"/>
                </a:lnTo>
                <a:lnTo>
                  <a:pt x="117" y="320"/>
                </a:lnTo>
                <a:lnTo>
                  <a:pt x="118" y="318"/>
                </a:lnTo>
                <a:lnTo>
                  <a:pt x="121" y="316"/>
                </a:lnTo>
                <a:lnTo>
                  <a:pt x="125" y="312"/>
                </a:lnTo>
                <a:lnTo>
                  <a:pt x="131" y="309"/>
                </a:lnTo>
                <a:lnTo>
                  <a:pt x="136" y="307"/>
                </a:lnTo>
                <a:lnTo>
                  <a:pt x="138" y="305"/>
                </a:lnTo>
                <a:lnTo>
                  <a:pt x="138" y="304"/>
                </a:lnTo>
                <a:lnTo>
                  <a:pt x="137" y="302"/>
                </a:lnTo>
                <a:lnTo>
                  <a:pt x="138" y="300"/>
                </a:lnTo>
                <a:lnTo>
                  <a:pt x="141" y="297"/>
                </a:lnTo>
                <a:lnTo>
                  <a:pt x="145" y="296"/>
                </a:lnTo>
                <a:lnTo>
                  <a:pt x="148" y="294"/>
                </a:lnTo>
                <a:lnTo>
                  <a:pt x="149" y="290"/>
                </a:lnTo>
                <a:lnTo>
                  <a:pt x="148" y="287"/>
                </a:lnTo>
                <a:lnTo>
                  <a:pt x="146" y="283"/>
                </a:lnTo>
                <a:lnTo>
                  <a:pt x="142" y="281"/>
                </a:lnTo>
                <a:lnTo>
                  <a:pt x="142" y="278"/>
                </a:lnTo>
                <a:lnTo>
                  <a:pt x="144" y="274"/>
                </a:lnTo>
                <a:lnTo>
                  <a:pt x="146" y="271"/>
                </a:lnTo>
                <a:lnTo>
                  <a:pt x="148" y="269"/>
                </a:lnTo>
                <a:lnTo>
                  <a:pt x="151" y="265"/>
                </a:lnTo>
                <a:lnTo>
                  <a:pt x="154" y="258"/>
                </a:lnTo>
                <a:lnTo>
                  <a:pt x="159" y="249"/>
                </a:lnTo>
                <a:lnTo>
                  <a:pt x="164" y="241"/>
                </a:lnTo>
                <a:lnTo>
                  <a:pt x="169" y="235"/>
                </a:lnTo>
                <a:lnTo>
                  <a:pt x="175" y="234"/>
                </a:lnTo>
                <a:lnTo>
                  <a:pt x="177" y="236"/>
                </a:lnTo>
                <a:lnTo>
                  <a:pt x="176" y="240"/>
                </a:lnTo>
                <a:lnTo>
                  <a:pt x="174" y="243"/>
                </a:lnTo>
                <a:lnTo>
                  <a:pt x="170" y="248"/>
                </a:lnTo>
                <a:lnTo>
                  <a:pt x="168" y="254"/>
                </a:lnTo>
                <a:lnTo>
                  <a:pt x="167" y="260"/>
                </a:lnTo>
                <a:lnTo>
                  <a:pt x="166" y="267"/>
                </a:lnTo>
                <a:lnTo>
                  <a:pt x="164" y="270"/>
                </a:lnTo>
                <a:lnTo>
                  <a:pt x="163" y="272"/>
                </a:lnTo>
                <a:lnTo>
                  <a:pt x="163" y="277"/>
                </a:lnTo>
                <a:lnTo>
                  <a:pt x="164" y="280"/>
                </a:lnTo>
                <a:lnTo>
                  <a:pt x="168" y="280"/>
                </a:lnTo>
                <a:lnTo>
                  <a:pt x="172" y="277"/>
                </a:lnTo>
                <a:lnTo>
                  <a:pt x="178" y="273"/>
                </a:lnTo>
                <a:lnTo>
                  <a:pt x="183" y="270"/>
                </a:lnTo>
                <a:lnTo>
                  <a:pt x="186" y="266"/>
                </a:lnTo>
                <a:lnTo>
                  <a:pt x="189" y="264"/>
                </a:lnTo>
                <a:lnTo>
                  <a:pt x="189" y="263"/>
                </a:lnTo>
                <a:lnTo>
                  <a:pt x="191" y="260"/>
                </a:lnTo>
                <a:lnTo>
                  <a:pt x="194" y="260"/>
                </a:lnTo>
                <a:lnTo>
                  <a:pt x="199" y="259"/>
                </a:lnTo>
                <a:lnTo>
                  <a:pt x="204" y="255"/>
                </a:lnTo>
                <a:lnTo>
                  <a:pt x="206" y="251"/>
                </a:lnTo>
                <a:lnTo>
                  <a:pt x="207" y="250"/>
                </a:lnTo>
                <a:lnTo>
                  <a:pt x="206" y="249"/>
                </a:lnTo>
                <a:lnTo>
                  <a:pt x="204" y="245"/>
                </a:lnTo>
                <a:lnTo>
                  <a:pt x="204" y="242"/>
                </a:lnTo>
                <a:lnTo>
                  <a:pt x="207" y="239"/>
                </a:lnTo>
                <a:lnTo>
                  <a:pt x="213" y="237"/>
                </a:lnTo>
                <a:lnTo>
                  <a:pt x="219" y="237"/>
                </a:lnTo>
                <a:lnTo>
                  <a:pt x="223" y="239"/>
                </a:lnTo>
                <a:lnTo>
                  <a:pt x="227" y="240"/>
                </a:lnTo>
                <a:lnTo>
                  <a:pt x="230" y="242"/>
                </a:lnTo>
                <a:lnTo>
                  <a:pt x="235" y="243"/>
                </a:lnTo>
                <a:lnTo>
                  <a:pt x="242" y="245"/>
                </a:lnTo>
                <a:lnTo>
                  <a:pt x="250" y="248"/>
                </a:lnTo>
                <a:lnTo>
                  <a:pt x="257" y="249"/>
                </a:lnTo>
                <a:lnTo>
                  <a:pt x="260" y="249"/>
                </a:lnTo>
                <a:lnTo>
                  <a:pt x="262" y="248"/>
                </a:lnTo>
                <a:lnTo>
                  <a:pt x="266" y="248"/>
                </a:lnTo>
                <a:lnTo>
                  <a:pt x="270" y="248"/>
                </a:lnTo>
                <a:lnTo>
                  <a:pt x="275" y="249"/>
                </a:lnTo>
                <a:lnTo>
                  <a:pt x="280" y="250"/>
                </a:lnTo>
                <a:lnTo>
                  <a:pt x="288" y="250"/>
                </a:lnTo>
                <a:lnTo>
                  <a:pt x="296" y="250"/>
                </a:lnTo>
                <a:lnTo>
                  <a:pt x="301" y="250"/>
                </a:lnTo>
                <a:lnTo>
                  <a:pt x="306" y="251"/>
                </a:lnTo>
                <a:lnTo>
                  <a:pt x="311" y="255"/>
                </a:lnTo>
                <a:lnTo>
                  <a:pt x="316" y="258"/>
                </a:lnTo>
                <a:lnTo>
                  <a:pt x="322" y="259"/>
                </a:lnTo>
                <a:lnTo>
                  <a:pt x="327" y="260"/>
                </a:lnTo>
                <a:lnTo>
                  <a:pt x="328" y="260"/>
                </a:lnTo>
                <a:lnTo>
                  <a:pt x="329" y="262"/>
                </a:lnTo>
                <a:lnTo>
                  <a:pt x="330" y="263"/>
                </a:lnTo>
                <a:lnTo>
                  <a:pt x="334" y="266"/>
                </a:lnTo>
                <a:lnTo>
                  <a:pt x="338" y="269"/>
                </a:lnTo>
                <a:lnTo>
                  <a:pt x="344" y="270"/>
                </a:lnTo>
                <a:lnTo>
                  <a:pt x="349" y="271"/>
                </a:lnTo>
                <a:lnTo>
                  <a:pt x="352" y="271"/>
                </a:lnTo>
                <a:lnTo>
                  <a:pt x="354" y="269"/>
                </a:lnTo>
                <a:lnTo>
                  <a:pt x="356" y="265"/>
                </a:lnTo>
                <a:lnTo>
                  <a:pt x="357" y="262"/>
                </a:lnTo>
                <a:lnTo>
                  <a:pt x="359" y="262"/>
                </a:lnTo>
                <a:lnTo>
                  <a:pt x="365" y="263"/>
                </a:lnTo>
                <a:lnTo>
                  <a:pt x="372" y="265"/>
                </a:lnTo>
                <a:lnTo>
                  <a:pt x="377" y="266"/>
                </a:lnTo>
                <a:lnTo>
                  <a:pt x="383" y="269"/>
                </a:lnTo>
                <a:lnTo>
                  <a:pt x="388" y="273"/>
                </a:lnTo>
                <a:lnTo>
                  <a:pt x="392" y="279"/>
                </a:lnTo>
                <a:lnTo>
                  <a:pt x="397" y="283"/>
                </a:lnTo>
                <a:lnTo>
                  <a:pt x="401" y="286"/>
                </a:lnTo>
                <a:lnTo>
                  <a:pt x="402" y="287"/>
                </a:lnTo>
                <a:lnTo>
                  <a:pt x="412" y="297"/>
                </a:lnTo>
                <a:lnTo>
                  <a:pt x="418" y="303"/>
                </a:lnTo>
                <a:lnTo>
                  <a:pt x="419" y="303"/>
                </a:lnTo>
                <a:lnTo>
                  <a:pt x="421" y="303"/>
                </a:lnTo>
                <a:lnTo>
                  <a:pt x="424" y="304"/>
                </a:lnTo>
                <a:lnTo>
                  <a:pt x="427" y="307"/>
                </a:lnTo>
                <a:lnTo>
                  <a:pt x="432" y="311"/>
                </a:lnTo>
                <a:lnTo>
                  <a:pt x="437" y="317"/>
                </a:lnTo>
                <a:lnTo>
                  <a:pt x="441" y="321"/>
                </a:lnTo>
                <a:lnTo>
                  <a:pt x="443" y="324"/>
                </a:lnTo>
                <a:close/>
              </a:path>
            </a:pathLst>
          </a:custGeom>
          <a:solidFill>
            <a:srgbClr val="769DA3"/>
          </a:solidFill>
          <a:ln w="28575">
            <a:noFill/>
          </a:ln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rgbClr val="C56870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9" name="Freeform 1114"/>
          <p:cNvSpPr>
            <a:spLocks/>
          </p:cNvSpPr>
          <p:nvPr/>
        </p:nvSpPr>
        <p:spPr bwMode="auto">
          <a:xfrm>
            <a:off x="1941421" y="2447168"/>
            <a:ext cx="738111" cy="533400"/>
          </a:xfrm>
          <a:custGeom>
            <a:avLst/>
            <a:gdLst>
              <a:gd name="T0" fmla="*/ 26 w 730"/>
              <a:gd name="T1" fmla="*/ 112 h 517"/>
              <a:gd name="T2" fmla="*/ 17 w 730"/>
              <a:gd name="T3" fmla="*/ 255 h 517"/>
              <a:gd name="T4" fmla="*/ 34 w 730"/>
              <a:gd name="T5" fmla="*/ 255 h 517"/>
              <a:gd name="T6" fmla="*/ 24 w 730"/>
              <a:gd name="T7" fmla="*/ 285 h 517"/>
              <a:gd name="T8" fmla="*/ 11 w 730"/>
              <a:gd name="T9" fmla="*/ 268 h 517"/>
              <a:gd name="T10" fmla="*/ 0 w 730"/>
              <a:gd name="T11" fmla="*/ 304 h 517"/>
              <a:gd name="T12" fmla="*/ 51 w 730"/>
              <a:gd name="T13" fmla="*/ 333 h 517"/>
              <a:gd name="T14" fmla="*/ 53 w 730"/>
              <a:gd name="T15" fmla="*/ 346 h 517"/>
              <a:gd name="T16" fmla="*/ 66 w 730"/>
              <a:gd name="T17" fmla="*/ 348 h 517"/>
              <a:gd name="T18" fmla="*/ 133 w 730"/>
              <a:gd name="T19" fmla="*/ 452 h 517"/>
              <a:gd name="T20" fmla="*/ 207 w 730"/>
              <a:gd name="T21" fmla="*/ 449 h 517"/>
              <a:gd name="T22" fmla="*/ 262 w 730"/>
              <a:gd name="T23" fmla="*/ 473 h 517"/>
              <a:gd name="T24" fmla="*/ 289 w 730"/>
              <a:gd name="T25" fmla="*/ 469 h 517"/>
              <a:gd name="T26" fmla="*/ 456 w 730"/>
              <a:gd name="T27" fmla="*/ 473 h 517"/>
              <a:gd name="T28" fmla="*/ 646 w 730"/>
              <a:gd name="T29" fmla="*/ 517 h 517"/>
              <a:gd name="T30" fmla="*/ 650 w 730"/>
              <a:gd name="T31" fmla="*/ 460 h 517"/>
              <a:gd name="T32" fmla="*/ 730 w 730"/>
              <a:gd name="T33" fmla="*/ 129 h 517"/>
              <a:gd name="T34" fmla="*/ 224 w 730"/>
              <a:gd name="T35" fmla="*/ 0 h 517"/>
              <a:gd name="T36" fmla="*/ 228 w 730"/>
              <a:gd name="T37" fmla="*/ 97 h 517"/>
              <a:gd name="T38" fmla="*/ 203 w 730"/>
              <a:gd name="T39" fmla="*/ 177 h 517"/>
              <a:gd name="T40" fmla="*/ 199 w 730"/>
              <a:gd name="T41" fmla="*/ 219 h 517"/>
              <a:gd name="T42" fmla="*/ 146 w 730"/>
              <a:gd name="T43" fmla="*/ 234 h 517"/>
              <a:gd name="T44" fmla="*/ 142 w 730"/>
              <a:gd name="T45" fmla="*/ 213 h 517"/>
              <a:gd name="T46" fmla="*/ 186 w 730"/>
              <a:gd name="T47" fmla="*/ 186 h 517"/>
              <a:gd name="T48" fmla="*/ 182 w 730"/>
              <a:gd name="T49" fmla="*/ 165 h 517"/>
              <a:gd name="T50" fmla="*/ 144 w 730"/>
              <a:gd name="T51" fmla="*/ 169 h 517"/>
              <a:gd name="T52" fmla="*/ 173 w 730"/>
              <a:gd name="T53" fmla="*/ 144 h 517"/>
              <a:gd name="T54" fmla="*/ 194 w 730"/>
              <a:gd name="T55" fmla="*/ 127 h 517"/>
              <a:gd name="T56" fmla="*/ 30 w 730"/>
              <a:gd name="T57" fmla="*/ 25 h 517"/>
              <a:gd name="T58" fmla="*/ 17 w 730"/>
              <a:gd name="T59" fmla="*/ 53 h 517"/>
              <a:gd name="T60" fmla="*/ 26 w 730"/>
              <a:gd name="T61" fmla="*/ 112 h 517"/>
              <a:gd name="T62" fmla="*/ 26 w 730"/>
              <a:gd name="T63" fmla="*/ 112 h 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30" h="517">
                <a:moveTo>
                  <a:pt x="26" y="112"/>
                </a:moveTo>
                <a:lnTo>
                  <a:pt x="17" y="255"/>
                </a:lnTo>
                <a:lnTo>
                  <a:pt x="34" y="255"/>
                </a:lnTo>
                <a:lnTo>
                  <a:pt x="24" y="285"/>
                </a:lnTo>
                <a:lnTo>
                  <a:pt x="11" y="268"/>
                </a:lnTo>
                <a:lnTo>
                  <a:pt x="0" y="304"/>
                </a:lnTo>
                <a:lnTo>
                  <a:pt x="51" y="333"/>
                </a:lnTo>
                <a:lnTo>
                  <a:pt x="53" y="346"/>
                </a:lnTo>
                <a:lnTo>
                  <a:pt x="66" y="348"/>
                </a:lnTo>
                <a:lnTo>
                  <a:pt x="133" y="452"/>
                </a:lnTo>
                <a:lnTo>
                  <a:pt x="207" y="449"/>
                </a:lnTo>
                <a:lnTo>
                  <a:pt x="262" y="473"/>
                </a:lnTo>
                <a:lnTo>
                  <a:pt x="289" y="469"/>
                </a:lnTo>
                <a:lnTo>
                  <a:pt x="456" y="473"/>
                </a:lnTo>
                <a:lnTo>
                  <a:pt x="646" y="517"/>
                </a:lnTo>
                <a:lnTo>
                  <a:pt x="650" y="460"/>
                </a:lnTo>
                <a:lnTo>
                  <a:pt x="730" y="129"/>
                </a:lnTo>
                <a:lnTo>
                  <a:pt x="224" y="0"/>
                </a:lnTo>
                <a:lnTo>
                  <a:pt x="228" y="97"/>
                </a:lnTo>
                <a:lnTo>
                  <a:pt x="203" y="177"/>
                </a:lnTo>
                <a:lnTo>
                  <a:pt x="199" y="219"/>
                </a:lnTo>
                <a:lnTo>
                  <a:pt x="146" y="234"/>
                </a:lnTo>
                <a:lnTo>
                  <a:pt x="142" y="213"/>
                </a:lnTo>
                <a:lnTo>
                  <a:pt x="186" y="186"/>
                </a:lnTo>
                <a:lnTo>
                  <a:pt x="182" y="165"/>
                </a:lnTo>
                <a:lnTo>
                  <a:pt x="144" y="169"/>
                </a:lnTo>
                <a:lnTo>
                  <a:pt x="173" y="144"/>
                </a:lnTo>
                <a:lnTo>
                  <a:pt x="194" y="127"/>
                </a:lnTo>
                <a:lnTo>
                  <a:pt x="30" y="25"/>
                </a:lnTo>
                <a:lnTo>
                  <a:pt x="17" y="53"/>
                </a:lnTo>
                <a:lnTo>
                  <a:pt x="26" y="112"/>
                </a:lnTo>
                <a:lnTo>
                  <a:pt x="26" y="112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0" name="Freeform 1116"/>
          <p:cNvSpPr>
            <a:spLocks/>
          </p:cNvSpPr>
          <p:nvPr/>
        </p:nvSpPr>
        <p:spPr bwMode="auto">
          <a:xfrm>
            <a:off x="2623974" y="3577468"/>
            <a:ext cx="626997" cy="779463"/>
          </a:xfrm>
          <a:custGeom>
            <a:avLst/>
            <a:gdLst>
              <a:gd name="T0" fmla="*/ 135 w 618"/>
              <a:gd name="T1" fmla="*/ 0 h 752"/>
              <a:gd name="T2" fmla="*/ 433 w 618"/>
              <a:gd name="T3" fmla="*/ 55 h 752"/>
              <a:gd name="T4" fmla="*/ 410 w 618"/>
              <a:gd name="T5" fmla="*/ 186 h 752"/>
              <a:gd name="T6" fmla="*/ 618 w 618"/>
              <a:gd name="T7" fmla="*/ 218 h 752"/>
              <a:gd name="T8" fmla="*/ 538 w 618"/>
              <a:gd name="T9" fmla="*/ 752 h 752"/>
              <a:gd name="T10" fmla="*/ 0 w 618"/>
              <a:gd name="T11" fmla="*/ 663 h 752"/>
              <a:gd name="T12" fmla="*/ 135 w 618"/>
              <a:gd name="T13" fmla="*/ 0 h 752"/>
              <a:gd name="T14" fmla="*/ 135 w 618"/>
              <a:gd name="T15" fmla="*/ 0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18" h="752">
                <a:moveTo>
                  <a:pt x="135" y="0"/>
                </a:moveTo>
                <a:lnTo>
                  <a:pt x="433" y="55"/>
                </a:lnTo>
                <a:lnTo>
                  <a:pt x="410" y="186"/>
                </a:lnTo>
                <a:lnTo>
                  <a:pt x="618" y="218"/>
                </a:lnTo>
                <a:lnTo>
                  <a:pt x="538" y="752"/>
                </a:lnTo>
                <a:lnTo>
                  <a:pt x="0" y="663"/>
                </a:lnTo>
                <a:lnTo>
                  <a:pt x="135" y="0"/>
                </a:lnTo>
                <a:lnTo>
                  <a:pt x="135" y="0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solidFill>
                <a:srgbClr val="C56870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4" name="Freeform 1117"/>
          <p:cNvSpPr>
            <a:spLocks/>
          </p:cNvSpPr>
          <p:nvPr/>
        </p:nvSpPr>
        <p:spPr bwMode="auto">
          <a:xfrm>
            <a:off x="1743004" y="2772606"/>
            <a:ext cx="884145" cy="739775"/>
          </a:xfrm>
          <a:custGeom>
            <a:avLst/>
            <a:gdLst>
              <a:gd name="T0" fmla="*/ 0 w 871"/>
              <a:gd name="T1" fmla="*/ 537 h 720"/>
              <a:gd name="T2" fmla="*/ 38 w 871"/>
              <a:gd name="T3" fmla="*/ 355 h 720"/>
              <a:gd name="T4" fmla="*/ 82 w 871"/>
              <a:gd name="T5" fmla="*/ 302 h 720"/>
              <a:gd name="T6" fmla="*/ 188 w 871"/>
              <a:gd name="T7" fmla="*/ 0 h 720"/>
              <a:gd name="T8" fmla="*/ 243 w 871"/>
              <a:gd name="T9" fmla="*/ 15 h 720"/>
              <a:gd name="T10" fmla="*/ 245 w 871"/>
              <a:gd name="T11" fmla="*/ 28 h 720"/>
              <a:gd name="T12" fmla="*/ 258 w 871"/>
              <a:gd name="T13" fmla="*/ 30 h 720"/>
              <a:gd name="T14" fmla="*/ 325 w 871"/>
              <a:gd name="T15" fmla="*/ 134 h 720"/>
              <a:gd name="T16" fmla="*/ 399 w 871"/>
              <a:gd name="T17" fmla="*/ 133 h 720"/>
              <a:gd name="T18" fmla="*/ 454 w 871"/>
              <a:gd name="T19" fmla="*/ 157 h 720"/>
              <a:gd name="T20" fmla="*/ 481 w 871"/>
              <a:gd name="T21" fmla="*/ 152 h 720"/>
              <a:gd name="T22" fmla="*/ 648 w 871"/>
              <a:gd name="T23" fmla="*/ 157 h 720"/>
              <a:gd name="T24" fmla="*/ 838 w 871"/>
              <a:gd name="T25" fmla="*/ 199 h 720"/>
              <a:gd name="T26" fmla="*/ 848 w 871"/>
              <a:gd name="T27" fmla="*/ 224 h 720"/>
              <a:gd name="T28" fmla="*/ 871 w 871"/>
              <a:gd name="T29" fmla="*/ 256 h 720"/>
              <a:gd name="T30" fmla="*/ 806 w 871"/>
              <a:gd name="T31" fmla="*/ 353 h 720"/>
              <a:gd name="T32" fmla="*/ 766 w 871"/>
              <a:gd name="T33" fmla="*/ 389 h 720"/>
              <a:gd name="T34" fmla="*/ 760 w 871"/>
              <a:gd name="T35" fmla="*/ 416 h 720"/>
              <a:gd name="T36" fmla="*/ 783 w 871"/>
              <a:gd name="T37" fmla="*/ 444 h 720"/>
              <a:gd name="T38" fmla="*/ 756 w 871"/>
              <a:gd name="T39" fmla="*/ 503 h 720"/>
              <a:gd name="T40" fmla="*/ 703 w 871"/>
              <a:gd name="T41" fmla="*/ 720 h 720"/>
              <a:gd name="T42" fmla="*/ 410 w 871"/>
              <a:gd name="T43" fmla="*/ 650 h 720"/>
              <a:gd name="T44" fmla="*/ 0 w 871"/>
              <a:gd name="T45" fmla="*/ 537 h 720"/>
              <a:gd name="T46" fmla="*/ 0 w 871"/>
              <a:gd name="T47" fmla="*/ 537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71" h="720">
                <a:moveTo>
                  <a:pt x="0" y="537"/>
                </a:moveTo>
                <a:lnTo>
                  <a:pt x="38" y="355"/>
                </a:lnTo>
                <a:lnTo>
                  <a:pt x="82" y="302"/>
                </a:lnTo>
                <a:lnTo>
                  <a:pt x="188" y="0"/>
                </a:lnTo>
                <a:lnTo>
                  <a:pt x="243" y="15"/>
                </a:lnTo>
                <a:lnTo>
                  <a:pt x="245" y="28"/>
                </a:lnTo>
                <a:lnTo>
                  <a:pt x="258" y="30"/>
                </a:lnTo>
                <a:lnTo>
                  <a:pt x="325" y="134"/>
                </a:lnTo>
                <a:lnTo>
                  <a:pt x="399" y="133"/>
                </a:lnTo>
                <a:lnTo>
                  <a:pt x="454" y="157"/>
                </a:lnTo>
                <a:lnTo>
                  <a:pt x="481" y="152"/>
                </a:lnTo>
                <a:lnTo>
                  <a:pt x="648" y="157"/>
                </a:lnTo>
                <a:lnTo>
                  <a:pt x="838" y="199"/>
                </a:lnTo>
                <a:lnTo>
                  <a:pt x="848" y="224"/>
                </a:lnTo>
                <a:lnTo>
                  <a:pt x="871" y="256"/>
                </a:lnTo>
                <a:lnTo>
                  <a:pt x="806" y="353"/>
                </a:lnTo>
                <a:lnTo>
                  <a:pt x="766" y="389"/>
                </a:lnTo>
                <a:lnTo>
                  <a:pt x="760" y="416"/>
                </a:lnTo>
                <a:lnTo>
                  <a:pt x="783" y="444"/>
                </a:lnTo>
                <a:lnTo>
                  <a:pt x="756" y="503"/>
                </a:lnTo>
                <a:lnTo>
                  <a:pt x="703" y="720"/>
                </a:lnTo>
                <a:lnTo>
                  <a:pt x="410" y="650"/>
                </a:lnTo>
                <a:lnTo>
                  <a:pt x="0" y="537"/>
                </a:lnTo>
                <a:lnTo>
                  <a:pt x="0" y="537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5" name="Freeform 1118"/>
          <p:cNvSpPr>
            <a:spLocks/>
          </p:cNvSpPr>
          <p:nvPr/>
        </p:nvSpPr>
        <p:spPr bwMode="auto">
          <a:xfrm>
            <a:off x="1660463" y="3326454"/>
            <a:ext cx="879383" cy="1482725"/>
          </a:xfrm>
          <a:custGeom>
            <a:avLst/>
            <a:gdLst>
              <a:gd name="T0" fmla="*/ 29 w 865"/>
              <a:gd name="T1" fmla="*/ 293 h 1443"/>
              <a:gd name="T2" fmla="*/ 4 w 865"/>
              <a:gd name="T3" fmla="*/ 405 h 1443"/>
              <a:gd name="T4" fmla="*/ 87 w 865"/>
              <a:gd name="T5" fmla="*/ 586 h 1443"/>
              <a:gd name="T6" fmla="*/ 103 w 865"/>
              <a:gd name="T7" fmla="*/ 574 h 1443"/>
              <a:gd name="T8" fmla="*/ 129 w 865"/>
              <a:gd name="T9" fmla="*/ 650 h 1443"/>
              <a:gd name="T10" fmla="*/ 87 w 865"/>
              <a:gd name="T11" fmla="*/ 597 h 1443"/>
              <a:gd name="T12" fmla="*/ 78 w 865"/>
              <a:gd name="T13" fmla="*/ 681 h 1443"/>
              <a:gd name="T14" fmla="*/ 125 w 865"/>
              <a:gd name="T15" fmla="*/ 732 h 1443"/>
              <a:gd name="T16" fmla="*/ 93 w 865"/>
              <a:gd name="T17" fmla="*/ 803 h 1443"/>
              <a:gd name="T18" fmla="*/ 184 w 865"/>
              <a:gd name="T19" fmla="*/ 994 h 1443"/>
              <a:gd name="T20" fmla="*/ 164 w 865"/>
              <a:gd name="T21" fmla="*/ 1065 h 1443"/>
              <a:gd name="T22" fmla="*/ 283 w 865"/>
              <a:gd name="T23" fmla="*/ 1120 h 1443"/>
              <a:gd name="T24" fmla="*/ 327 w 865"/>
              <a:gd name="T25" fmla="*/ 1177 h 1443"/>
              <a:gd name="T26" fmla="*/ 378 w 865"/>
              <a:gd name="T27" fmla="*/ 1196 h 1443"/>
              <a:gd name="T28" fmla="*/ 378 w 865"/>
              <a:gd name="T29" fmla="*/ 1230 h 1443"/>
              <a:gd name="T30" fmla="*/ 411 w 865"/>
              <a:gd name="T31" fmla="*/ 1238 h 1443"/>
              <a:gd name="T32" fmla="*/ 481 w 865"/>
              <a:gd name="T33" fmla="*/ 1348 h 1443"/>
              <a:gd name="T34" fmla="*/ 481 w 865"/>
              <a:gd name="T35" fmla="*/ 1426 h 1443"/>
              <a:gd name="T36" fmla="*/ 789 w 865"/>
              <a:gd name="T37" fmla="*/ 1443 h 1443"/>
              <a:gd name="T38" fmla="*/ 770 w 865"/>
              <a:gd name="T39" fmla="*/ 1413 h 1443"/>
              <a:gd name="T40" fmla="*/ 779 w 865"/>
              <a:gd name="T41" fmla="*/ 1365 h 1443"/>
              <a:gd name="T42" fmla="*/ 829 w 865"/>
              <a:gd name="T43" fmla="*/ 1287 h 1443"/>
              <a:gd name="T44" fmla="*/ 865 w 865"/>
              <a:gd name="T45" fmla="*/ 1264 h 1443"/>
              <a:gd name="T46" fmla="*/ 844 w 865"/>
              <a:gd name="T47" fmla="*/ 1236 h 1443"/>
              <a:gd name="T48" fmla="*/ 831 w 865"/>
              <a:gd name="T49" fmla="*/ 1160 h 1443"/>
              <a:gd name="T50" fmla="*/ 388 w 865"/>
              <a:gd name="T51" fmla="*/ 497 h 1443"/>
              <a:gd name="T52" fmla="*/ 492 w 865"/>
              <a:gd name="T53" fmla="*/ 113 h 1443"/>
              <a:gd name="T54" fmla="*/ 82 w 865"/>
              <a:gd name="T55" fmla="*/ 0 h 1443"/>
              <a:gd name="T56" fmla="*/ 70 w 865"/>
              <a:gd name="T57" fmla="*/ 23 h 1443"/>
              <a:gd name="T58" fmla="*/ 0 w 865"/>
              <a:gd name="T59" fmla="*/ 192 h 1443"/>
              <a:gd name="T60" fmla="*/ 29 w 865"/>
              <a:gd name="T61" fmla="*/ 293 h 1443"/>
              <a:gd name="T62" fmla="*/ 29 w 865"/>
              <a:gd name="T63" fmla="*/ 293 h 1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65" h="1443">
                <a:moveTo>
                  <a:pt x="29" y="293"/>
                </a:moveTo>
                <a:lnTo>
                  <a:pt x="4" y="405"/>
                </a:lnTo>
                <a:lnTo>
                  <a:pt x="87" y="586"/>
                </a:lnTo>
                <a:lnTo>
                  <a:pt x="103" y="574"/>
                </a:lnTo>
                <a:lnTo>
                  <a:pt x="129" y="650"/>
                </a:lnTo>
                <a:lnTo>
                  <a:pt x="87" y="597"/>
                </a:lnTo>
                <a:lnTo>
                  <a:pt x="78" y="681"/>
                </a:lnTo>
                <a:lnTo>
                  <a:pt x="125" y="732"/>
                </a:lnTo>
                <a:lnTo>
                  <a:pt x="93" y="803"/>
                </a:lnTo>
                <a:lnTo>
                  <a:pt x="184" y="994"/>
                </a:lnTo>
                <a:lnTo>
                  <a:pt x="164" y="1065"/>
                </a:lnTo>
                <a:lnTo>
                  <a:pt x="283" y="1120"/>
                </a:lnTo>
                <a:lnTo>
                  <a:pt x="327" y="1177"/>
                </a:lnTo>
                <a:lnTo>
                  <a:pt x="378" y="1196"/>
                </a:lnTo>
                <a:lnTo>
                  <a:pt x="378" y="1230"/>
                </a:lnTo>
                <a:lnTo>
                  <a:pt x="411" y="1238"/>
                </a:lnTo>
                <a:lnTo>
                  <a:pt x="481" y="1348"/>
                </a:lnTo>
                <a:lnTo>
                  <a:pt x="481" y="1426"/>
                </a:lnTo>
                <a:lnTo>
                  <a:pt x="789" y="1443"/>
                </a:lnTo>
                <a:lnTo>
                  <a:pt x="770" y="1413"/>
                </a:lnTo>
                <a:lnTo>
                  <a:pt x="779" y="1365"/>
                </a:lnTo>
                <a:lnTo>
                  <a:pt x="829" y="1287"/>
                </a:lnTo>
                <a:lnTo>
                  <a:pt x="865" y="1264"/>
                </a:lnTo>
                <a:lnTo>
                  <a:pt x="844" y="1236"/>
                </a:lnTo>
                <a:lnTo>
                  <a:pt x="831" y="1160"/>
                </a:lnTo>
                <a:lnTo>
                  <a:pt x="388" y="497"/>
                </a:lnTo>
                <a:lnTo>
                  <a:pt x="492" y="113"/>
                </a:lnTo>
                <a:lnTo>
                  <a:pt x="82" y="0"/>
                </a:lnTo>
                <a:lnTo>
                  <a:pt x="70" y="23"/>
                </a:lnTo>
                <a:lnTo>
                  <a:pt x="0" y="192"/>
                </a:lnTo>
                <a:lnTo>
                  <a:pt x="29" y="293"/>
                </a:lnTo>
                <a:lnTo>
                  <a:pt x="29" y="293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6" name="Freeform 1119"/>
          <p:cNvSpPr>
            <a:spLocks/>
          </p:cNvSpPr>
          <p:nvPr/>
        </p:nvSpPr>
        <p:spPr bwMode="auto">
          <a:xfrm>
            <a:off x="2052534" y="3444118"/>
            <a:ext cx="711126" cy="1076325"/>
          </a:xfrm>
          <a:custGeom>
            <a:avLst/>
            <a:gdLst>
              <a:gd name="T0" fmla="*/ 0 w 696"/>
              <a:gd name="T1" fmla="*/ 384 h 1047"/>
              <a:gd name="T2" fmla="*/ 443 w 696"/>
              <a:gd name="T3" fmla="*/ 1047 h 1047"/>
              <a:gd name="T4" fmla="*/ 458 w 696"/>
              <a:gd name="T5" fmla="*/ 904 h 1047"/>
              <a:gd name="T6" fmla="*/ 483 w 696"/>
              <a:gd name="T7" fmla="*/ 897 h 1047"/>
              <a:gd name="T8" fmla="*/ 525 w 696"/>
              <a:gd name="T9" fmla="*/ 921 h 1047"/>
              <a:gd name="T10" fmla="*/ 561 w 696"/>
              <a:gd name="T11" fmla="*/ 796 h 1047"/>
              <a:gd name="T12" fmla="*/ 696 w 696"/>
              <a:gd name="T13" fmla="*/ 133 h 1047"/>
              <a:gd name="T14" fmla="*/ 397 w 696"/>
              <a:gd name="T15" fmla="*/ 70 h 1047"/>
              <a:gd name="T16" fmla="*/ 104 w 696"/>
              <a:gd name="T17" fmla="*/ 0 h 1047"/>
              <a:gd name="T18" fmla="*/ 0 w 696"/>
              <a:gd name="T19" fmla="*/ 384 h 1047"/>
              <a:gd name="T20" fmla="*/ 0 w 696"/>
              <a:gd name="T21" fmla="*/ 384 h 1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96" h="1047">
                <a:moveTo>
                  <a:pt x="0" y="384"/>
                </a:moveTo>
                <a:lnTo>
                  <a:pt x="443" y="1047"/>
                </a:lnTo>
                <a:lnTo>
                  <a:pt x="458" y="904"/>
                </a:lnTo>
                <a:lnTo>
                  <a:pt x="483" y="897"/>
                </a:lnTo>
                <a:lnTo>
                  <a:pt x="525" y="921"/>
                </a:lnTo>
                <a:lnTo>
                  <a:pt x="561" y="796"/>
                </a:lnTo>
                <a:lnTo>
                  <a:pt x="696" y="133"/>
                </a:lnTo>
                <a:lnTo>
                  <a:pt x="397" y="70"/>
                </a:lnTo>
                <a:lnTo>
                  <a:pt x="104" y="0"/>
                </a:lnTo>
                <a:lnTo>
                  <a:pt x="0" y="384"/>
                </a:lnTo>
                <a:lnTo>
                  <a:pt x="0" y="384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7" name="Freeform 1120"/>
          <p:cNvSpPr>
            <a:spLocks/>
          </p:cNvSpPr>
          <p:nvPr/>
        </p:nvSpPr>
        <p:spPr bwMode="auto">
          <a:xfrm>
            <a:off x="2457305" y="2577343"/>
            <a:ext cx="663506" cy="1055688"/>
          </a:xfrm>
          <a:custGeom>
            <a:avLst/>
            <a:gdLst>
              <a:gd name="T0" fmla="*/ 0 w 654"/>
              <a:gd name="T1" fmla="*/ 909 h 1027"/>
              <a:gd name="T2" fmla="*/ 53 w 654"/>
              <a:gd name="T3" fmla="*/ 692 h 1027"/>
              <a:gd name="T4" fmla="*/ 80 w 654"/>
              <a:gd name="T5" fmla="*/ 633 h 1027"/>
              <a:gd name="T6" fmla="*/ 57 w 654"/>
              <a:gd name="T7" fmla="*/ 605 h 1027"/>
              <a:gd name="T8" fmla="*/ 63 w 654"/>
              <a:gd name="T9" fmla="*/ 578 h 1027"/>
              <a:gd name="T10" fmla="*/ 103 w 654"/>
              <a:gd name="T11" fmla="*/ 542 h 1027"/>
              <a:gd name="T12" fmla="*/ 168 w 654"/>
              <a:gd name="T13" fmla="*/ 445 h 1027"/>
              <a:gd name="T14" fmla="*/ 145 w 654"/>
              <a:gd name="T15" fmla="*/ 413 h 1027"/>
              <a:gd name="T16" fmla="*/ 135 w 654"/>
              <a:gd name="T17" fmla="*/ 388 h 1027"/>
              <a:gd name="T18" fmla="*/ 139 w 654"/>
              <a:gd name="T19" fmla="*/ 333 h 1027"/>
              <a:gd name="T20" fmla="*/ 219 w 654"/>
              <a:gd name="T21" fmla="*/ 0 h 1027"/>
              <a:gd name="T22" fmla="*/ 304 w 654"/>
              <a:gd name="T23" fmla="*/ 19 h 1027"/>
              <a:gd name="T24" fmla="*/ 276 w 654"/>
              <a:gd name="T25" fmla="*/ 149 h 1027"/>
              <a:gd name="T26" fmla="*/ 295 w 654"/>
              <a:gd name="T27" fmla="*/ 194 h 1027"/>
              <a:gd name="T28" fmla="*/ 297 w 654"/>
              <a:gd name="T29" fmla="*/ 223 h 1027"/>
              <a:gd name="T30" fmla="*/ 287 w 654"/>
              <a:gd name="T31" fmla="*/ 228 h 1027"/>
              <a:gd name="T32" fmla="*/ 320 w 654"/>
              <a:gd name="T33" fmla="*/ 259 h 1027"/>
              <a:gd name="T34" fmla="*/ 354 w 654"/>
              <a:gd name="T35" fmla="*/ 342 h 1027"/>
              <a:gd name="T36" fmla="*/ 365 w 654"/>
              <a:gd name="T37" fmla="*/ 417 h 1027"/>
              <a:gd name="T38" fmla="*/ 371 w 654"/>
              <a:gd name="T39" fmla="*/ 457 h 1027"/>
              <a:gd name="T40" fmla="*/ 346 w 654"/>
              <a:gd name="T41" fmla="*/ 495 h 1027"/>
              <a:gd name="T42" fmla="*/ 363 w 654"/>
              <a:gd name="T43" fmla="*/ 512 h 1027"/>
              <a:gd name="T44" fmla="*/ 409 w 654"/>
              <a:gd name="T45" fmla="*/ 487 h 1027"/>
              <a:gd name="T46" fmla="*/ 439 w 654"/>
              <a:gd name="T47" fmla="*/ 618 h 1027"/>
              <a:gd name="T48" fmla="*/ 460 w 654"/>
              <a:gd name="T49" fmla="*/ 626 h 1027"/>
              <a:gd name="T50" fmla="*/ 464 w 654"/>
              <a:gd name="T51" fmla="*/ 664 h 1027"/>
              <a:gd name="T52" fmla="*/ 523 w 654"/>
              <a:gd name="T53" fmla="*/ 679 h 1027"/>
              <a:gd name="T54" fmla="*/ 616 w 654"/>
              <a:gd name="T55" fmla="*/ 679 h 1027"/>
              <a:gd name="T56" fmla="*/ 654 w 654"/>
              <a:gd name="T57" fmla="*/ 696 h 1027"/>
              <a:gd name="T58" fmla="*/ 599 w 654"/>
              <a:gd name="T59" fmla="*/ 1027 h 1027"/>
              <a:gd name="T60" fmla="*/ 299 w 654"/>
              <a:gd name="T61" fmla="*/ 972 h 1027"/>
              <a:gd name="T62" fmla="*/ 0 w 654"/>
              <a:gd name="T63" fmla="*/ 909 h 1027"/>
              <a:gd name="T64" fmla="*/ 0 w 654"/>
              <a:gd name="T65" fmla="*/ 909 h 10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54" h="1027">
                <a:moveTo>
                  <a:pt x="0" y="909"/>
                </a:moveTo>
                <a:lnTo>
                  <a:pt x="53" y="692"/>
                </a:lnTo>
                <a:lnTo>
                  <a:pt x="80" y="633"/>
                </a:lnTo>
                <a:lnTo>
                  <a:pt x="57" y="605"/>
                </a:lnTo>
                <a:lnTo>
                  <a:pt x="63" y="578"/>
                </a:lnTo>
                <a:lnTo>
                  <a:pt x="103" y="542"/>
                </a:lnTo>
                <a:lnTo>
                  <a:pt x="168" y="445"/>
                </a:lnTo>
                <a:lnTo>
                  <a:pt x="145" y="413"/>
                </a:lnTo>
                <a:lnTo>
                  <a:pt x="135" y="388"/>
                </a:lnTo>
                <a:lnTo>
                  <a:pt x="139" y="333"/>
                </a:lnTo>
                <a:lnTo>
                  <a:pt x="219" y="0"/>
                </a:lnTo>
                <a:lnTo>
                  <a:pt x="304" y="19"/>
                </a:lnTo>
                <a:lnTo>
                  <a:pt x="276" y="149"/>
                </a:lnTo>
                <a:lnTo>
                  <a:pt x="295" y="194"/>
                </a:lnTo>
                <a:lnTo>
                  <a:pt x="297" y="223"/>
                </a:lnTo>
                <a:lnTo>
                  <a:pt x="287" y="228"/>
                </a:lnTo>
                <a:lnTo>
                  <a:pt x="320" y="259"/>
                </a:lnTo>
                <a:lnTo>
                  <a:pt x="354" y="342"/>
                </a:lnTo>
                <a:lnTo>
                  <a:pt x="365" y="417"/>
                </a:lnTo>
                <a:lnTo>
                  <a:pt x="371" y="457"/>
                </a:lnTo>
                <a:lnTo>
                  <a:pt x="346" y="495"/>
                </a:lnTo>
                <a:lnTo>
                  <a:pt x="363" y="512"/>
                </a:lnTo>
                <a:lnTo>
                  <a:pt x="409" y="487"/>
                </a:lnTo>
                <a:lnTo>
                  <a:pt x="439" y="618"/>
                </a:lnTo>
                <a:lnTo>
                  <a:pt x="460" y="626"/>
                </a:lnTo>
                <a:lnTo>
                  <a:pt x="464" y="664"/>
                </a:lnTo>
                <a:lnTo>
                  <a:pt x="523" y="679"/>
                </a:lnTo>
                <a:lnTo>
                  <a:pt x="616" y="679"/>
                </a:lnTo>
                <a:lnTo>
                  <a:pt x="654" y="696"/>
                </a:lnTo>
                <a:lnTo>
                  <a:pt x="599" y="1027"/>
                </a:lnTo>
                <a:lnTo>
                  <a:pt x="299" y="972"/>
                </a:lnTo>
                <a:lnTo>
                  <a:pt x="0" y="909"/>
                </a:lnTo>
                <a:lnTo>
                  <a:pt x="0" y="909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solidFill>
                <a:srgbClr val="C56870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8" name="Freeform 1121"/>
          <p:cNvSpPr>
            <a:spLocks/>
          </p:cNvSpPr>
          <p:nvPr/>
        </p:nvSpPr>
        <p:spPr bwMode="auto">
          <a:xfrm>
            <a:off x="2736676" y="2597981"/>
            <a:ext cx="1138118" cy="712787"/>
          </a:xfrm>
          <a:custGeom>
            <a:avLst/>
            <a:gdLst>
              <a:gd name="T0" fmla="*/ 19 w 1118"/>
              <a:gd name="T1" fmla="*/ 175 h 692"/>
              <a:gd name="T2" fmla="*/ 21 w 1118"/>
              <a:gd name="T3" fmla="*/ 204 h 692"/>
              <a:gd name="T4" fmla="*/ 11 w 1118"/>
              <a:gd name="T5" fmla="*/ 209 h 692"/>
              <a:gd name="T6" fmla="*/ 44 w 1118"/>
              <a:gd name="T7" fmla="*/ 240 h 692"/>
              <a:gd name="T8" fmla="*/ 78 w 1118"/>
              <a:gd name="T9" fmla="*/ 323 h 692"/>
              <a:gd name="T10" fmla="*/ 89 w 1118"/>
              <a:gd name="T11" fmla="*/ 398 h 692"/>
              <a:gd name="T12" fmla="*/ 95 w 1118"/>
              <a:gd name="T13" fmla="*/ 438 h 692"/>
              <a:gd name="T14" fmla="*/ 70 w 1118"/>
              <a:gd name="T15" fmla="*/ 476 h 692"/>
              <a:gd name="T16" fmla="*/ 87 w 1118"/>
              <a:gd name="T17" fmla="*/ 493 h 692"/>
              <a:gd name="T18" fmla="*/ 133 w 1118"/>
              <a:gd name="T19" fmla="*/ 468 h 692"/>
              <a:gd name="T20" fmla="*/ 163 w 1118"/>
              <a:gd name="T21" fmla="*/ 599 h 692"/>
              <a:gd name="T22" fmla="*/ 184 w 1118"/>
              <a:gd name="T23" fmla="*/ 607 h 692"/>
              <a:gd name="T24" fmla="*/ 188 w 1118"/>
              <a:gd name="T25" fmla="*/ 645 h 692"/>
              <a:gd name="T26" fmla="*/ 205 w 1118"/>
              <a:gd name="T27" fmla="*/ 662 h 692"/>
              <a:gd name="T28" fmla="*/ 247 w 1118"/>
              <a:gd name="T29" fmla="*/ 660 h 692"/>
              <a:gd name="T30" fmla="*/ 340 w 1118"/>
              <a:gd name="T31" fmla="*/ 660 h 692"/>
              <a:gd name="T32" fmla="*/ 378 w 1118"/>
              <a:gd name="T33" fmla="*/ 677 h 692"/>
              <a:gd name="T34" fmla="*/ 390 w 1118"/>
              <a:gd name="T35" fmla="*/ 609 h 692"/>
              <a:gd name="T36" fmla="*/ 694 w 1118"/>
              <a:gd name="T37" fmla="*/ 654 h 692"/>
              <a:gd name="T38" fmla="*/ 1068 w 1118"/>
              <a:gd name="T39" fmla="*/ 692 h 692"/>
              <a:gd name="T40" fmla="*/ 1080 w 1118"/>
              <a:gd name="T41" fmla="*/ 567 h 692"/>
              <a:gd name="T42" fmla="*/ 1118 w 1118"/>
              <a:gd name="T43" fmla="*/ 162 h 692"/>
              <a:gd name="T44" fmla="*/ 622 w 1118"/>
              <a:gd name="T45" fmla="*/ 105 h 692"/>
              <a:gd name="T46" fmla="*/ 376 w 1118"/>
              <a:gd name="T47" fmla="*/ 67 h 692"/>
              <a:gd name="T48" fmla="*/ 28 w 1118"/>
              <a:gd name="T49" fmla="*/ 0 h 692"/>
              <a:gd name="T50" fmla="*/ 0 w 1118"/>
              <a:gd name="T51" fmla="*/ 130 h 692"/>
              <a:gd name="T52" fmla="*/ 19 w 1118"/>
              <a:gd name="T53" fmla="*/ 175 h 692"/>
              <a:gd name="T54" fmla="*/ 19 w 1118"/>
              <a:gd name="T55" fmla="*/ 175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18" h="692">
                <a:moveTo>
                  <a:pt x="19" y="175"/>
                </a:moveTo>
                <a:lnTo>
                  <a:pt x="21" y="204"/>
                </a:lnTo>
                <a:lnTo>
                  <a:pt x="11" y="209"/>
                </a:lnTo>
                <a:lnTo>
                  <a:pt x="44" y="240"/>
                </a:lnTo>
                <a:lnTo>
                  <a:pt x="78" y="323"/>
                </a:lnTo>
                <a:lnTo>
                  <a:pt x="89" y="398"/>
                </a:lnTo>
                <a:lnTo>
                  <a:pt x="95" y="438"/>
                </a:lnTo>
                <a:lnTo>
                  <a:pt x="70" y="476"/>
                </a:lnTo>
                <a:lnTo>
                  <a:pt x="87" y="493"/>
                </a:lnTo>
                <a:lnTo>
                  <a:pt x="133" y="468"/>
                </a:lnTo>
                <a:lnTo>
                  <a:pt x="163" y="599"/>
                </a:lnTo>
                <a:lnTo>
                  <a:pt x="184" y="607"/>
                </a:lnTo>
                <a:lnTo>
                  <a:pt x="188" y="645"/>
                </a:lnTo>
                <a:lnTo>
                  <a:pt x="205" y="662"/>
                </a:lnTo>
                <a:lnTo>
                  <a:pt x="247" y="660"/>
                </a:lnTo>
                <a:lnTo>
                  <a:pt x="340" y="660"/>
                </a:lnTo>
                <a:lnTo>
                  <a:pt x="378" y="677"/>
                </a:lnTo>
                <a:lnTo>
                  <a:pt x="390" y="609"/>
                </a:lnTo>
                <a:lnTo>
                  <a:pt x="694" y="654"/>
                </a:lnTo>
                <a:lnTo>
                  <a:pt x="1068" y="692"/>
                </a:lnTo>
                <a:lnTo>
                  <a:pt x="1080" y="567"/>
                </a:lnTo>
                <a:lnTo>
                  <a:pt x="1118" y="162"/>
                </a:lnTo>
                <a:lnTo>
                  <a:pt x="622" y="105"/>
                </a:lnTo>
                <a:lnTo>
                  <a:pt x="376" y="67"/>
                </a:lnTo>
                <a:lnTo>
                  <a:pt x="28" y="0"/>
                </a:lnTo>
                <a:lnTo>
                  <a:pt x="0" y="130"/>
                </a:lnTo>
                <a:lnTo>
                  <a:pt x="19" y="175"/>
                </a:lnTo>
                <a:lnTo>
                  <a:pt x="19" y="175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9" name="Freeform 1122"/>
          <p:cNvSpPr>
            <a:spLocks/>
          </p:cNvSpPr>
          <p:nvPr/>
        </p:nvSpPr>
        <p:spPr bwMode="auto">
          <a:xfrm>
            <a:off x="2416034" y="4263268"/>
            <a:ext cx="755571" cy="863600"/>
          </a:xfrm>
          <a:custGeom>
            <a:avLst/>
            <a:gdLst>
              <a:gd name="T0" fmla="*/ 48 w 746"/>
              <a:gd name="T1" fmla="*/ 534 h 840"/>
              <a:gd name="T2" fmla="*/ 29 w 746"/>
              <a:gd name="T3" fmla="*/ 504 h 840"/>
              <a:gd name="T4" fmla="*/ 38 w 746"/>
              <a:gd name="T5" fmla="*/ 456 h 840"/>
              <a:gd name="T6" fmla="*/ 88 w 746"/>
              <a:gd name="T7" fmla="*/ 378 h 840"/>
              <a:gd name="T8" fmla="*/ 124 w 746"/>
              <a:gd name="T9" fmla="*/ 355 h 840"/>
              <a:gd name="T10" fmla="*/ 103 w 746"/>
              <a:gd name="T11" fmla="*/ 327 h 840"/>
              <a:gd name="T12" fmla="*/ 90 w 746"/>
              <a:gd name="T13" fmla="*/ 251 h 840"/>
              <a:gd name="T14" fmla="*/ 105 w 746"/>
              <a:gd name="T15" fmla="*/ 108 h 840"/>
              <a:gd name="T16" fmla="*/ 130 w 746"/>
              <a:gd name="T17" fmla="*/ 101 h 840"/>
              <a:gd name="T18" fmla="*/ 172 w 746"/>
              <a:gd name="T19" fmla="*/ 125 h 840"/>
              <a:gd name="T20" fmla="*/ 208 w 746"/>
              <a:gd name="T21" fmla="*/ 0 h 840"/>
              <a:gd name="T22" fmla="*/ 746 w 746"/>
              <a:gd name="T23" fmla="*/ 89 h 840"/>
              <a:gd name="T24" fmla="*/ 634 w 746"/>
              <a:gd name="T25" fmla="*/ 840 h 840"/>
              <a:gd name="T26" fmla="*/ 468 w 746"/>
              <a:gd name="T27" fmla="*/ 817 h 840"/>
              <a:gd name="T28" fmla="*/ 366 w 746"/>
              <a:gd name="T29" fmla="*/ 789 h 840"/>
              <a:gd name="T30" fmla="*/ 154 w 746"/>
              <a:gd name="T31" fmla="*/ 705 h 840"/>
              <a:gd name="T32" fmla="*/ 0 w 746"/>
              <a:gd name="T33" fmla="*/ 576 h 840"/>
              <a:gd name="T34" fmla="*/ 48 w 746"/>
              <a:gd name="T35" fmla="*/ 534 h 840"/>
              <a:gd name="T36" fmla="*/ 48 w 746"/>
              <a:gd name="T37" fmla="*/ 534 h 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46" h="840">
                <a:moveTo>
                  <a:pt x="48" y="534"/>
                </a:moveTo>
                <a:lnTo>
                  <a:pt x="29" y="504"/>
                </a:lnTo>
                <a:lnTo>
                  <a:pt x="38" y="456"/>
                </a:lnTo>
                <a:lnTo>
                  <a:pt x="88" y="378"/>
                </a:lnTo>
                <a:lnTo>
                  <a:pt x="124" y="355"/>
                </a:lnTo>
                <a:lnTo>
                  <a:pt x="103" y="327"/>
                </a:lnTo>
                <a:lnTo>
                  <a:pt x="90" y="251"/>
                </a:lnTo>
                <a:lnTo>
                  <a:pt x="105" y="108"/>
                </a:lnTo>
                <a:lnTo>
                  <a:pt x="130" y="101"/>
                </a:lnTo>
                <a:lnTo>
                  <a:pt x="172" y="125"/>
                </a:lnTo>
                <a:lnTo>
                  <a:pt x="208" y="0"/>
                </a:lnTo>
                <a:lnTo>
                  <a:pt x="746" y="89"/>
                </a:lnTo>
                <a:lnTo>
                  <a:pt x="634" y="840"/>
                </a:lnTo>
                <a:lnTo>
                  <a:pt x="468" y="817"/>
                </a:lnTo>
                <a:lnTo>
                  <a:pt x="366" y="789"/>
                </a:lnTo>
                <a:lnTo>
                  <a:pt x="154" y="705"/>
                </a:lnTo>
                <a:lnTo>
                  <a:pt x="0" y="576"/>
                </a:lnTo>
                <a:lnTo>
                  <a:pt x="48" y="534"/>
                </a:lnTo>
                <a:lnTo>
                  <a:pt x="48" y="534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0" name="Freeform 1123"/>
          <p:cNvSpPr>
            <a:spLocks/>
          </p:cNvSpPr>
          <p:nvPr/>
        </p:nvSpPr>
        <p:spPr bwMode="auto">
          <a:xfrm>
            <a:off x="3041444" y="3225043"/>
            <a:ext cx="782555" cy="636588"/>
          </a:xfrm>
          <a:custGeom>
            <a:avLst/>
            <a:gdLst>
              <a:gd name="T0" fmla="*/ 0 w 770"/>
              <a:gd name="T1" fmla="*/ 530 h 619"/>
              <a:gd name="T2" fmla="*/ 92 w 770"/>
              <a:gd name="T3" fmla="*/ 0 h 619"/>
              <a:gd name="T4" fmla="*/ 396 w 770"/>
              <a:gd name="T5" fmla="*/ 45 h 619"/>
              <a:gd name="T6" fmla="*/ 770 w 770"/>
              <a:gd name="T7" fmla="*/ 83 h 619"/>
              <a:gd name="T8" fmla="*/ 744 w 770"/>
              <a:gd name="T9" fmla="*/ 351 h 619"/>
              <a:gd name="T10" fmla="*/ 719 w 770"/>
              <a:gd name="T11" fmla="*/ 619 h 619"/>
              <a:gd name="T12" fmla="*/ 208 w 770"/>
              <a:gd name="T13" fmla="*/ 562 h 619"/>
              <a:gd name="T14" fmla="*/ 0 w 770"/>
              <a:gd name="T15" fmla="*/ 530 h 619"/>
              <a:gd name="T16" fmla="*/ 0 w 770"/>
              <a:gd name="T17" fmla="*/ 530 h 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70" h="619">
                <a:moveTo>
                  <a:pt x="0" y="530"/>
                </a:moveTo>
                <a:lnTo>
                  <a:pt x="92" y="0"/>
                </a:lnTo>
                <a:lnTo>
                  <a:pt x="396" y="45"/>
                </a:lnTo>
                <a:lnTo>
                  <a:pt x="770" y="83"/>
                </a:lnTo>
                <a:lnTo>
                  <a:pt x="744" y="351"/>
                </a:lnTo>
                <a:lnTo>
                  <a:pt x="719" y="619"/>
                </a:lnTo>
                <a:lnTo>
                  <a:pt x="208" y="562"/>
                </a:lnTo>
                <a:lnTo>
                  <a:pt x="0" y="530"/>
                </a:lnTo>
                <a:lnTo>
                  <a:pt x="0" y="530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solidFill>
                <a:srgbClr val="C56870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1" name="Freeform 1124"/>
          <p:cNvSpPr>
            <a:spLocks/>
          </p:cNvSpPr>
          <p:nvPr/>
        </p:nvSpPr>
        <p:spPr bwMode="auto">
          <a:xfrm>
            <a:off x="3171605" y="3802893"/>
            <a:ext cx="809540" cy="631825"/>
          </a:xfrm>
          <a:custGeom>
            <a:avLst/>
            <a:gdLst>
              <a:gd name="T0" fmla="*/ 80 w 796"/>
              <a:gd name="T1" fmla="*/ 0 h 612"/>
              <a:gd name="T2" fmla="*/ 591 w 796"/>
              <a:gd name="T3" fmla="*/ 57 h 612"/>
              <a:gd name="T4" fmla="*/ 796 w 796"/>
              <a:gd name="T5" fmla="*/ 74 h 612"/>
              <a:gd name="T6" fmla="*/ 789 w 796"/>
              <a:gd name="T7" fmla="*/ 207 h 612"/>
              <a:gd name="T8" fmla="*/ 760 w 796"/>
              <a:gd name="T9" fmla="*/ 612 h 612"/>
              <a:gd name="T10" fmla="*/ 656 w 796"/>
              <a:gd name="T11" fmla="*/ 605 h 612"/>
              <a:gd name="T12" fmla="*/ 331 w 796"/>
              <a:gd name="T13" fmla="*/ 576 h 612"/>
              <a:gd name="T14" fmla="*/ 0 w 796"/>
              <a:gd name="T15" fmla="*/ 534 h 612"/>
              <a:gd name="T16" fmla="*/ 80 w 796"/>
              <a:gd name="T17" fmla="*/ 0 h 612"/>
              <a:gd name="T18" fmla="*/ 80 w 796"/>
              <a:gd name="T19" fmla="*/ 0 h 6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96" h="612">
                <a:moveTo>
                  <a:pt x="80" y="0"/>
                </a:moveTo>
                <a:lnTo>
                  <a:pt x="591" y="57"/>
                </a:lnTo>
                <a:lnTo>
                  <a:pt x="796" y="74"/>
                </a:lnTo>
                <a:lnTo>
                  <a:pt x="789" y="207"/>
                </a:lnTo>
                <a:lnTo>
                  <a:pt x="760" y="612"/>
                </a:lnTo>
                <a:lnTo>
                  <a:pt x="656" y="605"/>
                </a:lnTo>
                <a:lnTo>
                  <a:pt x="331" y="576"/>
                </a:lnTo>
                <a:lnTo>
                  <a:pt x="0" y="534"/>
                </a:lnTo>
                <a:lnTo>
                  <a:pt x="80" y="0"/>
                </a:lnTo>
                <a:lnTo>
                  <a:pt x="80" y="0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2" name="Freeform 1125"/>
          <p:cNvSpPr>
            <a:spLocks/>
          </p:cNvSpPr>
          <p:nvPr/>
        </p:nvSpPr>
        <p:spPr bwMode="auto">
          <a:xfrm>
            <a:off x="3054142" y="4353756"/>
            <a:ext cx="782555" cy="785812"/>
          </a:xfrm>
          <a:custGeom>
            <a:avLst/>
            <a:gdLst>
              <a:gd name="T0" fmla="*/ 97 w 768"/>
              <a:gd name="T1" fmla="*/ 764 h 764"/>
              <a:gd name="T2" fmla="*/ 106 w 768"/>
              <a:gd name="T3" fmla="*/ 707 h 764"/>
              <a:gd name="T4" fmla="*/ 298 w 768"/>
              <a:gd name="T5" fmla="*/ 732 h 764"/>
              <a:gd name="T6" fmla="*/ 290 w 768"/>
              <a:gd name="T7" fmla="*/ 704 h 764"/>
              <a:gd name="T8" fmla="*/ 705 w 768"/>
              <a:gd name="T9" fmla="*/ 742 h 764"/>
              <a:gd name="T10" fmla="*/ 768 w 768"/>
              <a:gd name="T11" fmla="*/ 71 h 764"/>
              <a:gd name="T12" fmla="*/ 443 w 768"/>
              <a:gd name="T13" fmla="*/ 42 h 764"/>
              <a:gd name="T14" fmla="*/ 112 w 768"/>
              <a:gd name="T15" fmla="*/ 0 h 764"/>
              <a:gd name="T16" fmla="*/ 0 w 768"/>
              <a:gd name="T17" fmla="*/ 751 h 764"/>
              <a:gd name="T18" fmla="*/ 97 w 768"/>
              <a:gd name="T19" fmla="*/ 764 h 764"/>
              <a:gd name="T20" fmla="*/ 97 w 768"/>
              <a:gd name="T21" fmla="*/ 764 h 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68" h="764">
                <a:moveTo>
                  <a:pt x="97" y="764"/>
                </a:moveTo>
                <a:lnTo>
                  <a:pt x="106" y="707"/>
                </a:lnTo>
                <a:lnTo>
                  <a:pt x="298" y="732"/>
                </a:lnTo>
                <a:lnTo>
                  <a:pt x="290" y="704"/>
                </a:lnTo>
                <a:lnTo>
                  <a:pt x="705" y="742"/>
                </a:lnTo>
                <a:lnTo>
                  <a:pt x="768" y="71"/>
                </a:lnTo>
                <a:lnTo>
                  <a:pt x="443" y="42"/>
                </a:lnTo>
                <a:lnTo>
                  <a:pt x="112" y="0"/>
                </a:lnTo>
                <a:lnTo>
                  <a:pt x="0" y="751"/>
                </a:lnTo>
                <a:lnTo>
                  <a:pt x="97" y="764"/>
                </a:lnTo>
                <a:lnTo>
                  <a:pt x="97" y="764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3" name="Freeform 1126"/>
          <p:cNvSpPr>
            <a:spLocks/>
          </p:cNvSpPr>
          <p:nvPr/>
        </p:nvSpPr>
        <p:spPr bwMode="auto">
          <a:xfrm>
            <a:off x="3352561" y="4496631"/>
            <a:ext cx="1547650" cy="1482725"/>
          </a:xfrm>
          <a:custGeom>
            <a:avLst/>
            <a:gdLst>
              <a:gd name="T0" fmla="*/ 0 w 1527"/>
              <a:gd name="T1" fmla="*/ 563 h 1439"/>
              <a:gd name="T2" fmla="*/ 415 w 1527"/>
              <a:gd name="T3" fmla="*/ 601 h 1439"/>
              <a:gd name="T4" fmla="*/ 472 w 1527"/>
              <a:gd name="T5" fmla="*/ 0 h 1439"/>
              <a:gd name="T6" fmla="*/ 803 w 1527"/>
              <a:gd name="T7" fmla="*/ 19 h 1439"/>
              <a:gd name="T8" fmla="*/ 791 w 1527"/>
              <a:gd name="T9" fmla="*/ 277 h 1439"/>
              <a:gd name="T10" fmla="*/ 824 w 1527"/>
              <a:gd name="T11" fmla="*/ 304 h 1439"/>
              <a:gd name="T12" fmla="*/ 854 w 1527"/>
              <a:gd name="T13" fmla="*/ 304 h 1439"/>
              <a:gd name="T14" fmla="*/ 879 w 1527"/>
              <a:gd name="T15" fmla="*/ 329 h 1439"/>
              <a:gd name="T16" fmla="*/ 928 w 1527"/>
              <a:gd name="T17" fmla="*/ 340 h 1439"/>
              <a:gd name="T18" fmla="*/ 1029 w 1527"/>
              <a:gd name="T19" fmla="*/ 384 h 1439"/>
              <a:gd name="T20" fmla="*/ 1046 w 1527"/>
              <a:gd name="T21" fmla="*/ 365 h 1439"/>
              <a:gd name="T22" fmla="*/ 1111 w 1527"/>
              <a:gd name="T23" fmla="*/ 403 h 1439"/>
              <a:gd name="T24" fmla="*/ 1196 w 1527"/>
              <a:gd name="T25" fmla="*/ 401 h 1439"/>
              <a:gd name="T26" fmla="*/ 1255 w 1527"/>
              <a:gd name="T27" fmla="*/ 384 h 1439"/>
              <a:gd name="T28" fmla="*/ 1337 w 1527"/>
              <a:gd name="T29" fmla="*/ 369 h 1439"/>
              <a:gd name="T30" fmla="*/ 1411 w 1527"/>
              <a:gd name="T31" fmla="*/ 409 h 1439"/>
              <a:gd name="T32" fmla="*/ 1423 w 1527"/>
              <a:gd name="T33" fmla="*/ 422 h 1439"/>
              <a:gd name="T34" fmla="*/ 1463 w 1527"/>
              <a:gd name="T35" fmla="*/ 422 h 1439"/>
              <a:gd name="T36" fmla="*/ 1470 w 1527"/>
              <a:gd name="T37" fmla="*/ 635 h 1439"/>
              <a:gd name="T38" fmla="*/ 1527 w 1527"/>
              <a:gd name="T39" fmla="*/ 739 h 1439"/>
              <a:gd name="T40" fmla="*/ 1506 w 1527"/>
              <a:gd name="T41" fmla="*/ 821 h 1439"/>
              <a:gd name="T42" fmla="*/ 1510 w 1527"/>
              <a:gd name="T43" fmla="*/ 889 h 1439"/>
              <a:gd name="T44" fmla="*/ 1485 w 1527"/>
              <a:gd name="T45" fmla="*/ 924 h 1439"/>
              <a:gd name="T46" fmla="*/ 1495 w 1527"/>
              <a:gd name="T47" fmla="*/ 935 h 1439"/>
              <a:gd name="T48" fmla="*/ 1432 w 1527"/>
              <a:gd name="T49" fmla="*/ 954 h 1439"/>
              <a:gd name="T50" fmla="*/ 1383 w 1527"/>
              <a:gd name="T51" fmla="*/ 960 h 1439"/>
              <a:gd name="T52" fmla="*/ 1392 w 1527"/>
              <a:gd name="T53" fmla="*/ 924 h 1439"/>
              <a:gd name="T54" fmla="*/ 1366 w 1527"/>
              <a:gd name="T55" fmla="*/ 945 h 1439"/>
              <a:gd name="T56" fmla="*/ 1367 w 1527"/>
              <a:gd name="T57" fmla="*/ 986 h 1439"/>
              <a:gd name="T58" fmla="*/ 1333 w 1527"/>
              <a:gd name="T59" fmla="*/ 1030 h 1439"/>
              <a:gd name="T60" fmla="*/ 1153 w 1527"/>
              <a:gd name="T61" fmla="*/ 1121 h 1439"/>
              <a:gd name="T62" fmla="*/ 1096 w 1527"/>
              <a:gd name="T63" fmla="*/ 1180 h 1439"/>
              <a:gd name="T64" fmla="*/ 1042 w 1527"/>
              <a:gd name="T65" fmla="*/ 1308 h 1439"/>
              <a:gd name="T66" fmla="*/ 1086 w 1527"/>
              <a:gd name="T67" fmla="*/ 1439 h 1439"/>
              <a:gd name="T68" fmla="*/ 1044 w 1527"/>
              <a:gd name="T69" fmla="*/ 1439 h 1439"/>
              <a:gd name="T70" fmla="*/ 848 w 1527"/>
              <a:gd name="T71" fmla="*/ 1370 h 1439"/>
              <a:gd name="T72" fmla="*/ 827 w 1527"/>
              <a:gd name="T73" fmla="*/ 1313 h 1439"/>
              <a:gd name="T74" fmla="*/ 807 w 1527"/>
              <a:gd name="T75" fmla="*/ 1289 h 1439"/>
              <a:gd name="T76" fmla="*/ 801 w 1527"/>
              <a:gd name="T77" fmla="*/ 1213 h 1439"/>
              <a:gd name="T78" fmla="*/ 763 w 1527"/>
              <a:gd name="T79" fmla="*/ 1186 h 1439"/>
              <a:gd name="T80" fmla="*/ 658 w 1527"/>
              <a:gd name="T81" fmla="*/ 984 h 1439"/>
              <a:gd name="T82" fmla="*/ 607 w 1527"/>
              <a:gd name="T83" fmla="*/ 946 h 1439"/>
              <a:gd name="T84" fmla="*/ 592 w 1527"/>
              <a:gd name="T85" fmla="*/ 914 h 1439"/>
              <a:gd name="T86" fmla="*/ 438 w 1527"/>
              <a:gd name="T87" fmla="*/ 907 h 1439"/>
              <a:gd name="T88" fmla="*/ 356 w 1527"/>
              <a:gd name="T89" fmla="*/ 1002 h 1439"/>
              <a:gd name="T90" fmla="*/ 217 w 1527"/>
              <a:gd name="T91" fmla="*/ 903 h 1439"/>
              <a:gd name="T92" fmla="*/ 175 w 1527"/>
              <a:gd name="T93" fmla="*/ 766 h 1439"/>
              <a:gd name="T94" fmla="*/ 42 w 1527"/>
              <a:gd name="T95" fmla="*/ 639 h 1439"/>
              <a:gd name="T96" fmla="*/ 27 w 1527"/>
              <a:gd name="T97" fmla="*/ 597 h 1439"/>
              <a:gd name="T98" fmla="*/ 8 w 1527"/>
              <a:gd name="T99" fmla="*/ 591 h 1439"/>
              <a:gd name="T100" fmla="*/ 0 w 1527"/>
              <a:gd name="T101" fmla="*/ 563 h 1439"/>
              <a:gd name="T102" fmla="*/ 0 w 1527"/>
              <a:gd name="T103" fmla="*/ 563 h 1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527" h="1439">
                <a:moveTo>
                  <a:pt x="0" y="563"/>
                </a:moveTo>
                <a:lnTo>
                  <a:pt x="415" y="601"/>
                </a:lnTo>
                <a:lnTo>
                  <a:pt x="472" y="0"/>
                </a:lnTo>
                <a:lnTo>
                  <a:pt x="803" y="19"/>
                </a:lnTo>
                <a:lnTo>
                  <a:pt x="791" y="277"/>
                </a:lnTo>
                <a:lnTo>
                  <a:pt x="824" y="304"/>
                </a:lnTo>
                <a:lnTo>
                  <a:pt x="854" y="304"/>
                </a:lnTo>
                <a:lnTo>
                  <a:pt x="879" y="329"/>
                </a:lnTo>
                <a:lnTo>
                  <a:pt x="928" y="340"/>
                </a:lnTo>
                <a:lnTo>
                  <a:pt x="1029" y="384"/>
                </a:lnTo>
                <a:lnTo>
                  <a:pt x="1046" y="365"/>
                </a:lnTo>
                <a:lnTo>
                  <a:pt x="1111" y="403"/>
                </a:lnTo>
                <a:lnTo>
                  <a:pt x="1196" y="401"/>
                </a:lnTo>
                <a:lnTo>
                  <a:pt x="1255" y="384"/>
                </a:lnTo>
                <a:lnTo>
                  <a:pt x="1337" y="369"/>
                </a:lnTo>
                <a:lnTo>
                  <a:pt x="1411" y="409"/>
                </a:lnTo>
                <a:lnTo>
                  <a:pt x="1423" y="422"/>
                </a:lnTo>
                <a:lnTo>
                  <a:pt x="1463" y="422"/>
                </a:lnTo>
                <a:lnTo>
                  <a:pt x="1470" y="635"/>
                </a:lnTo>
                <a:lnTo>
                  <a:pt x="1527" y="739"/>
                </a:lnTo>
                <a:lnTo>
                  <a:pt x="1506" y="821"/>
                </a:lnTo>
                <a:lnTo>
                  <a:pt x="1510" y="889"/>
                </a:lnTo>
                <a:lnTo>
                  <a:pt x="1485" y="924"/>
                </a:lnTo>
                <a:lnTo>
                  <a:pt x="1495" y="935"/>
                </a:lnTo>
                <a:lnTo>
                  <a:pt x="1432" y="954"/>
                </a:lnTo>
                <a:lnTo>
                  <a:pt x="1383" y="960"/>
                </a:lnTo>
                <a:lnTo>
                  <a:pt x="1392" y="924"/>
                </a:lnTo>
                <a:lnTo>
                  <a:pt x="1366" y="945"/>
                </a:lnTo>
                <a:lnTo>
                  <a:pt x="1367" y="986"/>
                </a:lnTo>
                <a:lnTo>
                  <a:pt x="1333" y="1030"/>
                </a:lnTo>
                <a:lnTo>
                  <a:pt x="1153" y="1121"/>
                </a:lnTo>
                <a:lnTo>
                  <a:pt x="1096" y="1180"/>
                </a:lnTo>
                <a:lnTo>
                  <a:pt x="1042" y="1308"/>
                </a:lnTo>
                <a:lnTo>
                  <a:pt x="1086" y="1439"/>
                </a:lnTo>
                <a:lnTo>
                  <a:pt x="1044" y="1439"/>
                </a:lnTo>
                <a:lnTo>
                  <a:pt x="848" y="1370"/>
                </a:lnTo>
                <a:lnTo>
                  <a:pt x="827" y="1313"/>
                </a:lnTo>
                <a:lnTo>
                  <a:pt x="807" y="1289"/>
                </a:lnTo>
                <a:lnTo>
                  <a:pt x="801" y="1213"/>
                </a:lnTo>
                <a:lnTo>
                  <a:pt x="763" y="1186"/>
                </a:lnTo>
                <a:lnTo>
                  <a:pt x="658" y="984"/>
                </a:lnTo>
                <a:lnTo>
                  <a:pt x="607" y="946"/>
                </a:lnTo>
                <a:lnTo>
                  <a:pt x="592" y="914"/>
                </a:lnTo>
                <a:lnTo>
                  <a:pt x="438" y="907"/>
                </a:lnTo>
                <a:lnTo>
                  <a:pt x="356" y="1002"/>
                </a:lnTo>
                <a:lnTo>
                  <a:pt x="217" y="903"/>
                </a:lnTo>
                <a:lnTo>
                  <a:pt x="175" y="766"/>
                </a:lnTo>
                <a:lnTo>
                  <a:pt x="42" y="639"/>
                </a:lnTo>
                <a:lnTo>
                  <a:pt x="27" y="597"/>
                </a:lnTo>
                <a:lnTo>
                  <a:pt x="8" y="591"/>
                </a:lnTo>
                <a:lnTo>
                  <a:pt x="0" y="563"/>
                </a:lnTo>
                <a:lnTo>
                  <a:pt x="0" y="563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solidFill>
                <a:srgbClr val="C56870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4" name="Freeform 1127"/>
          <p:cNvSpPr>
            <a:spLocks/>
          </p:cNvSpPr>
          <p:nvPr/>
        </p:nvSpPr>
        <p:spPr bwMode="auto">
          <a:xfrm>
            <a:off x="3831936" y="2764668"/>
            <a:ext cx="733348" cy="450850"/>
          </a:xfrm>
          <a:custGeom>
            <a:avLst/>
            <a:gdLst>
              <a:gd name="T0" fmla="*/ 38 w 718"/>
              <a:gd name="T1" fmla="*/ 0 h 441"/>
              <a:gd name="T2" fmla="*/ 663 w 718"/>
              <a:gd name="T3" fmla="*/ 32 h 441"/>
              <a:gd name="T4" fmla="*/ 667 w 718"/>
              <a:gd name="T5" fmla="*/ 142 h 441"/>
              <a:gd name="T6" fmla="*/ 696 w 718"/>
              <a:gd name="T7" fmla="*/ 234 h 441"/>
              <a:gd name="T8" fmla="*/ 699 w 718"/>
              <a:gd name="T9" fmla="*/ 348 h 441"/>
              <a:gd name="T10" fmla="*/ 718 w 718"/>
              <a:gd name="T11" fmla="*/ 441 h 441"/>
              <a:gd name="T12" fmla="*/ 340 w 718"/>
              <a:gd name="T13" fmla="*/ 429 h 441"/>
              <a:gd name="T14" fmla="*/ 0 w 718"/>
              <a:gd name="T15" fmla="*/ 405 h 441"/>
              <a:gd name="T16" fmla="*/ 38 w 718"/>
              <a:gd name="T17" fmla="*/ 0 h 441"/>
              <a:gd name="T18" fmla="*/ 38 w 718"/>
              <a:gd name="T19" fmla="*/ 0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18" h="441">
                <a:moveTo>
                  <a:pt x="38" y="0"/>
                </a:moveTo>
                <a:lnTo>
                  <a:pt x="663" y="32"/>
                </a:lnTo>
                <a:lnTo>
                  <a:pt x="667" y="142"/>
                </a:lnTo>
                <a:lnTo>
                  <a:pt x="696" y="234"/>
                </a:lnTo>
                <a:lnTo>
                  <a:pt x="699" y="348"/>
                </a:lnTo>
                <a:lnTo>
                  <a:pt x="718" y="441"/>
                </a:lnTo>
                <a:lnTo>
                  <a:pt x="340" y="429"/>
                </a:lnTo>
                <a:lnTo>
                  <a:pt x="0" y="405"/>
                </a:lnTo>
                <a:lnTo>
                  <a:pt x="38" y="0"/>
                </a:lnTo>
                <a:lnTo>
                  <a:pt x="38" y="0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solidFill>
                <a:srgbClr val="C56870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5" name="Freeform 1128"/>
          <p:cNvSpPr>
            <a:spLocks/>
          </p:cNvSpPr>
          <p:nvPr/>
        </p:nvSpPr>
        <p:spPr bwMode="auto">
          <a:xfrm>
            <a:off x="3793840" y="3179006"/>
            <a:ext cx="782555" cy="515937"/>
          </a:xfrm>
          <a:custGeom>
            <a:avLst/>
            <a:gdLst>
              <a:gd name="T0" fmla="*/ 38 w 768"/>
              <a:gd name="T1" fmla="*/ 0 h 502"/>
              <a:gd name="T2" fmla="*/ 378 w 768"/>
              <a:gd name="T3" fmla="*/ 24 h 502"/>
              <a:gd name="T4" fmla="*/ 756 w 768"/>
              <a:gd name="T5" fmla="*/ 36 h 502"/>
              <a:gd name="T6" fmla="*/ 732 w 768"/>
              <a:gd name="T7" fmla="*/ 83 h 502"/>
              <a:gd name="T8" fmla="*/ 768 w 768"/>
              <a:gd name="T9" fmla="*/ 118 h 502"/>
              <a:gd name="T10" fmla="*/ 766 w 768"/>
              <a:gd name="T11" fmla="*/ 365 h 502"/>
              <a:gd name="T12" fmla="*/ 751 w 768"/>
              <a:gd name="T13" fmla="*/ 363 h 502"/>
              <a:gd name="T14" fmla="*/ 753 w 768"/>
              <a:gd name="T15" fmla="*/ 395 h 502"/>
              <a:gd name="T16" fmla="*/ 764 w 768"/>
              <a:gd name="T17" fmla="*/ 420 h 502"/>
              <a:gd name="T18" fmla="*/ 756 w 768"/>
              <a:gd name="T19" fmla="*/ 443 h 502"/>
              <a:gd name="T20" fmla="*/ 764 w 768"/>
              <a:gd name="T21" fmla="*/ 502 h 502"/>
              <a:gd name="T22" fmla="*/ 747 w 768"/>
              <a:gd name="T23" fmla="*/ 496 h 502"/>
              <a:gd name="T24" fmla="*/ 728 w 768"/>
              <a:gd name="T25" fmla="*/ 473 h 502"/>
              <a:gd name="T26" fmla="*/ 659 w 768"/>
              <a:gd name="T27" fmla="*/ 450 h 502"/>
              <a:gd name="T28" fmla="*/ 593 w 768"/>
              <a:gd name="T29" fmla="*/ 454 h 502"/>
              <a:gd name="T30" fmla="*/ 555 w 768"/>
              <a:gd name="T31" fmla="*/ 426 h 502"/>
              <a:gd name="T32" fmla="*/ 0 w 768"/>
              <a:gd name="T33" fmla="*/ 393 h 502"/>
              <a:gd name="T34" fmla="*/ 38 w 768"/>
              <a:gd name="T35" fmla="*/ 0 h 502"/>
              <a:gd name="T36" fmla="*/ 38 w 768"/>
              <a:gd name="T37" fmla="*/ 0 h 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68" h="502">
                <a:moveTo>
                  <a:pt x="38" y="0"/>
                </a:moveTo>
                <a:lnTo>
                  <a:pt x="378" y="24"/>
                </a:lnTo>
                <a:lnTo>
                  <a:pt x="756" y="36"/>
                </a:lnTo>
                <a:lnTo>
                  <a:pt x="732" y="83"/>
                </a:lnTo>
                <a:lnTo>
                  <a:pt x="768" y="118"/>
                </a:lnTo>
                <a:lnTo>
                  <a:pt x="766" y="365"/>
                </a:lnTo>
                <a:lnTo>
                  <a:pt x="751" y="363"/>
                </a:lnTo>
                <a:lnTo>
                  <a:pt x="753" y="395"/>
                </a:lnTo>
                <a:lnTo>
                  <a:pt x="764" y="420"/>
                </a:lnTo>
                <a:lnTo>
                  <a:pt x="756" y="443"/>
                </a:lnTo>
                <a:lnTo>
                  <a:pt x="764" y="502"/>
                </a:lnTo>
                <a:lnTo>
                  <a:pt x="747" y="496"/>
                </a:lnTo>
                <a:lnTo>
                  <a:pt x="728" y="473"/>
                </a:lnTo>
                <a:lnTo>
                  <a:pt x="659" y="450"/>
                </a:lnTo>
                <a:lnTo>
                  <a:pt x="593" y="454"/>
                </a:lnTo>
                <a:lnTo>
                  <a:pt x="555" y="426"/>
                </a:lnTo>
                <a:lnTo>
                  <a:pt x="0" y="393"/>
                </a:lnTo>
                <a:lnTo>
                  <a:pt x="38" y="0"/>
                </a:lnTo>
                <a:lnTo>
                  <a:pt x="38" y="0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solidFill>
                <a:srgbClr val="C56870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6" name="Freeform 1129"/>
          <p:cNvSpPr>
            <a:spLocks/>
          </p:cNvSpPr>
          <p:nvPr/>
        </p:nvSpPr>
        <p:spPr bwMode="auto">
          <a:xfrm>
            <a:off x="3771617" y="3583818"/>
            <a:ext cx="914304" cy="455613"/>
          </a:xfrm>
          <a:custGeom>
            <a:avLst/>
            <a:gdLst>
              <a:gd name="T0" fmla="*/ 25 w 901"/>
              <a:gd name="T1" fmla="*/ 0 h 439"/>
              <a:gd name="T2" fmla="*/ 580 w 901"/>
              <a:gd name="T3" fmla="*/ 33 h 439"/>
              <a:gd name="T4" fmla="*/ 618 w 901"/>
              <a:gd name="T5" fmla="*/ 61 h 439"/>
              <a:gd name="T6" fmla="*/ 684 w 901"/>
              <a:gd name="T7" fmla="*/ 57 h 439"/>
              <a:gd name="T8" fmla="*/ 753 w 901"/>
              <a:gd name="T9" fmla="*/ 80 h 439"/>
              <a:gd name="T10" fmla="*/ 772 w 901"/>
              <a:gd name="T11" fmla="*/ 103 h 439"/>
              <a:gd name="T12" fmla="*/ 789 w 901"/>
              <a:gd name="T13" fmla="*/ 109 h 439"/>
              <a:gd name="T14" fmla="*/ 819 w 901"/>
              <a:gd name="T15" fmla="*/ 192 h 439"/>
              <a:gd name="T16" fmla="*/ 819 w 901"/>
              <a:gd name="T17" fmla="*/ 217 h 439"/>
              <a:gd name="T18" fmla="*/ 840 w 901"/>
              <a:gd name="T19" fmla="*/ 257 h 439"/>
              <a:gd name="T20" fmla="*/ 850 w 901"/>
              <a:gd name="T21" fmla="*/ 320 h 439"/>
              <a:gd name="T22" fmla="*/ 844 w 901"/>
              <a:gd name="T23" fmla="*/ 339 h 439"/>
              <a:gd name="T24" fmla="*/ 857 w 901"/>
              <a:gd name="T25" fmla="*/ 359 h 439"/>
              <a:gd name="T26" fmla="*/ 901 w 901"/>
              <a:gd name="T27" fmla="*/ 439 h 439"/>
              <a:gd name="T28" fmla="*/ 500 w 901"/>
              <a:gd name="T29" fmla="*/ 435 h 439"/>
              <a:gd name="T30" fmla="*/ 198 w 901"/>
              <a:gd name="T31" fmla="*/ 418 h 439"/>
              <a:gd name="T32" fmla="*/ 205 w 901"/>
              <a:gd name="T33" fmla="*/ 285 h 439"/>
              <a:gd name="T34" fmla="*/ 0 w 901"/>
              <a:gd name="T35" fmla="*/ 268 h 439"/>
              <a:gd name="T36" fmla="*/ 25 w 901"/>
              <a:gd name="T37" fmla="*/ 0 h 439"/>
              <a:gd name="T38" fmla="*/ 25 w 901"/>
              <a:gd name="T39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01" h="439">
                <a:moveTo>
                  <a:pt x="25" y="0"/>
                </a:moveTo>
                <a:lnTo>
                  <a:pt x="580" y="33"/>
                </a:lnTo>
                <a:lnTo>
                  <a:pt x="618" y="61"/>
                </a:lnTo>
                <a:lnTo>
                  <a:pt x="684" y="57"/>
                </a:lnTo>
                <a:lnTo>
                  <a:pt x="753" y="80"/>
                </a:lnTo>
                <a:lnTo>
                  <a:pt x="772" y="103"/>
                </a:lnTo>
                <a:lnTo>
                  <a:pt x="789" y="109"/>
                </a:lnTo>
                <a:lnTo>
                  <a:pt x="819" y="192"/>
                </a:lnTo>
                <a:lnTo>
                  <a:pt x="819" y="217"/>
                </a:lnTo>
                <a:lnTo>
                  <a:pt x="840" y="257"/>
                </a:lnTo>
                <a:lnTo>
                  <a:pt x="850" y="320"/>
                </a:lnTo>
                <a:lnTo>
                  <a:pt x="844" y="339"/>
                </a:lnTo>
                <a:lnTo>
                  <a:pt x="857" y="359"/>
                </a:lnTo>
                <a:lnTo>
                  <a:pt x="901" y="439"/>
                </a:lnTo>
                <a:lnTo>
                  <a:pt x="500" y="435"/>
                </a:lnTo>
                <a:lnTo>
                  <a:pt x="198" y="418"/>
                </a:lnTo>
                <a:lnTo>
                  <a:pt x="205" y="285"/>
                </a:lnTo>
                <a:lnTo>
                  <a:pt x="0" y="268"/>
                </a:lnTo>
                <a:lnTo>
                  <a:pt x="25" y="0"/>
                </a:lnTo>
                <a:lnTo>
                  <a:pt x="25" y="0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solidFill>
                <a:srgbClr val="C56870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7" name="Freeform 1130"/>
          <p:cNvSpPr>
            <a:spLocks/>
          </p:cNvSpPr>
          <p:nvPr/>
        </p:nvSpPr>
        <p:spPr bwMode="auto">
          <a:xfrm>
            <a:off x="3946224" y="4018793"/>
            <a:ext cx="822239" cy="436563"/>
          </a:xfrm>
          <a:custGeom>
            <a:avLst/>
            <a:gdLst>
              <a:gd name="T0" fmla="*/ 29 w 812"/>
              <a:gd name="T1" fmla="*/ 0 h 426"/>
              <a:gd name="T2" fmla="*/ 331 w 812"/>
              <a:gd name="T3" fmla="*/ 17 h 426"/>
              <a:gd name="T4" fmla="*/ 732 w 812"/>
              <a:gd name="T5" fmla="*/ 21 h 426"/>
              <a:gd name="T6" fmla="*/ 755 w 812"/>
              <a:gd name="T7" fmla="*/ 40 h 426"/>
              <a:gd name="T8" fmla="*/ 766 w 812"/>
              <a:gd name="T9" fmla="*/ 36 h 426"/>
              <a:gd name="T10" fmla="*/ 782 w 812"/>
              <a:gd name="T11" fmla="*/ 57 h 426"/>
              <a:gd name="T12" fmla="*/ 768 w 812"/>
              <a:gd name="T13" fmla="*/ 57 h 426"/>
              <a:gd name="T14" fmla="*/ 755 w 812"/>
              <a:gd name="T15" fmla="*/ 86 h 426"/>
              <a:gd name="T16" fmla="*/ 787 w 812"/>
              <a:gd name="T17" fmla="*/ 132 h 426"/>
              <a:gd name="T18" fmla="*/ 812 w 812"/>
              <a:gd name="T19" fmla="*/ 137 h 426"/>
              <a:gd name="T20" fmla="*/ 808 w 812"/>
              <a:gd name="T21" fmla="*/ 424 h 426"/>
              <a:gd name="T22" fmla="*/ 464 w 812"/>
              <a:gd name="T23" fmla="*/ 426 h 426"/>
              <a:gd name="T24" fmla="*/ 0 w 812"/>
              <a:gd name="T25" fmla="*/ 405 h 426"/>
              <a:gd name="T26" fmla="*/ 29 w 812"/>
              <a:gd name="T27" fmla="*/ 0 h 426"/>
              <a:gd name="T28" fmla="*/ 29 w 812"/>
              <a:gd name="T29" fmla="*/ 0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12" h="426">
                <a:moveTo>
                  <a:pt x="29" y="0"/>
                </a:moveTo>
                <a:lnTo>
                  <a:pt x="331" y="17"/>
                </a:lnTo>
                <a:lnTo>
                  <a:pt x="732" y="21"/>
                </a:lnTo>
                <a:lnTo>
                  <a:pt x="755" y="40"/>
                </a:lnTo>
                <a:lnTo>
                  <a:pt x="766" y="36"/>
                </a:lnTo>
                <a:lnTo>
                  <a:pt x="782" y="57"/>
                </a:lnTo>
                <a:lnTo>
                  <a:pt x="768" y="57"/>
                </a:lnTo>
                <a:lnTo>
                  <a:pt x="755" y="86"/>
                </a:lnTo>
                <a:lnTo>
                  <a:pt x="787" y="132"/>
                </a:lnTo>
                <a:lnTo>
                  <a:pt x="812" y="137"/>
                </a:lnTo>
                <a:lnTo>
                  <a:pt x="808" y="424"/>
                </a:lnTo>
                <a:lnTo>
                  <a:pt x="464" y="426"/>
                </a:lnTo>
                <a:lnTo>
                  <a:pt x="0" y="405"/>
                </a:lnTo>
                <a:lnTo>
                  <a:pt x="29" y="0"/>
                </a:lnTo>
                <a:lnTo>
                  <a:pt x="29" y="0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solidFill>
                <a:srgbClr val="C56870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8" name="Freeform 1131"/>
          <p:cNvSpPr>
            <a:spLocks/>
          </p:cNvSpPr>
          <p:nvPr/>
        </p:nvSpPr>
        <p:spPr bwMode="auto">
          <a:xfrm>
            <a:off x="3828761" y="4428368"/>
            <a:ext cx="958750" cy="490538"/>
          </a:xfrm>
          <a:custGeom>
            <a:avLst/>
            <a:gdLst>
              <a:gd name="T0" fmla="*/ 6 w 943"/>
              <a:gd name="T1" fmla="*/ 0 h 479"/>
              <a:gd name="T2" fmla="*/ 110 w 943"/>
              <a:gd name="T3" fmla="*/ 7 h 479"/>
              <a:gd name="T4" fmla="*/ 574 w 943"/>
              <a:gd name="T5" fmla="*/ 28 h 479"/>
              <a:gd name="T6" fmla="*/ 918 w 943"/>
              <a:gd name="T7" fmla="*/ 26 h 479"/>
              <a:gd name="T8" fmla="*/ 922 w 943"/>
              <a:gd name="T9" fmla="*/ 97 h 479"/>
              <a:gd name="T10" fmla="*/ 943 w 943"/>
              <a:gd name="T11" fmla="*/ 247 h 479"/>
              <a:gd name="T12" fmla="*/ 939 w 943"/>
              <a:gd name="T13" fmla="*/ 479 h 479"/>
              <a:gd name="T14" fmla="*/ 865 w 943"/>
              <a:gd name="T15" fmla="*/ 439 h 479"/>
              <a:gd name="T16" fmla="*/ 783 w 943"/>
              <a:gd name="T17" fmla="*/ 454 h 479"/>
              <a:gd name="T18" fmla="*/ 724 w 943"/>
              <a:gd name="T19" fmla="*/ 471 h 479"/>
              <a:gd name="T20" fmla="*/ 639 w 943"/>
              <a:gd name="T21" fmla="*/ 473 h 479"/>
              <a:gd name="T22" fmla="*/ 574 w 943"/>
              <a:gd name="T23" fmla="*/ 435 h 479"/>
              <a:gd name="T24" fmla="*/ 557 w 943"/>
              <a:gd name="T25" fmla="*/ 454 h 479"/>
              <a:gd name="T26" fmla="*/ 456 w 943"/>
              <a:gd name="T27" fmla="*/ 410 h 479"/>
              <a:gd name="T28" fmla="*/ 407 w 943"/>
              <a:gd name="T29" fmla="*/ 399 h 479"/>
              <a:gd name="T30" fmla="*/ 382 w 943"/>
              <a:gd name="T31" fmla="*/ 376 h 479"/>
              <a:gd name="T32" fmla="*/ 352 w 943"/>
              <a:gd name="T33" fmla="*/ 374 h 479"/>
              <a:gd name="T34" fmla="*/ 319 w 943"/>
              <a:gd name="T35" fmla="*/ 347 h 479"/>
              <a:gd name="T36" fmla="*/ 331 w 943"/>
              <a:gd name="T37" fmla="*/ 89 h 479"/>
              <a:gd name="T38" fmla="*/ 0 w 943"/>
              <a:gd name="T39" fmla="*/ 70 h 479"/>
              <a:gd name="T40" fmla="*/ 6 w 943"/>
              <a:gd name="T41" fmla="*/ 0 h 479"/>
              <a:gd name="T42" fmla="*/ 6 w 943"/>
              <a:gd name="T43" fmla="*/ 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43" h="479">
                <a:moveTo>
                  <a:pt x="6" y="0"/>
                </a:moveTo>
                <a:lnTo>
                  <a:pt x="110" y="7"/>
                </a:lnTo>
                <a:lnTo>
                  <a:pt x="574" y="28"/>
                </a:lnTo>
                <a:lnTo>
                  <a:pt x="918" y="26"/>
                </a:lnTo>
                <a:lnTo>
                  <a:pt x="922" y="97"/>
                </a:lnTo>
                <a:lnTo>
                  <a:pt x="943" y="247"/>
                </a:lnTo>
                <a:lnTo>
                  <a:pt x="939" y="479"/>
                </a:lnTo>
                <a:lnTo>
                  <a:pt x="865" y="439"/>
                </a:lnTo>
                <a:lnTo>
                  <a:pt x="783" y="454"/>
                </a:lnTo>
                <a:lnTo>
                  <a:pt x="724" y="471"/>
                </a:lnTo>
                <a:lnTo>
                  <a:pt x="639" y="473"/>
                </a:lnTo>
                <a:lnTo>
                  <a:pt x="574" y="435"/>
                </a:lnTo>
                <a:lnTo>
                  <a:pt x="557" y="454"/>
                </a:lnTo>
                <a:lnTo>
                  <a:pt x="456" y="410"/>
                </a:lnTo>
                <a:lnTo>
                  <a:pt x="407" y="399"/>
                </a:lnTo>
                <a:lnTo>
                  <a:pt x="382" y="376"/>
                </a:lnTo>
                <a:lnTo>
                  <a:pt x="352" y="374"/>
                </a:lnTo>
                <a:lnTo>
                  <a:pt x="319" y="347"/>
                </a:lnTo>
                <a:lnTo>
                  <a:pt x="331" y="89"/>
                </a:lnTo>
                <a:lnTo>
                  <a:pt x="0" y="70"/>
                </a:lnTo>
                <a:lnTo>
                  <a:pt x="6" y="0"/>
                </a:lnTo>
                <a:lnTo>
                  <a:pt x="6" y="0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solidFill>
                <a:srgbClr val="C56870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9" name="Freeform 1132"/>
          <p:cNvSpPr>
            <a:spLocks/>
          </p:cNvSpPr>
          <p:nvPr/>
        </p:nvSpPr>
        <p:spPr bwMode="auto">
          <a:xfrm>
            <a:off x="4508140" y="2761493"/>
            <a:ext cx="725411" cy="798513"/>
          </a:xfrm>
          <a:custGeom>
            <a:avLst/>
            <a:gdLst>
              <a:gd name="T0" fmla="*/ 4 w 711"/>
              <a:gd name="T1" fmla="*/ 146 h 774"/>
              <a:gd name="T2" fmla="*/ 33 w 711"/>
              <a:gd name="T3" fmla="*/ 238 h 774"/>
              <a:gd name="T4" fmla="*/ 36 w 711"/>
              <a:gd name="T5" fmla="*/ 352 h 774"/>
              <a:gd name="T6" fmla="*/ 55 w 711"/>
              <a:gd name="T7" fmla="*/ 445 h 774"/>
              <a:gd name="T8" fmla="*/ 31 w 711"/>
              <a:gd name="T9" fmla="*/ 492 h 774"/>
              <a:gd name="T10" fmla="*/ 67 w 711"/>
              <a:gd name="T11" fmla="*/ 527 h 774"/>
              <a:gd name="T12" fmla="*/ 65 w 711"/>
              <a:gd name="T13" fmla="*/ 774 h 774"/>
              <a:gd name="T14" fmla="*/ 584 w 711"/>
              <a:gd name="T15" fmla="*/ 764 h 774"/>
              <a:gd name="T16" fmla="*/ 576 w 711"/>
              <a:gd name="T17" fmla="*/ 715 h 774"/>
              <a:gd name="T18" fmla="*/ 519 w 711"/>
              <a:gd name="T19" fmla="*/ 673 h 774"/>
              <a:gd name="T20" fmla="*/ 493 w 711"/>
              <a:gd name="T21" fmla="*/ 643 h 774"/>
              <a:gd name="T22" fmla="*/ 422 w 711"/>
              <a:gd name="T23" fmla="*/ 599 h 774"/>
              <a:gd name="T24" fmla="*/ 424 w 711"/>
              <a:gd name="T25" fmla="*/ 529 h 774"/>
              <a:gd name="T26" fmla="*/ 409 w 711"/>
              <a:gd name="T27" fmla="*/ 481 h 774"/>
              <a:gd name="T28" fmla="*/ 466 w 711"/>
              <a:gd name="T29" fmla="*/ 413 h 774"/>
              <a:gd name="T30" fmla="*/ 462 w 711"/>
              <a:gd name="T31" fmla="*/ 344 h 774"/>
              <a:gd name="T32" fmla="*/ 557 w 711"/>
              <a:gd name="T33" fmla="*/ 274 h 774"/>
              <a:gd name="T34" fmla="*/ 580 w 711"/>
              <a:gd name="T35" fmla="*/ 234 h 774"/>
              <a:gd name="T36" fmla="*/ 711 w 711"/>
              <a:gd name="T37" fmla="*/ 165 h 774"/>
              <a:gd name="T38" fmla="*/ 652 w 711"/>
              <a:gd name="T39" fmla="*/ 141 h 774"/>
              <a:gd name="T40" fmla="*/ 601 w 711"/>
              <a:gd name="T41" fmla="*/ 146 h 774"/>
              <a:gd name="T42" fmla="*/ 590 w 711"/>
              <a:gd name="T43" fmla="*/ 127 h 774"/>
              <a:gd name="T44" fmla="*/ 495 w 711"/>
              <a:gd name="T45" fmla="*/ 126 h 774"/>
              <a:gd name="T46" fmla="*/ 432 w 711"/>
              <a:gd name="T47" fmla="*/ 107 h 774"/>
              <a:gd name="T48" fmla="*/ 301 w 711"/>
              <a:gd name="T49" fmla="*/ 93 h 774"/>
              <a:gd name="T50" fmla="*/ 282 w 711"/>
              <a:gd name="T51" fmla="*/ 70 h 774"/>
              <a:gd name="T52" fmla="*/ 228 w 711"/>
              <a:gd name="T53" fmla="*/ 50 h 774"/>
              <a:gd name="T54" fmla="*/ 219 w 711"/>
              <a:gd name="T55" fmla="*/ 0 h 774"/>
              <a:gd name="T56" fmla="*/ 187 w 711"/>
              <a:gd name="T57" fmla="*/ 0 h 774"/>
              <a:gd name="T58" fmla="*/ 187 w 711"/>
              <a:gd name="T59" fmla="*/ 36 h 774"/>
              <a:gd name="T60" fmla="*/ 0 w 711"/>
              <a:gd name="T61" fmla="*/ 36 h 774"/>
              <a:gd name="T62" fmla="*/ 4 w 711"/>
              <a:gd name="T63" fmla="*/ 146 h 774"/>
              <a:gd name="T64" fmla="*/ 4 w 711"/>
              <a:gd name="T65" fmla="*/ 146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711" h="774">
                <a:moveTo>
                  <a:pt x="4" y="146"/>
                </a:moveTo>
                <a:lnTo>
                  <a:pt x="33" y="238"/>
                </a:lnTo>
                <a:lnTo>
                  <a:pt x="36" y="352"/>
                </a:lnTo>
                <a:lnTo>
                  <a:pt x="55" y="445"/>
                </a:lnTo>
                <a:lnTo>
                  <a:pt x="31" y="492"/>
                </a:lnTo>
                <a:lnTo>
                  <a:pt x="67" y="527"/>
                </a:lnTo>
                <a:lnTo>
                  <a:pt x="65" y="774"/>
                </a:lnTo>
                <a:lnTo>
                  <a:pt x="584" y="764"/>
                </a:lnTo>
                <a:lnTo>
                  <a:pt x="576" y="715"/>
                </a:lnTo>
                <a:lnTo>
                  <a:pt x="519" y="673"/>
                </a:lnTo>
                <a:lnTo>
                  <a:pt x="493" y="643"/>
                </a:lnTo>
                <a:lnTo>
                  <a:pt x="422" y="599"/>
                </a:lnTo>
                <a:lnTo>
                  <a:pt x="424" y="529"/>
                </a:lnTo>
                <a:lnTo>
                  <a:pt x="409" y="481"/>
                </a:lnTo>
                <a:lnTo>
                  <a:pt x="466" y="413"/>
                </a:lnTo>
                <a:lnTo>
                  <a:pt x="462" y="344"/>
                </a:lnTo>
                <a:lnTo>
                  <a:pt x="557" y="274"/>
                </a:lnTo>
                <a:lnTo>
                  <a:pt x="580" y="234"/>
                </a:lnTo>
                <a:lnTo>
                  <a:pt x="711" y="165"/>
                </a:lnTo>
                <a:lnTo>
                  <a:pt x="652" y="141"/>
                </a:lnTo>
                <a:lnTo>
                  <a:pt x="601" y="146"/>
                </a:lnTo>
                <a:lnTo>
                  <a:pt x="590" y="127"/>
                </a:lnTo>
                <a:lnTo>
                  <a:pt x="495" y="126"/>
                </a:lnTo>
                <a:lnTo>
                  <a:pt x="432" y="107"/>
                </a:lnTo>
                <a:lnTo>
                  <a:pt x="301" y="93"/>
                </a:lnTo>
                <a:lnTo>
                  <a:pt x="282" y="70"/>
                </a:lnTo>
                <a:lnTo>
                  <a:pt x="228" y="50"/>
                </a:lnTo>
                <a:lnTo>
                  <a:pt x="219" y="0"/>
                </a:lnTo>
                <a:lnTo>
                  <a:pt x="187" y="0"/>
                </a:lnTo>
                <a:lnTo>
                  <a:pt x="187" y="36"/>
                </a:lnTo>
                <a:lnTo>
                  <a:pt x="0" y="36"/>
                </a:lnTo>
                <a:lnTo>
                  <a:pt x="4" y="146"/>
                </a:lnTo>
                <a:lnTo>
                  <a:pt x="4" y="146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0" name="Freeform 1133"/>
          <p:cNvSpPr>
            <a:spLocks/>
          </p:cNvSpPr>
          <p:nvPr/>
        </p:nvSpPr>
        <p:spPr bwMode="auto">
          <a:xfrm>
            <a:off x="4562111" y="3547306"/>
            <a:ext cx="660331" cy="431800"/>
          </a:xfrm>
          <a:custGeom>
            <a:avLst/>
            <a:gdLst>
              <a:gd name="T0" fmla="*/ 2 w 652"/>
              <a:gd name="T1" fmla="*/ 40 h 420"/>
              <a:gd name="T2" fmla="*/ 13 w 652"/>
              <a:gd name="T3" fmla="*/ 65 h 420"/>
              <a:gd name="T4" fmla="*/ 5 w 652"/>
              <a:gd name="T5" fmla="*/ 88 h 420"/>
              <a:gd name="T6" fmla="*/ 13 w 652"/>
              <a:gd name="T7" fmla="*/ 147 h 420"/>
              <a:gd name="T8" fmla="*/ 43 w 652"/>
              <a:gd name="T9" fmla="*/ 230 h 420"/>
              <a:gd name="T10" fmla="*/ 43 w 652"/>
              <a:gd name="T11" fmla="*/ 255 h 420"/>
              <a:gd name="T12" fmla="*/ 64 w 652"/>
              <a:gd name="T13" fmla="*/ 295 h 420"/>
              <a:gd name="T14" fmla="*/ 74 w 652"/>
              <a:gd name="T15" fmla="*/ 358 h 420"/>
              <a:gd name="T16" fmla="*/ 68 w 652"/>
              <a:gd name="T17" fmla="*/ 377 h 420"/>
              <a:gd name="T18" fmla="*/ 81 w 652"/>
              <a:gd name="T19" fmla="*/ 397 h 420"/>
              <a:gd name="T20" fmla="*/ 504 w 652"/>
              <a:gd name="T21" fmla="*/ 388 h 420"/>
              <a:gd name="T22" fmla="*/ 534 w 652"/>
              <a:gd name="T23" fmla="*/ 420 h 420"/>
              <a:gd name="T24" fmla="*/ 578 w 652"/>
              <a:gd name="T25" fmla="*/ 325 h 420"/>
              <a:gd name="T26" fmla="*/ 564 w 652"/>
              <a:gd name="T27" fmla="*/ 289 h 420"/>
              <a:gd name="T28" fmla="*/ 639 w 652"/>
              <a:gd name="T29" fmla="*/ 232 h 420"/>
              <a:gd name="T30" fmla="*/ 652 w 652"/>
              <a:gd name="T31" fmla="*/ 190 h 420"/>
              <a:gd name="T32" fmla="*/ 599 w 652"/>
              <a:gd name="T33" fmla="*/ 129 h 420"/>
              <a:gd name="T34" fmla="*/ 545 w 652"/>
              <a:gd name="T35" fmla="*/ 67 h 420"/>
              <a:gd name="T36" fmla="*/ 534 w 652"/>
              <a:gd name="T37" fmla="*/ 0 h 420"/>
              <a:gd name="T38" fmla="*/ 15 w 652"/>
              <a:gd name="T39" fmla="*/ 10 h 420"/>
              <a:gd name="T40" fmla="*/ 0 w 652"/>
              <a:gd name="T41" fmla="*/ 8 h 420"/>
              <a:gd name="T42" fmla="*/ 2 w 652"/>
              <a:gd name="T43" fmla="*/ 40 h 420"/>
              <a:gd name="T44" fmla="*/ 2 w 652"/>
              <a:gd name="T45" fmla="*/ 4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52" h="420">
                <a:moveTo>
                  <a:pt x="2" y="40"/>
                </a:moveTo>
                <a:lnTo>
                  <a:pt x="13" y="65"/>
                </a:lnTo>
                <a:lnTo>
                  <a:pt x="5" y="88"/>
                </a:lnTo>
                <a:lnTo>
                  <a:pt x="13" y="147"/>
                </a:lnTo>
                <a:lnTo>
                  <a:pt x="43" y="230"/>
                </a:lnTo>
                <a:lnTo>
                  <a:pt x="43" y="255"/>
                </a:lnTo>
                <a:lnTo>
                  <a:pt x="64" y="295"/>
                </a:lnTo>
                <a:lnTo>
                  <a:pt x="74" y="358"/>
                </a:lnTo>
                <a:lnTo>
                  <a:pt x="68" y="377"/>
                </a:lnTo>
                <a:lnTo>
                  <a:pt x="81" y="397"/>
                </a:lnTo>
                <a:lnTo>
                  <a:pt x="504" y="388"/>
                </a:lnTo>
                <a:lnTo>
                  <a:pt x="534" y="420"/>
                </a:lnTo>
                <a:lnTo>
                  <a:pt x="578" y="325"/>
                </a:lnTo>
                <a:lnTo>
                  <a:pt x="564" y="289"/>
                </a:lnTo>
                <a:lnTo>
                  <a:pt x="639" y="232"/>
                </a:lnTo>
                <a:lnTo>
                  <a:pt x="652" y="190"/>
                </a:lnTo>
                <a:lnTo>
                  <a:pt x="599" y="129"/>
                </a:lnTo>
                <a:lnTo>
                  <a:pt x="545" y="67"/>
                </a:lnTo>
                <a:lnTo>
                  <a:pt x="534" y="0"/>
                </a:lnTo>
                <a:lnTo>
                  <a:pt x="15" y="10"/>
                </a:lnTo>
                <a:lnTo>
                  <a:pt x="0" y="8"/>
                </a:lnTo>
                <a:lnTo>
                  <a:pt x="2" y="40"/>
                </a:lnTo>
                <a:lnTo>
                  <a:pt x="2" y="40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1" name="Freeform 1134"/>
          <p:cNvSpPr>
            <a:spLocks/>
          </p:cNvSpPr>
          <p:nvPr/>
        </p:nvSpPr>
        <p:spPr bwMode="auto">
          <a:xfrm>
            <a:off x="4644652" y="3944181"/>
            <a:ext cx="738110" cy="636587"/>
          </a:xfrm>
          <a:custGeom>
            <a:avLst/>
            <a:gdLst>
              <a:gd name="T0" fmla="*/ 44 w 727"/>
              <a:gd name="T1" fmla="*/ 89 h 616"/>
              <a:gd name="T2" fmla="*/ 67 w 727"/>
              <a:gd name="T3" fmla="*/ 108 h 616"/>
              <a:gd name="T4" fmla="*/ 78 w 727"/>
              <a:gd name="T5" fmla="*/ 104 h 616"/>
              <a:gd name="T6" fmla="*/ 94 w 727"/>
              <a:gd name="T7" fmla="*/ 125 h 616"/>
              <a:gd name="T8" fmla="*/ 80 w 727"/>
              <a:gd name="T9" fmla="*/ 125 h 616"/>
              <a:gd name="T10" fmla="*/ 67 w 727"/>
              <a:gd name="T11" fmla="*/ 154 h 616"/>
              <a:gd name="T12" fmla="*/ 99 w 727"/>
              <a:gd name="T13" fmla="*/ 200 h 616"/>
              <a:gd name="T14" fmla="*/ 124 w 727"/>
              <a:gd name="T15" fmla="*/ 205 h 616"/>
              <a:gd name="T16" fmla="*/ 120 w 727"/>
              <a:gd name="T17" fmla="*/ 492 h 616"/>
              <a:gd name="T18" fmla="*/ 124 w 727"/>
              <a:gd name="T19" fmla="*/ 563 h 616"/>
              <a:gd name="T20" fmla="*/ 607 w 727"/>
              <a:gd name="T21" fmla="*/ 547 h 616"/>
              <a:gd name="T22" fmla="*/ 613 w 727"/>
              <a:gd name="T23" fmla="*/ 589 h 616"/>
              <a:gd name="T24" fmla="*/ 592 w 727"/>
              <a:gd name="T25" fmla="*/ 616 h 616"/>
              <a:gd name="T26" fmla="*/ 666 w 727"/>
              <a:gd name="T27" fmla="*/ 612 h 616"/>
              <a:gd name="T28" fmla="*/ 679 w 727"/>
              <a:gd name="T29" fmla="*/ 589 h 616"/>
              <a:gd name="T30" fmla="*/ 679 w 727"/>
              <a:gd name="T31" fmla="*/ 563 h 616"/>
              <a:gd name="T32" fmla="*/ 698 w 727"/>
              <a:gd name="T33" fmla="*/ 544 h 616"/>
              <a:gd name="T34" fmla="*/ 702 w 727"/>
              <a:gd name="T35" fmla="*/ 523 h 616"/>
              <a:gd name="T36" fmla="*/ 721 w 727"/>
              <a:gd name="T37" fmla="*/ 521 h 616"/>
              <a:gd name="T38" fmla="*/ 727 w 727"/>
              <a:gd name="T39" fmla="*/ 479 h 616"/>
              <a:gd name="T40" fmla="*/ 700 w 727"/>
              <a:gd name="T41" fmla="*/ 473 h 616"/>
              <a:gd name="T42" fmla="*/ 683 w 727"/>
              <a:gd name="T43" fmla="*/ 443 h 616"/>
              <a:gd name="T44" fmla="*/ 656 w 727"/>
              <a:gd name="T45" fmla="*/ 369 h 616"/>
              <a:gd name="T46" fmla="*/ 626 w 727"/>
              <a:gd name="T47" fmla="*/ 359 h 616"/>
              <a:gd name="T48" fmla="*/ 592 w 727"/>
              <a:gd name="T49" fmla="*/ 331 h 616"/>
              <a:gd name="T50" fmla="*/ 578 w 727"/>
              <a:gd name="T51" fmla="*/ 293 h 616"/>
              <a:gd name="T52" fmla="*/ 599 w 727"/>
              <a:gd name="T53" fmla="*/ 234 h 616"/>
              <a:gd name="T54" fmla="*/ 582 w 727"/>
              <a:gd name="T55" fmla="*/ 222 h 616"/>
              <a:gd name="T56" fmla="*/ 540 w 727"/>
              <a:gd name="T57" fmla="*/ 222 h 616"/>
              <a:gd name="T58" fmla="*/ 531 w 727"/>
              <a:gd name="T59" fmla="*/ 186 h 616"/>
              <a:gd name="T60" fmla="*/ 462 w 727"/>
              <a:gd name="T61" fmla="*/ 114 h 616"/>
              <a:gd name="T62" fmla="*/ 445 w 727"/>
              <a:gd name="T63" fmla="*/ 55 h 616"/>
              <a:gd name="T64" fmla="*/ 453 w 727"/>
              <a:gd name="T65" fmla="*/ 32 h 616"/>
              <a:gd name="T66" fmla="*/ 423 w 727"/>
              <a:gd name="T67" fmla="*/ 0 h 616"/>
              <a:gd name="T68" fmla="*/ 0 w 727"/>
              <a:gd name="T69" fmla="*/ 9 h 616"/>
              <a:gd name="T70" fmla="*/ 44 w 727"/>
              <a:gd name="T71" fmla="*/ 89 h 616"/>
              <a:gd name="T72" fmla="*/ 44 w 727"/>
              <a:gd name="T73" fmla="*/ 89 h 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727" h="616">
                <a:moveTo>
                  <a:pt x="44" y="89"/>
                </a:moveTo>
                <a:lnTo>
                  <a:pt x="67" y="108"/>
                </a:lnTo>
                <a:lnTo>
                  <a:pt x="78" y="104"/>
                </a:lnTo>
                <a:lnTo>
                  <a:pt x="94" y="125"/>
                </a:lnTo>
                <a:lnTo>
                  <a:pt x="80" y="125"/>
                </a:lnTo>
                <a:lnTo>
                  <a:pt x="67" y="154"/>
                </a:lnTo>
                <a:lnTo>
                  <a:pt x="99" y="200"/>
                </a:lnTo>
                <a:lnTo>
                  <a:pt x="124" y="205"/>
                </a:lnTo>
                <a:lnTo>
                  <a:pt x="120" y="492"/>
                </a:lnTo>
                <a:lnTo>
                  <a:pt x="124" y="563"/>
                </a:lnTo>
                <a:lnTo>
                  <a:pt x="607" y="547"/>
                </a:lnTo>
                <a:lnTo>
                  <a:pt x="613" y="589"/>
                </a:lnTo>
                <a:lnTo>
                  <a:pt x="592" y="616"/>
                </a:lnTo>
                <a:lnTo>
                  <a:pt x="666" y="612"/>
                </a:lnTo>
                <a:lnTo>
                  <a:pt x="679" y="589"/>
                </a:lnTo>
                <a:lnTo>
                  <a:pt x="679" y="563"/>
                </a:lnTo>
                <a:lnTo>
                  <a:pt x="698" y="544"/>
                </a:lnTo>
                <a:lnTo>
                  <a:pt x="702" y="523"/>
                </a:lnTo>
                <a:lnTo>
                  <a:pt x="721" y="521"/>
                </a:lnTo>
                <a:lnTo>
                  <a:pt x="727" y="479"/>
                </a:lnTo>
                <a:lnTo>
                  <a:pt x="700" y="473"/>
                </a:lnTo>
                <a:lnTo>
                  <a:pt x="683" y="443"/>
                </a:lnTo>
                <a:lnTo>
                  <a:pt x="656" y="369"/>
                </a:lnTo>
                <a:lnTo>
                  <a:pt x="626" y="359"/>
                </a:lnTo>
                <a:lnTo>
                  <a:pt x="592" y="331"/>
                </a:lnTo>
                <a:lnTo>
                  <a:pt x="578" y="293"/>
                </a:lnTo>
                <a:lnTo>
                  <a:pt x="599" y="234"/>
                </a:lnTo>
                <a:lnTo>
                  <a:pt x="582" y="222"/>
                </a:lnTo>
                <a:lnTo>
                  <a:pt x="540" y="222"/>
                </a:lnTo>
                <a:lnTo>
                  <a:pt x="531" y="186"/>
                </a:lnTo>
                <a:lnTo>
                  <a:pt x="462" y="114"/>
                </a:lnTo>
                <a:lnTo>
                  <a:pt x="445" y="55"/>
                </a:lnTo>
                <a:lnTo>
                  <a:pt x="453" y="32"/>
                </a:lnTo>
                <a:lnTo>
                  <a:pt x="423" y="0"/>
                </a:lnTo>
                <a:lnTo>
                  <a:pt x="0" y="9"/>
                </a:lnTo>
                <a:lnTo>
                  <a:pt x="44" y="89"/>
                </a:lnTo>
                <a:lnTo>
                  <a:pt x="44" y="89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2" name="Freeform 1135"/>
          <p:cNvSpPr>
            <a:spLocks/>
          </p:cNvSpPr>
          <p:nvPr/>
        </p:nvSpPr>
        <p:spPr bwMode="auto">
          <a:xfrm>
            <a:off x="4768464" y="4512506"/>
            <a:ext cx="558742" cy="495300"/>
          </a:xfrm>
          <a:custGeom>
            <a:avLst/>
            <a:gdLst>
              <a:gd name="T0" fmla="*/ 21 w 551"/>
              <a:gd name="T1" fmla="*/ 166 h 481"/>
              <a:gd name="T2" fmla="*/ 17 w 551"/>
              <a:gd name="T3" fmla="*/ 398 h 481"/>
              <a:gd name="T4" fmla="*/ 29 w 551"/>
              <a:gd name="T5" fmla="*/ 411 h 481"/>
              <a:gd name="T6" fmla="*/ 69 w 551"/>
              <a:gd name="T7" fmla="*/ 411 h 481"/>
              <a:gd name="T8" fmla="*/ 70 w 551"/>
              <a:gd name="T9" fmla="*/ 481 h 481"/>
              <a:gd name="T10" fmla="*/ 397 w 551"/>
              <a:gd name="T11" fmla="*/ 477 h 481"/>
              <a:gd name="T12" fmla="*/ 392 w 551"/>
              <a:gd name="T13" fmla="*/ 405 h 481"/>
              <a:gd name="T14" fmla="*/ 418 w 551"/>
              <a:gd name="T15" fmla="*/ 325 h 481"/>
              <a:gd name="T16" fmla="*/ 460 w 551"/>
              <a:gd name="T17" fmla="*/ 270 h 481"/>
              <a:gd name="T18" fmla="*/ 456 w 551"/>
              <a:gd name="T19" fmla="*/ 255 h 481"/>
              <a:gd name="T20" fmla="*/ 487 w 551"/>
              <a:gd name="T21" fmla="*/ 204 h 481"/>
              <a:gd name="T22" fmla="*/ 504 w 551"/>
              <a:gd name="T23" fmla="*/ 149 h 481"/>
              <a:gd name="T24" fmla="*/ 498 w 551"/>
              <a:gd name="T25" fmla="*/ 145 h 481"/>
              <a:gd name="T26" fmla="*/ 525 w 551"/>
              <a:gd name="T27" fmla="*/ 124 h 481"/>
              <a:gd name="T28" fmla="*/ 551 w 551"/>
              <a:gd name="T29" fmla="*/ 76 h 481"/>
              <a:gd name="T30" fmla="*/ 542 w 551"/>
              <a:gd name="T31" fmla="*/ 65 h 481"/>
              <a:gd name="T32" fmla="*/ 468 w 551"/>
              <a:gd name="T33" fmla="*/ 69 h 481"/>
              <a:gd name="T34" fmla="*/ 489 w 551"/>
              <a:gd name="T35" fmla="*/ 42 h 481"/>
              <a:gd name="T36" fmla="*/ 483 w 551"/>
              <a:gd name="T37" fmla="*/ 0 h 481"/>
              <a:gd name="T38" fmla="*/ 0 w 551"/>
              <a:gd name="T39" fmla="*/ 16 h 481"/>
              <a:gd name="T40" fmla="*/ 21 w 551"/>
              <a:gd name="T41" fmla="*/ 166 h 481"/>
              <a:gd name="T42" fmla="*/ 21 w 551"/>
              <a:gd name="T43" fmla="*/ 166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51" h="481">
                <a:moveTo>
                  <a:pt x="21" y="166"/>
                </a:moveTo>
                <a:lnTo>
                  <a:pt x="17" y="398"/>
                </a:lnTo>
                <a:lnTo>
                  <a:pt x="29" y="411"/>
                </a:lnTo>
                <a:lnTo>
                  <a:pt x="69" y="411"/>
                </a:lnTo>
                <a:lnTo>
                  <a:pt x="70" y="481"/>
                </a:lnTo>
                <a:lnTo>
                  <a:pt x="397" y="477"/>
                </a:lnTo>
                <a:lnTo>
                  <a:pt x="392" y="405"/>
                </a:lnTo>
                <a:lnTo>
                  <a:pt x="418" y="325"/>
                </a:lnTo>
                <a:lnTo>
                  <a:pt x="460" y="270"/>
                </a:lnTo>
                <a:lnTo>
                  <a:pt x="456" y="255"/>
                </a:lnTo>
                <a:lnTo>
                  <a:pt x="487" y="204"/>
                </a:lnTo>
                <a:lnTo>
                  <a:pt x="504" y="149"/>
                </a:lnTo>
                <a:lnTo>
                  <a:pt x="498" y="145"/>
                </a:lnTo>
                <a:lnTo>
                  <a:pt x="525" y="124"/>
                </a:lnTo>
                <a:lnTo>
                  <a:pt x="551" y="76"/>
                </a:lnTo>
                <a:lnTo>
                  <a:pt x="542" y="65"/>
                </a:lnTo>
                <a:lnTo>
                  <a:pt x="468" y="69"/>
                </a:lnTo>
                <a:lnTo>
                  <a:pt x="489" y="42"/>
                </a:lnTo>
                <a:lnTo>
                  <a:pt x="483" y="0"/>
                </a:lnTo>
                <a:lnTo>
                  <a:pt x="0" y="16"/>
                </a:lnTo>
                <a:lnTo>
                  <a:pt x="21" y="166"/>
                </a:lnTo>
                <a:lnTo>
                  <a:pt x="21" y="166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3" name="Freeform 1136"/>
          <p:cNvSpPr>
            <a:spLocks/>
          </p:cNvSpPr>
          <p:nvPr/>
        </p:nvSpPr>
        <p:spPr bwMode="auto">
          <a:xfrm>
            <a:off x="4841482" y="5003043"/>
            <a:ext cx="634934" cy="544513"/>
          </a:xfrm>
          <a:custGeom>
            <a:avLst/>
            <a:gdLst>
              <a:gd name="T0" fmla="*/ 0 w 624"/>
              <a:gd name="T1" fmla="*/ 4 h 529"/>
              <a:gd name="T2" fmla="*/ 6 w 624"/>
              <a:gd name="T3" fmla="*/ 147 h 529"/>
              <a:gd name="T4" fmla="*/ 63 w 624"/>
              <a:gd name="T5" fmla="*/ 251 h 529"/>
              <a:gd name="T6" fmla="*/ 42 w 624"/>
              <a:gd name="T7" fmla="*/ 333 h 529"/>
              <a:gd name="T8" fmla="*/ 46 w 624"/>
              <a:gd name="T9" fmla="*/ 401 h 529"/>
              <a:gd name="T10" fmla="*/ 21 w 624"/>
              <a:gd name="T11" fmla="*/ 436 h 529"/>
              <a:gd name="T12" fmla="*/ 31 w 624"/>
              <a:gd name="T13" fmla="*/ 447 h 529"/>
              <a:gd name="T14" fmla="*/ 114 w 624"/>
              <a:gd name="T15" fmla="*/ 438 h 529"/>
              <a:gd name="T16" fmla="*/ 217 w 624"/>
              <a:gd name="T17" fmla="*/ 464 h 529"/>
              <a:gd name="T18" fmla="*/ 251 w 624"/>
              <a:gd name="T19" fmla="*/ 438 h 529"/>
              <a:gd name="T20" fmla="*/ 352 w 624"/>
              <a:gd name="T21" fmla="*/ 479 h 529"/>
              <a:gd name="T22" fmla="*/ 360 w 624"/>
              <a:gd name="T23" fmla="*/ 502 h 529"/>
              <a:gd name="T24" fmla="*/ 398 w 624"/>
              <a:gd name="T25" fmla="*/ 519 h 529"/>
              <a:gd name="T26" fmla="*/ 419 w 624"/>
              <a:gd name="T27" fmla="*/ 498 h 529"/>
              <a:gd name="T28" fmla="*/ 466 w 624"/>
              <a:gd name="T29" fmla="*/ 517 h 529"/>
              <a:gd name="T30" fmla="*/ 497 w 624"/>
              <a:gd name="T31" fmla="*/ 502 h 529"/>
              <a:gd name="T32" fmla="*/ 491 w 624"/>
              <a:gd name="T33" fmla="*/ 472 h 529"/>
              <a:gd name="T34" fmla="*/ 573 w 624"/>
              <a:gd name="T35" fmla="*/ 498 h 529"/>
              <a:gd name="T36" fmla="*/ 569 w 624"/>
              <a:gd name="T37" fmla="*/ 529 h 529"/>
              <a:gd name="T38" fmla="*/ 624 w 624"/>
              <a:gd name="T39" fmla="*/ 491 h 529"/>
              <a:gd name="T40" fmla="*/ 575 w 624"/>
              <a:gd name="T41" fmla="*/ 485 h 529"/>
              <a:gd name="T42" fmla="*/ 538 w 624"/>
              <a:gd name="T43" fmla="*/ 445 h 529"/>
              <a:gd name="T44" fmla="*/ 584 w 624"/>
              <a:gd name="T45" fmla="*/ 396 h 529"/>
              <a:gd name="T46" fmla="*/ 584 w 624"/>
              <a:gd name="T47" fmla="*/ 367 h 529"/>
              <a:gd name="T48" fmla="*/ 533 w 624"/>
              <a:gd name="T49" fmla="*/ 409 h 529"/>
              <a:gd name="T50" fmla="*/ 508 w 624"/>
              <a:gd name="T51" fmla="*/ 396 h 529"/>
              <a:gd name="T52" fmla="*/ 529 w 624"/>
              <a:gd name="T53" fmla="*/ 373 h 529"/>
              <a:gd name="T54" fmla="*/ 472 w 624"/>
              <a:gd name="T55" fmla="*/ 390 h 529"/>
              <a:gd name="T56" fmla="*/ 436 w 624"/>
              <a:gd name="T57" fmla="*/ 375 h 529"/>
              <a:gd name="T58" fmla="*/ 445 w 624"/>
              <a:gd name="T59" fmla="*/ 350 h 529"/>
              <a:gd name="T60" fmla="*/ 542 w 624"/>
              <a:gd name="T61" fmla="*/ 367 h 529"/>
              <a:gd name="T62" fmla="*/ 504 w 624"/>
              <a:gd name="T63" fmla="*/ 305 h 529"/>
              <a:gd name="T64" fmla="*/ 510 w 624"/>
              <a:gd name="T65" fmla="*/ 259 h 529"/>
              <a:gd name="T66" fmla="*/ 289 w 624"/>
              <a:gd name="T67" fmla="*/ 268 h 529"/>
              <a:gd name="T68" fmla="*/ 316 w 624"/>
              <a:gd name="T69" fmla="*/ 170 h 529"/>
              <a:gd name="T70" fmla="*/ 354 w 624"/>
              <a:gd name="T71" fmla="*/ 120 h 529"/>
              <a:gd name="T72" fmla="*/ 343 w 624"/>
              <a:gd name="T73" fmla="*/ 107 h 529"/>
              <a:gd name="T74" fmla="*/ 327 w 624"/>
              <a:gd name="T75" fmla="*/ 0 h 529"/>
              <a:gd name="T76" fmla="*/ 0 w 624"/>
              <a:gd name="T77" fmla="*/ 4 h 529"/>
              <a:gd name="T78" fmla="*/ 0 w 624"/>
              <a:gd name="T79" fmla="*/ 4 h 529"/>
              <a:gd name="T80" fmla="*/ 0 w 624"/>
              <a:gd name="T81" fmla="*/ 4 h 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624" h="529">
                <a:moveTo>
                  <a:pt x="0" y="4"/>
                </a:moveTo>
                <a:lnTo>
                  <a:pt x="6" y="147"/>
                </a:lnTo>
                <a:lnTo>
                  <a:pt x="63" y="251"/>
                </a:lnTo>
                <a:lnTo>
                  <a:pt x="42" y="333"/>
                </a:lnTo>
                <a:lnTo>
                  <a:pt x="46" y="401"/>
                </a:lnTo>
                <a:lnTo>
                  <a:pt x="21" y="436"/>
                </a:lnTo>
                <a:lnTo>
                  <a:pt x="31" y="447"/>
                </a:lnTo>
                <a:lnTo>
                  <a:pt x="114" y="438"/>
                </a:lnTo>
                <a:lnTo>
                  <a:pt x="217" y="464"/>
                </a:lnTo>
                <a:lnTo>
                  <a:pt x="251" y="438"/>
                </a:lnTo>
                <a:lnTo>
                  <a:pt x="352" y="479"/>
                </a:lnTo>
                <a:lnTo>
                  <a:pt x="360" y="502"/>
                </a:lnTo>
                <a:lnTo>
                  <a:pt x="398" y="519"/>
                </a:lnTo>
                <a:lnTo>
                  <a:pt x="419" y="498"/>
                </a:lnTo>
                <a:lnTo>
                  <a:pt x="466" y="517"/>
                </a:lnTo>
                <a:lnTo>
                  <a:pt x="497" y="502"/>
                </a:lnTo>
                <a:lnTo>
                  <a:pt x="491" y="472"/>
                </a:lnTo>
                <a:lnTo>
                  <a:pt x="573" y="498"/>
                </a:lnTo>
                <a:lnTo>
                  <a:pt x="569" y="529"/>
                </a:lnTo>
                <a:lnTo>
                  <a:pt x="624" y="491"/>
                </a:lnTo>
                <a:lnTo>
                  <a:pt x="575" y="485"/>
                </a:lnTo>
                <a:lnTo>
                  <a:pt x="538" y="445"/>
                </a:lnTo>
                <a:lnTo>
                  <a:pt x="584" y="396"/>
                </a:lnTo>
                <a:lnTo>
                  <a:pt x="584" y="367"/>
                </a:lnTo>
                <a:lnTo>
                  <a:pt x="533" y="409"/>
                </a:lnTo>
                <a:lnTo>
                  <a:pt x="508" y="396"/>
                </a:lnTo>
                <a:lnTo>
                  <a:pt x="529" y="373"/>
                </a:lnTo>
                <a:lnTo>
                  <a:pt x="472" y="390"/>
                </a:lnTo>
                <a:lnTo>
                  <a:pt x="436" y="375"/>
                </a:lnTo>
                <a:lnTo>
                  <a:pt x="445" y="350"/>
                </a:lnTo>
                <a:lnTo>
                  <a:pt x="542" y="367"/>
                </a:lnTo>
                <a:lnTo>
                  <a:pt x="504" y="305"/>
                </a:lnTo>
                <a:lnTo>
                  <a:pt x="510" y="259"/>
                </a:lnTo>
                <a:lnTo>
                  <a:pt x="289" y="268"/>
                </a:lnTo>
                <a:lnTo>
                  <a:pt x="316" y="170"/>
                </a:lnTo>
                <a:lnTo>
                  <a:pt x="354" y="120"/>
                </a:lnTo>
                <a:lnTo>
                  <a:pt x="343" y="107"/>
                </a:lnTo>
                <a:lnTo>
                  <a:pt x="327" y="0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4" name="Freeform 1137"/>
          <p:cNvSpPr>
            <a:spLocks/>
          </p:cNvSpPr>
          <p:nvPr/>
        </p:nvSpPr>
        <p:spPr bwMode="auto">
          <a:xfrm>
            <a:off x="5162123" y="2982156"/>
            <a:ext cx="631759" cy="317500"/>
          </a:xfrm>
          <a:custGeom>
            <a:avLst/>
            <a:gdLst>
              <a:gd name="T0" fmla="*/ 224 w 622"/>
              <a:gd name="T1" fmla="*/ 203 h 310"/>
              <a:gd name="T2" fmla="*/ 232 w 622"/>
              <a:gd name="T3" fmla="*/ 222 h 310"/>
              <a:gd name="T4" fmla="*/ 253 w 622"/>
              <a:gd name="T5" fmla="*/ 228 h 310"/>
              <a:gd name="T6" fmla="*/ 283 w 622"/>
              <a:gd name="T7" fmla="*/ 310 h 310"/>
              <a:gd name="T8" fmla="*/ 338 w 622"/>
              <a:gd name="T9" fmla="*/ 197 h 310"/>
              <a:gd name="T10" fmla="*/ 367 w 622"/>
              <a:gd name="T11" fmla="*/ 201 h 310"/>
              <a:gd name="T12" fmla="*/ 403 w 622"/>
              <a:gd name="T13" fmla="*/ 184 h 310"/>
              <a:gd name="T14" fmla="*/ 462 w 622"/>
              <a:gd name="T15" fmla="*/ 184 h 310"/>
              <a:gd name="T16" fmla="*/ 483 w 622"/>
              <a:gd name="T17" fmla="*/ 158 h 310"/>
              <a:gd name="T18" fmla="*/ 599 w 622"/>
              <a:gd name="T19" fmla="*/ 161 h 310"/>
              <a:gd name="T20" fmla="*/ 622 w 622"/>
              <a:gd name="T21" fmla="*/ 144 h 310"/>
              <a:gd name="T22" fmla="*/ 584 w 622"/>
              <a:gd name="T23" fmla="*/ 101 h 310"/>
              <a:gd name="T24" fmla="*/ 513 w 622"/>
              <a:gd name="T25" fmla="*/ 102 h 310"/>
              <a:gd name="T26" fmla="*/ 456 w 622"/>
              <a:gd name="T27" fmla="*/ 95 h 310"/>
              <a:gd name="T28" fmla="*/ 384 w 622"/>
              <a:gd name="T29" fmla="*/ 95 h 310"/>
              <a:gd name="T30" fmla="*/ 359 w 622"/>
              <a:gd name="T31" fmla="*/ 131 h 310"/>
              <a:gd name="T32" fmla="*/ 323 w 622"/>
              <a:gd name="T33" fmla="*/ 110 h 310"/>
              <a:gd name="T34" fmla="*/ 285 w 622"/>
              <a:gd name="T35" fmla="*/ 114 h 310"/>
              <a:gd name="T36" fmla="*/ 272 w 622"/>
              <a:gd name="T37" fmla="*/ 76 h 310"/>
              <a:gd name="T38" fmla="*/ 190 w 622"/>
              <a:gd name="T39" fmla="*/ 70 h 310"/>
              <a:gd name="T40" fmla="*/ 181 w 622"/>
              <a:gd name="T41" fmla="*/ 57 h 310"/>
              <a:gd name="T42" fmla="*/ 217 w 622"/>
              <a:gd name="T43" fmla="*/ 17 h 310"/>
              <a:gd name="T44" fmla="*/ 247 w 622"/>
              <a:gd name="T45" fmla="*/ 15 h 310"/>
              <a:gd name="T46" fmla="*/ 217 w 622"/>
              <a:gd name="T47" fmla="*/ 0 h 310"/>
              <a:gd name="T48" fmla="*/ 171 w 622"/>
              <a:gd name="T49" fmla="*/ 11 h 310"/>
              <a:gd name="T50" fmla="*/ 95 w 622"/>
              <a:gd name="T51" fmla="*/ 87 h 310"/>
              <a:gd name="T52" fmla="*/ 57 w 622"/>
              <a:gd name="T53" fmla="*/ 95 h 310"/>
              <a:gd name="T54" fmla="*/ 0 w 622"/>
              <a:gd name="T55" fmla="*/ 133 h 310"/>
              <a:gd name="T56" fmla="*/ 224 w 622"/>
              <a:gd name="T57" fmla="*/ 203 h 310"/>
              <a:gd name="T58" fmla="*/ 224 w 622"/>
              <a:gd name="T59" fmla="*/ 203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622" h="310">
                <a:moveTo>
                  <a:pt x="224" y="203"/>
                </a:moveTo>
                <a:lnTo>
                  <a:pt x="232" y="222"/>
                </a:lnTo>
                <a:lnTo>
                  <a:pt x="253" y="228"/>
                </a:lnTo>
                <a:lnTo>
                  <a:pt x="283" y="310"/>
                </a:lnTo>
                <a:lnTo>
                  <a:pt x="338" y="197"/>
                </a:lnTo>
                <a:lnTo>
                  <a:pt x="367" y="201"/>
                </a:lnTo>
                <a:lnTo>
                  <a:pt x="403" y="184"/>
                </a:lnTo>
                <a:lnTo>
                  <a:pt x="462" y="184"/>
                </a:lnTo>
                <a:lnTo>
                  <a:pt x="483" y="158"/>
                </a:lnTo>
                <a:lnTo>
                  <a:pt x="599" y="161"/>
                </a:lnTo>
                <a:lnTo>
                  <a:pt x="622" y="144"/>
                </a:lnTo>
                <a:lnTo>
                  <a:pt x="584" y="101"/>
                </a:lnTo>
                <a:lnTo>
                  <a:pt x="513" y="102"/>
                </a:lnTo>
                <a:lnTo>
                  <a:pt x="456" y="95"/>
                </a:lnTo>
                <a:lnTo>
                  <a:pt x="384" y="95"/>
                </a:lnTo>
                <a:lnTo>
                  <a:pt x="359" y="131"/>
                </a:lnTo>
                <a:lnTo>
                  <a:pt x="323" y="110"/>
                </a:lnTo>
                <a:lnTo>
                  <a:pt x="285" y="114"/>
                </a:lnTo>
                <a:lnTo>
                  <a:pt x="272" y="76"/>
                </a:lnTo>
                <a:lnTo>
                  <a:pt x="190" y="70"/>
                </a:lnTo>
                <a:lnTo>
                  <a:pt x="181" y="57"/>
                </a:lnTo>
                <a:lnTo>
                  <a:pt x="217" y="17"/>
                </a:lnTo>
                <a:lnTo>
                  <a:pt x="247" y="15"/>
                </a:lnTo>
                <a:lnTo>
                  <a:pt x="217" y="0"/>
                </a:lnTo>
                <a:lnTo>
                  <a:pt x="171" y="11"/>
                </a:lnTo>
                <a:lnTo>
                  <a:pt x="95" y="87"/>
                </a:lnTo>
                <a:lnTo>
                  <a:pt x="57" y="95"/>
                </a:lnTo>
                <a:lnTo>
                  <a:pt x="0" y="133"/>
                </a:lnTo>
                <a:lnTo>
                  <a:pt x="224" y="203"/>
                </a:lnTo>
                <a:lnTo>
                  <a:pt x="224" y="203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5" name="Freeform 1138"/>
          <p:cNvSpPr>
            <a:spLocks/>
          </p:cNvSpPr>
          <p:nvPr/>
        </p:nvSpPr>
        <p:spPr bwMode="auto">
          <a:xfrm>
            <a:off x="5568481" y="3179006"/>
            <a:ext cx="426992" cy="577850"/>
          </a:xfrm>
          <a:custGeom>
            <a:avLst/>
            <a:gdLst>
              <a:gd name="T0" fmla="*/ 48 w 422"/>
              <a:gd name="T1" fmla="*/ 464 h 559"/>
              <a:gd name="T2" fmla="*/ 42 w 422"/>
              <a:gd name="T3" fmla="*/ 370 h 559"/>
              <a:gd name="T4" fmla="*/ 6 w 422"/>
              <a:gd name="T5" fmla="*/ 302 h 559"/>
              <a:gd name="T6" fmla="*/ 21 w 422"/>
              <a:gd name="T7" fmla="*/ 159 h 559"/>
              <a:gd name="T8" fmla="*/ 82 w 422"/>
              <a:gd name="T9" fmla="*/ 85 h 559"/>
              <a:gd name="T10" fmla="*/ 78 w 422"/>
              <a:gd name="T11" fmla="*/ 140 h 559"/>
              <a:gd name="T12" fmla="*/ 97 w 422"/>
              <a:gd name="T13" fmla="*/ 129 h 559"/>
              <a:gd name="T14" fmla="*/ 97 w 422"/>
              <a:gd name="T15" fmla="*/ 83 h 559"/>
              <a:gd name="T16" fmla="*/ 120 w 422"/>
              <a:gd name="T17" fmla="*/ 57 h 559"/>
              <a:gd name="T18" fmla="*/ 127 w 422"/>
              <a:gd name="T19" fmla="*/ 7 h 559"/>
              <a:gd name="T20" fmla="*/ 148 w 422"/>
              <a:gd name="T21" fmla="*/ 0 h 559"/>
              <a:gd name="T22" fmla="*/ 276 w 422"/>
              <a:gd name="T23" fmla="*/ 43 h 559"/>
              <a:gd name="T24" fmla="*/ 287 w 422"/>
              <a:gd name="T25" fmla="*/ 80 h 559"/>
              <a:gd name="T26" fmla="*/ 304 w 422"/>
              <a:gd name="T27" fmla="*/ 114 h 559"/>
              <a:gd name="T28" fmla="*/ 308 w 422"/>
              <a:gd name="T29" fmla="*/ 175 h 559"/>
              <a:gd name="T30" fmla="*/ 264 w 422"/>
              <a:gd name="T31" fmla="*/ 228 h 559"/>
              <a:gd name="T32" fmla="*/ 262 w 422"/>
              <a:gd name="T33" fmla="*/ 268 h 559"/>
              <a:gd name="T34" fmla="*/ 287 w 422"/>
              <a:gd name="T35" fmla="*/ 281 h 559"/>
              <a:gd name="T36" fmla="*/ 321 w 422"/>
              <a:gd name="T37" fmla="*/ 226 h 559"/>
              <a:gd name="T38" fmla="*/ 356 w 422"/>
              <a:gd name="T39" fmla="*/ 207 h 559"/>
              <a:gd name="T40" fmla="*/ 378 w 422"/>
              <a:gd name="T41" fmla="*/ 218 h 559"/>
              <a:gd name="T42" fmla="*/ 422 w 422"/>
              <a:gd name="T43" fmla="*/ 342 h 559"/>
              <a:gd name="T44" fmla="*/ 392 w 422"/>
              <a:gd name="T45" fmla="*/ 395 h 559"/>
              <a:gd name="T46" fmla="*/ 384 w 422"/>
              <a:gd name="T47" fmla="*/ 433 h 559"/>
              <a:gd name="T48" fmla="*/ 367 w 422"/>
              <a:gd name="T49" fmla="*/ 445 h 559"/>
              <a:gd name="T50" fmla="*/ 367 w 422"/>
              <a:gd name="T51" fmla="*/ 479 h 559"/>
              <a:gd name="T52" fmla="*/ 344 w 422"/>
              <a:gd name="T53" fmla="*/ 524 h 559"/>
              <a:gd name="T54" fmla="*/ 205 w 422"/>
              <a:gd name="T55" fmla="*/ 543 h 559"/>
              <a:gd name="T56" fmla="*/ 202 w 422"/>
              <a:gd name="T57" fmla="*/ 536 h 559"/>
              <a:gd name="T58" fmla="*/ 0 w 422"/>
              <a:gd name="T59" fmla="*/ 559 h 559"/>
              <a:gd name="T60" fmla="*/ 48 w 422"/>
              <a:gd name="T61" fmla="*/ 464 h 559"/>
              <a:gd name="T62" fmla="*/ 48 w 422"/>
              <a:gd name="T63" fmla="*/ 464 h 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22" h="559">
                <a:moveTo>
                  <a:pt x="48" y="464"/>
                </a:moveTo>
                <a:lnTo>
                  <a:pt x="42" y="370"/>
                </a:lnTo>
                <a:lnTo>
                  <a:pt x="6" y="302"/>
                </a:lnTo>
                <a:lnTo>
                  <a:pt x="21" y="159"/>
                </a:lnTo>
                <a:lnTo>
                  <a:pt x="82" y="85"/>
                </a:lnTo>
                <a:lnTo>
                  <a:pt x="78" y="140"/>
                </a:lnTo>
                <a:lnTo>
                  <a:pt x="97" y="129"/>
                </a:lnTo>
                <a:lnTo>
                  <a:pt x="97" y="83"/>
                </a:lnTo>
                <a:lnTo>
                  <a:pt x="120" y="57"/>
                </a:lnTo>
                <a:lnTo>
                  <a:pt x="127" y="7"/>
                </a:lnTo>
                <a:lnTo>
                  <a:pt x="148" y="0"/>
                </a:lnTo>
                <a:lnTo>
                  <a:pt x="276" y="43"/>
                </a:lnTo>
                <a:lnTo>
                  <a:pt x="287" y="80"/>
                </a:lnTo>
                <a:lnTo>
                  <a:pt x="304" y="114"/>
                </a:lnTo>
                <a:lnTo>
                  <a:pt x="308" y="175"/>
                </a:lnTo>
                <a:lnTo>
                  <a:pt x="264" y="228"/>
                </a:lnTo>
                <a:lnTo>
                  <a:pt x="262" y="268"/>
                </a:lnTo>
                <a:lnTo>
                  <a:pt x="287" y="281"/>
                </a:lnTo>
                <a:lnTo>
                  <a:pt x="321" y="226"/>
                </a:lnTo>
                <a:lnTo>
                  <a:pt x="356" y="207"/>
                </a:lnTo>
                <a:lnTo>
                  <a:pt x="378" y="218"/>
                </a:lnTo>
                <a:lnTo>
                  <a:pt x="422" y="342"/>
                </a:lnTo>
                <a:lnTo>
                  <a:pt x="392" y="395"/>
                </a:lnTo>
                <a:lnTo>
                  <a:pt x="384" y="433"/>
                </a:lnTo>
                <a:lnTo>
                  <a:pt x="367" y="445"/>
                </a:lnTo>
                <a:lnTo>
                  <a:pt x="367" y="479"/>
                </a:lnTo>
                <a:lnTo>
                  <a:pt x="344" y="524"/>
                </a:lnTo>
                <a:lnTo>
                  <a:pt x="205" y="543"/>
                </a:lnTo>
                <a:lnTo>
                  <a:pt x="202" y="536"/>
                </a:lnTo>
                <a:lnTo>
                  <a:pt x="0" y="559"/>
                </a:lnTo>
                <a:lnTo>
                  <a:pt x="48" y="464"/>
                </a:lnTo>
                <a:lnTo>
                  <a:pt x="48" y="464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6" name="Freeform 1139"/>
          <p:cNvSpPr>
            <a:spLocks/>
          </p:cNvSpPr>
          <p:nvPr/>
        </p:nvSpPr>
        <p:spPr bwMode="auto">
          <a:xfrm>
            <a:off x="4922435" y="3071056"/>
            <a:ext cx="590488" cy="609600"/>
          </a:xfrm>
          <a:custGeom>
            <a:avLst/>
            <a:gdLst>
              <a:gd name="T0" fmla="*/ 15 w 578"/>
              <a:gd name="T1" fmla="*/ 227 h 591"/>
              <a:gd name="T2" fmla="*/ 13 w 578"/>
              <a:gd name="T3" fmla="*/ 297 h 591"/>
              <a:gd name="T4" fmla="*/ 84 w 578"/>
              <a:gd name="T5" fmla="*/ 341 h 591"/>
              <a:gd name="T6" fmla="*/ 110 w 578"/>
              <a:gd name="T7" fmla="*/ 371 h 591"/>
              <a:gd name="T8" fmla="*/ 167 w 578"/>
              <a:gd name="T9" fmla="*/ 413 h 591"/>
              <a:gd name="T10" fmla="*/ 175 w 578"/>
              <a:gd name="T11" fmla="*/ 462 h 591"/>
              <a:gd name="T12" fmla="*/ 186 w 578"/>
              <a:gd name="T13" fmla="*/ 529 h 591"/>
              <a:gd name="T14" fmla="*/ 240 w 578"/>
              <a:gd name="T15" fmla="*/ 591 h 591"/>
              <a:gd name="T16" fmla="*/ 527 w 578"/>
              <a:gd name="T17" fmla="*/ 574 h 591"/>
              <a:gd name="T18" fmla="*/ 511 w 578"/>
              <a:gd name="T19" fmla="*/ 483 h 591"/>
              <a:gd name="T20" fmla="*/ 536 w 578"/>
              <a:gd name="T21" fmla="*/ 344 h 591"/>
              <a:gd name="T22" fmla="*/ 536 w 578"/>
              <a:gd name="T23" fmla="*/ 306 h 591"/>
              <a:gd name="T24" fmla="*/ 578 w 578"/>
              <a:gd name="T25" fmla="*/ 198 h 591"/>
              <a:gd name="T26" fmla="*/ 567 w 578"/>
              <a:gd name="T27" fmla="*/ 194 h 591"/>
              <a:gd name="T28" fmla="*/ 540 w 578"/>
              <a:gd name="T29" fmla="*/ 257 h 591"/>
              <a:gd name="T30" fmla="*/ 517 w 578"/>
              <a:gd name="T31" fmla="*/ 261 h 591"/>
              <a:gd name="T32" fmla="*/ 508 w 578"/>
              <a:gd name="T33" fmla="*/ 287 h 591"/>
              <a:gd name="T34" fmla="*/ 483 w 578"/>
              <a:gd name="T35" fmla="*/ 304 h 591"/>
              <a:gd name="T36" fmla="*/ 500 w 578"/>
              <a:gd name="T37" fmla="*/ 247 h 591"/>
              <a:gd name="T38" fmla="*/ 517 w 578"/>
              <a:gd name="T39" fmla="*/ 225 h 591"/>
              <a:gd name="T40" fmla="*/ 487 w 578"/>
              <a:gd name="T41" fmla="*/ 143 h 591"/>
              <a:gd name="T42" fmla="*/ 466 w 578"/>
              <a:gd name="T43" fmla="*/ 137 h 591"/>
              <a:gd name="T44" fmla="*/ 458 w 578"/>
              <a:gd name="T45" fmla="*/ 118 h 591"/>
              <a:gd name="T46" fmla="*/ 234 w 578"/>
              <a:gd name="T47" fmla="*/ 48 h 591"/>
              <a:gd name="T48" fmla="*/ 205 w 578"/>
              <a:gd name="T49" fmla="*/ 35 h 591"/>
              <a:gd name="T50" fmla="*/ 190 w 578"/>
              <a:gd name="T51" fmla="*/ 48 h 591"/>
              <a:gd name="T52" fmla="*/ 184 w 578"/>
              <a:gd name="T53" fmla="*/ 44 h 591"/>
              <a:gd name="T54" fmla="*/ 192 w 578"/>
              <a:gd name="T55" fmla="*/ 19 h 591"/>
              <a:gd name="T56" fmla="*/ 198 w 578"/>
              <a:gd name="T57" fmla="*/ 4 h 591"/>
              <a:gd name="T58" fmla="*/ 190 w 578"/>
              <a:gd name="T59" fmla="*/ 0 h 591"/>
              <a:gd name="T60" fmla="*/ 99 w 578"/>
              <a:gd name="T61" fmla="*/ 38 h 591"/>
              <a:gd name="T62" fmla="*/ 89 w 578"/>
              <a:gd name="T63" fmla="*/ 40 h 591"/>
              <a:gd name="T64" fmla="*/ 70 w 578"/>
              <a:gd name="T65" fmla="*/ 31 h 591"/>
              <a:gd name="T66" fmla="*/ 53 w 578"/>
              <a:gd name="T67" fmla="*/ 42 h 591"/>
              <a:gd name="T68" fmla="*/ 57 w 578"/>
              <a:gd name="T69" fmla="*/ 111 h 591"/>
              <a:gd name="T70" fmla="*/ 0 w 578"/>
              <a:gd name="T71" fmla="*/ 179 h 591"/>
              <a:gd name="T72" fmla="*/ 15 w 578"/>
              <a:gd name="T73" fmla="*/ 227 h 591"/>
              <a:gd name="T74" fmla="*/ 15 w 578"/>
              <a:gd name="T75" fmla="*/ 227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78" h="591">
                <a:moveTo>
                  <a:pt x="15" y="227"/>
                </a:moveTo>
                <a:lnTo>
                  <a:pt x="13" y="297"/>
                </a:lnTo>
                <a:lnTo>
                  <a:pt x="84" y="341"/>
                </a:lnTo>
                <a:lnTo>
                  <a:pt x="110" y="371"/>
                </a:lnTo>
                <a:lnTo>
                  <a:pt x="167" y="413"/>
                </a:lnTo>
                <a:lnTo>
                  <a:pt x="175" y="462"/>
                </a:lnTo>
                <a:lnTo>
                  <a:pt x="186" y="529"/>
                </a:lnTo>
                <a:lnTo>
                  <a:pt x="240" y="591"/>
                </a:lnTo>
                <a:lnTo>
                  <a:pt x="527" y="574"/>
                </a:lnTo>
                <a:lnTo>
                  <a:pt x="511" y="483"/>
                </a:lnTo>
                <a:lnTo>
                  <a:pt x="536" y="344"/>
                </a:lnTo>
                <a:lnTo>
                  <a:pt x="536" y="306"/>
                </a:lnTo>
                <a:lnTo>
                  <a:pt x="578" y="198"/>
                </a:lnTo>
                <a:lnTo>
                  <a:pt x="567" y="194"/>
                </a:lnTo>
                <a:lnTo>
                  <a:pt x="540" y="257"/>
                </a:lnTo>
                <a:lnTo>
                  <a:pt x="517" y="261"/>
                </a:lnTo>
                <a:lnTo>
                  <a:pt x="508" y="287"/>
                </a:lnTo>
                <a:lnTo>
                  <a:pt x="483" y="304"/>
                </a:lnTo>
                <a:lnTo>
                  <a:pt x="500" y="247"/>
                </a:lnTo>
                <a:lnTo>
                  <a:pt x="517" y="225"/>
                </a:lnTo>
                <a:lnTo>
                  <a:pt x="487" y="143"/>
                </a:lnTo>
                <a:lnTo>
                  <a:pt x="466" y="137"/>
                </a:lnTo>
                <a:lnTo>
                  <a:pt x="458" y="118"/>
                </a:lnTo>
                <a:lnTo>
                  <a:pt x="234" y="48"/>
                </a:lnTo>
                <a:lnTo>
                  <a:pt x="205" y="35"/>
                </a:lnTo>
                <a:lnTo>
                  <a:pt x="190" y="48"/>
                </a:lnTo>
                <a:lnTo>
                  <a:pt x="184" y="44"/>
                </a:lnTo>
                <a:lnTo>
                  <a:pt x="192" y="19"/>
                </a:lnTo>
                <a:lnTo>
                  <a:pt x="198" y="4"/>
                </a:lnTo>
                <a:lnTo>
                  <a:pt x="190" y="0"/>
                </a:lnTo>
                <a:lnTo>
                  <a:pt x="99" y="38"/>
                </a:lnTo>
                <a:lnTo>
                  <a:pt x="89" y="40"/>
                </a:lnTo>
                <a:lnTo>
                  <a:pt x="70" y="31"/>
                </a:lnTo>
                <a:lnTo>
                  <a:pt x="53" y="42"/>
                </a:lnTo>
                <a:lnTo>
                  <a:pt x="57" y="111"/>
                </a:lnTo>
                <a:lnTo>
                  <a:pt x="0" y="179"/>
                </a:lnTo>
                <a:lnTo>
                  <a:pt x="15" y="227"/>
                </a:lnTo>
                <a:lnTo>
                  <a:pt x="15" y="227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7" name="Freeform 1140"/>
          <p:cNvSpPr>
            <a:spLocks/>
          </p:cNvSpPr>
          <p:nvPr/>
        </p:nvSpPr>
        <p:spPr bwMode="auto">
          <a:xfrm>
            <a:off x="5093867" y="3661606"/>
            <a:ext cx="438104" cy="779462"/>
          </a:xfrm>
          <a:custGeom>
            <a:avLst/>
            <a:gdLst>
              <a:gd name="T0" fmla="*/ 8 w 430"/>
              <a:gd name="T1" fmla="*/ 308 h 753"/>
              <a:gd name="T2" fmla="*/ 52 w 430"/>
              <a:gd name="T3" fmla="*/ 213 h 753"/>
              <a:gd name="T4" fmla="*/ 38 w 430"/>
              <a:gd name="T5" fmla="*/ 177 h 753"/>
              <a:gd name="T6" fmla="*/ 113 w 430"/>
              <a:gd name="T7" fmla="*/ 120 h 753"/>
              <a:gd name="T8" fmla="*/ 126 w 430"/>
              <a:gd name="T9" fmla="*/ 78 h 753"/>
              <a:gd name="T10" fmla="*/ 73 w 430"/>
              <a:gd name="T11" fmla="*/ 17 h 753"/>
              <a:gd name="T12" fmla="*/ 360 w 430"/>
              <a:gd name="T13" fmla="*/ 0 h 753"/>
              <a:gd name="T14" fmla="*/ 367 w 430"/>
              <a:gd name="T15" fmla="*/ 44 h 753"/>
              <a:gd name="T16" fmla="*/ 396 w 430"/>
              <a:gd name="T17" fmla="*/ 101 h 753"/>
              <a:gd name="T18" fmla="*/ 421 w 430"/>
              <a:gd name="T19" fmla="*/ 388 h 753"/>
              <a:gd name="T20" fmla="*/ 415 w 430"/>
              <a:gd name="T21" fmla="*/ 447 h 753"/>
              <a:gd name="T22" fmla="*/ 430 w 430"/>
              <a:gd name="T23" fmla="*/ 481 h 753"/>
              <a:gd name="T24" fmla="*/ 413 w 430"/>
              <a:gd name="T25" fmla="*/ 546 h 753"/>
              <a:gd name="T26" fmla="*/ 390 w 430"/>
              <a:gd name="T27" fmla="*/ 574 h 753"/>
              <a:gd name="T28" fmla="*/ 379 w 430"/>
              <a:gd name="T29" fmla="*/ 622 h 753"/>
              <a:gd name="T30" fmla="*/ 392 w 430"/>
              <a:gd name="T31" fmla="*/ 637 h 753"/>
              <a:gd name="T32" fmla="*/ 381 w 430"/>
              <a:gd name="T33" fmla="*/ 664 h 753"/>
              <a:gd name="T34" fmla="*/ 386 w 430"/>
              <a:gd name="T35" fmla="*/ 673 h 753"/>
              <a:gd name="T36" fmla="*/ 352 w 430"/>
              <a:gd name="T37" fmla="*/ 686 h 753"/>
              <a:gd name="T38" fmla="*/ 344 w 430"/>
              <a:gd name="T39" fmla="*/ 734 h 753"/>
              <a:gd name="T40" fmla="*/ 295 w 430"/>
              <a:gd name="T41" fmla="*/ 719 h 753"/>
              <a:gd name="T42" fmla="*/ 270 w 430"/>
              <a:gd name="T43" fmla="*/ 753 h 753"/>
              <a:gd name="T44" fmla="*/ 255 w 430"/>
              <a:gd name="T45" fmla="*/ 749 h 753"/>
              <a:gd name="T46" fmla="*/ 238 w 430"/>
              <a:gd name="T47" fmla="*/ 719 h 753"/>
              <a:gd name="T48" fmla="*/ 211 w 430"/>
              <a:gd name="T49" fmla="*/ 645 h 753"/>
              <a:gd name="T50" fmla="*/ 147 w 430"/>
              <a:gd name="T51" fmla="*/ 607 h 753"/>
              <a:gd name="T52" fmla="*/ 133 w 430"/>
              <a:gd name="T53" fmla="*/ 569 h 753"/>
              <a:gd name="T54" fmla="*/ 154 w 430"/>
              <a:gd name="T55" fmla="*/ 510 h 753"/>
              <a:gd name="T56" fmla="*/ 137 w 430"/>
              <a:gd name="T57" fmla="*/ 498 h 753"/>
              <a:gd name="T58" fmla="*/ 95 w 430"/>
              <a:gd name="T59" fmla="*/ 498 h 753"/>
              <a:gd name="T60" fmla="*/ 86 w 430"/>
              <a:gd name="T61" fmla="*/ 462 h 753"/>
              <a:gd name="T62" fmla="*/ 17 w 430"/>
              <a:gd name="T63" fmla="*/ 390 h 753"/>
              <a:gd name="T64" fmla="*/ 0 w 430"/>
              <a:gd name="T65" fmla="*/ 331 h 753"/>
              <a:gd name="T66" fmla="*/ 8 w 430"/>
              <a:gd name="T67" fmla="*/ 308 h 753"/>
              <a:gd name="T68" fmla="*/ 8 w 430"/>
              <a:gd name="T69" fmla="*/ 308 h 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30" h="753">
                <a:moveTo>
                  <a:pt x="8" y="308"/>
                </a:moveTo>
                <a:lnTo>
                  <a:pt x="52" y="213"/>
                </a:lnTo>
                <a:lnTo>
                  <a:pt x="38" y="177"/>
                </a:lnTo>
                <a:lnTo>
                  <a:pt x="113" y="120"/>
                </a:lnTo>
                <a:lnTo>
                  <a:pt x="126" y="78"/>
                </a:lnTo>
                <a:lnTo>
                  <a:pt x="73" y="17"/>
                </a:lnTo>
                <a:lnTo>
                  <a:pt x="360" y="0"/>
                </a:lnTo>
                <a:lnTo>
                  <a:pt x="367" y="44"/>
                </a:lnTo>
                <a:lnTo>
                  <a:pt x="396" y="101"/>
                </a:lnTo>
                <a:lnTo>
                  <a:pt x="421" y="388"/>
                </a:lnTo>
                <a:lnTo>
                  <a:pt x="415" y="447"/>
                </a:lnTo>
                <a:lnTo>
                  <a:pt x="430" y="481"/>
                </a:lnTo>
                <a:lnTo>
                  <a:pt x="413" y="546"/>
                </a:lnTo>
                <a:lnTo>
                  <a:pt x="390" y="574"/>
                </a:lnTo>
                <a:lnTo>
                  <a:pt x="379" y="622"/>
                </a:lnTo>
                <a:lnTo>
                  <a:pt x="392" y="637"/>
                </a:lnTo>
                <a:lnTo>
                  <a:pt x="381" y="664"/>
                </a:lnTo>
                <a:lnTo>
                  <a:pt x="386" y="673"/>
                </a:lnTo>
                <a:lnTo>
                  <a:pt x="352" y="686"/>
                </a:lnTo>
                <a:lnTo>
                  <a:pt x="344" y="734"/>
                </a:lnTo>
                <a:lnTo>
                  <a:pt x="295" y="719"/>
                </a:lnTo>
                <a:lnTo>
                  <a:pt x="270" y="753"/>
                </a:lnTo>
                <a:lnTo>
                  <a:pt x="255" y="749"/>
                </a:lnTo>
                <a:lnTo>
                  <a:pt x="238" y="719"/>
                </a:lnTo>
                <a:lnTo>
                  <a:pt x="211" y="645"/>
                </a:lnTo>
                <a:lnTo>
                  <a:pt x="147" y="607"/>
                </a:lnTo>
                <a:lnTo>
                  <a:pt x="133" y="569"/>
                </a:lnTo>
                <a:lnTo>
                  <a:pt x="154" y="510"/>
                </a:lnTo>
                <a:lnTo>
                  <a:pt x="137" y="498"/>
                </a:lnTo>
                <a:lnTo>
                  <a:pt x="95" y="498"/>
                </a:lnTo>
                <a:lnTo>
                  <a:pt x="86" y="462"/>
                </a:lnTo>
                <a:lnTo>
                  <a:pt x="17" y="390"/>
                </a:lnTo>
                <a:lnTo>
                  <a:pt x="0" y="331"/>
                </a:lnTo>
                <a:lnTo>
                  <a:pt x="8" y="308"/>
                </a:lnTo>
                <a:lnTo>
                  <a:pt x="8" y="308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8" name="Freeform 1141"/>
          <p:cNvSpPr>
            <a:spLocks/>
          </p:cNvSpPr>
          <p:nvPr/>
        </p:nvSpPr>
        <p:spPr bwMode="auto">
          <a:xfrm>
            <a:off x="5479590" y="3729868"/>
            <a:ext cx="342864" cy="587375"/>
          </a:xfrm>
          <a:custGeom>
            <a:avLst/>
            <a:gdLst>
              <a:gd name="T0" fmla="*/ 11 w 338"/>
              <a:gd name="T1" fmla="*/ 566 h 566"/>
              <a:gd name="T2" fmla="*/ 21 w 338"/>
              <a:gd name="T3" fmla="*/ 549 h 566"/>
              <a:gd name="T4" fmla="*/ 85 w 338"/>
              <a:gd name="T5" fmla="*/ 545 h 566"/>
              <a:gd name="T6" fmla="*/ 138 w 338"/>
              <a:gd name="T7" fmla="*/ 528 h 566"/>
              <a:gd name="T8" fmla="*/ 192 w 338"/>
              <a:gd name="T9" fmla="*/ 496 h 566"/>
              <a:gd name="T10" fmla="*/ 235 w 338"/>
              <a:gd name="T11" fmla="*/ 494 h 566"/>
              <a:gd name="T12" fmla="*/ 285 w 338"/>
              <a:gd name="T13" fmla="*/ 412 h 566"/>
              <a:gd name="T14" fmla="*/ 300 w 338"/>
              <a:gd name="T15" fmla="*/ 418 h 566"/>
              <a:gd name="T16" fmla="*/ 338 w 338"/>
              <a:gd name="T17" fmla="*/ 389 h 566"/>
              <a:gd name="T18" fmla="*/ 329 w 338"/>
              <a:gd name="T19" fmla="*/ 368 h 566"/>
              <a:gd name="T20" fmla="*/ 332 w 338"/>
              <a:gd name="T21" fmla="*/ 357 h 566"/>
              <a:gd name="T22" fmla="*/ 294 w 338"/>
              <a:gd name="T23" fmla="*/ 7 h 566"/>
              <a:gd name="T24" fmla="*/ 291 w 338"/>
              <a:gd name="T25" fmla="*/ 0 h 566"/>
              <a:gd name="T26" fmla="*/ 89 w 338"/>
              <a:gd name="T27" fmla="*/ 23 h 566"/>
              <a:gd name="T28" fmla="*/ 51 w 338"/>
              <a:gd name="T29" fmla="*/ 42 h 566"/>
              <a:gd name="T30" fmla="*/ 17 w 338"/>
              <a:gd name="T31" fmla="*/ 32 h 566"/>
              <a:gd name="T32" fmla="*/ 42 w 338"/>
              <a:gd name="T33" fmla="*/ 319 h 566"/>
              <a:gd name="T34" fmla="*/ 36 w 338"/>
              <a:gd name="T35" fmla="*/ 378 h 566"/>
              <a:gd name="T36" fmla="*/ 51 w 338"/>
              <a:gd name="T37" fmla="*/ 412 h 566"/>
              <a:gd name="T38" fmla="*/ 34 w 338"/>
              <a:gd name="T39" fmla="*/ 477 h 566"/>
              <a:gd name="T40" fmla="*/ 11 w 338"/>
              <a:gd name="T41" fmla="*/ 505 h 566"/>
              <a:gd name="T42" fmla="*/ 0 w 338"/>
              <a:gd name="T43" fmla="*/ 553 h 566"/>
              <a:gd name="T44" fmla="*/ 11 w 338"/>
              <a:gd name="T45" fmla="*/ 566 h 566"/>
              <a:gd name="T46" fmla="*/ 11 w 338"/>
              <a:gd name="T47" fmla="*/ 566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38" h="566">
                <a:moveTo>
                  <a:pt x="11" y="566"/>
                </a:moveTo>
                <a:lnTo>
                  <a:pt x="21" y="549"/>
                </a:lnTo>
                <a:lnTo>
                  <a:pt x="85" y="545"/>
                </a:lnTo>
                <a:lnTo>
                  <a:pt x="138" y="528"/>
                </a:lnTo>
                <a:lnTo>
                  <a:pt x="192" y="496"/>
                </a:lnTo>
                <a:lnTo>
                  <a:pt x="235" y="494"/>
                </a:lnTo>
                <a:lnTo>
                  <a:pt x="285" y="412"/>
                </a:lnTo>
                <a:lnTo>
                  <a:pt x="300" y="418"/>
                </a:lnTo>
                <a:lnTo>
                  <a:pt x="338" y="389"/>
                </a:lnTo>
                <a:lnTo>
                  <a:pt x="329" y="368"/>
                </a:lnTo>
                <a:lnTo>
                  <a:pt x="332" y="357"/>
                </a:lnTo>
                <a:lnTo>
                  <a:pt x="294" y="7"/>
                </a:lnTo>
                <a:lnTo>
                  <a:pt x="291" y="0"/>
                </a:lnTo>
                <a:lnTo>
                  <a:pt x="89" y="23"/>
                </a:lnTo>
                <a:lnTo>
                  <a:pt x="51" y="42"/>
                </a:lnTo>
                <a:lnTo>
                  <a:pt x="17" y="32"/>
                </a:lnTo>
                <a:lnTo>
                  <a:pt x="42" y="319"/>
                </a:lnTo>
                <a:lnTo>
                  <a:pt x="36" y="378"/>
                </a:lnTo>
                <a:lnTo>
                  <a:pt x="51" y="412"/>
                </a:lnTo>
                <a:lnTo>
                  <a:pt x="34" y="477"/>
                </a:lnTo>
                <a:lnTo>
                  <a:pt x="11" y="505"/>
                </a:lnTo>
                <a:lnTo>
                  <a:pt x="0" y="553"/>
                </a:lnTo>
                <a:lnTo>
                  <a:pt x="11" y="566"/>
                </a:lnTo>
                <a:lnTo>
                  <a:pt x="11" y="566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9" name="Freeform 1142"/>
          <p:cNvSpPr>
            <a:spLocks/>
          </p:cNvSpPr>
          <p:nvPr/>
        </p:nvSpPr>
        <p:spPr bwMode="auto">
          <a:xfrm>
            <a:off x="5362127" y="4093406"/>
            <a:ext cx="804778" cy="409575"/>
          </a:xfrm>
          <a:custGeom>
            <a:avLst/>
            <a:gdLst>
              <a:gd name="T0" fmla="*/ 4 w 791"/>
              <a:gd name="T1" fmla="*/ 375 h 396"/>
              <a:gd name="T2" fmla="*/ 23 w 791"/>
              <a:gd name="T3" fmla="*/ 373 h 396"/>
              <a:gd name="T4" fmla="*/ 29 w 791"/>
              <a:gd name="T5" fmla="*/ 331 h 396"/>
              <a:gd name="T6" fmla="*/ 17 w 791"/>
              <a:gd name="T7" fmla="*/ 329 h 396"/>
              <a:gd name="T8" fmla="*/ 42 w 791"/>
              <a:gd name="T9" fmla="*/ 295 h 396"/>
              <a:gd name="T10" fmla="*/ 91 w 791"/>
              <a:gd name="T11" fmla="*/ 310 h 396"/>
              <a:gd name="T12" fmla="*/ 99 w 791"/>
              <a:gd name="T13" fmla="*/ 262 h 396"/>
              <a:gd name="T14" fmla="*/ 133 w 791"/>
              <a:gd name="T15" fmla="*/ 249 h 396"/>
              <a:gd name="T16" fmla="*/ 128 w 791"/>
              <a:gd name="T17" fmla="*/ 240 h 396"/>
              <a:gd name="T18" fmla="*/ 147 w 791"/>
              <a:gd name="T19" fmla="*/ 194 h 396"/>
              <a:gd name="T20" fmla="*/ 211 w 791"/>
              <a:gd name="T21" fmla="*/ 190 h 396"/>
              <a:gd name="T22" fmla="*/ 264 w 791"/>
              <a:gd name="T23" fmla="*/ 173 h 396"/>
              <a:gd name="T24" fmla="*/ 299 w 791"/>
              <a:gd name="T25" fmla="*/ 150 h 396"/>
              <a:gd name="T26" fmla="*/ 318 w 791"/>
              <a:gd name="T27" fmla="*/ 141 h 396"/>
              <a:gd name="T28" fmla="*/ 361 w 791"/>
              <a:gd name="T29" fmla="*/ 139 h 396"/>
              <a:gd name="T30" fmla="*/ 411 w 791"/>
              <a:gd name="T31" fmla="*/ 57 h 396"/>
              <a:gd name="T32" fmla="*/ 426 w 791"/>
              <a:gd name="T33" fmla="*/ 63 h 396"/>
              <a:gd name="T34" fmla="*/ 464 w 791"/>
              <a:gd name="T35" fmla="*/ 34 h 396"/>
              <a:gd name="T36" fmla="*/ 455 w 791"/>
              <a:gd name="T37" fmla="*/ 13 h 396"/>
              <a:gd name="T38" fmla="*/ 458 w 791"/>
              <a:gd name="T39" fmla="*/ 2 h 396"/>
              <a:gd name="T40" fmla="*/ 493 w 791"/>
              <a:gd name="T41" fmla="*/ 0 h 396"/>
              <a:gd name="T42" fmla="*/ 515 w 791"/>
              <a:gd name="T43" fmla="*/ 8 h 396"/>
              <a:gd name="T44" fmla="*/ 584 w 791"/>
              <a:gd name="T45" fmla="*/ 48 h 396"/>
              <a:gd name="T46" fmla="*/ 633 w 791"/>
              <a:gd name="T47" fmla="*/ 46 h 396"/>
              <a:gd name="T48" fmla="*/ 656 w 791"/>
              <a:gd name="T49" fmla="*/ 31 h 396"/>
              <a:gd name="T50" fmla="*/ 711 w 791"/>
              <a:gd name="T51" fmla="*/ 65 h 396"/>
              <a:gd name="T52" fmla="*/ 728 w 791"/>
              <a:gd name="T53" fmla="*/ 129 h 396"/>
              <a:gd name="T54" fmla="*/ 791 w 791"/>
              <a:gd name="T55" fmla="*/ 175 h 396"/>
              <a:gd name="T56" fmla="*/ 761 w 791"/>
              <a:gd name="T57" fmla="*/ 211 h 396"/>
              <a:gd name="T58" fmla="*/ 707 w 791"/>
              <a:gd name="T59" fmla="*/ 262 h 396"/>
              <a:gd name="T60" fmla="*/ 706 w 791"/>
              <a:gd name="T61" fmla="*/ 274 h 396"/>
              <a:gd name="T62" fmla="*/ 628 w 791"/>
              <a:gd name="T63" fmla="*/ 323 h 396"/>
              <a:gd name="T64" fmla="*/ 190 w 791"/>
              <a:gd name="T65" fmla="*/ 365 h 396"/>
              <a:gd name="T66" fmla="*/ 143 w 791"/>
              <a:gd name="T67" fmla="*/ 361 h 396"/>
              <a:gd name="T68" fmla="*/ 145 w 791"/>
              <a:gd name="T69" fmla="*/ 384 h 396"/>
              <a:gd name="T70" fmla="*/ 0 w 791"/>
              <a:gd name="T71" fmla="*/ 396 h 396"/>
              <a:gd name="T72" fmla="*/ 4 w 791"/>
              <a:gd name="T73" fmla="*/ 375 h 396"/>
              <a:gd name="T74" fmla="*/ 4 w 791"/>
              <a:gd name="T75" fmla="*/ 375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91" h="396">
                <a:moveTo>
                  <a:pt x="4" y="375"/>
                </a:moveTo>
                <a:lnTo>
                  <a:pt x="23" y="373"/>
                </a:lnTo>
                <a:lnTo>
                  <a:pt x="29" y="331"/>
                </a:lnTo>
                <a:lnTo>
                  <a:pt x="17" y="329"/>
                </a:lnTo>
                <a:lnTo>
                  <a:pt x="42" y="295"/>
                </a:lnTo>
                <a:lnTo>
                  <a:pt x="91" y="310"/>
                </a:lnTo>
                <a:lnTo>
                  <a:pt x="99" y="262"/>
                </a:lnTo>
                <a:lnTo>
                  <a:pt x="133" y="249"/>
                </a:lnTo>
                <a:lnTo>
                  <a:pt x="128" y="240"/>
                </a:lnTo>
                <a:lnTo>
                  <a:pt x="147" y="194"/>
                </a:lnTo>
                <a:lnTo>
                  <a:pt x="211" y="190"/>
                </a:lnTo>
                <a:lnTo>
                  <a:pt x="264" y="173"/>
                </a:lnTo>
                <a:lnTo>
                  <a:pt x="299" y="150"/>
                </a:lnTo>
                <a:lnTo>
                  <a:pt x="318" y="141"/>
                </a:lnTo>
                <a:lnTo>
                  <a:pt x="361" y="139"/>
                </a:lnTo>
                <a:lnTo>
                  <a:pt x="411" y="57"/>
                </a:lnTo>
                <a:lnTo>
                  <a:pt x="426" y="63"/>
                </a:lnTo>
                <a:lnTo>
                  <a:pt x="464" y="34"/>
                </a:lnTo>
                <a:lnTo>
                  <a:pt x="455" y="13"/>
                </a:lnTo>
                <a:lnTo>
                  <a:pt x="458" y="2"/>
                </a:lnTo>
                <a:lnTo>
                  <a:pt x="493" y="0"/>
                </a:lnTo>
                <a:lnTo>
                  <a:pt x="515" y="8"/>
                </a:lnTo>
                <a:lnTo>
                  <a:pt x="584" y="48"/>
                </a:lnTo>
                <a:lnTo>
                  <a:pt x="633" y="46"/>
                </a:lnTo>
                <a:lnTo>
                  <a:pt x="656" y="31"/>
                </a:lnTo>
                <a:lnTo>
                  <a:pt x="711" y="65"/>
                </a:lnTo>
                <a:lnTo>
                  <a:pt x="728" y="129"/>
                </a:lnTo>
                <a:lnTo>
                  <a:pt x="791" y="175"/>
                </a:lnTo>
                <a:lnTo>
                  <a:pt x="761" y="211"/>
                </a:lnTo>
                <a:lnTo>
                  <a:pt x="707" y="262"/>
                </a:lnTo>
                <a:lnTo>
                  <a:pt x="706" y="274"/>
                </a:lnTo>
                <a:lnTo>
                  <a:pt x="628" y="323"/>
                </a:lnTo>
                <a:lnTo>
                  <a:pt x="190" y="365"/>
                </a:lnTo>
                <a:lnTo>
                  <a:pt x="143" y="361"/>
                </a:lnTo>
                <a:lnTo>
                  <a:pt x="145" y="384"/>
                </a:lnTo>
                <a:lnTo>
                  <a:pt x="0" y="396"/>
                </a:lnTo>
                <a:lnTo>
                  <a:pt x="4" y="375"/>
                </a:lnTo>
                <a:lnTo>
                  <a:pt x="4" y="375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0" name="Freeform 1143"/>
          <p:cNvSpPr>
            <a:spLocks/>
          </p:cNvSpPr>
          <p:nvPr/>
        </p:nvSpPr>
        <p:spPr bwMode="auto">
          <a:xfrm>
            <a:off x="5263712" y="4401381"/>
            <a:ext cx="946051" cy="317500"/>
          </a:xfrm>
          <a:custGeom>
            <a:avLst/>
            <a:gdLst>
              <a:gd name="T0" fmla="*/ 17 w 931"/>
              <a:gd name="T1" fmla="*/ 253 h 308"/>
              <a:gd name="T2" fmla="*/ 11 w 931"/>
              <a:gd name="T3" fmla="*/ 249 h 308"/>
              <a:gd name="T4" fmla="*/ 38 w 931"/>
              <a:gd name="T5" fmla="*/ 228 h 308"/>
              <a:gd name="T6" fmla="*/ 64 w 931"/>
              <a:gd name="T7" fmla="*/ 180 h 308"/>
              <a:gd name="T8" fmla="*/ 55 w 931"/>
              <a:gd name="T9" fmla="*/ 169 h 308"/>
              <a:gd name="T10" fmla="*/ 68 w 931"/>
              <a:gd name="T11" fmla="*/ 146 h 308"/>
              <a:gd name="T12" fmla="*/ 68 w 931"/>
              <a:gd name="T13" fmla="*/ 120 h 308"/>
              <a:gd name="T14" fmla="*/ 87 w 931"/>
              <a:gd name="T15" fmla="*/ 101 h 308"/>
              <a:gd name="T16" fmla="*/ 232 w 931"/>
              <a:gd name="T17" fmla="*/ 89 h 308"/>
              <a:gd name="T18" fmla="*/ 230 w 931"/>
              <a:gd name="T19" fmla="*/ 66 h 308"/>
              <a:gd name="T20" fmla="*/ 277 w 931"/>
              <a:gd name="T21" fmla="*/ 70 h 308"/>
              <a:gd name="T22" fmla="*/ 715 w 931"/>
              <a:gd name="T23" fmla="*/ 28 h 308"/>
              <a:gd name="T24" fmla="*/ 931 w 931"/>
              <a:gd name="T25" fmla="*/ 0 h 308"/>
              <a:gd name="T26" fmla="*/ 893 w 931"/>
              <a:gd name="T27" fmla="*/ 74 h 308"/>
              <a:gd name="T28" fmla="*/ 834 w 931"/>
              <a:gd name="T29" fmla="*/ 87 h 308"/>
              <a:gd name="T30" fmla="*/ 806 w 931"/>
              <a:gd name="T31" fmla="*/ 125 h 308"/>
              <a:gd name="T32" fmla="*/ 699 w 931"/>
              <a:gd name="T33" fmla="*/ 186 h 308"/>
              <a:gd name="T34" fmla="*/ 694 w 931"/>
              <a:gd name="T35" fmla="*/ 209 h 308"/>
              <a:gd name="T36" fmla="*/ 667 w 931"/>
              <a:gd name="T37" fmla="*/ 222 h 308"/>
              <a:gd name="T38" fmla="*/ 667 w 931"/>
              <a:gd name="T39" fmla="*/ 253 h 308"/>
              <a:gd name="T40" fmla="*/ 523 w 931"/>
              <a:gd name="T41" fmla="*/ 270 h 308"/>
              <a:gd name="T42" fmla="*/ 234 w 931"/>
              <a:gd name="T43" fmla="*/ 294 h 308"/>
              <a:gd name="T44" fmla="*/ 0 w 931"/>
              <a:gd name="T45" fmla="*/ 308 h 308"/>
              <a:gd name="T46" fmla="*/ 17 w 931"/>
              <a:gd name="T47" fmla="*/ 253 h 308"/>
              <a:gd name="T48" fmla="*/ 17 w 931"/>
              <a:gd name="T49" fmla="*/ 253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31" h="308">
                <a:moveTo>
                  <a:pt x="17" y="253"/>
                </a:moveTo>
                <a:lnTo>
                  <a:pt x="11" y="249"/>
                </a:lnTo>
                <a:lnTo>
                  <a:pt x="38" y="228"/>
                </a:lnTo>
                <a:lnTo>
                  <a:pt x="64" y="180"/>
                </a:lnTo>
                <a:lnTo>
                  <a:pt x="55" y="169"/>
                </a:lnTo>
                <a:lnTo>
                  <a:pt x="68" y="146"/>
                </a:lnTo>
                <a:lnTo>
                  <a:pt x="68" y="120"/>
                </a:lnTo>
                <a:lnTo>
                  <a:pt x="87" y="101"/>
                </a:lnTo>
                <a:lnTo>
                  <a:pt x="232" y="89"/>
                </a:lnTo>
                <a:lnTo>
                  <a:pt x="230" y="66"/>
                </a:lnTo>
                <a:lnTo>
                  <a:pt x="277" y="70"/>
                </a:lnTo>
                <a:lnTo>
                  <a:pt x="715" y="28"/>
                </a:lnTo>
                <a:lnTo>
                  <a:pt x="931" y="0"/>
                </a:lnTo>
                <a:lnTo>
                  <a:pt x="893" y="74"/>
                </a:lnTo>
                <a:lnTo>
                  <a:pt x="834" y="87"/>
                </a:lnTo>
                <a:lnTo>
                  <a:pt x="806" y="125"/>
                </a:lnTo>
                <a:lnTo>
                  <a:pt x="699" y="186"/>
                </a:lnTo>
                <a:lnTo>
                  <a:pt x="694" y="209"/>
                </a:lnTo>
                <a:lnTo>
                  <a:pt x="667" y="222"/>
                </a:lnTo>
                <a:lnTo>
                  <a:pt x="667" y="253"/>
                </a:lnTo>
                <a:lnTo>
                  <a:pt x="523" y="270"/>
                </a:lnTo>
                <a:lnTo>
                  <a:pt x="234" y="294"/>
                </a:lnTo>
                <a:lnTo>
                  <a:pt x="0" y="308"/>
                </a:lnTo>
                <a:lnTo>
                  <a:pt x="17" y="253"/>
                </a:lnTo>
                <a:lnTo>
                  <a:pt x="17" y="253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1" name="Freeform 1144"/>
          <p:cNvSpPr>
            <a:spLocks/>
          </p:cNvSpPr>
          <p:nvPr/>
        </p:nvSpPr>
        <p:spPr bwMode="auto">
          <a:xfrm>
            <a:off x="5131963" y="4706181"/>
            <a:ext cx="396834" cy="673100"/>
          </a:xfrm>
          <a:custGeom>
            <a:avLst/>
            <a:gdLst>
              <a:gd name="T0" fmla="*/ 27 w 388"/>
              <a:gd name="T1" fmla="*/ 457 h 654"/>
              <a:gd name="T2" fmla="*/ 65 w 388"/>
              <a:gd name="T3" fmla="*/ 407 h 654"/>
              <a:gd name="T4" fmla="*/ 54 w 388"/>
              <a:gd name="T5" fmla="*/ 394 h 654"/>
              <a:gd name="T6" fmla="*/ 38 w 388"/>
              <a:gd name="T7" fmla="*/ 287 h 654"/>
              <a:gd name="T8" fmla="*/ 33 w 388"/>
              <a:gd name="T9" fmla="*/ 215 h 654"/>
              <a:gd name="T10" fmla="*/ 59 w 388"/>
              <a:gd name="T11" fmla="*/ 135 h 654"/>
              <a:gd name="T12" fmla="*/ 101 w 388"/>
              <a:gd name="T13" fmla="*/ 80 h 654"/>
              <a:gd name="T14" fmla="*/ 97 w 388"/>
              <a:gd name="T15" fmla="*/ 65 h 654"/>
              <a:gd name="T16" fmla="*/ 128 w 388"/>
              <a:gd name="T17" fmla="*/ 14 h 654"/>
              <a:gd name="T18" fmla="*/ 362 w 388"/>
              <a:gd name="T19" fmla="*/ 0 h 654"/>
              <a:gd name="T20" fmla="*/ 373 w 388"/>
              <a:gd name="T21" fmla="*/ 12 h 654"/>
              <a:gd name="T22" fmla="*/ 362 w 388"/>
              <a:gd name="T23" fmla="*/ 419 h 654"/>
              <a:gd name="T24" fmla="*/ 388 w 388"/>
              <a:gd name="T25" fmla="*/ 614 h 654"/>
              <a:gd name="T26" fmla="*/ 379 w 388"/>
              <a:gd name="T27" fmla="*/ 624 h 654"/>
              <a:gd name="T28" fmla="*/ 329 w 388"/>
              <a:gd name="T29" fmla="*/ 612 h 654"/>
              <a:gd name="T30" fmla="*/ 253 w 388"/>
              <a:gd name="T31" fmla="*/ 654 h 654"/>
              <a:gd name="T32" fmla="*/ 215 w 388"/>
              <a:gd name="T33" fmla="*/ 592 h 654"/>
              <a:gd name="T34" fmla="*/ 221 w 388"/>
              <a:gd name="T35" fmla="*/ 546 h 654"/>
              <a:gd name="T36" fmla="*/ 0 w 388"/>
              <a:gd name="T37" fmla="*/ 555 h 654"/>
              <a:gd name="T38" fmla="*/ 27 w 388"/>
              <a:gd name="T39" fmla="*/ 457 h 654"/>
              <a:gd name="T40" fmla="*/ 27 w 388"/>
              <a:gd name="T41" fmla="*/ 457 h 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8" h="654">
                <a:moveTo>
                  <a:pt x="27" y="457"/>
                </a:moveTo>
                <a:lnTo>
                  <a:pt x="65" y="407"/>
                </a:lnTo>
                <a:lnTo>
                  <a:pt x="54" y="394"/>
                </a:lnTo>
                <a:lnTo>
                  <a:pt x="38" y="287"/>
                </a:lnTo>
                <a:lnTo>
                  <a:pt x="33" y="215"/>
                </a:lnTo>
                <a:lnTo>
                  <a:pt x="59" y="135"/>
                </a:lnTo>
                <a:lnTo>
                  <a:pt x="101" y="80"/>
                </a:lnTo>
                <a:lnTo>
                  <a:pt x="97" y="65"/>
                </a:lnTo>
                <a:lnTo>
                  <a:pt x="128" y="14"/>
                </a:lnTo>
                <a:lnTo>
                  <a:pt x="362" y="0"/>
                </a:lnTo>
                <a:lnTo>
                  <a:pt x="373" y="12"/>
                </a:lnTo>
                <a:lnTo>
                  <a:pt x="362" y="419"/>
                </a:lnTo>
                <a:lnTo>
                  <a:pt x="388" y="614"/>
                </a:lnTo>
                <a:lnTo>
                  <a:pt x="379" y="624"/>
                </a:lnTo>
                <a:lnTo>
                  <a:pt x="329" y="612"/>
                </a:lnTo>
                <a:lnTo>
                  <a:pt x="253" y="654"/>
                </a:lnTo>
                <a:lnTo>
                  <a:pt x="215" y="592"/>
                </a:lnTo>
                <a:lnTo>
                  <a:pt x="221" y="546"/>
                </a:lnTo>
                <a:lnTo>
                  <a:pt x="0" y="555"/>
                </a:lnTo>
                <a:lnTo>
                  <a:pt x="27" y="457"/>
                </a:lnTo>
                <a:lnTo>
                  <a:pt x="27" y="457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solidFill>
                <a:srgbClr val="C56870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2" name="Freeform 1145"/>
          <p:cNvSpPr>
            <a:spLocks/>
          </p:cNvSpPr>
          <p:nvPr/>
        </p:nvSpPr>
        <p:spPr bwMode="auto">
          <a:xfrm>
            <a:off x="5501813" y="4679193"/>
            <a:ext cx="419056" cy="677863"/>
          </a:xfrm>
          <a:custGeom>
            <a:avLst/>
            <a:gdLst>
              <a:gd name="T0" fmla="*/ 11 w 416"/>
              <a:gd name="T1" fmla="*/ 36 h 659"/>
              <a:gd name="T2" fmla="*/ 0 w 416"/>
              <a:gd name="T3" fmla="*/ 443 h 659"/>
              <a:gd name="T4" fmla="*/ 26 w 416"/>
              <a:gd name="T5" fmla="*/ 638 h 659"/>
              <a:gd name="T6" fmla="*/ 55 w 416"/>
              <a:gd name="T7" fmla="*/ 646 h 659"/>
              <a:gd name="T8" fmla="*/ 81 w 416"/>
              <a:gd name="T9" fmla="*/ 631 h 659"/>
              <a:gd name="T10" fmla="*/ 97 w 416"/>
              <a:gd name="T11" fmla="*/ 646 h 659"/>
              <a:gd name="T12" fmla="*/ 74 w 416"/>
              <a:gd name="T13" fmla="*/ 659 h 659"/>
              <a:gd name="T14" fmla="*/ 131 w 416"/>
              <a:gd name="T15" fmla="*/ 644 h 659"/>
              <a:gd name="T16" fmla="*/ 142 w 416"/>
              <a:gd name="T17" fmla="*/ 627 h 659"/>
              <a:gd name="T18" fmla="*/ 135 w 416"/>
              <a:gd name="T19" fmla="*/ 616 h 659"/>
              <a:gd name="T20" fmla="*/ 138 w 416"/>
              <a:gd name="T21" fmla="*/ 598 h 659"/>
              <a:gd name="T22" fmla="*/ 112 w 416"/>
              <a:gd name="T23" fmla="*/ 574 h 659"/>
              <a:gd name="T24" fmla="*/ 112 w 416"/>
              <a:gd name="T25" fmla="*/ 553 h 659"/>
              <a:gd name="T26" fmla="*/ 416 w 416"/>
              <a:gd name="T27" fmla="*/ 526 h 659"/>
              <a:gd name="T28" fmla="*/ 391 w 416"/>
              <a:gd name="T29" fmla="*/ 422 h 659"/>
              <a:gd name="T30" fmla="*/ 406 w 416"/>
              <a:gd name="T31" fmla="*/ 359 h 659"/>
              <a:gd name="T32" fmla="*/ 368 w 416"/>
              <a:gd name="T33" fmla="*/ 277 h 659"/>
              <a:gd name="T34" fmla="*/ 289 w 416"/>
              <a:gd name="T35" fmla="*/ 0 h 659"/>
              <a:gd name="T36" fmla="*/ 0 w 416"/>
              <a:gd name="T37" fmla="*/ 24 h 659"/>
              <a:gd name="T38" fmla="*/ 11 w 416"/>
              <a:gd name="T39" fmla="*/ 36 h 659"/>
              <a:gd name="T40" fmla="*/ 11 w 416"/>
              <a:gd name="T41" fmla="*/ 36 h 6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16" h="659">
                <a:moveTo>
                  <a:pt x="11" y="36"/>
                </a:moveTo>
                <a:lnTo>
                  <a:pt x="0" y="443"/>
                </a:lnTo>
                <a:lnTo>
                  <a:pt x="26" y="638"/>
                </a:lnTo>
                <a:lnTo>
                  <a:pt x="55" y="646"/>
                </a:lnTo>
                <a:lnTo>
                  <a:pt x="81" y="631"/>
                </a:lnTo>
                <a:lnTo>
                  <a:pt x="97" y="646"/>
                </a:lnTo>
                <a:lnTo>
                  <a:pt x="74" y="659"/>
                </a:lnTo>
                <a:lnTo>
                  <a:pt x="131" y="644"/>
                </a:lnTo>
                <a:lnTo>
                  <a:pt x="142" y="627"/>
                </a:lnTo>
                <a:lnTo>
                  <a:pt x="135" y="616"/>
                </a:lnTo>
                <a:lnTo>
                  <a:pt x="138" y="598"/>
                </a:lnTo>
                <a:lnTo>
                  <a:pt x="112" y="574"/>
                </a:lnTo>
                <a:lnTo>
                  <a:pt x="112" y="553"/>
                </a:lnTo>
                <a:lnTo>
                  <a:pt x="416" y="526"/>
                </a:lnTo>
                <a:lnTo>
                  <a:pt x="391" y="422"/>
                </a:lnTo>
                <a:lnTo>
                  <a:pt x="406" y="359"/>
                </a:lnTo>
                <a:lnTo>
                  <a:pt x="368" y="277"/>
                </a:lnTo>
                <a:lnTo>
                  <a:pt x="289" y="0"/>
                </a:lnTo>
                <a:lnTo>
                  <a:pt x="0" y="24"/>
                </a:lnTo>
                <a:lnTo>
                  <a:pt x="11" y="36"/>
                </a:lnTo>
                <a:lnTo>
                  <a:pt x="11" y="36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solidFill>
                <a:srgbClr val="C56870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" name="Freeform 1146"/>
          <p:cNvSpPr>
            <a:spLocks/>
          </p:cNvSpPr>
          <p:nvPr/>
        </p:nvSpPr>
        <p:spPr bwMode="auto">
          <a:xfrm>
            <a:off x="5792294" y="4647443"/>
            <a:ext cx="596838" cy="619125"/>
          </a:xfrm>
          <a:custGeom>
            <a:avLst/>
            <a:gdLst>
              <a:gd name="T0" fmla="*/ 79 w 587"/>
              <a:gd name="T1" fmla="*/ 312 h 603"/>
              <a:gd name="T2" fmla="*/ 117 w 587"/>
              <a:gd name="T3" fmla="*/ 394 h 603"/>
              <a:gd name="T4" fmla="*/ 102 w 587"/>
              <a:gd name="T5" fmla="*/ 457 h 603"/>
              <a:gd name="T6" fmla="*/ 127 w 587"/>
              <a:gd name="T7" fmla="*/ 561 h 603"/>
              <a:gd name="T8" fmla="*/ 150 w 587"/>
              <a:gd name="T9" fmla="*/ 595 h 603"/>
              <a:gd name="T10" fmla="*/ 464 w 587"/>
              <a:gd name="T11" fmla="*/ 578 h 603"/>
              <a:gd name="T12" fmla="*/ 467 w 587"/>
              <a:gd name="T13" fmla="*/ 599 h 603"/>
              <a:gd name="T14" fmla="*/ 486 w 587"/>
              <a:gd name="T15" fmla="*/ 603 h 603"/>
              <a:gd name="T16" fmla="*/ 479 w 587"/>
              <a:gd name="T17" fmla="*/ 552 h 603"/>
              <a:gd name="T18" fmla="*/ 492 w 587"/>
              <a:gd name="T19" fmla="*/ 538 h 603"/>
              <a:gd name="T20" fmla="*/ 538 w 587"/>
              <a:gd name="T21" fmla="*/ 548 h 603"/>
              <a:gd name="T22" fmla="*/ 545 w 587"/>
              <a:gd name="T23" fmla="*/ 512 h 603"/>
              <a:gd name="T24" fmla="*/ 540 w 587"/>
              <a:gd name="T25" fmla="*/ 464 h 603"/>
              <a:gd name="T26" fmla="*/ 559 w 587"/>
              <a:gd name="T27" fmla="*/ 451 h 603"/>
              <a:gd name="T28" fmla="*/ 587 w 587"/>
              <a:gd name="T29" fmla="*/ 360 h 603"/>
              <a:gd name="T30" fmla="*/ 568 w 587"/>
              <a:gd name="T31" fmla="*/ 356 h 603"/>
              <a:gd name="T32" fmla="*/ 492 w 587"/>
              <a:gd name="T33" fmla="*/ 238 h 603"/>
              <a:gd name="T34" fmla="*/ 327 w 587"/>
              <a:gd name="T35" fmla="*/ 90 h 603"/>
              <a:gd name="T36" fmla="*/ 254 w 587"/>
              <a:gd name="T37" fmla="*/ 44 h 603"/>
              <a:gd name="T38" fmla="*/ 279 w 587"/>
              <a:gd name="T39" fmla="*/ 0 h 603"/>
              <a:gd name="T40" fmla="*/ 144 w 587"/>
              <a:gd name="T41" fmla="*/ 18 h 603"/>
              <a:gd name="T42" fmla="*/ 0 w 587"/>
              <a:gd name="T43" fmla="*/ 35 h 603"/>
              <a:gd name="T44" fmla="*/ 79 w 587"/>
              <a:gd name="T45" fmla="*/ 312 h 603"/>
              <a:gd name="T46" fmla="*/ 79 w 587"/>
              <a:gd name="T47" fmla="*/ 312 h 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87" h="603">
                <a:moveTo>
                  <a:pt x="79" y="312"/>
                </a:moveTo>
                <a:lnTo>
                  <a:pt x="117" y="394"/>
                </a:lnTo>
                <a:lnTo>
                  <a:pt x="102" y="457"/>
                </a:lnTo>
                <a:lnTo>
                  <a:pt x="127" y="561"/>
                </a:lnTo>
                <a:lnTo>
                  <a:pt x="150" y="595"/>
                </a:lnTo>
                <a:lnTo>
                  <a:pt x="464" y="578"/>
                </a:lnTo>
                <a:lnTo>
                  <a:pt x="467" y="599"/>
                </a:lnTo>
                <a:lnTo>
                  <a:pt x="486" y="603"/>
                </a:lnTo>
                <a:lnTo>
                  <a:pt x="479" y="552"/>
                </a:lnTo>
                <a:lnTo>
                  <a:pt x="492" y="538"/>
                </a:lnTo>
                <a:lnTo>
                  <a:pt x="538" y="548"/>
                </a:lnTo>
                <a:lnTo>
                  <a:pt x="545" y="512"/>
                </a:lnTo>
                <a:lnTo>
                  <a:pt x="540" y="464"/>
                </a:lnTo>
                <a:lnTo>
                  <a:pt x="559" y="451"/>
                </a:lnTo>
                <a:lnTo>
                  <a:pt x="587" y="360"/>
                </a:lnTo>
                <a:lnTo>
                  <a:pt x="568" y="356"/>
                </a:lnTo>
                <a:lnTo>
                  <a:pt x="492" y="238"/>
                </a:lnTo>
                <a:lnTo>
                  <a:pt x="327" y="90"/>
                </a:lnTo>
                <a:lnTo>
                  <a:pt x="254" y="44"/>
                </a:lnTo>
                <a:lnTo>
                  <a:pt x="279" y="0"/>
                </a:lnTo>
                <a:lnTo>
                  <a:pt x="144" y="18"/>
                </a:lnTo>
                <a:lnTo>
                  <a:pt x="0" y="35"/>
                </a:lnTo>
                <a:lnTo>
                  <a:pt x="79" y="312"/>
                </a:lnTo>
                <a:lnTo>
                  <a:pt x="79" y="312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4" name="Freeform 1147"/>
          <p:cNvSpPr>
            <a:spLocks/>
          </p:cNvSpPr>
          <p:nvPr/>
        </p:nvSpPr>
        <p:spPr bwMode="auto">
          <a:xfrm>
            <a:off x="5616101" y="5198306"/>
            <a:ext cx="1004782" cy="754062"/>
          </a:xfrm>
          <a:custGeom>
            <a:avLst/>
            <a:gdLst>
              <a:gd name="T0" fmla="*/ 0 w 990"/>
              <a:gd name="T1" fmla="*/ 71 h 732"/>
              <a:gd name="T2" fmla="*/ 26 w 990"/>
              <a:gd name="T3" fmla="*/ 95 h 732"/>
              <a:gd name="T4" fmla="*/ 23 w 990"/>
              <a:gd name="T5" fmla="*/ 113 h 732"/>
              <a:gd name="T6" fmla="*/ 30 w 990"/>
              <a:gd name="T7" fmla="*/ 124 h 732"/>
              <a:gd name="T8" fmla="*/ 19 w 990"/>
              <a:gd name="T9" fmla="*/ 141 h 732"/>
              <a:gd name="T10" fmla="*/ 135 w 990"/>
              <a:gd name="T11" fmla="*/ 101 h 732"/>
              <a:gd name="T12" fmla="*/ 283 w 990"/>
              <a:gd name="T13" fmla="*/ 194 h 732"/>
              <a:gd name="T14" fmla="*/ 405 w 990"/>
              <a:gd name="T15" fmla="*/ 130 h 732"/>
              <a:gd name="T16" fmla="*/ 475 w 990"/>
              <a:gd name="T17" fmla="*/ 145 h 732"/>
              <a:gd name="T18" fmla="*/ 564 w 990"/>
              <a:gd name="T19" fmla="*/ 232 h 732"/>
              <a:gd name="T20" fmla="*/ 597 w 990"/>
              <a:gd name="T21" fmla="*/ 232 h 732"/>
              <a:gd name="T22" fmla="*/ 625 w 990"/>
              <a:gd name="T23" fmla="*/ 293 h 732"/>
              <a:gd name="T24" fmla="*/ 618 w 990"/>
              <a:gd name="T25" fmla="*/ 409 h 732"/>
              <a:gd name="T26" fmla="*/ 639 w 990"/>
              <a:gd name="T27" fmla="*/ 422 h 732"/>
              <a:gd name="T28" fmla="*/ 642 w 990"/>
              <a:gd name="T29" fmla="*/ 401 h 732"/>
              <a:gd name="T30" fmla="*/ 671 w 990"/>
              <a:gd name="T31" fmla="*/ 401 h 732"/>
              <a:gd name="T32" fmla="*/ 642 w 990"/>
              <a:gd name="T33" fmla="*/ 457 h 732"/>
              <a:gd name="T34" fmla="*/ 718 w 990"/>
              <a:gd name="T35" fmla="*/ 533 h 732"/>
              <a:gd name="T36" fmla="*/ 730 w 990"/>
              <a:gd name="T37" fmla="*/ 512 h 732"/>
              <a:gd name="T38" fmla="*/ 736 w 990"/>
              <a:gd name="T39" fmla="*/ 565 h 732"/>
              <a:gd name="T40" fmla="*/ 760 w 990"/>
              <a:gd name="T41" fmla="*/ 576 h 732"/>
              <a:gd name="T42" fmla="*/ 787 w 990"/>
              <a:gd name="T43" fmla="*/ 641 h 732"/>
              <a:gd name="T44" fmla="*/ 814 w 990"/>
              <a:gd name="T45" fmla="*/ 641 h 732"/>
              <a:gd name="T46" fmla="*/ 871 w 990"/>
              <a:gd name="T47" fmla="*/ 702 h 732"/>
              <a:gd name="T48" fmla="*/ 903 w 990"/>
              <a:gd name="T49" fmla="*/ 706 h 732"/>
              <a:gd name="T50" fmla="*/ 903 w 990"/>
              <a:gd name="T51" fmla="*/ 715 h 732"/>
              <a:gd name="T52" fmla="*/ 880 w 990"/>
              <a:gd name="T53" fmla="*/ 732 h 732"/>
              <a:gd name="T54" fmla="*/ 931 w 990"/>
              <a:gd name="T55" fmla="*/ 725 h 732"/>
              <a:gd name="T56" fmla="*/ 964 w 990"/>
              <a:gd name="T57" fmla="*/ 711 h 732"/>
              <a:gd name="T58" fmla="*/ 981 w 990"/>
              <a:gd name="T59" fmla="*/ 626 h 732"/>
              <a:gd name="T60" fmla="*/ 990 w 990"/>
              <a:gd name="T61" fmla="*/ 630 h 732"/>
              <a:gd name="T62" fmla="*/ 983 w 990"/>
              <a:gd name="T63" fmla="*/ 512 h 732"/>
              <a:gd name="T64" fmla="*/ 969 w 990"/>
              <a:gd name="T65" fmla="*/ 477 h 732"/>
              <a:gd name="T66" fmla="*/ 863 w 990"/>
              <a:gd name="T67" fmla="*/ 306 h 732"/>
              <a:gd name="T68" fmla="*/ 779 w 990"/>
              <a:gd name="T69" fmla="*/ 145 h 732"/>
              <a:gd name="T70" fmla="*/ 728 w 990"/>
              <a:gd name="T71" fmla="*/ 12 h 732"/>
              <a:gd name="T72" fmla="*/ 715 w 990"/>
              <a:gd name="T73" fmla="*/ 10 h 732"/>
              <a:gd name="T74" fmla="*/ 669 w 990"/>
              <a:gd name="T75" fmla="*/ 0 h 732"/>
              <a:gd name="T76" fmla="*/ 656 w 990"/>
              <a:gd name="T77" fmla="*/ 14 h 732"/>
              <a:gd name="T78" fmla="*/ 663 w 990"/>
              <a:gd name="T79" fmla="*/ 65 h 732"/>
              <a:gd name="T80" fmla="*/ 644 w 990"/>
              <a:gd name="T81" fmla="*/ 61 h 732"/>
              <a:gd name="T82" fmla="*/ 641 w 990"/>
              <a:gd name="T83" fmla="*/ 40 h 732"/>
              <a:gd name="T84" fmla="*/ 327 w 990"/>
              <a:gd name="T85" fmla="*/ 57 h 732"/>
              <a:gd name="T86" fmla="*/ 304 w 990"/>
              <a:gd name="T87" fmla="*/ 23 h 732"/>
              <a:gd name="T88" fmla="*/ 0 w 990"/>
              <a:gd name="T89" fmla="*/ 50 h 732"/>
              <a:gd name="T90" fmla="*/ 0 w 990"/>
              <a:gd name="T91" fmla="*/ 71 h 732"/>
              <a:gd name="T92" fmla="*/ 0 w 990"/>
              <a:gd name="T93" fmla="*/ 71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990" h="732">
                <a:moveTo>
                  <a:pt x="0" y="71"/>
                </a:moveTo>
                <a:lnTo>
                  <a:pt x="26" y="95"/>
                </a:lnTo>
                <a:lnTo>
                  <a:pt x="23" y="113"/>
                </a:lnTo>
                <a:lnTo>
                  <a:pt x="30" y="124"/>
                </a:lnTo>
                <a:lnTo>
                  <a:pt x="19" y="141"/>
                </a:lnTo>
                <a:lnTo>
                  <a:pt x="135" y="101"/>
                </a:lnTo>
                <a:lnTo>
                  <a:pt x="283" y="194"/>
                </a:lnTo>
                <a:lnTo>
                  <a:pt x="405" y="130"/>
                </a:lnTo>
                <a:lnTo>
                  <a:pt x="475" y="145"/>
                </a:lnTo>
                <a:lnTo>
                  <a:pt x="564" y="232"/>
                </a:lnTo>
                <a:lnTo>
                  <a:pt x="597" y="232"/>
                </a:lnTo>
                <a:lnTo>
                  <a:pt x="625" y="293"/>
                </a:lnTo>
                <a:lnTo>
                  <a:pt x="618" y="409"/>
                </a:lnTo>
                <a:lnTo>
                  <a:pt x="639" y="422"/>
                </a:lnTo>
                <a:lnTo>
                  <a:pt x="642" y="401"/>
                </a:lnTo>
                <a:lnTo>
                  <a:pt x="671" y="401"/>
                </a:lnTo>
                <a:lnTo>
                  <a:pt x="642" y="457"/>
                </a:lnTo>
                <a:lnTo>
                  <a:pt x="718" y="533"/>
                </a:lnTo>
                <a:lnTo>
                  <a:pt x="730" y="512"/>
                </a:lnTo>
                <a:lnTo>
                  <a:pt x="736" y="565"/>
                </a:lnTo>
                <a:lnTo>
                  <a:pt x="760" y="576"/>
                </a:lnTo>
                <a:lnTo>
                  <a:pt x="787" y="641"/>
                </a:lnTo>
                <a:lnTo>
                  <a:pt x="814" y="641"/>
                </a:lnTo>
                <a:lnTo>
                  <a:pt x="871" y="702"/>
                </a:lnTo>
                <a:lnTo>
                  <a:pt x="903" y="706"/>
                </a:lnTo>
                <a:lnTo>
                  <a:pt x="903" y="715"/>
                </a:lnTo>
                <a:lnTo>
                  <a:pt x="880" y="732"/>
                </a:lnTo>
                <a:lnTo>
                  <a:pt x="931" y="725"/>
                </a:lnTo>
                <a:lnTo>
                  <a:pt x="964" y="711"/>
                </a:lnTo>
                <a:lnTo>
                  <a:pt x="981" y="626"/>
                </a:lnTo>
                <a:lnTo>
                  <a:pt x="990" y="630"/>
                </a:lnTo>
                <a:lnTo>
                  <a:pt x="983" y="512"/>
                </a:lnTo>
                <a:lnTo>
                  <a:pt x="969" y="477"/>
                </a:lnTo>
                <a:lnTo>
                  <a:pt x="863" y="306"/>
                </a:lnTo>
                <a:lnTo>
                  <a:pt x="779" y="145"/>
                </a:lnTo>
                <a:lnTo>
                  <a:pt x="728" y="12"/>
                </a:lnTo>
                <a:lnTo>
                  <a:pt x="715" y="10"/>
                </a:lnTo>
                <a:lnTo>
                  <a:pt x="669" y="0"/>
                </a:lnTo>
                <a:lnTo>
                  <a:pt x="656" y="14"/>
                </a:lnTo>
                <a:lnTo>
                  <a:pt x="663" y="65"/>
                </a:lnTo>
                <a:lnTo>
                  <a:pt x="644" y="61"/>
                </a:lnTo>
                <a:lnTo>
                  <a:pt x="641" y="40"/>
                </a:lnTo>
                <a:lnTo>
                  <a:pt x="327" y="57"/>
                </a:lnTo>
                <a:lnTo>
                  <a:pt x="304" y="23"/>
                </a:lnTo>
                <a:lnTo>
                  <a:pt x="0" y="50"/>
                </a:lnTo>
                <a:lnTo>
                  <a:pt x="0" y="71"/>
                </a:lnTo>
                <a:lnTo>
                  <a:pt x="0" y="71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5" name="Freeform 1151"/>
          <p:cNvSpPr>
            <a:spLocks/>
          </p:cNvSpPr>
          <p:nvPr/>
        </p:nvSpPr>
        <p:spPr bwMode="auto">
          <a:xfrm>
            <a:off x="5778009" y="3645731"/>
            <a:ext cx="465088" cy="517525"/>
          </a:xfrm>
          <a:custGeom>
            <a:avLst/>
            <a:gdLst>
              <a:gd name="T0" fmla="*/ 0 w 459"/>
              <a:gd name="T1" fmla="*/ 91 h 504"/>
              <a:gd name="T2" fmla="*/ 38 w 459"/>
              <a:gd name="T3" fmla="*/ 441 h 504"/>
              <a:gd name="T4" fmla="*/ 95 w 459"/>
              <a:gd name="T5" fmla="*/ 447 h 504"/>
              <a:gd name="T6" fmla="*/ 164 w 459"/>
              <a:gd name="T7" fmla="*/ 487 h 504"/>
              <a:gd name="T8" fmla="*/ 213 w 459"/>
              <a:gd name="T9" fmla="*/ 485 h 504"/>
              <a:gd name="T10" fmla="*/ 236 w 459"/>
              <a:gd name="T11" fmla="*/ 470 h 504"/>
              <a:gd name="T12" fmla="*/ 291 w 459"/>
              <a:gd name="T13" fmla="*/ 504 h 504"/>
              <a:gd name="T14" fmla="*/ 324 w 459"/>
              <a:gd name="T15" fmla="*/ 475 h 504"/>
              <a:gd name="T16" fmla="*/ 331 w 459"/>
              <a:gd name="T17" fmla="*/ 420 h 504"/>
              <a:gd name="T18" fmla="*/ 352 w 459"/>
              <a:gd name="T19" fmla="*/ 432 h 504"/>
              <a:gd name="T20" fmla="*/ 364 w 459"/>
              <a:gd name="T21" fmla="*/ 386 h 504"/>
              <a:gd name="T22" fmla="*/ 440 w 459"/>
              <a:gd name="T23" fmla="*/ 319 h 504"/>
              <a:gd name="T24" fmla="*/ 453 w 459"/>
              <a:gd name="T25" fmla="*/ 211 h 504"/>
              <a:gd name="T26" fmla="*/ 443 w 459"/>
              <a:gd name="T27" fmla="*/ 188 h 504"/>
              <a:gd name="T28" fmla="*/ 459 w 459"/>
              <a:gd name="T29" fmla="*/ 177 h 504"/>
              <a:gd name="T30" fmla="*/ 430 w 459"/>
              <a:gd name="T31" fmla="*/ 0 h 504"/>
              <a:gd name="T32" fmla="*/ 352 w 459"/>
              <a:gd name="T33" fmla="*/ 40 h 504"/>
              <a:gd name="T34" fmla="*/ 312 w 459"/>
              <a:gd name="T35" fmla="*/ 82 h 504"/>
              <a:gd name="T36" fmla="*/ 284 w 459"/>
              <a:gd name="T37" fmla="*/ 84 h 504"/>
              <a:gd name="T38" fmla="*/ 240 w 459"/>
              <a:gd name="T39" fmla="*/ 107 h 504"/>
              <a:gd name="T40" fmla="*/ 139 w 459"/>
              <a:gd name="T41" fmla="*/ 72 h 504"/>
              <a:gd name="T42" fmla="*/ 0 w 459"/>
              <a:gd name="T43" fmla="*/ 91 h 504"/>
              <a:gd name="T44" fmla="*/ 0 w 459"/>
              <a:gd name="T45" fmla="*/ 91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59" h="504">
                <a:moveTo>
                  <a:pt x="0" y="91"/>
                </a:moveTo>
                <a:lnTo>
                  <a:pt x="38" y="441"/>
                </a:lnTo>
                <a:lnTo>
                  <a:pt x="95" y="447"/>
                </a:lnTo>
                <a:lnTo>
                  <a:pt x="164" y="487"/>
                </a:lnTo>
                <a:lnTo>
                  <a:pt x="213" y="485"/>
                </a:lnTo>
                <a:lnTo>
                  <a:pt x="236" y="470"/>
                </a:lnTo>
                <a:lnTo>
                  <a:pt x="291" y="504"/>
                </a:lnTo>
                <a:lnTo>
                  <a:pt x="324" y="475"/>
                </a:lnTo>
                <a:lnTo>
                  <a:pt x="331" y="420"/>
                </a:lnTo>
                <a:lnTo>
                  <a:pt x="352" y="432"/>
                </a:lnTo>
                <a:lnTo>
                  <a:pt x="364" y="386"/>
                </a:lnTo>
                <a:lnTo>
                  <a:pt x="440" y="319"/>
                </a:lnTo>
                <a:lnTo>
                  <a:pt x="453" y="211"/>
                </a:lnTo>
                <a:lnTo>
                  <a:pt x="443" y="188"/>
                </a:lnTo>
                <a:lnTo>
                  <a:pt x="459" y="177"/>
                </a:lnTo>
                <a:lnTo>
                  <a:pt x="430" y="0"/>
                </a:lnTo>
                <a:lnTo>
                  <a:pt x="352" y="40"/>
                </a:lnTo>
                <a:lnTo>
                  <a:pt x="312" y="82"/>
                </a:lnTo>
                <a:lnTo>
                  <a:pt x="284" y="84"/>
                </a:lnTo>
                <a:lnTo>
                  <a:pt x="240" y="107"/>
                </a:lnTo>
                <a:lnTo>
                  <a:pt x="139" y="72"/>
                </a:lnTo>
                <a:lnTo>
                  <a:pt x="0" y="91"/>
                </a:lnTo>
                <a:lnTo>
                  <a:pt x="0" y="91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6" name="Freeform 1152"/>
          <p:cNvSpPr>
            <a:spLocks/>
          </p:cNvSpPr>
          <p:nvPr/>
        </p:nvSpPr>
        <p:spPr bwMode="auto">
          <a:xfrm>
            <a:off x="6073253" y="3829881"/>
            <a:ext cx="495248" cy="485775"/>
          </a:xfrm>
          <a:custGeom>
            <a:avLst/>
            <a:gdLst>
              <a:gd name="T0" fmla="*/ 0 w 489"/>
              <a:gd name="T1" fmla="*/ 327 h 473"/>
              <a:gd name="T2" fmla="*/ 17 w 489"/>
              <a:gd name="T3" fmla="*/ 391 h 473"/>
              <a:gd name="T4" fmla="*/ 80 w 489"/>
              <a:gd name="T5" fmla="*/ 437 h 473"/>
              <a:gd name="T6" fmla="*/ 111 w 489"/>
              <a:gd name="T7" fmla="*/ 473 h 473"/>
              <a:gd name="T8" fmla="*/ 204 w 489"/>
              <a:gd name="T9" fmla="*/ 435 h 473"/>
              <a:gd name="T10" fmla="*/ 246 w 489"/>
              <a:gd name="T11" fmla="*/ 429 h 473"/>
              <a:gd name="T12" fmla="*/ 268 w 489"/>
              <a:gd name="T13" fmla="*/ 401 h 473"/>
              <a:gd name="T14" fmla="*/ 304 w 489"/>
              <a:gd name="T15" fmla="*/ 258 h 473"/>
              <a:gd name="T16" fmla="*/ 344 w 489"/>
              <a:gd name="T17" fmla="*/ 275 h 473"/>
              <a:gd name="T18" fmla="*/ 420 w 489"/>
              <a:gd name="T19" fmla="*/ 122 h 473"/>
              <a:gd name="T20" fmla="*/ 479 w 489"/>
              <a:gd name="T21" fmla="*/ 154 h 473"/>
              <a:gd name="T22" fmla="*/ 489 w 489"/>
              <a:gd name="T23" fmla="*/ 127 h 473"/>
              <a:gd name="T24" fmla="*/ 447 w 489"/>
              <a:gd name="T25" fmla="*/ 93 h 473"/>
              <a:gd name="T26" fmla="*/ 415 w 489"/>
              <a:gd name="T27" fmla="*/ 97 h 473"/>
              <a:gd name="T28" fmla="*/ 403 w 489"/>
              <a:gd name="T29" fmla="*/ 114 h 473"/>
              <a:gd name="T30" fmla="*/ 344 w 489"/>
              <a:gd name="T31" fmla="*/ 131 h 473"/>
              <a:gd name="T32" fmla="*/ 306 w 489"/>
              <a:gd name="T33" fmla="*/ 173 h 473"/>
              <a:gd name="T34" fmla="*/ 295 w 489"/>
              <a:gd name="T35" fmla="*/ 106 h 473"/>
              <a:gd name="T36" fmla="*/ 189 w 489"/>
              <a:gd name="T37" fmla="*/ 123 h 473"/>
              <a:gd name="T38" fmla="*/ 168 w 489"/>
              <a:gd name="T39" fmla="*/ 0 h 473"/>
              <a:gd name="T40" fmla="*/ 152 w 489"/>
              <a:gd name="T41" fmla="*/ 11 h 473"/>
              <a:gd name="T42" fmla="*/ 162 w 489"/>
              <a:gd name="T43" fmla="*/ 34 h 473"/>
              <a:gd name="T44" fmla="*/ 149 w 489"/>
              <a:gd name="T45" fmla="*/ 142 h 473"/>
              <a:gd name="T46" fmla="*/ 73 w 489"/>
              <a:gd name="T47" fmla="*/ 209 h 473"/>
              <a:gd name="T48" fmla="*/ 61 w 489"/>
              <a:gd name="T49" fmla="*/ 255 h 473"/>
              <a:gd name="T50" fmla="*/ 40 w 489"/>
              <a:gd name="T51" fmla="*/ 243 h 473"/>
              <a:gd name="T52" fmla="*/ 33 w 489"/>
              <a:gd name="T53" fmla="*/ 298 h 473"/>
              <a:gd name="T54" fmla="*/ 0 w 489"/>
              <a:gd name="T55" fmla="*/ 327 h 473"/>
              <a:gd name="T56" fmla="*/ 0 w 489"/>
              <a:gd name="T57" fmla="*/ 327 h 473"/>
              <a:gd name="T58" fmla="*/ 0 w 489"/>
              <a:gd name="T59" fmla="*/ 327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89" h="473">
                <a:moveTo>
                  <a:pt x="0" y="327"/>
                </a:moveTo>
                <a:lnTo>
                  <a:pt x="17" y="391"/>
                </a:lnTo>
                <a:lnTo>
                  <a:pt x="80" y="437"/>
                </a:lnTo>
                <a:lnTo>
                  <a:pt x="111" y="473"/>
                </a:lnTo>
                <a:lnTo>
                  <a:pt x="204" y="435"/>
                </a:lnTo>
                <a:lnTo>
                  <a:pt x="246" y="429"/>
                </a:lnTo>
                <a:lnTo>
                  <a:pt x="268" y="401"/>
                </a:lnTo>
                <a:lnTo>
                  <a:pt x="304" y="258"/>
                </a:lnTo>
                <a:lnTo>
                  <a:pt x="344" y="275"/>
                </a:lnTo>
                <a:lnTo>
                  <a:pt x="420" y="122"/>
                </a:lnTo>
                <a:lnTo>
                  <a:pt x="479" y="154"/>
                </a:lnTo>
                <a:lnTo>
                  <a:pt x="489" y="127"/>
                </a:lnTo>
                <a:lnTo>
                  <a:pt x="447" y="93"/>
                </a:lnTo>
                <a:lnTo>
                  <a:pt x="415" y="97"/>
                </a:lnTo>
                <a:lnTo>
                  <a:pt x="403" y="114"/>
                </a:lnTo>
                <a:lnTo>
                  <a:pt x="344" y="131"/>
                </a:lnTo>
                <a:lnTo>
                  <a:pt x="306" y="173"/>
                </a:lnTo>
                <a:lnTo>
                  <a:pt x="295" y="106"/>
                </a:lnTo>
                <a:lnTo>
                  <a:pt x="189" y="123"/>
                </a:lnTo>
                <a:lnTo>
                  <a:pt x="168" y="0"/>
                </a:lnTo>
                <a:lnTo>
                  <a:pt x="152" y="11"/>
                </a:lnTo>
                <a:lnTo>
                  <a:pt x="162" y="34"/>
                </a:lnTo>
                <a:lnTo>
                  <a:pt x="149" y="142"/>
                </a:lnTo>
                <a:lnTo>
                  <a:pt x="73" y="209"/>
                </a:lnTo>
                <a:lnTo>
                  <a:pt x="61" y="255"/>
                </a:lnTo>
                <a:lnTo>
                  <a:pt x="40" y="243"/>
                </a:lnTo>
                <a:lnTo>
                  <a:pt x="33" y="298"/>
                </a:lnTo>
                <a:lnTo>
                  <a:pt x="0" y="327"/>
                </a:lnTo>
                <a:lnTo>
                  <a:pt x="0" y="327"/>
                </a:lnTo>
                <a:lnTo>
                  <a:pt x="0" y="327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7" name="Freeform 1153"/>
          <p:cNvSpPr>
            <a:spLocks/>
          </p:cNvSpPr>
          <p:nvPr/>
        </p:nvSpPr>
        <p:spPr bwMode="auto">
          <a:xfrm>
            <a:off x="6371672" y="3864806"/>
            <a:ext cx="506359" cy="244475"/>
          </a:xfrm>
          <a:custGeom>
            <a:avLst/>
            <a:gdLst>
              <a:gd name="T0" fmla="*/ 0 w 496"/>
              <a:gd name="T1" fmla="*/ 72 h 240"/>
              <a:gd name="T2" fmla="*/ 11 w 496"/>
              <a:gd name="T3" fmla="*/ 139 h 240"/>
              <a:gd name="T4" fmla="*/ 49 w 496"/>
              <a:gd name="T5" fmla="*/ 97 h 240"/>
              <a:gd name="T6" fmla="*/ 108 w 496"/>
              <a:gd name="T7" fmla="*/ 80 h 240"/>
              <a:gd name="T8" fmla="*/ 120 w 496"/>
              <a:gd name="T9" fmla="*/ 63 h 240"/>
              <a:gd name="T10" fmla="*/ 152 w 496"/>
              <a:gd name="T11" fmla="*/ 59 h 240"/>
              <a:gd name="T12" fmla="*/ 194 w 496"/>
              <a:gd name="T13" fmla="*/ 93 h 240"/>
              <a:gd name="T14" fmla="*/ 222 w 496"/>
              <a:gd name="T15" fmla="*/ 101 h 240"/>
              <a:gd name="T16" fmla="*/ 276 w 496"/>
              <a:gd name="T17" fmla="*/ 148 h 240"/>
              <a:gd name="T18" fmla="*/ 257 w 496"/>
              <a:gd name="T19" fmla="*/ 194 h 240"/>
              <a:gd name="T20" fmla="*/ 264 w 496"/>
              <a:gd name="T21" fmla="*/ 215 h 240"/>
              <a:gd name="T22" fmla="*/ 287 w 496"/>
              <a:gd name="T23" fmla="*/ 205 h 240"/>
              <a:gd name="T24" fmla="*/ 308 w 496"/>
              <a:gd name="T25" fmla="*/ 205 h 240"/>
              <a:gd name="T26" fmla="*/ 319 w 496"/>
              <a:gd name="T27" fmla="*/ 221 h 240"/>
              <a:gd name="T28" fmla="*/ 344 w 496"/>
              <a:gd name="T29" fmla="*/ 221 h 240"/>
              <a:gd name="T30" fmla="*/ 354 w 496"/>
              <a:gd name="T31" fmla="*/ 215 h 240"/>
              <a:gd name="T32" fmla="*/ 338 w 496"/>
              <a:gd name="T33" fmla="*/ 173 h 240"/>
              <a:gd name="T34" fmla="*/ 335 w 496"/>
              <a:gd name="T35" fmla="*/ 97 h 240"/>
              <a:gd name="T36" fmla="*/ 316 w 496"/>
              <a:gd name="T37" fmla="*/ 86 h 240"/>
              <a:gd name="T38" fmla="*/ 354 w 496"/>
              <a:gd name="T39" fmla="*/ 51 h 240"/>
              <a:gd name="T40" fmla="*/ 356 w 496"/>
              <a:gd name="T41" fmla="*/ 29 h 240"/>
              <a:gd name="T42" fmla="*/ 380 w 496"/>
              <a:gd name="T43" fmla="*/ 31 h 240"/>
              <a:gd name="T44" fmla="*/ 350 w 496"/>
              <a:gd name="T45" fmla="*/ 78 h 240"/>
              <a:gd name="T46" fmla="*/ 367 w 496"/>
              <a:gd name="T47" fmla="*/ 135 h 240"/>
              <a:gd name="T48" fmla="*/ 375 w 496"/>
              <a:gd name="T49" fmla="*/ 150 h 240"/>
              <a:gd name="T50" fmla="*/ 386 w 496"/>
              <a:gd name="T51" fmla="*/ 158 h 240"/>
              <a:gd name="T52" fmla="*/ 363 w 496"/>
              <a:gd name="T53" fmla="*/ 156 h 240"/>
              <a:gd name="T54" fmla="*/ 371 w 496"/>
              <a:gd name="T55" fmla="*/ 192 h 240"/>
              <a:gd name="T56" fmla="*/ 411 w 496"/>
              <a:gd name="T57" fmla="*/ 215 h 240"/>
              <a:gd name="T58" fmla="*/ 420 w 496"/>
              <a:gd name="T59" fmla="*/ 221 h 240"/>
              <a:gd name="T60" fmla="*/ 432 w 496"/>
              <a:gd name="T61" fmla="*/ 221 h 240"/>
              <a:gd name="T62" fmla="*/ 426 w 496"/>
              <a:gd name="T63" fmla="*/ 240 h 240"/>
              <a:gd name="T64" fmla="*/ 475 w 496"/>
              <a:gd name="T65" fmla="*/ 215 h 240"/>
              <a:gd name="T66" fmla="*/ 485 w 496"/>
              <a:gd name="T67" fmla="*/ 184 h 240"/>
              <a:gd name="T68" fmla="*/ 496 w 496"/>
              <a:gd name="T69" fmla="*/ 152 h 240"/>
              <a:gd name="T70" fmla="*/ 426 w 496"/>
              <a:gd name="T71" fmla="*/ 167 h 240"/>
              <a:gd name="T72" fmla="*/ 380 w 496"/>
              <a:gd name="T73" fmla="*/ 0 h 240"/>
              <a:gd name="T74" fmla="*/ 0 w 496"/>
              <a:gd name="T75" fmla="*/ 72 h 240"/>
              <a:gd name="T76" fmla="*/ 0 w 496"/>
              <a:gd name="T77" fmla="*/ 72 h 240"/>
              <a:gd name="T78" fmla="*/ 0 w 496"/>
              <a:gd name="T79" fmla="*/ 72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96" h="240">
                <a:moveTo>
                  <a:pt x="0" y="72"/>
                </a:moveTo>
                <a:lnTo>
                  <a:pt x="11" y="139"/>
                </a:lnTo>
                <a:lnTo>
                  <a:pt x="49" y="97"/>
                </a:lnTo>
                <a:lnTo>
                  <a:pt x="108" y="80"/>
                </a:lnTo>
                <a:lnTo>
                  <a:pt x="120" y="63"/>
                </a:lnTo>
                <a:lnTo>
                  <a:pt x="152" y="59"/>
                </a:lnTo>
                <a:lnTo>
                  <a:pt x="194" y="93"/>
                </a:lnTo>
                <a:lnTo>
                  <a:pt x="222" y="101"/>
                </a:lnTo>
                <a:lnTo>
                  <a:pt x="276" y="148"/>
                </a:lnTo>
                <a:lnTo>
                  <a:pt x="257" y="194"/>
                </a:lnTo>
                <a:lnTo>
                  <a:pt x="264" y="215"/>
                </a:lnTo>
                <a:lnTo>
                  <a:pt x="287" y="205"/>
                </a:lnTo>
                <a:lnTo>
                  <a:pt x="308" y="205"/>
                </a:lnTo>
                <a:lnTo>
                  <a:pt x="319" y="221"/>
                </a:lnTo>
                <a:lnTo>
                  <a:pt x="344" y="221"/>
                </a:lnTo>
                <a:lnTo>
                  <a:pt x="354" y="215"/>
                </a:lnTo>
                <a:lnTo>
                  <a:pt x="338" y="173"/>
                </a:lnTo>
                <a:lnTo>
                  <a:pt x="335" y="97"/>
                </a:lnTo>
                <a:lnTo>
                  <a:pt x="316" y="86"/>
                </a:lnTo>
                <a:lnTo>
                  <a:pt x="354" y="51"/>
                </a:lnTo>
                <a:lnTo>
                  <a:pt x="356" y="29"/>
                </a:lnTo>
                <a:lnTo>
                  <a:pt x="380" y="31"/>
                </a:lnTo>
                <a:lnTo>
                  <a:pt x="350" y="78"/>
                </a:lnTo>
                <a:lnTo>
                  <a:pt x="367" y="135"/>
                </a:lnTo>
                <a:lnTo>
                  <a:pt x="375" y="150"/>
                </a:lnTo>
                <a:lnTo>
                  <a:pt x="386" y="158"/>
                </a:lnTo>
                <a:lnTo>
                  <a:pt x="363" y="156"/>
                </a:lnTo>
                <a:lnTo>
                  <a:pt x="371" y="192"/>
                </a:lnTo>
                <a:lnTo>
                  <a:pt x="411" y="215"/>
                </a:lnTo>
                <a:lnTo>
                  <a:pt x="420" y="221"/>
                </a:lnTo>
                <a:lnTo>
                  <a:pt x="432" y="221"/>
                </a:lnTo>
                <a:lnTo>
                  <a:pt x="426" y="240"/>
                </a:lnTo>
                <a:lnTo>
                  <a:pt x="475" y="215"/>
                </a:lnTo>
                <a:lnTo>
                  <a:pt x="485" y="184"/>
                </a:lnTo>
                <a:lnTo>
                  <a:pt x="496" y="152"/>
                </a:lnTo>
                <a:lnTo>
                  <a:pt x="426" y="167"/>
                </a:lnTo>
                <a:lnTo>
                  <a:pt x="380" y="0"/>
                </a:lnTo>
                <a:lnTo>
                  <a:pt x="0" y="72"/>
                </a:lnTo>
                <a:lnTo>
                  <a:pt x="0" y="72"/>
                </a:lnTo>
                <a:lnTo>
                  <a:pt x="0" y="72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8" name="Freeform 1154"/>
          <p:cNvSpPr>
            <a:spLocks/>
          </p:cNvSpPr>
          <p:nvPr/>
        </p:nvSpPr>
        <p:spPr bwMode="auto">
          <a:xfrm>
            <a:off x="5989124" y="3956881"/>
            <a:ext cx="857160" cy="476250"/>
          </a:xfrm>
          <a:custGeom>
            <a:avLst/>
            <a:gdLst>
              <a:gd name="T0" fmla="*/ 78 w 844"/>
              <a:gd name="T1" fmla="*/ 414 h 463"/>
              <a:gd name="T2" fmla="*/ 79 w 844"/>
              <a:gd name="T3" fmla="*/ 402 h 463"/>
              <a:gd name="T4" fmla="*/ 133 w 844"/>
              <a:gd name="T5" fmla="*/ 351 h 463"/>
              <a:gd name="T6" fmla="*/ 163 w 844"/>
              <a:gd name="T7" fmla="*/ 315 h 463"/>
              <a:gd name="T8" fmla="*/ 194 w 844"/>
              <a:gd name="T9" fmla="*/ 351 h 463"/>
              <a:gd name="T10" fmla="*/ 287 w 844"/>
              <a:gd name="T11" fmla="*/ 313 h 463"/>
              <a:gd name="T12" fmla="*/ 329 w 844"/>
              <a:gd name="T13" fmla="*/ 307 h 463"/>
              <a:gd name="T14" fmla="*/ 351 w 844"/>
              <a:gd name="T15" fmla="*/ 279 h 463"/>
              <a:gd name="T16" fmla="*/ 387 w 844"/>
              <a:gd name="T17" fmla="*/ 136 h 463"/>
              <a:gd name="T18" fmla="*/ 427 w 844"/>
              <a:gd name="T19" fmla="*/ 153 h 463"/>
              <a:gd name="T20" fmla="*/ 503 w 844"/>
              <a:gd name="T21" fmla="*/ 0 h 463"/>
              <a:gd name="T22" fmla="*/ 562 w 844"/>
              <a:gd name="T23" fmla="*/ 32 h 463"/>
              <a:gd name="T24" fmla="*/ 572 w 844"/>
              <a:gd name="T25" fmla="*/ 5 h 463"/>
              <a:gd name="T26" fmla="*/ 600 w 844"/>
              <a:gd name="T27" fmla="*/ 13 h 463"/>
              <a:gd name="T28" fmla="*/ 654 w 844"/>
              <a:gd name="T29" fmla="*/ 60 h 463"/>
              <a:gd name="T30" fmla="*/ 635 w 844"/>
              <a:gd name="T31" fmla="*/ 106 h 463"/>
              <a:gd name="T32" fmla="*/ 642 w 844"/>
              <a:gd name="T33" fmla="*/ 127 h 463"/>
              <a:gd name="T34" fmla="*/ 665 w 844"/>
              <a:gd name="T35" fmla="*/ 117 h 463"/>
              <a:gd name="T36" fmla="*/ 682 w 844"/>
              <a:gd name="T37" fmla="*/ 138 h 463"/>
              <a:gd name="T38" fmla="*/ 764 w 844"/>
              <a:gd name="T39" fmla="*/ 165 h 463"/>
              <a:gd name="T40" fmla="*/ 688 w 844"/>
              <a:gd name="T41" fmla="*/ 161 h 463"/>
              <a:gd name="T42" fmla="*/ 768 w 844"/>
              <a:gd name="T43" fmla="*/ 231 h 463"/>
              <a:gd name="T44" fmla="*/ 718 w 844"/>
              <a:gd name="T45" fmla="*/ 224 h 463"/>
              <a:gd name="T46" fmla="*/ 819 w 844"/>
              <a:gd name="T47" fmla="*/ 288 h 463"/>
              <a:gd name="T48" fmla="*/ 844 w 844"/>
              <a:gd name="T49" fmla="*/ 332 h 463"/>
              <a:gd name="T50" fmla="*/ 827 w 844"/>
              <a:gd name="T51" fmla="*/ 326 h 463"/>
              <a:gd name="T52" fmla="*/ 823 w 844"/>
              <a:gd name="T53" fmla="*/ 338 h 463"/>
              <a:gd name="T54" fmla="*/ 492 w 844"/>
              <a:gd name="T55" fmla="*/ 401 h 463"/>
              <a:gd name="T56" fmla="*/ 216 w 844"/>
              <a:gd name="T57" fmla="*/ 435 h 463"/>
              <a:gd name="T58" fmla="*/ 0 w 844"/>
              <a:gd name="T59" fmla="*/ 463 h 463"/>
              <a:gd name="T60" fmla="*/ 78 w 844"/>
              <a:gd name="T61" fmla="*/ 414 h 463"/>
              <a:gd name="T62" fmla="*/ 78 w 844"/>
              <a:gd name="T63" fmla="*/ 414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44" h="463">
                <a:moveTo>
                  <a:pt x="78" y="414"/>
                </a:moveTo>
                <a:lnTo>
                  <a:pt x="79" y="402"/>
                </a:lnTo>
                <a:lnTo>
                  <a:pt x="133" y="351"/>
                </a:lnTo>
                <a:lnTo>
                  <a:pt x="163" y="315"/>
                </a:lnTo>
                <a:lnTo>
                  <a:pt x="194" y="351"/>
                </a:lnTo>
                <a:lnTo>
                  <a:pt x="287" y="313"/>
                </a:lnTo>
                <a:lnTo>
                  <a:pt x="329" y="307"/>
                </a:lnTo>
                <a:lnTo>
                  <a:pt x="351" y="279"/>
                </a:lnTo>
                <a:lnTo>
                  <a:pt x="387" y="136"/>
                </a:lnTo>
                <a:lnTo>
                  <a:pt x="427" y="153"/>
                </a:lnTo>
                <a:lnTo>
                  <a:pt x="503" y="0"/>
                </a:lnTo>
                <a:lnTo>
                  <a:pt x="562" y="32"/>
                </a:lnTo>
                <a:lnTo>
                  <a:pt x="572" y="5"/>
                </a:lnTo>
                <a:lnTo>
                  <a:pt x="600" y="13"/>
                </a:lnTo>
                <a:lnTo>
                  <a:pt x="654" y="60"/>
                </a:lnTo>
                <a:lnTo>
                  <a:pt x="635" y="106"/>
                </a:lnTo>
                <a:lnTo>
                  <a:pt x="642" y="127"/>
                </a:lnTo>
                <a:lnTo>
                  <a:pt x="665" y="117"/>
                </a:lnTo>
                <a:lnTo>
                  <a:pt x="682" y="138"/>
                </a:lnTo>
                <a:lnTo>
                  <a:pt x="764" y="165"/>
                </a:lnTo>
                <a:lnTo>
                  <a:pt x="688" y="161"/>
                </a:lnTo>
                <a:lnTo>
                  <a:pt x="768" y="231"/>
                </a:lnTo>
                <a:lnTo>
                  <a:pt x="718" y="224"/>
                </a:lnTo>
                <a:lnTo>
                  <a:pt x="819" y="288"/>
                </a:lnTo>
                <a:lnTo>
                  <a:pt x="844" y="332"/>
                </a:lnTo>
                <a:lnTo>
                  <a:pt x="827" y="326"/>
                </a:lnTo>
                <a:lnTo>
                  <a:pt x="823" y="338"/>
                </a:lnTo>
                <a:lnTo>
                  <a:pt x="492" y="401"/>
                </a:lnTo>
                <a:lnTo>
                  <a:pt x="216" y="435"/>
                </a:lnTo>
                <a:lnTo>
                  <a:pt x="0" y="463"/>
                </a:lnTo>
                <a:lnTo>
                  <a:pt x="78" y="414"/>
                </a:lnTo>
                <a:lnTo>
                  <a:pt x="78" y="414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9" name="Freeform 1156"/>
          <p:cNvSpPr>
            <a:spLocks/>
          </p:cNvSpPr>
          <p:nvPr/>
        </p:nvSpPr>
        <p:spPr bwMode="auto">
          <a:xfrm>
            <a:off x="5941504" y="4301368"/>
            <a:ext cx="944464" cy="422275"/>
          </a:xfrm>
          <a:custGeom>
            <a:avLst/>
            <a:gdLst>
              <a:gd name="T0" fmla="*/ 0 w 932"/>
              <a:gd name="T1" fmla="*/ 350 h 407"/>
              <a:gd name="T2" fmla="*/ 135 w 932"/>
              <a:gd name="T3" fmla="*/ 332 h 407"/>
              <a:gd name="T4" fmla="*/ 213 w 932"/>
              <a:gd name="T5" fmla="*/ 294 h 407"/>
              <a:gd name="T6" fmla="*/ 361 w 932"/>
              <a:gd name="T7" fmla="*/ 279 h 407"/>
              <a:gd name="T8" fmla="*/ 422 w 932"/>
              <a:gd name="T9" fmla="*/ 317 h 407"/>
              <a:gd name="T10" fmla="*/ 519 w 932"/>
              <a:gd name="T11" fmla="*/ 304 h 407"/>
              <a:gd name="T12" fmla="*/ 666 w 932"/>
              <a:gd name="T13" fmla="*/ 407 h 407"/>
              <a:gd name="T14" fmla="*/ 723 w 932"/>
              <a:gd name="T15" fmla="*/ 393 h 407"/>
              <a:gd name="T16" fmla="*/ 804 w 932"/>
              <a:gd name="T17" fmla="*/ 275 h 407"/>
              <a:gd name="T18" fmla="*/ 871 w 932"/>
              <a:gd name="T19" fmla="*/ 251 h 407"/>
              <a:gd name="T20" fmla="*/ 892 w 932"/>
              <a:gd name="T21" fmla="*/ 217 h 407"/>
              <a:gd name="T22" fmla="*/ 820 w 932"/>
              <a:gd name="T23" fmla="*/ 230 h 407"/>
              <a:gd name="T24" fmla="*/ 801 w 932"/>
              <a:gd name="T25" fmla="*/ 205 h 407"/>
              <a:gd name="T26" fmla="*/ 844 w 932"/>
              <a:gd name="T27" fmla="*/ 194 h 407"/>
              <a:gd name="T28" fmla="*/ 844 w 932"/>
              <a:gd name="T29" fmla="*/ 179 h 407"/>
              <a:gd name="T30" fmla="*/ 795 w 932"/>
              <a:gd name="T31" fmla="*/ 161 h 407"/>
              <a:gd name="T32" fmla="*/ 858 w 932"/>
              <a:gd name="T33" fmla="*/ 139 h 407"/>
              <a:gd name="T34" fmla="*/ 854 w 932"/>
              <a:gd name="T35" fmla="*/ 163 h 407"/>
              <a:gd name="T36" fmla="*/ 894 w 932"/>
              <a:gd name="T37" fmla="*/ 163 h 407"/>
              <a:gd name="T38" fmla="*/ 916 w 932"/>
              <a:gd name="T39" fmla="*/ 122 h 407"/>
              <a:gd name="T40" fmla="*/ 932 w 932"/>
              <a:gd name="T41" fmla="*/ 120 h 407"/>
              <a:gd name="T42" fmla="*/ 922 w 932"/>
              <a:gd name="T43" fmla="*/ 82 h 407"/>
              <a:gd name="T44" fmla="*/ 894 w 932"/>
              <a:gd name="T45" fmla="*/ 120 h 407"/>
              <a:gd name="T46" fmla="*/ 865 w 932"/>
              <a:gd name="T47" fmla="*/ 36 h 407"/>
              <a:gd name="T48" fmla="*/ 884 w 932"/>
              <a:gd name="T49" fmla="*/ 32 h 407"/>
              <a:gd name="T50" fmla="*/ 911 w 932"/>
              <a:gd name="T51" fmla="*/ 55 h 407"/>
              <a:gd name="T52" fmla="*/ 892 w 932"/>
              <a:gd name="T53" fmla="*/ 17 h 407"/>
              <a:gd name="T54" fmla="*/ 871 w 932"/>
              <a:gd name="T55" fmla="*/ 0 h 407"/>
              <a:gd name="T56" fmla="*/ 540 w 932"/>
              <a:gd name="T57" fmla="*/ 63 h 407"/>
              <a:gd name="T58" fmla="*/ 264 w 932"/>
              <a:gd name="T59" fmla="*/ 97 h 407"/>
              <a:gd name="T60" fmla="*/ 226 w 932"/>
              <a:gd name="T61" fmla="*/ 171 h 407"/>
              <a:gd name="T62" fmla="*/ 167 w 932"/>
              <a:gd name="T63" fmla="*/ 184 h 407"/>
              <a:gd name="T64" fmla="*/ 139 w 932"/>
              <a:gd name="T65" fmla="*/ 222 h 407"/>
              <a:gd name="T66" fmla="*/ 32 w 932"/>
              <a:gd name="T67" fmla="*/ 283 h 407"/>
              <a:gd name="T68" fmla="*/ 27 w 932"/>
              <a:gd name="T69" fmla="*/ 306 h 407"/>
              <a:gd name="T70" fmla="*/ 0 w 932"/>
              <a:gd name="T71" fmla="*/ 319 h 407"/>
              <a:gd name="T72" fmla="*/ 0 w 932"/>
              <a:gd name="T73" fmla="*/ 350 h 407"/>
              <a:gd name="T74" fmla="*/ 0 w 932"/>
              <a:gd name="T75" fmla="*/ 350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932" h="407">
                <a:moveTo>
                  <a:pt x="0" y="350"/>
                </a:moveTo>
                <a:lnTo>
                  <a:pt x="135" y="332"/>
                </a:lnTo>
                <a:lnTo>
                  <a:pt x="213" y="294"/>
                </a:lnTo>
                <a:lnTo>
                  <a:pt x="361" y="279"/>
                </a:lnTo>
                <a:lnTo>
                  <a:pt x="422" y="317"/>
                </a:lnTo>
                <a:lnTo>
                  <a:pt x="519" y="304"/>
                </a:lnTo>
                <a:lnTo>
                  <a:pt x="666" y="407"/>
                </a:lnTo>
                <a:lnTo>
                  <a:pt x="723" y="393"/>
                </a:lnTo>
                <a:lnTo>
                  <a:pt x="804" y="275"/>
                </a:lnTo>
                <a:lnTo>
                  <a:pt x="871" y="251"/>
                </a:lnTo>
                <a:lnTo>
                  <a:pt x="892" y="217"/>
                </a:lnTo>
                <a:lnTo>
                  <a:pt x="820" y="230"/>
                </a:lnTo>
                <a:lnTo>
                  <a:pt x="801" y="205"/>
                </a:lnTo>
                <a:lnTo>
                  <a:pt x="844" y="194"/>
                </a:lnTo>
                <a:lnTo>
                  <a:pt x="844" y="179"/>
                </a:lnTo>
                <a:lnTo>
                  <a:pt x="795" y="161"/>
                </a:lnTo>
                <a:lnTo>
                  <a:pt x="858" y="139"/>
                </a:lnTo>
                <a:lnTo>
                  <a:pt x="854" y="163"/>
                </a:lnTo>
                <a:lnTo>
                  <a:pt x="894" y="163"/>
                </a:lnTo>
                <a:lnTo>
                  <a:pt x="916" y="122"/>
                </a:lnTo>
                <a:lnTo>
                  <a:pt x="932" y="120"/>
                </a:lnTo>
                <a:lnTo>
                  <a:pt x="922" y="82"/>
                </a:lnTo>
                <a:lnTo>
                  <a:pt x="894" y="120"/>
                </a:lnTo>
                <a:lnTo>
                  <a:pt x="865" y="36"/>
                </a:lnTo>
                <a:lnTo>
                  <a:pt x="884" y="32"/>
                </a:lnTo>
                <a:lnTo>
                  <a:pt x="911" y="55"/>
                </a:lnTo>
                <a:lnTo>
                  <a:pt x="892" y="17"/>
                </a:lnTo>
                <a:lnTo>
                  <a:pt x="871" y="0"/>
                </a:lnTo>
                <a:lnTo>
                  <a:pt x="540" y="63"/>
                </a:lnTo>
                <a:lnTo>
                  <a:pt x="264" y="97"/>
                </a:lnTo>
                <a:lnTo>
                  <a:pt x="226" y="171"/>
                </a:lnTo>
                <a:lnTo>
                  <a:pt x="167" y="184"/>
                </a:lnTo>
                <a:lnTo>
                  <a:pt x="139" y="222"/>
                </a:lnTo>
                <a:lnTo>
                  <a:pt x="32" y="283"/>
                </a:lnTo>
                <a:lnTo>
                  <a:pt x="27" y="306"/>
                </a:lnTo>
                <a:lnTo>
                  <a:pt x="0" y="319"/>
                </a:lnTo>
                <a:lnTo>
                  <a:pt x="0" y="350"/>
                </a:lnTo>
                <a:lnTo>
                  <a:pt x="0" y="350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0" name="Freeform 1157"/>
          <p:cNvSpPr>
            <a:spLocks/>
          </p:cNvSpPr>
          <p:nvPr/>
        </p:nvSpPr>
        <p:spPr bwMode="auto">
          <a:xfrm>
            <a:off x="6052617" y="4593468"/>
            <a:ext cx="563504" cy="422275"/>
          </a:xfrm>
          <a:custGeom>
            <a:avLst/>
            <a:gdLst>
              <a:gd name="T0" fmla="*/ 25 w 556"/>
              <a:gd name="T1" fmla="*/ 53 h 413"/>
              <a:gd name="T2" fmla="*/ 103 w 556"/>
              <a:gd name="T3" fmla="*/ 15 h 413"/>
              <a:gd name="T4" fmla="*/ 251 w 556"/>
              <a:gd name="T5" fmla="*/ 0 h 413"/>
              <a:gd name="T6" fmla="*/ 312 w 556"/>
              <a:gd name="T7" fmla="*/ 38 h 413"/>
              <a:gd name="T8" fmla="*/ 409 w 556"/>
              <a:gd name="T9" fmla="*/ 25 h 413"/>
              <a:gd name="T10" fmla="*/ 556 w 556"/>
              <a:gd name="T11" fmla="*/ 128 h 413"/>
              <a:gd name="T12" fmla="*/ 491 w 556"/>
              <a:gd name="T13" fmla="*/ 206 h 413"/>
              <a:gd name="T14" fmla="*/ 495 w 556"/>
              <a:gd name="T15" fmla="*/ 240 h 413"/>
              <a:gd name="T16" fmla="*/ 384 w 556"/>
              <a:gd name="T17" fmla="*/ 340 h 413"/>
              <a:gd name="T18" fmla="*/ 365 w 556"/>
              <a:gd name="T19" fmla="*/ 344 h 413"/>
              <a:gd name="T20" fmla="*/ 358 w 556"/>
              <a:gd name="T21" fmla="*/ 375 h 413"/>
              <a:gd name="T22" fmla="*/ 333 w 556"/>
              <a:gd name="T23" fmla="*/ 358 h 413"/>
              <a:gd name="T24" fmla="*/ 354 w 556"/>
              <a:gd name="T25" fmla="*/ 386 h 413"/>
              <a:gd name="T26" fmla="*/ 333 w 556"/>
              <a:gd name="T27" fmla="*/ 413 h 413"/>
              <a:gd name="T28" fmla="*/ 314 w 556"/>
              <a:gd name="T29" fmla="*/ 409 h 413"/>
              <a:gd name="T30" fmla="*/ 238 w 556"/>
              <a:gd name="T31" fmla="*/ 291 h 413"/>
              <a:gd name="T32" fmla="*/ 73 w 556"/>
              <a:gd name="T33" fmla="*/ 143 h 413"/>
              <a:gd name="T34" fmla="*/ 0 w 556"/>
              <a:gd name="T35" fmla="*/ 97 h 413"/>
              <a:gd name="T36" fmla="*/ 25 w 556"/>
              <a:gd name="T37" fmla="*/ 53 h 413"/>
              <a:gd name="T38" fmla="*/ 25 w 556"/>
              <a:gd name="T39" fmla="*/ 53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56" h="413">
                <a:moveTo>
                  <a:pt x="25" y="53"/>
                </a:moveTo>
                <a:lnTo>
                  <a:pt x="103" y="15"/>
                </a:lnTo>
                <a:lnTo>
                  <a:pt x="251" y="0"/>
                </a:lnTo>
                <a:lnTo>
                  <a:pt x="312" y="38"/>
                </a:lnTo>
                <a:lnTo>
                  <a:pt x="409" y="25"/>
                </a:lnTo>
                <a:lnTo>
                  <a:pt x="556" y="128"/>
                </a:lnTo>
                <a:lnTo>
                  <a:pt x="491" y="206"/>
                </a:lnTo>
                <a:lnTo>
                  <a:pt x="495" y="240"/>
                </a:lnTo>
                <a:lnTo>
                  <a:pt x="384" y="340"/>
                </a:lnTo>
                <a:lnTo>
                  <a:pt x="365" y="344"/>
                </a:lnTo>
                <a:lnTo>
                  <a:pt x="358" y="375"/>
                </a:lnTo>
                <a:lnTo>
                  <a:pt x="333" y="358"/>
                </a:lnTo>
                <a:lnTo>
                  <a:pt x="354" y="386"/>
                </a:lnTo>
                <a:lnTo>
                  <a:pt x="333" y="413"/>
                </a:lnTo>
                <a:lnTo>
                  <a:pt x="314" y="409"/>
                </a:lnTo>
                <a:lnTo>
                  <a:pt x="238" y="291"/>
                </a:lnTo>
                <a:lnTo>
                  <a:pt x="73" y="143"/>
                </a:lnTo>
                <a:lnTo>
                  <a:pt x="0" y="97"/>
                </a:lnTo>
                <a:lnTo>
                  <a:pt x="25" y="53"/>
                </a:lnTo>
                <a:lnTo>
                  <a:pt x="25" y="53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solidFill>
                <a:srgbClr val="C56870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1" name="Freeform 1159"/>
          <p:cNvSpPr>
            <a:spLocks/>
          </p:cNvSpPr>
          <p:nvPr/>
        </p:nvSpPr>
        <p:spPr bwMode="auto">
          <a:xfrm>
            <a:off x="6214525" y="3547306"/>
            <a:ext cx="642871" cy="409575"/>
          </a:xfrm>
          <a:custGeom>
            <a:avLst/>
            <a:gdLst>
              <a:gd name="T0" fmla="*/ 50 w 635"/>
              <a:gd name="T1" fmla="*/ 397 h 397"/>
              <a:gd name="T2" fmla="*/ 156 w 635"/>
              <a:gd name="T3" fmla="*/ 380 h 397"/>
              <a:gd name="T4" fmla="*/ 536 w 635"/>
              <a:gd name="T5" fmla="*/ 308 h 397"/>
              <a:gd name="T6" fmla="*/ 553 w 635"/>
              <a:gd name="T7" fmla="*/ 291 h 397"/>
              <a:gd name="T8" fmla="*/ 574 w 635"/>
              <a:gd name="T9" fmla="*/ 291 h 397"/>
              <a:gd name="T10" fmla="*/ 599 w 635"/>
              <a:gd name="T11" fmla="*/ 274 h 397"/>
              <a:gd name="T12" fmla="*/ 635 w 635"/>
              <a:gd name="T13" fmla="*/ 228 h 397"/>
              <a:gd name="T14" fmla="*/ 572 w 635"/>
              <a:gd name="T15" fmla="*/ 179 h 397"/>
              <a:gd name="T16" fmla="*/ 570 w 635"/>
              <a:gd name="T17" fmla="*/ 133 h 397"/>
              <a:gd name="T18" fmla="*/ 599 w 635"/>
              <a:gd name="T19" fmla="*/ 69 h 397"/>
              <a:gd name="T20" fmla="*/ 557 w 635"/>
              <a:gd name="T21" fmla="*/ 48 h 397"/>
              <a:gd name="T22" fmla="*/ 512 w 635"/>
              <a:gd name="T23" fmla="*/ 0 h 397"/>
              <a:gd name="T24" fmla="*/ 89 w 635"/>
              <a:gd name="T25" fmla="*/ 78 h 397"/>
              <a:gd name="T26" fmla="*/ 69 w 635"/>
              <a:gd name="T27" fmla="*/ 48 h 397"/>
              <a:gd name="T28" fmla="*/ 0 w 635"/>
              <a:gd name="T29" fmla="*/ 97 h 397"/>
              <a:gd name="T30" fmla="*/ 50 w 635"/>
              <a:gd name="T31" fmla="*/ 397 h 397"/>
              <a:gd name="T32" fmla="*/ 50 w 635"/>
              <a:gd name="T33" fmla="*/ 397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35" h="397">
                <a:moveTo>
                  <a:pt x="50" y="397"/>
                </a:moveTo>
                <a:lnTo>
                  <a:pt x="156" y="380"/>
                </a:lnTo>
                <a:lnTo>
                  <a:pt x="536" y="308"/>
                </a:lnTo>
                <a:lnTo>
                  <a:pt x="553" y="291"/>
                </a:lnTo>
                <a:lnTo>
                  <a:pt x="574" y="291"/>
                </a:lnTo>
                <a:lnTo>
                  <a:pt x="599" y="274"/>
                </a:lnTo>
                <a:lnTo>
                  <a:pt x="635" y="228"/>
                </a:lnTo>
                <a:lnTo>
                  <a:pt x="572" y="179"/>
                </a:lnTo>
                <a:lnTo>
                  <a:pt x="570" y="133"/>
                </a:lnTo>
                <a:lnTo>
                  <a:pt x="599" y="69"/>
                </a:lnTo>
                <a:lnTo>
                  <a:pt x="557" y="48"/>
                </a:lnTo>
                <a:lnTo>
                  <a:pt x="512" y="0"/>
                </a:lnTo>
                <a:lnTo>
                  <a:pt x="89" y="78"/>
                </a:lnTo>
                <a:lnTo>
                  <a:pt x="69" y="48"/>
                </a:lnTo>
                <a:lnTo>
                  <a:pt x="0" y="97"/>
                </a:lnTo>
                <a:lnTo>
                  <a:pt x="50" y="397"/>
                </a:lnTo>
                <a:lnTo>
                  <a:pt x="50" y="397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2" name="Freeform 1160"/>
          <p:cNvSpPr>
            <a:spLocks/>
          </p:cNvSpPr>
          <p:nvPr/>
        </p:nvSpPr>
        <p:spPr bwMode="auto">
          <a:xfrm>
            <a:off x="6790728" y="3615568"/>
            <a:ext cx="139685" cy="336550"/>
          </a:xfrm>
          <a:custGeom>
            <a:avLst/>
            <a:gdLst>
              <a:gd name="T0" fmla="*/ 7 w 137"/>
              <a:gd name="T1" fmla="*/ 222 h 325"/>
              <a:gd name="T2" fmla="*/ 32 w 137"/>
              <a:gd name="T3" fmla="*/ 205 h 325"/>
              <a:gd name="T4" fmla="*/ 68 w 137"/>
              <a:gd name="T5" fmla="*/ 159 h 325"/>
              <a:gd name="T6" fmla="*/ 5 w 137"/>
              <a:gd name="T7" fmla="*/ 110 h 325"/>
              <a:gd name="T8" fmla="*/ 3 w 137"/>
              <a:gd name="T9" fmla="*/ 64 h 325"/>
              <a:gd name="T10" fmla="*/ 32 w 137"/>
              <a:gd name="T11" fmla="*/ 0 h 325"/>
              <a:gd name="T12" fmla="*/ 125 w 137"/>
              <a:gd name="T13" fmla="*/ 32 h 325"/>
              <a:gd name="T14" fmla="*/ 127 w 137"/>
              <a:gd name="T15" fmla="*/ 43 h 325"/>
              <a:gd name="T16" fmla="*/ 116 w 137"/>
              <a:gd name="T17" fmla="*/ 79 h 325"/>
              <a:gd name="T18" fmla="*/ 106 w 137"/>
              <a:gd name="T19" fmla="*/ 87 h 325"/>
              <a:gd name="T20" fmla="*/ 104 w 137"/>
              <a:gd name="T21" fmla="*/ 106 h 325"/>
              <a:gd name="T22" fmla="*/ 114 w 137"/>
              <a:gd name="T23" fmla="*/ 112 h 325"/>
              <a:gd name="T24" fmla="*/ 137 w 137"/>
              <a:gd name="T25" fmla="*/ 106 h 325"/>
              <a:gd name="T26" fmla="*/ 137 w 137"/>
              <a:gd name="T27" fmla="*/ 161 h 325"/>
              <a:gd name="T28" fmla="*/ 137 w 137"/>
              <a:gd name="T29" fmla="*/ 195 h 325"/>
              <a:gd name="T30" fmla="*/ 137 w 137"/>
              <a:gd name="T31" fmla="*/ 214 h 325"/>
              <a:gd name="T32" fmla="*/ 129 w 137"/>
              <a:gd name="T33" fmla="*/ 232 h 325"/>
              <a:gd name="T34" fmla="*/ 119 w 137"/>
              <a:gd name="T35" fmla="*/ 233 h 325"/>
              <a:gd name="T36" fmla="*/ 123 w 137"/>
              <a:gd name="T37" fmla="*/ 249 h 325"/>
              <a:gd name="T38" fmla="*/ 89 w 137"/>
              <a:gd name="T39" fmla="*/ 325 h 325"/>
              <a:gd name="T40" fmla="*/ 81 w 137"/>
              <a:gd name="T41" fmla="*/ 325 h 325"/>
              <a:gd name="T42" fmla="*/ 78 w 137"/>
              <a:gd name="T43" fmla="*/ 296 h 325"/>
              <a:gd name="T44" fmla="*/ 55 w 137"/>
              <a:gd name="T45" fmla="*/ 296 h 325"/>
              <a:gd name="T46" fmla="*/ 7 w 137"/>
              <a:gd name="T47" fmla="*/ 266 h 325"/>
              <a:gd name="T48" fmla="*/ 0 w 137"/>
              <a:gd name="T49" fmla="*/ 241 h 325"/>
              <a:gd name="T50" fmla="*/ 7 w 137"/>
              <a:gd name="T51" fmla="*/ 222 h 325"/>
              <a:gd name="T52" fmla="*/ 7 w 137"/>
              <a:gd name="T53" fmla="*/ 222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37" h="325">
                <a:moveTo>
                  <a:pt x="7" y="222"/>
                </a:moveTo>
                <a:lnTo>
                  <a:pt x="32" y="205"/>
                </a:lnTo>
                <a:lnTo>
                  <a:pt x="68" y="159"/>
                </a:lnTo>
                <a:lnTo>
                  <a:pt x="5" y="110"/>
                </a:lnTo>
                <a:lnTo>
                  <a:pt x="3" y="64"/>
                </a:lnTo>
                <a:lnTo>
                  <a:pt x="32" y="0"/>
                </a:lnTo>
                <a:lnTo>
                  <a:pt x="125" y="32"/>
                </a:lnTo>
                <a:lnTo>
                  <a:pt x="127" y="43"/>
                </a:lnTo>
                <a:lnTo>
                  <a:pt x="116" y="79"/>
                </a:lnTo>
                <a:lnTo>
                  <a:pt x="106" y="87"/>
                </a:lnTo>
                <a:lnTo>
                  <a:pt x="104" y="106"/>
                </a:lnTo>
                <a:lnTo>
                  <a:pt x="114" y="112"/>
                </a:lnTo>
                <a:lnTo>
                  <a:pt x="137" y="106"/>
                </a:lnTo>
                <a:lnTo>
                  <a:pt x="137" y="161"/>
                </a:lnTo>
                <a:lnTo>
                  <a:pt x="137" y="195"/>
                </a:lnTo>
                <a:lnTo>
                  <a:pt x="137" y="214"/>
                </a:lnTo>
                <a:lnTo>
                  <a:pt x="129" y="232"/>
                </a:lnTo>
                <a:lnTo>
                  <a:pt x="119" y="233"/>
                </a:lnTo>
                <a:lnTo>
                  <a:pt x="123" y="249"/>
                </a:lnTo>
                <a:lnTo>
                  <a:pt x="89" y="325"/>
                </a:lnTo>
                <a:lnTo>
                  <a:pt x="81" y="325"/>
                </a:lnTo>
                <a:lnTo>
                  <a:pt x="78" y="296"/>
                </a:lnTo>
                <a:lnTo>
                  <a:pt x="55" y="296"/>
                </a:lnTo>
                <a:lnTo>
                  <a:pt x="7" y="266"/>
                </a:lnTo>
                <a:lnTo>
                  <a:pt x="0" y="241"/>
                </a:lnTo>
                <a:lnTo>
                  <a:pt x="7" y="222"/>
                </a:lnTo>
                <a:lnTo>
                  <a:pt x="7" y="222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3" name="Freeform 1161"/>
          <p:cNvSpPr>
            <a:spLocks/>
          </p:cNvSpPr>
          <p:nvPr/>
        </p:nvSpPr>
        <p:spPr bwMode="auto">
          <a:xfrm>
            <a:off x="6284368" y="3093281"/>
            <a:ext cx="658744" cy="584200"/>
          </a:xfrm>
          <a:custGeom>
            <a:avLst/>
            <a:gdLst>
              <a:gd name="T0" fmla="*/ 20 w 648"/>
              <a:gd name="T1" fmla="*/ 517 h 565"/>
              <a:gd name="T2" fmla="*/ 443 w 648"/>
              <a:gd name="T3" fmla="*/ 439 h 565"/>
              <a:gd name="T4" fmla="*/ 488 w 648"/>
              <a:gd name="T5" fmla="*/ 487 h 565"/>
              <a:gd name="T6" fmla="*/ 530 w 648"/>
              <a:gd name="T7" fmla="*/ 508 h 565"/>
              <a:gd name="T8" fmla="*/ 623 w 648"/>
              <a:gd name="T9" fmla="*/ 540 h 565"/>
              <a:gd name="T10" fmla="*/ 631 w 648"/>
              <a:gd name="T11" fmla="*/ 565 h 565"/>
              <a:gd name="T12" fmla="*/ 646 w 648"/>
              <a:gd name="T13" fmla="*/ 530 h 565"/>
              <a:gd name="T14" fmla="*/ 648 w 648"/>
              <a:gd name="T15" fmla="*/ 483 h 565"/>
              <a:gd name="T16" fmla="*/ 631 w 648"/>
              <a:gd name="T17" fmla="*/ 392 h 565"/>
              <a:gd name="T18" fmla="*/ 631 w 648"/>
              <a:gd name="T19" fmla="*/ 297 h 565"/>
              <a:gd name="T20" fmla="*/ 585 w 648"/>
              <a:gd name="T21" fmla="*/ 158 h 565"/>
              <a:gd name="T22" fmla="*/ 577 w 648"/>
              <a:gd name="T23" fmla="*/ 97 h 565"/>
              <a:gd name="T24" fmla="*/ 549 w 648"/>
              <a:gd name="T25" fmla="*/ 0 h 565"/>
              <a:gd name="T26" fmla="*/ 412 w 648"/>
              <a:gd name="T27" fmla="*/ 32 h 565"/>
              <a:gd name="T28" fmla="*/ 336 w 648"/>
              <a:gd name="T29" fmla="*/ 112 h 565"/>
              <a:gd name="T30" fmla="*/ 332 w 648"/>
              <a:gd name="T31" fmla="*/ 133 h 565"/>
              <a:gd name="T32" fmla="*/ 289 w 648"/>
              <a:gd name="T33" fmla="*/ 181 h 565"/>
              <a:gd name="T34" fmla="*/ 300 w 648"/>
              <a:gd name="T35" fmla="*/ 198 h 565"/>
              <a:gd name="T36" fmla="*/ 309 w 648"/>
              <a:gd name="T37" fmla="*/ 211 h 565"/>
              <a:gd name="T38" fmla="*/ 302 w 648"/>
              <a:gd name="T39" fmla="*/ 215 h 565"/>
              <a:gd name="T40" fmla="*/ 315 w 648"/>
              <a:gd name="T41" fmla="*/ 234 h 565"/>
              <a:gd name="T42" fmla="*/ 317 w 648"/>
              <a:gd name="T43" fmla="*/ 251 h 565"/>
              <a:gd name="T44" fmla="*/ 275 w 648"/>
              <a:gd name="T45" fmla="*/ 291 h 565"/>
              <a:gd name="T46" fmla="*/ 212 w 648"/>
              <a:gd name="T47" fmla="*/ 308 h 565"/>
              <a:gd name="T48" fmla="*/ 197 w 648"/>
              <a:gd name="T49" fmla="*/ 319 h 565"/>
              <a:gd name="T50" fmla="*/ 174 w 648"/>
              <a:gd name="T51" fmla="*/ 310 h 565"/>
              <a:gd name="T52" fmla="*/ 104 w 648"/>
              <a:gd name="T53" fmla="*/ 318 h 565"/>
              <a:gd name="T54" fmla="*/ 53 w 648"/>
              <a:gd name="T55" fmla="*/ 338 h 565"/>
              <a:gd name="T56" fmla="*/ 53 w 648"/>
              <a:gd name="T57" fmla="*/ 365 h 565"/>
              <a:gd name="T58" fmla="*/ 62 w 648"/>
              <a:gd name="T59" fmla="*/ 382 h 565"/>
              <a:gd name="T60" fmla="*/ 70 w 648"/>
              <a:gd name="T61" fmla="*/ 382 h 565"/>
              <a:gd name="T62" fmla="*/ 77 w 648"/>
              <a:gd name="T63" fmla="*/ 403 h 565"/>
              <a:gd name="T64" fmla="*/ 64 w 648"/>
              <a:gd name="T65" fmla="*/ 414 h 565"/>
              <a:gd name="T66" fmla="*/ 58 w 648"/>
              <a:gd name="T67" fmla="*/ 433 h 565"/>
              <a:gd name="T68" fmla="*/ 0 w 648"/>
              <a:gd name="T69" fmla="*/ 487 h 565"/>
              <a:gd name="T70" fmla="*/ 20 w 648"/>
              <a:gd name="T71" fmla="*/ 517 h 565"/>
              <a:gd name="T72" fmla="*/ 20 w 648"/>
              <a:gd name="T73" fmla="*/ 517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48" h="565">
                <a:moveTo>
                  <a:pt x="20" y="517"/>
                </a:moveTo>
                <a:lnTo>
                  <a:pt x="443" y="439"/>
                </a:lnTo>
                <a:lnTo>
                  <a:pt x="488" y="487"/>
                </a:lnTo>
                <a:lnTo>
                  <a:pt x="530" y="508"/>
                </a:lnTo>
                <a:lnTo>
                  <a:pt x="623" y="540"/>
                </a:lnTo>
                <a:lnTo>
                  <a:pt x="631" y="565"/>
                </a:lnTo>
                <a:lnTo>
                  <a:pt x="646" y="530"/>
                </a:lnTo>
                <a:lnTo>
                  <a:pt x="648" y="483"/>
                </a:lnTo>
                <a:lnTo>
                  <a:pt x="631" y="392"/>
                </a:lnTo>
                <a:lnTo>
                  <a:pt x="631" y="297"/>
                </a:lnTo>
                <a:lnTo>
                  <a:pt x="585" y="158"/>
                </a:lnTo>
                <a:lnTo>
                  <a:pt x="577" y="97"/>
                </a:lnTo>
                <a:lnTo>
                  <a:pt x="549" y="0"/>
                </a:lnTo>
                <a:lnTo>
                  <a:pt x="412" y="32"/>
                </a:lnTo>
                <a:lnTo>
                  <a:pt x="336" y="112"/>
                </a:lnTo>
                <a:lnTo>
                  <a:pt x="332" y="133"/>
                </a:lnTo>
                <a:lnTo>
                  <a:pt x="289" y="181"/>
                </a:lnTo>
                <a:lnTo>
                  <a:pt x="300" y="198"/>
                </a:lnTo>
                <a:lnTo>
                  <a:pt x="309" y="211"/>
                </a:lnTo>
                <a:lnTo>
                  <a:pt x="302" y="215"/>
                </a:lnTo>
                <a:lnTo>
                  <a:pt x="315" y="234"/>
                </a:lnTo>
                <a:lnTo>
                  <a:pt x="317" y="251"/>
                </a:lnTo>
                <a:lnTo>
                  <a:pt x="275" y="291"/>
                </a:lnTo>
                <a:lnTo>
                  <a:pt x="212" y="308"/>
                </a:lnTo>
                <a:lnTo>
                  <a:pt x="197" y="319"/>
                </a:lnTo>
                <a:lnTo>
                  <a:pt x="174" y="310"/>
                </a:lnTo>
                <a:lnTo>
                  <a:pt x="104" y="318"/>
                </a:lnTo>
                <a:lnTo>
                  <a:pt x="53" y="338"/>
                </a:lnTo>
                <a:lnTo>
                  <a:pt x="53" y="365"/>
                </a:lnTo>
                <a:lnTo>
                  <a:pt x="62" y="382"/>
                </a:lnTo>
                <a:lnTo>
                  <a:pt x="70" y="382"/>
                </a:lnTo>
                <a:lnTo>
                  <a:pt x="77" y="403"/>
                </a:lnTo>
                <a:lnTo>
                  <a:pt x="64" y="414"/>
                </a:lnTo>
                <a:lnTo>
                  <a:pt x="58" y="433"/>
                </a:lnTo>
                <a:lnTo>
                  <a:pt x="0" y="487"/>
                </a:lnTo>
                <a:lnTo>
                  <a:pt x="20" y="517"/>
                </a:lnTo>
                <a:lnTo>
                  <a:pt x="20" y="517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4" name="Freeform 1163"/>
          <p:cNvSpPr>
            <a:spLocks/>
          </p:cNvSpPr>
          <p:nvPr/>
        </p:nvSpPr>
        <p:spPr bwMode="auto">
          <a:xfrm>
            <a:off x="6914540" y="3588581"/>
            <a:ext cx="203179" cy="123825"/>
          </a:xfrm>
          <a:custGeom>
            <a:avLst/>
            <a:gdLst>
              <a:gd name="T0" fmla="*/ 15 w 202"/>
              <a:gd name="T1" fmla="*/ 116 h 116"/>
              <a:gd name="T2" fmla="*/ 86 w 202"/>
              <a:gd name="T3" fmla="*/ 76 h 116"/>
              <a:gd name="T4" fmla="*/ 135 w 202"/>
              <a:gd name="T5" fmla="*/ 53 h 116"/>
              <a:gd name="T6" fmla="*/ 84 w 202"/>
              <a:gd name="T7" fmla="*/ 89 h 116"/>
              <a:gd name="T8" fmla="*/ 88 w 202"/>
              <a:gd name="T9" fmla="*/ 91 h 116"/>
              <a:gd name="T10" fmla="*/ 164 w 202"/>
              <a:gd name="T11" fmla="*/ 40 h 116"/>
              <a:gd name="T12" fmla="*/ 202 w 202"/>
              <a:gd name="T13" fmla="*/ 6 h 116"/>
              <a:gd name="T14" fmla="*/ 198 w 202"/>
              <a:gd name="T15" fmla="*/ 0 h 116"/>
              <a:gd name="T16" fmla="*/ 164 w 202"/>
              <a:gd name="T17" fmla="*/ 19 h 116"/>
              <a:gd name="T18" fmla="*/ 160 w 202"/>
              <a:gd name="T19" fmla="*/ 17 h 116"/>
              <a:gd name="T20" fmla="*/ 143 w 202"/>
              <a:gd name="T21" fmla="*/ 40 h 116"/>
              <a:gd name="T22" fmla="*/ 133 w 202"/>
              <a:gd name="T23" fmla="*/ 40 h 116"/>
              <a:gd name="T24" fmla="*/ 158 w 202"/>
              <a:gd name="T25" fmla="*/ 0 h 116"/>
              <a:gd name="T26" fmla="*/ 131 w 202"/>
              <a:gd name="T27" fmla="*/ 30 h 116"/>
              <a:gd name="T28" fmla="*/ 40 w 202"/>
              <a:gd name="T29" fmla="*/ 61 h 116"/>
              <a:gd name="T30" fmla="*/ 23 w 202"/>
              <a:gd name="T31" fmla="*/ 84 h 116"/>
              <a:gd name="T32" fmla="*/ 10 w 202"/>
              <a:gd name="T33" fmla="*/ 87 h 116"/>
              <a:gd name="T34" fmla="*/ 0 w 202"/>
              <a:gd name="T35" fmla="*/ 105 h 116"/>
              <a:gd name="T36" fmla="*/ 15 w 202"/>
              <a:gd name="T37" fmla="*/ 116 h 116"/>
              <a:gd name="T38" fmla="*/ 15 w 202"/>
              <a:gd name="T39" fmla="*/ 116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02" h="116">
                <a:moveTo>
                  <a:pt x="15" y="116"/>
                </a:moveTo>
                <a:lnTo>
                  <a:pt x="86" y="76"/>
                </a:lnTo>
                <a:lnTo>
                  <a:pt x="135" y="53"/>
                </a:lnTo>
                <a:lnTo>
                  <a:pt x="84" y="89"/>
                </a:lnTo>
                <a:lnTo>
                  <a:pt x="88" y="91"/>
                </a:lnTo>
                <a:lnTo>
                  <a:pt x="164" y="40"/>
                </a:lnTo>
                <a:lnTo>
                  <a:pt x="202" y="6"/>
                </a:lnTo>
                <a:lnTo>
                  <a:pt x="198" y="0"/>
                </a:lnTo>
                <a:lnTo>
                  <a:pt x="164" y="19"/>
                </a:lnTo>
                <a:lnTo>
                  <a:pt x="160" y="17"/>
                </a:lnTo>
                <a:lnTo>
                  <a:pt x="143" y="40"/>
                </a:lnTo>
                <a:lnTo>
                  <a:pt x="133" y="40"/>
                </a:lnTo>
                <a:lnTo>
                  <a:pt x="158" y="0"/>
                </a:lnTo>
                <a:lnTo>
                  <a:pt x="131" y="30"/>
                </a:lnTo>
                <a:lnTo>
                  <a:pt x="40" y="61"/>
                </a:lnTo>
                <a:lnTo>
                  <a:pt x="23" y="84"/>
                </a:lnTo>
                <a:lnTo>
                  <a:pt x="10" y="87"/>
                </a:lnTo>
                <a:lnTo>
                  <a:pt x="0" y="105"/>
                </a:lnTo>
                <a:lnTo>
                  <a:pt x="15" y="116"/>
                </a:lnTo>
                <a:lnTo>
                  <a:pt x="15" y="11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5" name="Freeform 1164"/>
          <p:cNvSpPr>
            <a:spLocks/>
          </p:cNvSpPr>
          <p:nvPr/>
        </p:nvSpPr>
        <p:spPr bwMode="auto">
          <a:xfrm>
            <a:off x="6925651" y="3463168"/>
            <a:ext cx="188893" cy="177800"/>
          </a:xfrm>
          <a:custGeom>
            <a:avLst/>
            <a:gdLst>
              <a:gd name="T0" fmla="*/ 17 w 188"/>
              <a:gd name="T1" fmla="*/ 127 h 174"/>
              <a:gd name="T2" fmla="*/ 15 w 188"/>
              <a:gd name="T3" fmla="*/ 174 h 174"/>
              <a:gd name="T4" fmla="*/ 30 w 188"/>
              <a:gd name="T5" fmla="*/ 171 h 174"/>
              <a:gd name="T6" fmla="*/ 66 w 188"/>
              <a:gd name="T7" fmla="*/ 144 h 174"/>
              <a:gd name="T8" fmla="*/ 78 w 188"/>
              <a:gd name="T9" fmla="*/ 121 h 174"/>
              <a:gd name="T10" fmla="*/ 85 w 188"/>
              <a:gd name="T11" fmla="*/ 127 h 174"/>
              <a:gd name="T12" fmla="*/ 135 w 188"/>
              <a:gd name="T13" fmla="*/ 114 h 174"/>
              <a:gd name="T14" fmla="*/ 137 w 188"/>
              <a:gd name="T15" fmla="*/ 104 h 174"/>
              <a:gd name="T16" fmla="*/ 144 w 188"/>
              <a:gd name="T17" fmla="*/ 108 h 174"/>
              <a:gd name="T18" fmla="*/ 154 w 188"/>
              <a:gd name="T19" fmla="*/ 100 h 174"/>
              <a:gd name="T20" fmla="*/ 169 w 188"/>
              <a:gd name="T21" fmla="*/ 98 h 174"/>
              <a:gd name="T22" fmla="*/ 188 w 188"/>
              <a:gd name="T23" fmla="*/ 89 h 174"/>
              <a:gd name="T24" fmla="*/ 169 w 188"/>
              <a:gd name="T25" fmla="*/ 0 h 174"/>
              <a:gd name="T26" fmla="*/ 0 w 188"/>
              <a:gd name="T27" fmla="*/ 36 h 174"/>
              <a:gd name="T28" fmla="*/ 17 w 188"/>
              <a:gd name="T29" fmla="*/ 127 h 174"/>
              <a:gd name="T30" fmla="*/ 17 w 188"/>
              <a:gd name="T31" fmla="*/ 127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8" h="174">
                <a:moveTo>
                  <a:pt x="17" y="127"/>
                </a:moveTo>
                <a:lnTo>
                  <a:pt x="15" y="174"/>
                </a:lnTo>
                <a:lnTo>
                  <a:pt x="30" y="171"/>
                </a:lnTo>
                <a:lnTo>
                  <a:pt x="66" y="144"/>
                </a:lnTo>
                <a:lnTo>
                  <a:pt x="78" y="121"/>
                </a:lnTo>
                <a:lnTo>
                  <a:pt x="85" y="127"/>
                </a:lnTo>
                <a:lnTo>
                  <a:pt x="135" y="114"/>
                </a:lnTo>
                <a:lnTo>
                  <a:pt x="137" y="104"/>
                </a:lnTo>
                <a:lnTo>
                  <a:pt x="144" y="108"/>
                </a:lnTo>
                <a:lnTo>
                  <a:pt x="154" y="100"/>
                </a:lnTo>
                <a:lnTo>
                  <a:pt x="169" y="98"/>
                </a:lnTo>
                <a:lnTo>
                  <a:pt x="188" y="89"/>
                </a:lnTo>
                <a:lnTo>
                  <a:pt x="169" y="0"/>
                </a:lnTo>
                <a:lnTo>
                  <a:pt x="0" y="36"/>
                </a:lnTo>
                <a:lnTo>
                  <a:pt x="17" y="127"/>
                </a:lnTo>
                <a:lnTo>
                  <a:pt x="17" y="127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6" name="Freeform 1165"/>
          <p:cNvSpPr>
            <a:spLocks/>
          </p:cNvSpPr>
          <p:nvPr/>
        </p:nvSpPr>
        <p:spPr bwMode="auto">
          <a:xfrm>
            <a:off x="7097083" y="3450468"/>
            <a:ext cx="87304" cy="103188"/>
          </a:xfrm>
          <a:custGeom>
            <a:avLst/>
            <a:gdLst>
              <a:gd name="T0" fmla="*/ 19 w 85"/>
              <a:gd name="T1" fmla="*/ 99 h 99"/>
              <a:gd name="T2" fmla="*/ 55 w 85"/>
              <a:gd name="T3" fmla="*/ 86 h 99"/>
              <a:gd name="T4" fmla="*/ 55 w 85"/>
              <a:gd name="T5" fmla="*/ 46 h 99"/>
              <a:gd name="T6" fmla="*/ 65 w 85"/>
              <a:gd name="T7" fmla="*/ 55 h 99"/>
              <a:gd name="T8" fmla="*/ 66 w 85"/>
              <a:gd name="T9" fmla="*/ 74 h 99"/>
              <a:gd name="T10" fmla="*/ 74 w 85"/>
              <a:gd name="T11" fmla="*/ 74 h 99"/>
              <a:gd name="T12" fmla="*/ 85 w 85"/>
              <a:gd name="T13" fmla="*/ 55 h 99"/>
              <a:gd name="T14" fmla="*/ 74 w 85"/>
              <a:gd name="T15" fmla="*/ 34 h 99"/>
              <a:gd name="T16" fmla="*/ 55 w 85"/>
              <a:gd name="T17" fmla="*/ 30 h 99"/>
              <a:gd name="T18" fmla="*/ 42 w 85"/>
              <a:gd name="T19" fmla="*/ 4 h 99"/>
              <a:gd name="T20" fmla="*/ 30 w 85"/>
              <a:gd name="T21" fmla="*/ 0 h 99"/>
              <a:gd name="T22" fmla="*/ 0 w 85"/>
              <a:gd name="T23" fmla="*/ 10 h 99"/>
              <a:gd name="T24" fmla="*/ 19 w 85"/>
              <a:gd name="T25" fmla="*/ 99 h 99"/>
              <a:gd name="T26" fmla="*/ 19 w 85"/>
              <a:gd name="T27" fmla="*/ 99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5" h="99">
                <a:moveTo>
                  <a:pt x="19" y="99"/>
                </a:moveTo>
                <a:lnTo>
                  <a:pt x="55" y="86"/>
                </a:lnTo>
                <a:lnTo>
                  <a:pt x="55" y="46"/>
                </a:lnTo>
                <a:lnTo>
                  <a:pt x="65" y="55"/>
                </a:lnTo>
                <a:lnTo>
                  <a:pt x="66" y="74"/>
                </a:lnTo>
                <a:lnTo>
                  <a:pt x="74" y="74"/>
                </a:lnTo>
                <a:lnTo>
                  <a:pt x="85" y="55"/>
                </a:lnTo>
                <a:lnTo>
                  <a:pt x="74" y="34"/>
                </a:lnTo>
                <a:lnTo>
                  <a:pt x="55" y="30"/>
                </a:lnTo>
                <a:lnTo>
                  <a:pt x="42" y="4"/>
                </a:lnTo>
                <a:lnTo>
                  <a:pt x="30" y="0"/>
                </a:lnTo>
                <a:lnTo>
                  <a:pt x="0" y="10"/>
                </a:lnTo>
                <a:lnTo>
                  <a:pt x="19" y="99"/>
                </a:lnTo>
                <a:lnTo>
                  <a:pt x="19" y="99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7" name="Freeform 1166"/>
          <p:cNvSpPr>
            <a:spLocks/>
          </p:cNvSpPr>
          <p:nvPr/>
        </p:nvSpPr>
        <p:spPr bwMode="auto">
          <a:xfrm>
            <a:off x="6930413" y="3328231"/>
            <a:ext cx="373023" cy="184150"/>
          </a:xfrm>
          <a:custGeom>
            <a:avLst/>
            <a:gdLst>
              <a:gd name="T0" fmla="*/ 0 w 365"/>
              <a:gd name="T1" fmla="*/ 169 h 180"/>
              <a:gd name="T2" fmla="*/ 169 w 365"/>
              <a:gd name="T3" fmla="*/ 133 h 180"/>
              <a:gd name="T4" fmla="*/ 199 w 365"/>
              <a:gd name="T5" fmla="*/ 123 h 180"/>
              <a:gd name="T6" fmla="*/ 211 w 365"/>
              <a:gd name="T7" fmla="*/ 127 h 180"/>
              <a:gd name="T8" fmla="*/ 224 w 365"/>
              <a:gd name="T9" fmla="*/ 153 h 180"/>
              <a:gd name="T10" fmla="*/ 243 w 365"/>
              <a:gd name="T11" fmla="*/ 157 h 180"/>
              <a:gd name="T12" fmla="*/ 254 w 365"/>
              <a:gd name="T13" fmla="*/ 178 h 180"/>
              <a:gd name="T14" fmla="*/ 266 w 365"/>
              <a:gd name="T15" fmla="*/ 180 h 180"/>
              <a:gd name="T16" fmla="*/ 279 w 365"/>
              <a:gd name="T17" fmla="*/ 159 h 180"/>
              <a:gd name="T18" fmla="*/ 285 w 365"/>
              <a:gd name="T19" fmla="*/ 142 h 180"/>
              <a:gd name="T20" fmla="*/ 298 w 365"/>
              <a:gd name="T21" fmla="*/ 165 h 180"/>
              <a:gd name="T22" fmla="*/ 365 w 365"/>
              <a:gd name="T23" fmla="*/ 144 h 180"/>
              <a:gd name="T24" fmla="*/ 361 w 365"/>
              <a:gd name="T25" fmla="*/ 119 h 180"/>
              <a:gd name="T26" fmla="*/ 342 w 365"/>
              <a:gd name="T27" fmla="*/ 87 h 180"/>
              <a:gd name="T28" fmla="*/ 332 w 365"/>
              <a:gd name="T29" fmla="*/ 83 h 180"/>
              <a:gd name="T30" fmla="*/ 321 w 365"/>
              <a:gd name="T31" fmla="*/ 85 h 180"/>
              <a:gd name="T32" fmla="*/ 323 w 365"/>
              <a:gd name="T33" fmla="*/ 91 h 180"/>
              <a:gd name="T34" fmla="*/ 338 w 365"/>
              <a:gd name="T35" fmla="*/ 93 h 180"/>
              <a:gd name="T36" fmla="*/ 344 w 365"/>
              <a:gd name="T37" fmla="*/ 123 h 180"/>
              <a:gd name="T38" fmla="*/ 317 w 365"/>
              <a:gd name="T39" fmla="*/ 134 h 180"/>
              <a:gd name="T40" fmla="*/ 279 w 365"/>
              <a:gd name="T41" fmla="*/ 110 h 180"/>
              <a:gd name="T42" fmla="*/ 266 w 365"/>
              <a:gd name="T43" fmla="*/ 83 h 180"/>
              <a:gd name="T44" fmla="*/ 249 w 365"/>
              <a:gd name="T45" fmla="*/ 76 h 180"/>
              <a:gd name="T46" fmla="*/ 249 w 365"/>
              <a:gd name="T47" fmla="*/ 83 h 180"/>
              <a:gd name="T48" fmla="*/ 232 w 365"/>
              <a:gd name="T49" fmla="*/ 68 h 180"/>
              <a:gd name="T50" fmla="*/ 245 w 365"/>
              <a:gd name="T51" fmla="*/ 49 h 180"/>
              <a:gd name="T52" fmla="*/ 256 w 365"/>
              <a:gd name="T53" fmla="*/ 32 h 180"/>
              <a:gd name="T54" fmla="*/ 235 w 365"/>
              <a:gd name="T55" fmla="*/ 0 h 180"/>
              <a:gd name="T56" fmla="*/ 199 w 365"/>
              <a:gd name="T57" fmla="*/ 26 h 180"/>
              <a:gd name="T58" fmla="*/ 78 w 365"/>
              <a:gd name="T59" fmla="*/ 57 h 180"/>
              <a:gd name="T60" fmla="*/ 0 w 365"/>
              <a:gd name="T61" fmla="*/ 74 h 180"/>
              <a:gd name="T62" fmla="*/ 0 w 365"/>
              <a:gd name="T63" fmla="*/ 169 h 180"/>
              <a:gd name="T64" fmla="*/ 0 w 365"/>
              <a:gd name="T65" fmla="*/ 169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65" h="180">
                <a:moveTo>
                  <a:pt x="0" y="169"/>
                </a:moveTo>
                <a:lnTo>
                  <a:pt x="169" y="133"/>
                </a:lnTo>
                <a:lnTo>
                  <a:pt x="199" y="123"/>
                </a:lnTo>
                <a:lnTo>
                  <a:pt x="211" y="127"/>
                </a:lnTo>
                <a:lnTo>
                  <a:pt x="224" y="153"/>
                </a:lnTo>
                <a:lnTo>
                  <a:pt x="243" y="157"/>
                </a:lnTo>
                <a:lnTo>
                  <a:pt x="254" y="178"/>
                </a:lnTo>
                <a:lnTo>
                  <a:pt x="266" y="180"/>
                </a:lnTo>
                <a:lnTo>
                  <a:pt x="279" y="159"/>
                </a:lnTo>
                <a:lnTo>
                  <a:pt x="285" y="142"/>
                </a:lnTo>
                <a:lnTo>
                  <a:pt x="298" y="165"/>
                </a:lnTo>
                <a:lnTo>
                  <a:pt x="365" y="144"/>
                </a:lnTo>
                <a:lnTo>
                  <a:pt x="361" y="119"/>
                </a:lnTo>
                <a:lnTo>
                  <a:pt x="342" y="87"/>
                </a:lnTo>
                <a:lnTo>
                  <a:pt x="332" y="83"/>
                </a:lnTo>
                <a:lnTo>
                  <a:pt x="321" y="85"/>
                </a:lnTo>
                <a:lnTo>
                  <a:pt x="323" y="91"/>
                </a:lnTo>
                <a:lnTo>
                  <a:pt x="338" y="93"/>
                </a:lnTo>
                <a:lnTo>
                  <a:pt x="344" y="123"/>
                </a:lnTo>
                <a:lnTo>
                  <a:pt x="317" y="134"/>
                </a:lnTo>
                <a:lnTo>
                  <a:pt x="279" y="110"/>
                </a:lnTo>
                <a:lnTo>
                  <a:pt x="266" y="83"/>
                </a:lnTo>
                <a:lnTo>
                  <a:pt x="249" y="76"/>
                </a:lnTo>
                <a:lnTo>
                  <a:pt x="249" y="83"/>
                </a:lnTo>
                <a:lnTo>
                  <a:pt x="232" y="68"/>
                </a:lnTo>
                <a:lnTo>
                  <a:pt x="245" y="49"/>
                </a:lnTo>
                <a:lnTo>
                  <a:pt x="256" y="32"/>
                </a:lnTo>
                <a:lnTo>
                  <a:pt x="235" y="0"/>
                </a:lnTo>
                <a:lnTo>
                  <a:pt x="199" y="26"/>
                </a:lnTo>
                <a:lnTo>
                  <a:pt x="78" y="57"/>
                </a:lnTo>
                <a:lnTo>
                  <a:pt x="0" y="74"/>
                </a:lnTo>
                <a:lnTo>
                  <a:pt x="0" y="169"/>
                </a:lnTo>
                <a:lnTo>
                  <a:pt x="0" y="169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8" name="Freeform 1169"/>
          <p:cNvSpPr>
            <a:spLocks/>
          </p:cNvSpPr>
          <p:nvPr/>
        </p:nvSpPr>
        <p:spPr bwMode="auto">
          <a:xfrm>
            <a:off x="6838348" y="3052006"/>
            <a:ext cx="180956" cy="349250"/>
          </a:xfrm>
          <a:custGeom>
            <a:avLst/>
            <a:gdLst>
              <a:gd name="T0" fmla="*/ 28 w 177"/>
              <a:gd name="T1" fmla="*/ 139 h 339"/>
              <a:gd name="T2" fmla="*/ 36 w 177"/>
              <a:gd name="T3" fmla="*/ 200 h 339"/>
              <a:gd name="T4" fmla="*/ 82 w 177"/>
              <a:gd name="T5" fmla="*/ 339 h 339"/>
              <a:gd name="T6" fmla="*/ 160 w 177"/>
              <a:gd name="T7" fmla="*/ 322 h 339"/>
              <a:gd name="T8" fmla="*/ 154 w 177"/>
              <a:gd name="T9" fmla="*/ 124 h 339"/>
              <a:gd name="T10" fmla="*/ 175 w 177"/>
              <a:gd name="T11" fmla="*/ 86 h 339"/>
              <a:gd name="T12" fmla="*/ 177 w 177"/>
              <a:gd name="T13" fmla="*/ 0 h 339"/>
              <a:gd name="T14" fmla="*/ 0 w 177"/>
              <a:gd name="T15" fmla="*/ 42 h 339"/>
              <a:gd name="T16" fmla="*/ 28 w 177"/>
              <a:gd name="T17" fmla="*/ 139 h 339"/>
              <a:gd name="T18" fmla="*/ 28 w 177"/>
              <a:gd name="T19" fmla="*/ 139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7" h="339">
                <a:moveTo>
                  <a:pt x="28" y="139"/>
                </a:moveTo>
                <a:lnTo>
                  <a:pt x="36" y="200"/>
                </a:lnTo>
                <a:lnTo>
                  <a:pt x="82" y="339"/>
                </a:lnTo>
                <a:lnTo>
                  <a:pt x="160" y="322"/>
                </a:lnTo>
                <a:lnTo>
                  <a:pt x="154" y="124"/>
                </a:lnTo>
                <a:lnTo>
                  <a:pt x="175" y="86"/>
                </a:lnTo>
                <a:lnTo>
                  <a:pt x="177" y="0"/>
                </a:lnTo>
                <a:lnTo>
                  <a:pt x="0" y="42"/>
                </a:lnTo>
                <a:lnTo>
                  <a:pt x="28" y="139"/>
                </a:lnTo>
                <a:lnTo>
                  <a:pt x="28" y="139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9" name="Freeform 1170"/>
          <p:cNvSpPr>
            <a:spLocks/>
          </p:cNvSpPr>
          <p:nvPr/>
        </p:nvSpPr>
        <p:spPr bwMode="auto">
          <a:xfrm>
            <a:off x="6997081" y="3002793"/>
            <a:ext cx="166670" cy="379413"/>
          </a:xfrm>
          <a:custGeom>
            <a:avLst/>
            <a:gdLst>
              <a:gd name="T0" fmla="*/ 0 w 163"/>
              <a:gd name="T1" fmla="*/ 173 h 371"/>
              <a:gd name="T2" fmla="*/ 21 w 163"/>
              <a:gd name="T3" fmla="*/ 135 h 371"/>
              <a:gd name="T4" fmla="*/ 23 w 163"/>
              <a:gd name="T5" fmla="*/ 49 h 371"/>
              <a:gd name="T6" fmla="*/ 21 w 163"/>
              <a:gd name="T7" fmla="*/ 17 h 371"/>
              <a:gd name="T8" fmla="*/ 53 w 163"/>
              <a:gd name="T9" fmla="*/ 0 h 371"/>
              <a:gd name="T10" fmla="*/ 127 w 163"/>
              <a:gd name="T11" fmla="*/ 232 h 371"/>
              <a:gd name="T12" fmla="*/ 163 w 163"/>
              <a:gd name="T13" fmla="*/ 281 h 371"/>
              <a:gd name="T14" fmla="*/ 163 w 163"/>
              <a:gd name="T15" fmla="*/ 314 h 371"/>
              <a:gd name="T16" fmla="*/ 127 w 163"/>
              <a:gd name="T17" fmla="*/ 340 h 371"/>
              <a:gd name="T18" fmla="*/ 6 w 163"/>
              <a:gd name="T19" fmla="*/ 371 h 371"/>
              <a:gd name="T20" fmla="*/ 0 w 163"/>
              <a:gd name="T21" fmla="*/ 173 h 371"/>
              <a:gd name="T22" fmla="*/ 0 w 163"/>
              <a:gd name="T23" fmla="*/ 173 h 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3" h="371">
                <a:moveTo>
                  <a:pt x="0" y="173"/>
                </a:moveTo>
                <a:lnTo>
                  <a:pt x="21" y="135"/>
                </a:lnTo>
                <a:lnTo>
                  <a:pt x="23" y="49"/>
                </a:lnTo>
                <a:lnTo>
                  <a:pt x="21" y="17"/>
                </a:lnTo>
                <a:lnTo>
                  <a:pt x="53" y="0"/>
                </a:lnTo>
                <a:lnTo>
                  <a:pt x="127" y="232"/>
                </a:lnTo>
                <a:lnTo>
                  <a:pt x="163" y="281"/>
                </a:lnTo>
                <a:lnTo>
                  <a:pt x="163" y="314"/>
                </a:lnTo>
                <a:lnTo>
                  <a:pt x="127" y="340"/>
                </a:lnTo>
                <a:lnTo>
                  <a:pt x="6" y="371"/>
                </a:lnTo>
                <a:lnTo>
                  <a:pt x="0" y="173"/>
                </a:lnTo>
                <a:lnTo>
                  <a:pt x="0" y="173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0" name="Freeform 1171"/>
          <p:cNvSpPr>
            <a:spLocks/>
          </p:cNvSpPr>
          <p:nvPr/>
        </p:nvSpPr>
        <p:spPr bwMode="auto">
          <a:xfrm>
            <a:off x="7049463" y="2661481"/>
            <a:ext cx="409532" cy="628650"/>
          </a:xfrm>
          <a:custGeom>
            <a:avLst/>
            <a:gdLst>
              <a:gd name="T0" fmla="*/ 0 w 399"/>
              <a:gd name="T1" fmla="*/ 329 h 610"/>
              <a:gd name="T2" fmla="*/ 23 w 399"/>
              <a:gd name="T3" fmla="*/ 331 h 610"/>
              <a:gd name="T4" fmla="*/ 25 w 399"/>
              <a:gd name="T5" fmla="*/ 291 h 610"/>
              <a:gd name="T6" fmla="*/ 53 w 399"/>
              <a:gd name="T7" fmla="*/ 236 h 610"/>
              <a:gd name="T8" fmla="*/ 40 w 399"/>
              <a:gd name="T9" fmla="*/ 196 h 610"/>
              <a:gd name="T10" fmla="*/ 97 w 399"/>
              <a:gd name="T11" fmla="*/ 4 h 610"/>
              <a:gd name="T12" fmla="*/ 110 w 399"/>
              <a:gd name="T13" fmla="*/ 4 h 610"/>
              <a:gd name="T14" fmla="*/ 114 w 399"/>
              <a:gd name="T15" fmla="*/ 29 h 610"/>
              <a:gd name="T16" fmla="*/ 171 w 399"/>
              <a:gd name="T17" fmla="*/ 8 h 610"/>
              <a:gd name="T18" fmla="*/ 173 w 399"/>
              <a:gd name="T19" fmla="*/ 0 h 610"/>
              <a:gd name="T20" fmla="*/ 219 w 399"/>
              <a:gd name="T21" fmla="*/ 10 h 610"/>
              <a:gd name="T22" fmla="*/ 293 w 399"/>
              <a:gd name="T23" fmla="*/ 198 h 610"/>
              <a:gd name="T24" fmla="*/ 327 w 399"/>
              <a:gd name="T25" fmla="*/ 200 h 610"/>
              <a:gd name="T26" fmla="*/ 390 w 399"/>
              <a:gd name="T27" fmla="*/ 270 h 610"/>
              <a:gd name="T28" fmla="*/ 380 w 399"/>
              <a:gd name="T29" fmla="*/ 283 h 610"/>
              <a:gd name="T30" fmla="*/ 399 w 399"/>
              <a:gd name="T31" fmla="*/ 283 h 610"/>
              <a:gd name="T32" fmla="*/ 386 w 399"/>
              <a:gd name="T33" fmla="*/ 318 h 610"/>
              <a:gd name="T34" fmla="*/ 356 w 399"/>
              <a:gd name="T35" fmla="*/ 340 h 610"/>
              <a:gd name="T36" fmla="*/ 322 w 399"/>
              <a:gd name="T37" fmla="*/ 357 h 610"/>
              <a:gd name="T38" fmla="*/ 318 w 399"/>
              <a:gd name="T39" fmla="*/ 380 h 610"/>
              <a:gd name="T40" fmla="*/ 299 w 399"/>
              <a:gd name="T41" fmla="*/ 359 h 610"/>
              <a:gd name="T42" fmla="*/ 268 w 399"/>
              <a:gd name="T43" fmla="*/ 384 h 610"/>
              <a:gd name="T44" fmla="*/ 253 w 399"/>
              <a:gd name="T45" fmla="*/ 384 h 610"/>
              <a:gd name="T46" fmla="*/ 240 w 399"/>
              <a:gd name="T47" fmla="*/ 369 h 610"/>
              <a:gd name="T48" fmla="*/ 232 w 399"/>
              <a:gd name="T49" fmla="*/ 443 h 610"/>
              <a:gd name="T50" fmla="*/ 204 w 399"/>
              <a:gd name="T51" fmla="*/ 454 h 610"/>
              <a:gd name="T52" fmla="*/ 190 w 399"/>
              <a:gd name="T53" fmla="*/ 483 h 610"/>
              <a:gd name="T54" fmla="*/ 173 w 399"/>
              <a:gd name="T55" fmla="*/ 483 h 610"/>
              <a:gd name="T56" fmla="*/ 133 w 399"/>
              <a:gd name="T57" fmla="*/ 527 h 610"/>
              <a:gd name="T58" fmla="*/ 131 w 399"/>
              <a:gd name="T59" fmla="*/ 561 h 610"/>
              <a:gd name="T60" fmla="*/ 122 w 399"/>
              <a:gd name="T61" fmla="*/ 574 h 610"/>
              <a:gd name="T62" fmla="*/ 110 w 399"/>
              <a:gd name="T63" fmla="*/ 610 h 610"/>
              <a:gd name="T64" fmla="*/ 74 w 399"/>
              <a:gd name="T65" fmla="*/ 561 h 610"/>
              <a:gd name="T66" fmla="*/ 0 w 399"/>
              <a:gd name="T67" fmla="*/ 329 h 610"/>
              <a:gd name="T68" fmla="*/ 0 w 399"/>
              <a:gd name="T69" fmla="*/ 329 h 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99" h="610">
                <a:moveTo>
                  <a:pt x="0" y="329"/>
                </a:moveTo>
                <a:lnTo>
                  <a:pt x="23" y="331"/>
                </a:lnTo>
                <a:lnTo>
                  <a:pt x="25" y="291"/>
                </a:lnTo>
                <a:lnTo>
                  <a:pt x="53" y="236"/>
                </a:lnTo>
                <a:lnTo>
                  <a:pt x="40" y="196"/>
                </a:lnTo>
                <a:lnTo>
                  <a:pt x="97" y="4"/>
                </a:lnTo>
                <a:lnTo>
                  <a:pt x="110" y="4"/>
                </a:lnTo>
                <a:lnTo>
                  <a:pt x="114" y="29"/>
                </a:lnTo>
                <a:lnTo>
                  <a:pt x="171" y="8"/>
                </a:lnTo>
                <a:lnTo>
                  <a:pt x="173" y="0"/>
                </a:lnTo>
                <a:lnTo>
                  <a:pt x="219" y="10"/>
                </a:lnTo>
                <a:lnTo>
                  <a:pt x="293" y="198"/>
                </a:lnTo>
                <a:lnTo>
                  <a:pt x="327" y="200"/>
                </a:lnTo>
                <a:lnTo>
                  <a:pt x="390" y="270"/>
                </a:lnTo>
                <a:lnTo>
                  <a:pt x="380" y="283"/>
                </a:lnTo>
                <a:lnTo>
                  <a:pt x="399" y="283"/>
                </a:lnTo>
                <a:lnTo>
                  <a:pt x="386" y="318"/>
                </a:lnTo>
                <a:lnTo>
                  <a:pt x="356" y="340"/>
                </a:lnTo>
                <a:lnTo>
                  <a:pt x="322" y="357"/>
                </a:lnTo>
                <a:lnTo>
                  <a:pt x="318" y="380"/>
                </a:lnTo>
                <a:lnTo>
                  <a:pt x="299" y="359"/>
                </a:lnTo>
                <a:lnTo>
                  <a:pt x="268" y="384"/>
                </a:lnTo>
                <a:lnTo>
                  <a:pt x="253" y="384"/>
                </a:lnTo>
                <a:lnTo>
                  <a:pt x="240" y="369"/>
                </a:lnTo>
                <a:lnTo>
                  <a:pt x="232" y="443"/>
                </a:lnTo>
                <a:lnTo>
                  <a:pt x="204" y="454"/>
                </a:lnTo>
                <a:lnTo>
                  <a:pt x="190" y="483"/>
                </a:lnTo>
                <a:lnTo>
                  <a:pt x="173" y="483"/>
                </a:lnTo>
                <a:lnTo>
                  <a:pt x="133" y="527"/>
                </a:lnTo>
                <a:lnTo>
                  <a:pt x="131" y="561"/>
                </a:lnTo>
                <a:lnTo>
                  <a:pt x="122" y="574"/>
                </a:lnTo>
                <a:lnTo>
                  <a:pt x="110" y="610"/>
                </a:lnTo>
                <a:lnTo>
                  <a:pt x="74" y="561"/>
                </a:lnTo>
                <a:lnTo>
                  <a:pt x="0" y="329"/>
                </a:lnTo>
                <a:lnTo>
                  <a:pt x="0" y="329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1" name="Freeform 58"/>
          <p:cNvSpPr>
            <a:spLocks/>
          </p:cNvSpPr>
          <p:nvPr/>
        </p:nvSpPr>
        <p:spPr bwMode="auto">
          <a:xfrm>
            <a:off x="6757393" y="3842581"/>
            <a:ext cx="114288" cy="192087"/>
          </a:xfrm>
          <a:custGeom>
            <a:avLst/>
            <a:gdLst>
              <a:gd name="T0" fmla="*/ 0 w 64"/>
              <a:gd name="T1" fmla="*/ 2147483646 h 107"/>
              <a:gd name="T2" fmla="*/ 2147483646 w 64"/>
              <a:gd name="T3" fmla="*/ 2147483646 h 107"/>
              <a:gd name="T4" fmla="*/ 2147483646 w 64"/>
              <a:gd name="T5" fmla="*/ 2147483646 h 107"/>
              <a:gd name="T6" fmla="*/ 2147483646 w 64"/>
              <a:gd name="T7" fmla="*/ 2147483646 h 107"/>
              <a:gd name="T8" fmla="*/ 2147483646 w 64"/>
              <a:gd name="T9" fmla="*/ 0 h 107"/>
              <a:gd name="T10" fmla="*/ 2147483646 w 64"/>
              <a:gd name="T11" fmla="*/ 0 h 107"/>
              <a:gd name="T12" fmla="*/ 2147483646 w 64"/>
              <a:gd name="T13" fmla="*/ 2147483646 h 107"/>
              <a:gd name="T14" fmla="*/ 2147483646 w 64"/>
              <a:gd name="T15" fmla="*/ 2147483646 h 107"/>
              <a:gd name="T16" fmla="*/ 2147483646 w 64"/>
              <a:gd name="T17" fmla="*/ 2147483646 h 107"/>
              <a:gd name="T18" fmla="*/ 2147483646 w 64"/>
              <a:gd name="T19" fmla="*/ 2147483646 h 107"/>
              <a:gd name="T20" fmla="*/ 2147483646 w 64"/>
              <a:gd name="T21" fmla="*/ 2147483646 h 107"/>
              <a:gd name="T22" fmla="*/ 2147483646 w 64"/>
              <a:gd name="T23" fmla="*/ 2147483646 h 107"/>
              <a:gd name="T24" fmla="*/ 2147483646 w 64"/>
              <a:gd name="T25" fmla="*/ 2147483646 h 107"/>
              <a:gd name="T26" fmla="*/ 2147483646 w 64"/>
              <a:gd name="T27" fmla="*/ 2147483646 h 107"/>
              <a:gd name="T28" fmla="*/ 2147483646 w 64"/>
              <a:gd name="T29" fmla="*/ 2147483646 h 107"/>
              <a:gd name="T30" fmla="*/ 2147483646 w 64"/>
              <a:gd name="T31" fmla="*/ 2147483646 h 107"/>
              <a:gd name="T32" fmla="*/ 2147483646 w 64"/>
              <a:gd name="T33" fmla="*/ 2147483646 h 107"/>
              <a:gd name="T34" fmla="*/ 2147483646 w 64"/>
              <a:gd name="T35" fmla="*/ 2147483646 h 107"/>
              <a:gd name="T36" fmla="*/ 2147483646 w 64"/>
              <a:gd name="T37" fmla="*/ 2147483646 h 107"/>
              <a:gd name="T38" fmla="*/ 2147483646 w 64"/>
              <a:gd name="T39" fmla="*/ 2147483646 h 107"/>
              <a:gd name="T40" fmla="*/ 2147483646 w 64"/>
              <a:gd name="T41" fmla="*/ 2147483646 h 107"/>
              <a:gd name="T42" fmla="*/ 2147483646 w 64"/>
              <a:gd name="T43" fmla="*/ 2147483646 h 107"/>
              <a:gd name="T44" fmla="*/ 2147483646 w 64"/>
              <a:gd name="T45" fmla="*/ 2147483646 h 107"/>
              <a:gd name="T46" fmla="*/ 2147483646 w 64"/>
              <a:gd name="T47" fmla="*/ 2147483646 h 107"/>
              <a:gd name="T48" fmla="*/ 2147483646 w 64"/>
              <a:gd name="T49" fmla="*/ 2147483646 h 107"/>
              <a:gd name="T50" fmla="*/ 2147483646 w 64"/>
              <a:gd name="T51" fmla="*/ 2147483646 h 107"/>
              <a:gd name="T52" fmla="*/ 2147483646 w 64"/>
              <a:gd name="T53" fmla="*/ 2147483646 h 107"/>
              <a:gd name="T54" fmla="*/ 2147483646 w 64"/>
              <a:gd name="T55" fmla="*/ 2147483646 h 107"/>
              <a:gd name="T56" fmla="*/ 2147483646 w 64"/>
              <a:gd name="T57" fmla="*/ 2147483646 h 107"/>
              <a:gd name="T58" fmla="*/ 2147483646 w 64"/>
              <a:gd name="T59" fmla="*/ 2147483646 h 107"/>
              <a:gd name="T60" fmla="*/ 2147483646 w 64"/>
              <a:gd name="T61" fmla="*/ 2147483646 h 107"/>
              <a:gd name="T62" fmla="*/ 2147483646 w 64"/>
              <a:gd name="T63" fmla="*/ 2147483646 h 107"/>
              <a:gd name="T64" fmla="*/ 2147483646 w 64"/>
              <a:gd name="T65" fmla="*/ 2147483646 h 107"/>
              <a:gd name="T66" fmla="*/ 2147483646 w 64"/>
              <a:gd name="T67" fmla="*/ 2147483646 h 107"/>
              <a:gd name="T68" fmla="*/ 2147483646 w 64"/>
              <a:gd name="T69" fmla="*/ 2147483646 h 107"/>
              <a:gd name="T70" fmla="*/ 2147483646 w 64"/>
              <a:gd name="T71" fmla="*/ 2147483646 h 107"/>
              <a:gd name="T72" fmla="*/ 0 w 64"/>
              <a:gd name="T73" fmla="*/ 2147483646 h 10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64" h="107">
                <a:moveTo>
                  <a:pt x="0" y="14"/>
                </a:moveTo>
                <a:lnTo>
                  <a:pt x="1" y="9"/>
                </a:lnTo>
                <a:lnTo>
                  <a:pt x="4" y="4"/>
                </a:lnTo>
                <a:lnTo>
                  <a:pt x="9" y="2"/>
                </a:lnTo>
                <a:lnTo>
                  <a:pt x="12" y="0"/>
                </a:lnTo>
                <a:lnTo>
                  <a:pt x="16" y="0"/>
                </a:lnTo>
                <a:lnTo>
                  <a:pt x="19" y="3"/>
                </a:lnTo>
                <a:lnTo>
                  <a:pt x="16" y="4"/>
                </a:lnTo>
                <a:lnTo>
                  <a:pt x="16" y="9"/>
                </a:lnTo>
                <a:lnTo>
                  <a:pt x="14" y="14"/>
                </a:lnTo>
                <a:lnTo>
                  <a:pt x="11" y="18"/>
                </a:lnTo>
                <a:lnTo>
                  <a:pt x="15" y="23"/>
                </a:lnTo>
                <a:lnTo>
                  <a:pt x="15" y="27"/>
                </a:lnTo>
                <a:lnTo>
                  <a:pt x="17" y="32"/>
                </a:lnTo>
                <a:lnTo>
                  <a:pt x="21" y="37"/>
                </a:lnTo>
                <a:lnTo>
                  <a:pt x="26" y="41"/>
                </a:lnTo>
                <a:lnTo>
                  <a:pt x="30" y="44"/>
                </a:lnTo>
                <a:lnTo>
                  <a:pt x="30" y="51"/>
                </a:lnTo>
                <a:lnTo>
                  <a:pt x="33" y="58"/>
                </a:lnTo>
                <a:lnTo>
                  <a:pt x="39" y="62"/>
                </a:lnTo>
                <a:lnTo>
                  <a:pt x="40" y="67"/>
                </a:lnTo>
                <a:lnTo>
                  <a:pt x="49" y="75"/>
                </a:lnTo>
                <a:lnTo>
                  <a:pt x="55" y="73"/>
                </a:lnTo>
                <a:lnTo>
                  <a:pt x="56" y="76"/>
                </a:lnTo>
                <a:lnTo>
                  <a:pt x="55" y="81"/>
                </a:lnTo>
                <a:lnTo>
                  <a:pt x="55" y="86"/>
                </a:lnTo>
                <a:lnTo>
                  <a:pt x="56" y="86"/>
                </a:lnTo>
                <a:lnTo>
                  <a:pt x="53" y="91"/>
                </a:lnTo>
                <a:lnTo>
                  <a:pt x="55" y="90"/>
                </a:lnTo>
                <a:lnTo>
                  <a:pt x="60" y="88"/>
                </a:lnTo>
                <a:lnTo>
                  <a:pt x="64" y="99"/>
                </a:lnTo>
                <a:lnTo>
                  <a:pt x="63" y="99"/>
                </a:lnTo>
                <a:lnTo>
                  <a:pt x="60" y="100"/>
                </a:lnTo>
                <a:lnTo>
                  <a:pt x="26" y="107"/>
                </a:lnTo>
                <a:lnTo>
                  <a:pt x="24" y="102"/>
                </a:lnTo>
                <a:lnTo>
                  <a:pt x="15" y="68"/>
                </a:lnTo>
                <a:lnTo>
                  <a:pt x="0" y="14"/>
                </a:lnTo>
              </a:path>
            </a:pathLst>
          </a:custGeom>
          <a:solidFill>
            <a:schemeClr val="accent5"/>
          </a:solidFill>
          <a:ln w="4763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>
            <a:noAutofit/>
          </a:bodyPr>
          <a:lstStyle/>
          <a:p>
            <a:pPr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2" name="Freeform 8"/>
          <p:cNvSpPr>
            <a:spLocks/>
          </p:cNvSpPr>
          <p:nvPr/>
        </p:nvSpPr>
        <p:spPr bwMode="auto">
          <a:xfrm>
            <a:off x="2782708" y="5317368"/>
            <a:ext cx="47620" cy="68263"/>
          </a:xfrm>
          <a:custGeom>
            <a:avLst/>
            <a:gdLst>
              <a:gd name="T0" fmla="*/ 0 w 44"/>
              <a:gd name="T1" fmla="*/ 64 h 64"/>
              <a:gd name="T2" fmla="*/ 0 w 44"/>
              <a:gd name="T3" fmla="*/ 45 h 64"/>
              <a:gd name="T4" fmla="*/ 25 w 44"/>
              <a:gd name="T5" fmla="*/ 0 h 64"/>
              <a:gd name="T6" fmla="*/ 44 w 44"/>
              <a:gd name="T7" fmla="*/ 13 h 64"/>
              <a:gd name="T8" fmla="*/ 23 w 44"/>
              <a:gd name="T9" fmla="*/ 64 h 64"/>
              <a:gd name="T10" fmla="*/ 0 w 44"/>
              <a:gd name="T11" fmla="*/ 64 h 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64"/>
              <a:gd name="T20" fmla="*/ 44 w 44"/>
              <a:gd name="T21" fmla="*/ 64 h 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64">
                <a:moveTo>
                  <a:pt x="0" y="64"/>
                </a:moveTo>
                <a:lnTo>
                  <a:pt x="0" y="45"/>
                </a:lnTo>
                <a:lnTo>
                  <a:pt x="25" y="0"/>
                </a:lnTo>
                <a:lnTo>
                  <a:pt x="44" y="13"/>
                </a:lnTo>
                <a:lnTo>
                  <a:pt x="23" y="64"/>
                </a:lnTo>
                <a:lnTo>
                  <a:pt x="0" y="64"/>
                </a:lnTo>
                <a:close/>
              </a:path>
            </a:pathLst>
          </a:custGeom>
          <a:solidFill>
            <a:schemeClr val="accent5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3" name="Freeform 9"/>
          <p:cNvSpPr>
            <a:spLocks/>
          </p:cNvSpPr>
          <p:nvPr/>
        </p:nvSpPr>
        <p:spPr bwMode="auto">
          <a:xfrm>
            <a:off x="2850964" y="5257043"/>
            <a:ext cx="88891" cy="87313"/>
          </a:xfrm>
          <a:custGeom>
            <a:avLst/>
            <a:gdLst>
              <a:gd name="T0" fmla="*/ 18 w 83"/>
              <a:gd name="T1" fmla="*/ 9 h 81"/>
              <a:gd name="T2" fmla="*/ 0 w 83"/>
              <a:gd name="T3" fmla="*/ 48 h 81"/>
              <a:gd name="T4" fmla="*/ 32 w 83"/>
              <a:gd name="T5" fmla="*/ 74 h 81"/>
              <a:gd name="T6" fmla="*/ 69 w 83"/>
              <a:gd name="T7" fmla="*/ 81 h 81"/>
              <a:gd name="T8" fmla="*/ 83 w 83"/>
              <a:gd name="T9" fmla="*/ 49 h 81"/>
              <a:gd name="T10" fmla="*/ 74 w 83"/>
              <a:gd name="T11" fmla="*/ 0 h 81"/>
              <a:gd name="T12" fmla="*/ 18 w 83"/>
              <a:gd name="T13" fmla="*/ 9 h 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3"/>
              <a:gd name="T22" fmla="*/ 0 h 81"/>
              <a:gd name="T23" fmla="*/ 83 w 83"/>
              <a:gd name="T24" fmla="*/ 81 h 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3" h="81">
                <a:moveTo>
                  <a:pt x="18" y="9"/>
                </a:moveTo>
                <a:lnTo>
                  <a:pt x="0" y="48"/>
                </a:lnTo>
                <a:lnTo>
                  <a:pt x="32" y="74"/>
                </a:lnTo>
                <a:lnTo>
                  <a:pt x="69" y="81"/>
                </a:lnTo>
                <a:lnTo>
                  <a:pt x="83" y="49"/>
                </a:lnTo>
                <a:lnTo>
                  <a:pt x="74" y="0"/>
                </a:lnTo>
                <a:lnTo>
                  <a:pt x="18" y="9"/>
                </a:lnTo>
                <a:close/>
              </a:path>
            </a:pathLst>
          </a:custGeom>
          <a:solidFill>
            <a:schemeClr val="accent5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4" name="Freeform 10"/>
          <p:cNvSpPr>
            <a:spLocks/>
          </p:cNvSpPr>
          <p:nvPr/>
        </p:nvSpPr>
        <p:spPr bwMode="auto">
          <a:xfrm>
            <a:off x="2933505" y="5317368"/>
            <a:ext cx="131748" cy="98425"/>
          </a:xfrm>
          <a:custGeom>
            <a:avLst/>
            <a:gdLst>
              <a:gd name="T0" fmla="*/ 0 w 123"/>
              <a:gd name="T1" fmla="*/ 32 h 91"/>
              <a:gd name="T2" fmla="*/ 84 w 123"/>
              <a:gd name="T3" fmla="*/ 0 h 91"/>
              <a:gd name="T4" fmla="*/ 100 w 123"/>
              <a:gd name="T5" fmla="*/ 39 h 91"/>
              <a:gd name="T6" fmla="*/ 116 w 123"/>
              <a:gd name="T7" fmla="*/ 48 h 91"/>
              <a:gd name="T8" fmla="*/ 123 w 123"/>
              <a:gd name="T9" fmla="*/ 80 h 91"/>
              <a:gd name="T10" fmla="*/ 81 w 123"/>
              <a:gd name="T11" fmla="*/ 85 h 91"/>
              <a:gd name="T12" fmla="*/ 51 w 123"/>
              <a:gd name="T13" fmla="*/ 91 h 91"/>
              <a:gd name="T14" fmla="*/ 0 w 123"/>
              <a:gd name="T15" fmla="*/ 32 h 9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3"/>
              <a:gd name="T25" fmla="*/ 0 h 91"/>
              <a:gd name="T26" fmla="*/ 123 w 123"/>
              <a:gd name="T27" fmla="*/ 91 h 9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3" h="91">
                <a:moveTo>
                  <a:pt x="0" y="32"/>
                </a:moveTo>
                <a:lnTo>
                  <a:pt x="84" y="0"/>
                </a:lnTo>
                <a:lnTo>
                  <a:pt x="100" y="39"/>
                </a:lnTo>
                <a:lnTo>
                  <a:pt x="116" y="48"/>
                </a:lnTo>
                <a:lnTo>
                  <a:pt x="123" y="80"/>
                </a:lnTo>
                <a:lnTo>
                  <a:pt x="81" y="85"/>
                </a:lnTo>
                <a:lnTo>
                  <a:pt x="51" y="91"/>
                </a:lnTo>
                <a:lnTo>
                  <a:pt x="0" y="32"/>
                </a:lnTo>
                <a:close/>
              </a:path>
            </a:pathLst>
          </a:custGeom>
          <a:solidFill>
            <a:schemeClr val="accent5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5" name="Freeform 11"/>
          <p:cNvSpPr>
            <a:spLocks/>
          </p:cNvSpPr>
          <p:nvPr/>
        </p:nvSpPr>
        <p:spPr bwMode="auto">
          <a:xfrm>
            <a:off x="3070016" y="5391981"/>
            <a:ext cx="104764" cy="52387"/>
          </a:xfrm>
          <a:custGeom>
            <a:avLst/>
            <a:gdLst>
              <a:gd name="T0" fmla="*/ 15 w 98"/>
              <a:gd name="T1" fmla="*/ 2 h 48"/>
              <a:gd name="T2" fmla="*/ 0 w 98"/>
              <a:gd name="T3" fmla="*/ 45 h 48"/>
              <a:gd name="T4" fmla="*/ 26 w 98"/>
              <a:gd name="T5" fmla="*/ 48 h 48"/>
              <a:gd name="T6" fmla="*/ 42 w 98"/>
              <a:gd name="T7" fmla="*/ 38 h 48"/>
              <a:gd name="T8" fmla="*/ 72 w 98"/>
              <a:gd name="T9" fmla="*/ 39 h 48"/>
              <a:gd name="T10" fmla="*/ 98 w 98"/>
              <a:gd name="T11" fmla="*/ 20 h 48"/>
              <a:gd name="T12" fmla="*/ 81 w 98"/>
              <a:gd name="T13" fmla="*/ 13 h 48"/>
              <a:gd name="T14" fmla="*/ 68 w 98"/>
              <a:gd name="T15" fmla="*/ 0 h 48"/>
              <a:gd name="T16" fmla="*/ 15 w 98"/>
              <a:gd name="T17" fmla="*/ 2 h 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8"/>
              <a:gd name="T28" fmla="*/ 0 h 48"/>
              <a:gd name="T29" fmla="*/ 98 w 98"/>
              <a:gd name="T30" fmla="*/ 48 h 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8" h="48">
                <a:moveTo>
                  <a:pt x="15" y="2"/>
                </a:moveTo>
                <a:lnTo>
                  <a:pt x="0" y="45"/>
                </a:lnTo>
                <a:lnTo>
                  <a:pt x="26" y="48"/>
                </a:lnTo>
                <a:lnTo>
                  <a:pt x="42" y="38"/>
                </a:lnTo>
                <a:lnTo>
                  <a:pt x="72" y="39"/>
                </a:lnTo>
                <a:lnTo>
                  <a:pt x="98" y="20"/>
                </a:lnTo>
                <a:lnTo>
                  <a:pt x="81" y="13"/>
                </a:lnTo>
                <a:lnTo>
                  <a:pt x="68" y="0"/>
                </a:lnTo>
                <a:lnTo>
                  <a:pt x="15" y="2"/>
                </a:lnTo>
                <a:close/>
              </a:path>
            </a:pathLst>
          </a:custGeom>
          <a:solidFill>
            <a:schemeClr val="accent5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6" name="Freeform 12"/>
          <p:cNvSpPr>
            <a:spLocks/>
          </p:cNvSpPr>
          <p:nvPr/>
        </p:nvSpPr>
        <p:spPr bwMode="auto">
          <a:xfrm>
            <a:off x="3100175" y="5465006"/>
            <a:ext cx="42859" cy="38100"/>
          </a:xfrm>
          <a:custGeom>
            <a:avLst/>
            <a:gdLst>
              <a:gd name="T0" fmla="*/ 35 w 40"/>
              <a:gd name="T1" fmla="*/ 0 h 35"/>
              <a:gd name="T2" fmla="*/ 0 w 40"/>
              <a:gd name="T3" fmla="*/ 3 h 35"/>
              <a:gd name="T4" fmla="*/ 6 w 40"/>
              <a:gd name="T5" fmla="*/ 35 h 35"/>
              <a:gd name="T6" fmla="*/ 40 w 40"/>
              <a:gd name="T7" fmla="*/ 27 h 35"/>
              <a:gd name="T8" fmla="*/ 35 w 40"/>
              <a:gd name="T9" fmla="*/ 0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35"/>
              <a:gd name="T17" fmla="*/ 40 w 40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35">
                <a:moveTo>
                  <a:pt x="35" y="0"/>
                </a:moveTo>
                <a:lnTo>
                  <a:pt x="0" y="3"/>
                </a:lnTo>
                <a:lnTo>
                  <a:pt x="6" y="35"/>
                </a:lnTo>
                <a:lnTo>
                  <a:pt x="40" y="27"/>
                </a:lnTo>
                <a:lnTo>
                  <a:pt x="35" y="0"/>
                </a:lnTo>
                <a:close/>
              </a:path>
            </a:pathLst>
          </a:custGeom>
          <a:solidFill>
            <a:schemeClr val="accent5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7" name="Freeform 13"/>
          <p:cNvSpPr>
            <a:spLocks/>
          </p:cNvSpPr>
          <p:nvPr/>
        </p:nvSpPr>
        <p:spPr bwMode="auto">
          <a:xfrm>
            <a:off x="3147795" y="5506281"/>
            <a:ext cx="28572" cy="36512"/>
          </a:xfrm>
          <a:custGeom>
            <a:avLst/>
            <a:gdLst>
              <a:gd name="T0" fmla="*/ 0 w 27"/>
              <a:gd name="T1" fmla="*/ 13 h 34"/>
              <a:gd name="T2" fmla="*/ 27 w 27"/>
              <a:gd name="T3" fmla="*/ 0 h 34"/>
              <a:gd name="T4" fmla="*/ 27 w 27"/>
              <a:gd name="T5" fmla="*/ 30 h 34"/>
              <a:gd name="T6" fmla="*/ 9 w 27"/>
              <a:gd name="T7" fmla="*/ 34 h 34"/>
              <a:gd name="T8" fmla="*/ 0 w 27"/>
              <a:gd name="T9" fmla="*/ 13 h 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"/>
              <a:gd name="T16" fmla="*/ 0 h 34"/>
              <a:gd name="T17" fmla="*/ 27 w 27"/>
              <a:gd name="T18" fmla="*/ 34 h 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" h="34">
                <a:moveTo>
                  <a:pt x="0" y="13"/>
                </a:moveTo>
                <a:lnTo>
                  <a:pt x="27" y="0"/>
                </a:lnTo>
                <a:lnTo>
                  <a:pt x="27" y="30"/>
                </a:lnTo>
                <a:lnTo>
                  <a:pt x="9" y="34"/>
                </a:lnTo>
                <a:lnTo>
                  <a:pt x="0" y="13"/>
                </a:lnTo>
                <a:close/>
              </a:path>
            </a:pathLst>
          </a:custGeom>
          <a:solidFill>
            <a:schemeClr val="accent5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8" name="Freeform 14"/>
          <p:cNvSpPr>
            <a:spLocks/>
          </p:cNvSpPr>
          <p:nvPr/>
        </p:nvSpPr>
        <p:spPr bwMode="auto">
          <a:xfrm>
            <a:off x="3220812" y="5523743"/>
            <a:ext cx="177781" cy="212725"/>
          </a:xfrm>
          <a:custGeom>
            <a:avLst/>
            <a:gdLst>
              <a:gd name="T0" fmla="*/ 28 w 167"/>
              <a:gd name="T1" fmla="*/ 0 h 197"/>
              <a:gd name="T2" fmla="*/ 0 w 167"/>
              <a:gd name="T3" fmla="*/ 75 h 197"/>
              <a:gd name="T4" fmla="*/ 20 w 167"/>
              <a:gd name="T5" fmla="*/ 112 h 197"/>
              <a:gd name="T6" fmla="*/ 20 w 167"/>
              <a:gd name="T7" fmla="*/ 179 h 197"/>
              <a:gd name="T8" fmla="*/ 60 w 167"/>
              <a:gd name="T9" fmla="*/ 197 h 197"/>
              <a:gd name="T10" fmla="*/ 78 w 167"/>
              <a:gd name="T11" fmla="*/ 158 h 197"/>
              <a:gd name="T12" fmla="*/ 129 w 167"/>
              <a:gd name="T13" fmla="*/ 149 h 197"/>
              <a:gd name="T14" fmla="*/ 167 w 167"/>
              <a:gd name="T15" fmla="*/ 106 h 197"/>
              <a:gd name="T16" fmla="*/ 127 w 167"/>
              <a:gd name="T17" fmla="*/ 39 h 197"/>
              <a:gd name="T18" fmla="*/ 28 w 167"/>
              <a:gd name="T19" fmla="*/ 0 h 19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67"/>
              <a:gd name="T31" fmla="*/ 0 h 197"/>
              <a:gd name="T32" fmla="*/ 167 w 167"/>
              <a:gd name="T33" fmla="*/ 197 h 19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67" h="197">
                <a:moveTo>
                  <a:pt x="28" y="0"/>
                </a:moveTo>
                <a:lnTo>
                  <a:pt x="0" y="75"/>
                </a:lnTo>
                <a:lnTo>
                  <a:pt x="20" y="112"/>
                </a:lnTo>
                <a:lnTo>
                  <a:pt x="20" y="179"/>
                </a:lnTo>
                <a:lnTo>
                  <a:pt x="60" y="197"/>
                </a:lnTo>
                <a:lnTo>
                  <a:pt x="78" y="158"/>
                </a:lnTo>
                <a:lnTo>
                  <a:pt x="129" y="149"/>
                </a:lnTo>
                <a:lnTo>
                  <a:pt x="167" y="106"/>
                </a:lnTo>
                <a:lnTo>
                  <a:pt x="127" y="39"/>
                </a:lnTo>
                <a:lnTo>
                  <a:pt x="28" y="0"/>
                </a:lnTo>
                <a:close/>
              </a:path>
            </a:pathLst>
          </a:custGeom>
          <a:solidFill>
            <a:schemeClr val="accent5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9" name="Freeform 15"/>
          <p:cNvSpPr>
            <a:spLocks/>
          </p:cNvSpPr>
          <p:nvPr/>
        </p:nvSpPr>
        <p:spPr bwMode="auto">
          <a:xfrm>
            <a:off x="3157319" y="5423731"/>
            <a:ext cx="98415" cy="84137"/>
          </a:xfrm>
          <a:custGeom>
            <a:avLst/>
            <a:gdLst>
              <a:gd name="T0" fmla="*/ 19 w 92"/>
              <a:gd name="T1" fmla="*/ 0 h 77"/>
              <a:gd name="T2" fmla="*/ 0 w 92"/>
              <a:gd name="T3" fmla="*/ 23 h 77"/>
              <a:gd name="T4" fmla="*/ 8 w 92"/>
              <a:gd name="T5" fmla="*/ 41 h 77"/>
              <a:gd name="T6" fmla="*/ 25 w 92"/>
              <a:gd name="T7" fmla="*/ 47 h 77"/>
              <a:gd name="T8" fmla="*/ 43 w 92"/>
              <a:gd name="T9" fmla="*/ 77 h 77"/>
              <a:gd name="T10" fmla="*/ 91 w 92"/>
              <a:gd name="T11" fmla="*/ 65 h 77"/>
              <a:gd name="T12" fmla="*/ 92 w 92"/>
              <a:gd name="T13" fmla="*/ 33 h 77"/>
              <a:gd name="T14" fmla="*/ 57 w 92"/>
              <a:gd name="T15" fmla="*/ 6 h 77"/>
              <a:gd name="T16" fmla="*/ 19 w 92"/>
              <a:gd name="T17" fmla="*/ 0 h 7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2"/>
              <a:gd name="T28" fmla="*/ 0 h 77"/>
              <a:gd name="T29" fmla="*/ 92 w 92"/>
              <a:gd name="T30" fmla="*/ 77 h 7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2" h="77">
                <a:moveTo>
                  <a:pt x="19" y="0"/>
                </a:moveTo>
                <a:lnTo>
                  <a:pt x="0" y="23"/>
                </a:lnTo>
                <a:lnTo>
                  <a:pt x="8" y="41"/>
                </a:lnTo>
                <a:lnTo>
                  <a:pt x="25" y="47"/>
                </a:lnTo>
                <a:lnTo>
                  <a:pt x="43" y="77"/>
                </a:lnTo>
                <a:lnTo>
                  <a:pt x="91" y="65"/>
                </a:lnTo>
                <a:lnTo>
                  <a:pt x="92" y="33"/>
                </a:lnTo>
                <a:lnTo>
                  <a:pt x="57" y="6"/>
                </a:lnTo>
                <a:lnTo>
                  <a:pt x="19" y="0"/>
                </a:lnTo>
                <a:close/>
              </a:path>
            </a:pathLst>
          </a:custGeom>
          <a:solidFill>
            <a:schemeClr val="accent5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C806F799-E1C9-DF42-AE13-F386DF5F2E0C}"/>
              </a:ext>
            </a:extLst>
          </p:cNvPr>
          <p:cNvGrpSpPr/>
          <p:nvPr/>
        </p:nvGrpSpPr>
        <p:grpSpPr>
          <a:xfrm>
            <a:off x="1881270" y="2602743"/>
            <a:ext cx="5589443" cy="3181350"/>
            <a:chOff x="1881270" y="2615379"/>
            <a:chExt cx="5589443" cy="3181350"/>
          </a:xfrm>
        </p:grpSpPr>
        <p:sp>
          <p:nvSpPr>
            <p:cNvPr id="181" name="TextBox 143"/>
            <p:cNvSpPr txBox="1">
              <a:spLocks noChangeArrowheads="1"/>
            </p:cNvSpPr>
            <p:nvPr/>
          </p:nvSpPr>
          <p:spPr bwMode="auto">
            <a:xfrm>
              <a:off x="7123051" y="3129729"/>
              <a:ext cx="347662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no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NH</a:t>
              </a:r>
            </a:p>
          </p:txBody>
        </p:sp>
        <p:sp>
          <p:nvSpPr>
            <p:cNvPr id="182" name="TextBox 142"/>
            <p:cNvSpPr txBox="1">
              <a:spLocks noChangeArrowheads="1"/>
            </p:cNvSpPr>
            <p:nvPr/>
          </p:nvSpPr>
          <p:spPr bwMode="auto">
            <a:xfrm>
              <a:off x="6711888" y="2883666"/>
              <a:ext cx="31908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no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80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VT</a:t>
              </a:r>
            </a:p>
          </p:txBody>
        </p:sp>
        <p:sp>
          <p:nvSpPr>
            <p:cNvPr id="183" name="TextBox 102"/>
            <p:cNvSpPr txBox="1">
              <a:spLocks noChangeArrowheads="1"/>
            </p:cNvSpPr>
            <p:nvPr/>
          </p:nvSpPr>
          <p:spPr bwMode="auto">
            <a:xfrm>
              <a:off x="5854201" y="3842517"/>
              <a:ext cx="344451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OH</a:t>
              </a:r>
            </a:p>
          </p:txBody>
        </p:sp>
        <p:sp>
          <p:nvSpPr>
            <p:cNvPr id="184" name="TextBox 103"/>
            <p:cNvSpPr txBox="1">
              <a:spLocks noChangeArrowheads="1"/>
            </p:cNvSpPr>
            <p:nvPr/>
          </p:nvSpPr>
          <p:spPr bwMode="auto">
            <a:xfrm>
              <a:off x="6074573" y="4033605"/>
              <a:ext cx="364202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WV</a:t>
              </a:r>
            </a:p>
          </p:txBody>
        </p:sp>
        <p:sp>
          <p:nvSpPr>
            <p:cNvPr id="185" name="TextBox 104"/>
            <p:cNvSpPr txBox="1">
              <a:spLocks noChangeArrowheads="1"/>
            </p:cNvSpPr>
            <p:nvPr/>
          </p:nvSpPr>
          <p:spPr bwMode="auto">
            <a:xfrm>
              <a:off x="6361588" y="4112848"/>
              <a:ext cx="325730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VA</a:t>
              </a:r>
            </a:p>
          </p:txBody>
        </p:sp>
        <p:sp>
          <p:nvSpPr>
            <p:cNvPr id="186" name="TextBox 105"/>
            <p:cNvSpPr txBox="1">
              <a:spLocks noChangeArrowheads="1"/>
            </p:cNvSpPr>
            <p:nvPr/>
          </p:nvSpPr>
          <p:spPr bwMode="auto">
            <a:xfrm>
              <a:off x="6362326" y="3621289"/>
              <a:ext cx="325730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PA</a:t>
              </a:r>
            </a:p>
          </p:txBody>
        </p:sp>
        <p:sp>
          <p:nvSpPr>
            <p:cNvPr id="187" name="TextBox 106"/>
            <p:cNvSpPr txBox="1">
              <a:spLocks noChangeArrowheads="1"/>
            </p:cNvSpPr>
            <p:nvPr/>
          </p:nvSpPr>
          <p:spPr bwMode="auto">
            <a:xfrm>
              <a:off x="6580095" y="3322130"/>
              <a:ext cx="326991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NY</a:t>
              </a:r>
            </a:p>
          </p:txBody>
        </p:sp>
        <p:sp>
          <p:nvSpPr>
            <p:cNvPr id="188" name="TextBox 107"/>
            <p:cNvSpPr txBox="1">
              <a:spLocks noChangeArrowheads="1"/>
            </p:cNvSpPr>
            <p:nvPr/>
          </p:nvSpPr>
          <p:spPr bwMode="auto">
            <a:xfrm>
              <a:off x="7055812" y="2807467"/>
              <a:ext cx="346039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ME</a:t>
              </a:r>
            </a:p>
          </p:txBody>
        </p:sp>
        <p:sp>
          <p:nvSpPr>
            <p:cNvPr id="189" name="TextBox 108"/>
            <p:cNvSpPr txBox="1">
              <a:spLocks noChangeArrowheads="1"/>
            </p:cNvSpPr>
            <p:nvPr/>
          </p:nvSpPr>
          <p:spPr bwMode="auto">
            <a:xfrm>
              <a:off x="6371672" y="4412720"/>
              <a:ext cx="336515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NC</a:t>
              </a:r>
            </a:p>
          </p:txBody>
        </p:sp>
        <p:sp>
          <p:nvSpPr>
            <p:cNvPr id="190" name="TextBox 109"/>
            <p:cNvSpPr txBox="1">
              <a:spLocks noChangeArrowheads="1"/>
            </p:cNvSpPr>
            <p:nvPr/>
          </p:nvSpPr>
          <p:spPr bwMode="auto">
            <a:xfrm>
              <a:off x="6208456" y="4668473"/>
              <a:ext cx="326432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SC</a:t>
              </a:r>
            </a:p>
          </p:txBody>
        </p:sp>
        <p:sp>
          <p:nvSpPr>
            <p:cNvPr id="191" name="TextBox 110"/>
            <p:cNvSpPr txBox="1">
              <a:spLocks noChangeArrowheads="1"/>
            </p:cNvSpPr>
            <p:nvPr/>
          </p:nvSpPr>
          <p:spPr bwMode="auto">
            <a:xfrm>
              <a:off x="5916106" y="4883917"/>
              <a:ext cx="338554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GA</a:t>
              </a:r>
            </a:p>
          </p:txBody>
        </p:sp>
        <p:sp>
          <p:nvSpPr>
            <p:cNvPr id="192" name="TextBox 111"/>
            <p:cNvSpPr txBox="1">
              <a:spLocks noChangeArrowheads="1"/>
            </p:cNvSpPr>
            <p:nvPr/>
          </p:nvSpPr>
          <p:spPr bwMode="auto">
            <a:xfrm>
              <a:off x="5552607" y="4471167"/>
              <a:ext cx="326991" cy="21431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TN</a:t>
              </a:r>
            </a:p>
          </p:txBody>
        </p:sp>
        <p:sp>
          <p:nvSpPr>
            <p:cNvPr id="193" name="TextBox 112"/>
            <p:cNvSpPr txBox="1">
              <a:spLocks noChangeArrowheads="1"/>
            </p:cNvSpPr>
            <p:nvPr/>
          </p:nvSpPr>
          <p:spPr bwMode="auto">
            <a:xfrm>
              <a:off x="5687329" y="4207304"/>
              <a:ext cx="325730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KY</a:t>
              </a:r>
            </a:p>
          </p:txBody>
        </p:sp>
        <p:sp>
          <p:nvSpPr>
            <p:cNvPr id="194" name="TextBox 113"/>
            <p:cNvSpPr txBox="1">
              <a:spLocks noChangeArrowheads="1"/>
            </p:cNvSpPr>
            <p:nvPr/>
          </p:nvSpPr>
          <p:spPr bwMode="auto">
            <a:xfrm>
              <a:off x="5514703" y="3904429"/>
              <a:ext cx="303180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IN</a:t>
              </a:r>
            </a:p>
          </p:txBody>
        </p:sp>
        <p:sp>
          <p:nvSpPr>
            <p:cNvPr id="195" name="TextBox 114"/>
            <p:cNvSpPr txBox="1">
              <a:spLocks noChangeArrowheads="1"/>
            </p:cNvSpPr>
            <p:nvPr/>
          </p:nvSpPr>
          <p:spPr bwMode="auto">
            <a:xfrm>
              <a:off x="5608163" y="3467867"/>
              <a:ext cx="319055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MI</a:t>
              </a:r>
            </a:p>
          </p:txBody>
        </p:sp>
        <p:sp>
          <p:nvSpPr>
            <p:cNvPr id="196" name="TextBox 115"/>
            <p:cNvSpPr txBox="1">
              <a:spLocks noChangeArrowheads="1"/>
            </p:cNvSpPr>
            <p:nvPr/>
          </p:nvSpPr>
          <p:spPr bwMode="auto">
            <a:xfrm>
              <a:off x="5065295" y="3302767"/>
              <a:ext cx="329287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WI</a:t>
              </a:r>
            </a:p>
          </p:txBody>
        </p:sp>
        <p:sp>
          <p:nvSpPr>
            <p:cNvPr id="197" name="TextBox 116"/>
            <p:cNvSpPr txBox="1">
              <a:spLocks noChangeArrowheads="1"/>
            </p:cNvSpPr>
            <p:nvPr/>
          </p:nvSpPr>
          <p:spPr bwMode="auto">
            <a:xfrm>
              <a:off x="4590683" y="3093217"/>
              <a:ext cx="357150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MN</a:t>
              </a:r>
            </a:p>
          </p:txBody>
        </p:sp>
        <p:sp>
          <p:nvSpPr>
            <p:cNvPr id="198" name="TextBox 117"/>
            <p:cNvSpPr txBox="1">
              <a:spLocks noChangeArrowheads="1"/>
            </p:cNvSpPr>
            <p:nvPr/>
          </p:nvSpPr>
          <p:spPr bwMode="auto">
            <a:xfrm>
              <a:off x="5199274" y="3904429"/>
              <a:ext cx="287307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IL</a:t>
              </a:r>
            </a:p>
          </p:txBody>
        </p:sp>
        <p:sp>
          <p:nvSpPr>
            <p:cNvPr id="199" name="TextBox 118"/>
            <p:cNvSpPr txBox="1">
              <a:spLocks noChangeArrowheads="1"/>
            </p:cNvSpPr>
            <p:nvPr/>
          </p:nvSpPr>
          <p:spPr bwMode="auto">
            <a:xfrm>
              <a:off x="4841495" y="5127540"/>
              <a:ext cx="312906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LA</a:t>
              </a:r>
            </a:p>
          </p:txBody>
        </p:sp>
        <p:sp>
          <p:nvSpPr>
            <p:cNvPr id="200" name="TextBox 119"/>
            <p:cNvSpPr txBox="1">
              <a:spLocks noChangeArrowheads="1"/>
            </p:cNvSpPr>
            <p:nvPr/>
          </p:nvSpPr>
          <p:spPr bwMode="auto">
            <a:xfrm>
              <a:off x="4100195" y="5087117"/>
              <a:ext cx="325730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TX</a:t>
              </a:r>
            </a:p>
          </p:txBody>
        </p:sp>
        <p:sp>
          <p:nvSpPr>
            <p:cNvPr id="201" name="TextBox 120"/>
            <p:cNvSpPr txBox="1">
              <a:spLocks noChangeArrowheads="1"/>
            </p:cNvSpPr>
            <p:nvPr/>
          </p:nvSpPr>
          <p:spPr bwMode="auto">
            <a:xfrm>
              <a:off x="4301787" y="4556892"/>
              <a:ext cx="336515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OK</a:t>
              </a:r>
            </a:p>
          </p:txBody>
        </p:sp>
        <p:sp>
          <p:nvSpPr>
            <p:cNvPr id="202" name="TextBox 121"/>
            <p:cNvSpPr txBox="1">
              <a:spLocks noChangeArrowheads="1"/>
            </p:cNvSpPr>
            <p:nvPr/>
          </p:nvSpPr>
          <p:spPr bwMode="auto">
            <a:xfrm>
              <a:off x="2650959" y="3280542"/>
              <a:ext cx="306895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ID</a:t>
              </a:r>
            </a:p>
          </p:txBody>
        </p:sp>
        <p:sp>
          <p:nvSpPr>
            <p:cNvPr id="203" name="TextBox 122"/>
            <p:cNvSpPr txBox="1">
              <a:spLocks noChangeArrowheads="1"/>
            </p:cNvSpPr>
            <p:nvPr/>
          </p:nvSpPr>
          <p:spPr bwMode="auto">
            <a:xfrm>
              <a:off x="2213423" y="3780604"/>
              <a:ext cx="338554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NV</a:t>
              </a:r>
            </a:p>
          </p:txBody>
        </p:sp>
        <p:sp>
          <p:nvSpPr>
            <p:cNvPr id="204" name="TextBox 123"/>
            <p:cNvSpPr txBox="1">
              <a:spLocks noChangeArrowheads="1"/>
            </p:cNvSpPr>
            <p:nvPr/>
          </p:nvSpPr>
          <p:spPr bwMode="auto">
            <a:xfrm>
              <a:off x="2006502" y="3096840"/>
              <a:ext cx="338554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OR</a:t>
              </a:r>
            </a:p>
          </p:txBody>
        </p:sp>
        <p:sp>
          <p:nvSpPr>
            <p:cNvPr id="205" name="TextBox 124"/>
            <p:cNvSpPr txBox="1">
              <a:spLocks noChangeArrowheads="1"/>
            </p:cNvSpPr>
            <p:nvPr/>
          </p:nvSpPr>
          <p:spPr bwMode="auto">
            <a:xfrm>
              <a:off x="2169997" y="2615379"/>
              <a:ext cx="364202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WA</a:t>
              </a:r>
            </a:p>
          </p:txBody>
        </p:sp>
        <p:sp>
          <p:nvSpPr>
            <p:cNvPr id="206" name="TextBox 125"/>
            <p:cNvSpPr txBox="1">
              <a:spLocks noChangeArrowheads="1"/>
            </p:cNvSpPr>
            <p:nvPr/>
          </p:nvSpPr>
          <p:spPr bwMode="auto">
            <a:xfrm>
              <a:off x="1881270" y="4074288"/>
              <a:ext cx="338554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CA</a:t>
              </a:r>
            </a:p>
          </p:txBody>
        </p:sp>
        <p:sp>
          <p:nvSpPr>
            <p:cNvPr id="207" name="TextBox 126"/>
            <p:cNvSpPr txBox="1">
              <a:spLocks noChangeArrowheads="1"/>
            </p:cNvSpPr>
            <p:nvPr/>
          </p:nvSpPr>
          <p:spPr bwMode="auto">
            <a:xfrm>
              <a:off x="2659935" y="4548946"/>
              <a:ext cx="325079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AZ</a:t>
              </a:r>
            </a:p>
          </p:txBody>
        </p:sp>
        <p:sp>
          <p:nvSpPr>
            <p:cNvPr id="208" name="TextBox 127"/>
            <p:cNvSpPr txBox="1">
              <a:spLocks noChangeArrowheads="1"/>
            </p:cNvSpPr>
            <p:nvPr/>
          </p:nvSpPr>
          <p:spPr bwMode="auto">
            <a:xfrm>
              <a:off x="3338275" y="4647379"/>
              <a:ext cx="357151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NM</a:t>
              </a:r>
            </a:p>
          </p:txBody>
        </p:sp>
        <p:sp>
          <p:nvSpPr>
            <p:cNvPr id="209" name="TextBox 128"/>
            <p:cNvSpPr txBox="1">
              <a:spLocks noChangeArrowheads="1"/>
            </p:cNvSpPr>
            <p:nvPr/>
          </p:nvSpPr>
          <p:spPr bwMode="auto">
            <a:xfrm>
              <a:off x="3417416" y="4034604"/>
              <a:ext cx="338554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CO</a:t>
              </a:r>
            </a:p>
          </p:txBody>
        </p:sp>
        <p:sp>
          <p:nvSpPr>
            <p:cNvPr id="210" name="TextBox 129"/>
            <p:cNvSpPr txBox="1">
              <a:spLocks noChangeArrowheads="1"/>
            </p:cNvSpPr>
            <p:nvPr/>
          </p:nvSpPr>
          <p:spPr bwMode="auto">
            <a:xfrm>
              <a:off x="3266845" y="3467867"/>
              <a:ext cx="353975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WY</a:t>
              </a:r>
            </a:p>
          </p:txBody>
        </p:sp>
        <p:sp>
          <p:nvSpPr>
            <p:cNvPr id="211" name="TextBox 130"/>
            <p:cNvSpPr txBox="1">
              <a:spLocks noChangeArrowheads="1"/>
            </p:cNvSpPr>
            <p:nvPr/>
          </p:nvSpPr>
          <p:spPr bwMode="auto">
            <a:xfrm>
              <a:off x="3187478" y="2875729"/>
              <a:ext cx="342864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MT</a:t>
              </a:r>
            </a:p>
          </p:txBody>
        </p:sp>
        <p:sp>
          <p:nvSpPr>
            <p:cNvPr id="212" name="TextBox 131"/>
            <p:cNvSpPr txBox="1">
              <a:spLocks noChangeArrowheads="1"/>
            </p:cNvSpPr>
            <p:nvPr/>
          </p:nvSpPr>
          <p:spPr bwMode="auto">
            <a:xfrm>
              <a:off x="4027178" y="2894779"/>
              <a:ext cx="341277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ND</a:t>
              </a:r>
            </a:p>
          </p:txBody>
        </p:sp>
        <p:sp>
          <p:nvSpPr>
            <p:cNvPr id="213" name="TextBox 132"/>
            <p:cNvSpPr txBox="1">
              <a:spLocks noChangeArrowheads="1"/>
            </p:cNvSpPr>
            <p:nvPr/>
          </p:nvSpPr>
          <p:spPr bwMode="auto">
            <a:xfrm>
              <a:off x="4027178" y="3290067"/>
              <a:ext cx="333845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SD</a:t>
              </a:r>
            </a:p>
          </p:txBody>
        </p:sp>
        <p:sp>
          <p:nvSpPr>
            <p:cNvPr id="214" name="TextBox 133"/>
            <p:cNvSpPr txBox="1">
              <a:spLocks noChangeArrowheads="1"/>
            </p:cNvSpPr>
            <p:nvPr/>
          </p:nvSpPr>
          <p:spPr bwMode="auto">
            <a:xfrm>
              <a:off x="4744654" y="3655192"/>
              <a:ext cx="3000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IA</a:t>
              </a:r>
            </a:p>
          </p:txBody>
        </p:sp>
        <p:sp>
          <p:nvSpPr>
            <p:cNvPr id="215" name="TextBox 134"/>
            <p:cNvSpPr txBox="1">
              <a:spLocks noChangeArrowheads="1"/>
            </p:cNvSpPr>
            <p:nvPr/>
          </p:nvSpPr>
          <p:spPr bwMode="auto">
            <a:xfrm>
              <a:off x="2773184" y="3885379"/>
              <a:ext cx="325404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UT</a:t>
              </a:r>
            </a:p>
          </p:txBody>
        </p:sp>
        <p:sp>
          <p:nvSpPr>
            <p:cNvPr id="216" name="TextBox 135"/>
            <p:cNvSpPr txBox="1">
              <a:spLocks noChangeArrowheads="1"/>
            </p:cNvSpPr>
            <p:nvPr/>
          </p:nvSpPr>
          <p:spPr bwMode="auto">
            <a:xfrm>
              <a:off x="6236748" y="5466529"/>
              <a:ext cx="312906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FL</a:t>
              </a:r>
            </a:p>
          </p:txBody>
        </p:sp>
        <p:sp>
          <p:nvSpPr>
            <p:cNvPr id="217" name="TextBox 136"/>
            <p:cNvSpPr txBox="1">
              <a:spLocks noChangeArrowheads="1"/>
            </p:cNvSpPr>
            <p:nvPr/>
          </p:nvSpPr>
          <p:spPr bwMode="auto">
            <a:xfrm>
              <a:off x="4836719" y="4639442"/>
              <a:ext cx="325404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AR</a:t>
              </a:r>
            </a:p>
          </p:txBody>
        </p:sp>
        <p:sp>
          <p:nvSpPr>
            <p:cNvPr id="218" name="TextBox 137"/>
            <p:cNvSpPr txBox="1">
              <a:spLocks noChangeArrowheads="1"/>
            </p:cNvSpPr>
            <p:nvPr/>
          </p:nvSpPr>
          <p:spPr bwMode="auto">
            <a:xfrm>
              <a:off x="4798623" y="4155254"/>
              <a:ext cx="355563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MO</a:t>
              </a:r>
            </a:p>
          </p:txBody>
        </p:sp>
        <p:sp>
          <p:nvSpPr>
            <p:cNvPr id="219" name="TextBox 138"/>
            <p:cNvSpPr txBox="1">
              <a:spLocks noChangeArrowheads="1"/>
            </p:cNvSpPr>
            <p:nvPr/>
          </p:nvSpPr>
          <p:spPr bwMode="auto">
            <a:xfrm>
              <a:off x="5178799" y="4874392"/>
              <a:ext cx="341259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MS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endParaRPr lang="en-US" alt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/>
              </a:endParaRPr>
            </a:p>
          </p:txBody>
        </p:sp>
        <p:sp>
          <p:nvSpPr>
            <p:cNvPr id="220" name="TextBox 139"/>
            <p:cNvSpPr txBox="1">
              <a:spLocks noChangeArrowheads="1"/>
            </p:cNvSpPr>
            <p:nvPr/>
          </p:nvSpPr>
          <p:spPr bwMode="auto">
            <a:xfrm>
              <a:off x="5525623" y="4887092"/>
              <a:ext cx="315879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AL</a:t>
              </a:r>
            </a:p>
          </p:txBody>
        </p:sp>
        <p:sp>
          <p:nvSpPr>
            <p:cNvPr id="221" name="TextBox 140"/>
            <p:cNvSpPr txBox="1">
              <a:spLocks noChangeArrowheads="1"/>
            </p:cNvSpPr>
            <p:nvPr/>
          </p:nvSpPr>
          <p:spPr bwMode="auto">
            <a:xfrm>
              <a:off x="4128767" y="3717104"/>
              <a:ext cx="330165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NE</a:t>
              </a:r>
            </a:p>
          </p:txBody>
        </p:sp>
        <p:sp>
          <p:nvSpPr>
            <p:cNvPr id="222" name="TextBox 141"/>
            <p:cNvSpPr txBox="1">
              <a:spLocks noChangeArrowheads="1"/>
            </p:cNvSpPr>
            <p:nvPr/>
          </p:nvSpPr>
          <p:spPr bwMode="auto">
            <a:xfrm>
              <a:off x="4185911" y="4155254"/>
              <a:ext cx="325880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KS</a:t>
              </a:r>
            </a:p>
          </p:txBody>
        </p:sp>
        <p:sp>
          <p:nvSpPr>
            <p:cNvPr id="223" name="TextBox 153"/>
            <p:cNvSpPr txBox="1">
              <a:spLocks noChangeArrowheads="1"/>
            </p:cNvSpPr>
            <p:nvPr/>
          </p:nvSpPr>
          <p:spPr bwMode="auto">
            <a:xfrm>
              <a:off x="1945389" y="5141092"/>
              <a:ext cx="323816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AK</a:t>
              </a:r>
            </a:p>
          </p:txBody>
        </p:sp>
        <p:sp>
          <p:nvSpPr>
            <p:cNvPr id="224" name="TextBox 107"/>
            <p:cNvSpPr txBox="1">
              <a:spLocks noChangeArrowheads="1"/>
            </p:cNvSpPr>
            <p:nvPr/>
          </p:nvSpPr>
          <p:spPr bwMode="auto">
            <a:xfrm>
              <a:off x="2920937" y="5580829"/>
              <a:ext cx="307975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HI</a:t>
              </a:r>
            </a:p>
          </p:txBody>
        </p:sp>
      </p:grpSp>
      <p:sp>
        <p:nvSpPr>
          <p:cNvPr id="225" name="TextBox 138"/>
          <p:cNvSpPr txBox="1">
            <a:spLocks noChangeArrowheads="1"/>
          </p:cNvSpPr>
          <p:nvPr/>
        </p:nvSpPr>
        <p:spPr bwMode="auto">
          <a:xfrm>
            <a:off x="7321882" y="4971120"/>
            <a:ext cx="457200" cy="2143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MD</a:t>
            </a:r>
          </a:p>
        </p:txBody>
      </p:sp>
      <p:sp>
        <p:nvSpPr>
          <p:cNvPr id="226" name="TextBox 138"/>
          <p:cNvSpPr txBox="1">
            <a:spLocks noChangeArrowheads="1"/>
          </p:cNvSpPr>
          <p:nvPr/>
        </p:nvSpPr>
        <p:spPr bwMode="auto">
          <a:xfrm>
            <a:off x="7321882" y="3729695"/>
            <a:ext cx="457200" cy="22383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MA</a:t>
            </a:r>
          </a:p>
        </p:txBody>
      </p:sp>
      <p:sp>
        <p:nvSpPr>
          <p:cNvPr id="227" name="TextBox 138"/>
          <p:cNvSpPr txBox="1">
            <a:spLocks noChangeArrowheads="1"/>
          </p:cNvSpPr>
          <p:nvPr/>
        </p:nvSpPr>
        <p:spPr bwMode="auto">
          <a:xfrm>
            <a:off x="7321882" y="3978932"/>
            <a:ext cx="457200" cy="2222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RI</a:t>
            </a:r>
          </a:p>
        </p:txBody>
      </p:sp>
      <p:sp>
        <p:nvSpPr>
          <p:cNvPr id="228" name="TextBox 138"/>
          <p:cNvSpPr txBox="1">
            <a:spLocks noChangeArrowheads="1"/>
          </p:cNvSpPr>
          <p:nvPr/>
        </p:nvSpPr>
        <p:spPr bwMode="auto">
          <a:xfrm>
            <a:off x="7321882" y="4226582"/>
            <a:ext cx="457200" cy="2222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CT</a:t>
            </a:r>
          </a:p>
        </p:txBody>
      </p:sp>
      <p:sp>
        <p:nvSpPr>
          <p:cNvPr id="229" name="TextBox 138"/>
          <p:cNvSpPr txBox="1">
            <a:spLocks noChangeArrowheads="1"/>
          </p:cNvSpPr>
          <p:nvPr/>
        </p:nvSpPr>
        <p:spPr bwMode="auto">
          <a:xfrm>
            <a:off x="7321882" y="5210832"/>
            <a:ext cx="457200" cy="2238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DC</a:t>
            </a:r>
          </a:p>
        </p:txBody>
      </p:sp>
      <p:sp>
        <p:nvSpPr>
          <p:cNvPr id="230" name="TextBox 138"/>
          <p:cNvSpPr txBox="1">
            <a:spLocks noChangeArrowheads="1"/>
          </p:cNvSpPr>
          <p:nvPr/>
        </p:nvSpPr>
        <p:spPr bwMode="auto">
          <a:xfrm>
            <a:off x="7321882" y="4721882"/>
            <a:ext cx="457200" cy="2238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DE</a:t>
            </a:r>
          </a:p>
        </p:txBody>
      </p:sp>
      <p:sp>
        <p:nvSpPr>
          <p:cNvPr id="231" name="TextBox 230"/>
          <p:cNvSpPr txBox="1">
            <a:spLocks noChangeArrowheads="1"/>
          </p:cNvSpPr>
          <p:nvPr/>
        </p:nvSpPr>
        <p:spPr bwMode="auto">
          <a:xfrm>
            <a:off x="7321882" y="4474232"/>
            <a:ext cx="457200" cy="2238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NJ 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422974" y="6410619"/>
            <a:ext cx="39427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Molly Newell | Slide last updated: June 23, 2020.</a:t>
            </a:r>
          </a:p>
        </p:txBody>
      </p:sp>
    </p:spTree>
    <p:extLst>
      <p:ext uri="{BB962C8B-B14F-4D97-AF65-F5344CB8AC3E}">
        <p14:creationId xmlns:p14="http://schemas.microsoft.com/office/powerpoint/2010/main" val="1269764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of June 9, 39 states are expediting licensure for inactive or retired licensees</a:t>
            </a:r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>
            <a:off x="1800148" y="4610299"/>
            <a:ext cx="873034" cy="701675"/>
          </a:xfrm>
          <a:custGeom>
            <a:avLst/>
            <a:gdLst>
              <a:gd name="T0" fmla="*/ 913852 w 450"/>
              <a:gd name="T1" fmla="*/ 622508 h 356"/>
              <a:gd name="T2" fmla="*/ 840492 w 450"/>
              <a:gd name="T3" fmla="*/ 565916 h 356"/>
              <a:gd name="T4" fmla="*/ 773421 w 450"/>
              <a:gd name="T5" fmla="*/ 507229 h 356"/>
              <a:gd name="T6" fmla="*/ 714733 w 450"/>
              <a:gd name="T7" fmla="*/ 528188 h 356"/>
              <a:gd name="T8" fmla="*/ 641373 w 450"/>
              <a:gd name="T9" fmla="*/ 496749 h 356"/>
              <a:gd name="T10" fmla="*/ 563822 w 450"/>
              <a:gd name="T11" fmla="*/ 301822 h 356"/>
              <a:gd name="T12" fmla="*/ 503038 w 450"/>
              <a:gd name="T13" fmla="*/ 46112 h 356"/>
              <a:gd name="T14" fmla="*/ 459022 w 450"/>
              <a:gd name="T15" fmla="*/ 35632 h 356"/>
              <a:gd name="T16" fmla="*/ 396142 w 450"/>
              <a:gd name="T17" fmla="*/ 35632 h 356"/>
              <a:gd name="T18" fmla="*/ 337455 w 450"/>
              <a:gd name="T19" fmla="*/ 29344 h 356"/>
              <a:gd name="T20" fmla="*/ 291343 w 450"/>
              <a:gd name="T21" fmla="*/ 10480 h 356"/>
              <a:gd name="T22" fmla="*/ 241039 w 450"/>
              <a:gd name="T23" fmla="*/ 0 h 356"/>
              <a:gd name="T24" fmla="*/ 184447 w 450"/>
              <a:gd name="T25" fmla="*/ 18864 h 356"/>
              <a:gd name="T26" fmla="*/ 127855 w 450"/>
              <a:gd name="T27" fmla="*/ 33536 h 356"/>
              <a:gd name="T28" fmla="*/ 88032 w 450"/>
              <a:gd name="T29" fmla="*/ 98511 h 356"/>
              <a:gd name="T30" fmla="*/ 62880 w 450"/>
              <a:gd name="T31" fmla="*/ 127855 h 356"/>
              <a:gd name="T32" fmla="*/ 104800 w 450"/>
              <a:gd name="T33" fmla="*/ 190735 h 356"/>
              <a:gd name="T34" fmla="*/ 134143 w 450"/>
              <a:gd name="T35" fmla="*/ 236846 h 356"/>
              <a:gd name="T36" fmla="*/ 96416 w 450"/>
              <a:gd name="T37" fmla="*/ 215887 h 356"/>
              <a:gd name="T38" fmla="*/ 37728 w 450"/>
              <a:gd name="T39" fmla="*/ 224270 h 356"/>
              <a:gd name="T40" fmla="*/ 10480 w 450"/>
              <a:gd name="T41" fmla="*/ 253614 h 356"/>
              <a:gd name="T42" fmla="*/ 27248 w 450"/>
              <a:gd name="T43" fmla="*/ 295534 h 356"/>
              <a:gd name="T44" fmla="*/ 58688 w 450"/>
              <a:gd name="T45" fmla="*/ 316494 h 356"/>
              <a:gd name="T46" fmla="*/ 125759 w 450"/>
              <a:gd name="T47" fmla="*/ 314398 h 356"/>
              <a:gd name="T48" fmla="*/ 138335 w 450"/>
              <a:gd name="T49" fmla="*/ 350030 h 356"/>
              <a:gd name="T50" fmla="*/ 96416 w 450"/>
              <a:gd name="T51" fmla="*/ 362606 h 356"/>
              <a:gd name="T52" fmla="*/ 67072 w 450"/>
              <a:gd name="T53" fmla="*/ 375181 h 356"/>
              <a:gd name="T54" fmla="*/ 46112 w 450"/>
              <a:gd name="T55" fmla="*/ 398237 h 356"/>
              <a:gd name="T56" fmla="*/ 8384 w 450"/>
              <a:gd name="T57" fmla="*/ 444349 h 356"/>
              <a:gd name="T58" fmla="*/ 23056 w 450"/>
              <a:gd name="T59" fmla="*/ 496749 h 356"/>
              <a:gd name="T60" fmla="*/ 46112 w 450"/>
              <a:gd name="T61" fmla="*/ 542860 h 356"/>
              <a:gd name="T62" fmla="*/ 88032 w 450"/>
              <a:gd name="T63" fmla="*/ 570108 h 356"/>
              <a:gd name="T64" fmla="*/ 134143 w 450"/>
              <a:gd name="T65" fmla="*/ 599452 h 356"/>
              <a:gd name="T66" fmla="*/ 167679 w 450"/>
              <a:gd name="T67" fmla="*/ 616220 h 356"/>
              <a:gd name="T68" fmla="*/ 209599 w 450"/>
              <a:gd name="T69" fmla="*/ 612028 h 356"/>
              <a:gd name="T70" fmla="*/ 167679 w 450"/>
              <a:gd name="T71" fmla="*/ 702155 h 356"/>
              <a:gd name="T72" fmla="*/ 115280 w 450"/>
              <a:gd name="T73" fmla="*/ 727307 h 356"/>
              <a:gd name="T74" fmla="*/ 150911 w 450"/>
              <a:gd name="T75" fmla="*/ 739883 h 356"/>
              <a:gd name="T76" fmla="*/ 211695 w 450"/>
              <a:gd name="T77" fmla="*/ 697963 h 356"/>
              <a:gd name="T78" fmla="*/ 245231 w 450"/>
              <a:gd name="T79" fmla="*/ 670716 h 356"/>
              <a:gd name="T80" fmla="*/ 289247 w 450"/>
              <a:gd name="T81" fmla="*/ 639276 h 356"/>
              <a:gd name="T82" fmla="*/ 310207 w 450"/>
              <a:gd name="T83" fmla="*/ 616220 h 356"/>
              <a:gd name="T84" fmla="*/ 301823 w 450"/>
              <a:gd name="T85" fmla="*/ 574300 h 356"/>
              <a:gd name="T86" fmla="*/ 343743 w 450"/>
              <a:gd name="T87" fmla="*/ 505133 h 356"/>
              <a:gd name="T88" fmla="*/ 356318 w 450"/>
              <a:gd name="T89" fmla="*/ 519805 h 356"/>
              <a:gd name="T90" fmla="*/ 341647 w 450"/>
              <a:gd name="T91" fmla="*/ 580588 h 356"/>
              <a:gd name="T92" fmla="*/ 389854 w 450"/>
              <a:gd name="T93" fmla="*/ 557532 h 356"/>
              <a:gd name="T94" fmla="*/ 427582 w 450"/>
              <a:gd name="T95" fmla="*/ 534476 h 356"/>
              <a:gd name="T96" fmla="*/ 433870 w 450"/>
              <a:gd name="T97" fmla="*/ 500941 h 356"/>
              <a:gd name="T98" fmla="*/ 492558 w 450"/>
              <a:gd name="T99" fmla="*/ 509325 h 356"/>
              <a:gd name="T100" fmla="*/ 557534 w 450"/>
              <a:gd name="T101" fmla="*/ 519805 h 356"/>
              <a:gd name="T102" fmla="*/ 630893 w 450"/>
              <a:gd name="T103" fmla="*/ 523996 h 356"/>
              <a:gd name="T104" fmla="*/ 687485 w 450"/>
              <a:gd name="T105" fmla="*/ 544956 h 356"/>
              <a:gd name="T106" fmla="*/ 731501 w 450"/>
              <a:gd name="T107" fmla="*/ 568012 h 356"/>
              <a:gd name="T108" fmla="*/ 765037 w 450"/>
              <a:gd name="T109" fmla="*/ 551244 h 356"/>
              <a:gd name="T110" fmla="*/ 832108 w 450"/>
              <a:gd name="T111" fmla="*/ 593164 h 356"/>
              <a:gd name="T112" fmla="*/ 882412 w 450"/>
              <a:gd name="T113" fmla="*/ 635084 h 356"/>
              <a:gd name="T114" fmla="*/ 928524 w 450"/>
              <a:gd name="T115" fmla="*/ 679099 h 35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450" h="356">
                <a:moveTo>
                  <a:pt x="443" y="324"/>
                </a:moveTo>
                <a:lnTo>
                  <a:pt x="445" y="323"/>
                </a:lnTo>
                <a:lnTo>
                  <a:pt x="449" y="318"/>
                </a:lnTo>
                <a:lnTo>
                  <a:pt x="450" y="311"/>
                </a:lnTo>
                <a:lnTo>
                  <a:pt x="444" y="303"/>
                </a:lnTo>
                <a:lnTo>
                  <a:pt x="436" y="297"/>
                </a:lnTo>
                <a:lnTo>
                  <a:pt x="430" y="294"/>
                </a:lnTo>
                <a:lnTo>
                  <a:pt x="427" y="293"/>
                </a:lnTo>
                <a:lnTo>
                  <a:pt x="422" y="290"/>
                </a:lnTo>
                <a:lnTo>
                  <a:pt x="417" y="285"/>
                </a:lnTo>
                <a:lnTo>
                  <a:pt x="407" y="278"/>
                </a:lnTo>
                <a:lnTo>
                  <a:pt x="401" y="270"/>
                </a:lnTo>
                <a:lnTo>
                  <a:pt x="396" y="263"/>
                </a:lnTo>
                <a:lnTo>
                  <a:pt x="394" y="259"/>
                </a:lnTo>
                <a:lnTo>
                  <a:pt x="389" y="255"/>
                </a:lnTo>
                <a:lnTo>
                  <a:pt x="383" y="250"/>
                </a:lnTo>
                <a:lnTo>
                  <a:pt x="376" y="245"/>
                </a:lnTo>
                <a:lnTo>
                  <a:pt x="369" y="242"/>
                </a:lnTo>
                <a:lnTo>
                  <a:pt x="364" y="239"/>
                </a:lnTo>
                <a:lnTo>
                  <a:pt x="359" y="237"/>
                </a:lnTo>
                <a:lnTo>
                  <a:pt x="356" y="237"/>
                </a:lnTo>
                <a:lnTo>
                  <a:pt x="352" y="241"/>
                </a:lnTo>
                <a:lnTo>
                  <a:pt x="346" y="247"/>
                </a:lnTo>
                <a:lnTo>
                  <a:pt x="341" y="252"/>
                </a:lnTo>
                <a:lnTo>
                  <a:pt x="335" y="255"/>
                </a:lnTo>
                <a:lnTo>
                  <a:pt x="329" y="251"/>
                </a:lnTo>
                <a:lnTo>
                  <a:pt x="323" y="244"/>
                </a:lnTo>
                <a:lnTo>
                  <a:pt x="318" y="239"/>
                </a:lnTo>
                <a:lnTo>
                  <a:pt x="312" y="236"/>
                </a:lnTo>
                <a:lnTo>
                  <a:pt x="306" y="237"/>
                </a:lnTo>
                <a:lnTo>
                  <a:pt x="299" y="240"/>
                </a:lnTo>
                <a:lnTo>
                  <a:pt x="293" y="240"/>
                </a:lnTo>
                <a:lnTo>
                  <a:pt x="290" y="236"/>
                </a:lnTo>
                <a:lnTo>
                  <a:pt x="285" y="218"/>
                </a:lnTo>
                <a:lnTo>
                  <a:pt x="277" y="182"/>
                </a:lnTo>
                <a:lnTo>
                  <a:pt x="269" y="144"/>
                </a:lnTo>
                <a:lnTo>
                  <a:pt x="263" y="118"/>
                </a:lnTo>
                <a:lnTo>
                  <a:pt x="258" y="93"/>
                </a:lnTo>
                <a:lnTo>
                  <a:pt x="251" y="61"/>
                </a:lnTo>
                <a:lnTo>
                  <a:pt x="244" y="34"/>
                </a:lnTo>
                <a:lnTo>
                  <a:pt x="242" y="22"/>
                </a:lnTo>
                <a:lnTo>
                  <a:pt x="240" y="22"/>
                </a:lnTo>
                <a:lnTo>
                  <a:pt x="237" y="22"/>
                </a:lnTo>
                <a:lnTo>
                  <a:pt x="233" y="22"/>
                </a:lnTo>
                <a:lnTo>
                  <a:pt x="229" y="21"/>
                </a:lnTo>
                <a:lnTo>
                  <a:pt x="225" y="19"/>
                </a:lnTo>
                <a:lnTo>
                  <a:pt x="222" y="17"/>
                </a:lnTo>
                <a:lnTo>
                  <a:pt x="219" y="17"/>
                </a:lnTo>
                <a:lnTo>
                  <a:pt x="213" y="17"/>
                </a:lnTo>
                <a:lnTo>
                  <a:pt x="209" y="17"/>
                </a:lnTo>
                <a:lnTo>
                  <a:pt x="205" y="17"/>
                </a:lnTo>
                <a:lnTo>
                  <a:pt x="200" y="17"/>
                </a:lnTo>
                <a:lnTo>
                  <a:pt x="194" y="17"/>
                </a:lnTo>
                <a:lnTo>
                  <a:pt x="189" y="17"/>
                </a:lnTo>
                <a:lnTo>
                  <a:pt x="183" y="17"/>
                </a:lnTo>
                <a:lnTo>
                  <a:pt x="178" y="16"/>
                </a:lnTo>
                <a:lnTo>
                  <a:pt x="174" y="15"/>
                </a:lnTo>
                <a:lnTo>
                  <a:pt x="168" y="13"/>
                </a:lnTo>
                <a:lnTo>
                  <a:pt x="164" y="13"/>
                </a:lnTo>
                <a:lnTo>
                  <a:pt x="161" y="14"/>
                </a:lnTo>
                <a:lnTo>
                  <a:pt x="157" y="15"/>
                </a:lnTo>
                <a:lnTo>
                  <a:pt x="154" y="15"/>
                </a:lnTo>
                <a:lnTo>
                  <a:pt x="152" y="13"/>
                </a:lnTo>
                <a:lnTo>
                  <a:pt x="149" y="11"/>
                </a:lnTo>
                <a:lnTo>
                  <a:pt x="144" y="7"/>
                </a:lnTo>
                <a:lnTo>
                  <a:pt x="139" y="5"/>
                </a:lnTo>
                <a:lnTo>
                  <a:pt x="139" y="2"/>
                </a:lnTo>
                <a:lnTo>
                  <a:pt x="138" y="2"/>
                </a:lnTo>
                <a:lnTo>
                  <a:pt x="133" y="2"/>
                </a:lnTo>
                <a:lnTo>
                  <a:pt x="126" y="2"/>
                </a:lnTo>
                <a:lnTo>
                  <a:pt x="121" y="1"/>
                </a:lnTo>
                <a:lnTo>
                  <a:pt x="115" y="0"/>
                </a:lnTo>
                <a:lnTo>
                  <a:pt x="111" y="1"/>
                </a:lnTo>
                <a:lnTo>
                  <a:pt x="108" y="4"/>
                </a:lnTo>
                <a:lnTo>
                  <a:pt x="106" y="5"/>
                </a:lnTo>
                <a:lnTo>
                  <a:pt x="101" y="6"/>
                </a:lnTo>
                <a:lnTo>
                  <a:pt x="95" y="7"/>
                </a:lnTo>
                <a:lnTo>
                  <a:pt x="88" y="9"/>
                </a:lnTo>
                <a:lnTo>
                  <a:pt x="83" y="12"/>
                </a:lnTo>
                <a:lnTo>
                  <a:pt x="78" y="14"/>
                </a:lnTo>
                <a:lnTo>
                  <a:pt x="73" y="15"/>
                </a:lnTo>
                <a:lnTo>
                  <a:pt x="68" y="15"/>
                </a:lnTo>
                <a:lnTo>
                  <a:pt x="64" y="14"/>
                </a:lnTo>
                <a:lnTo>
                  <a:pt x="61" y="16"/>
                </a:lnTo>
                <a:lnTo>
                  <a:pt x="60" y="23"/>
                </a:lnTo>
                <a:lnTo>
                  <a:pt x="58" y="32"/>
                </a:lnTo>
                <a:lnTo>
                  <a:pt x="58" y="40"/>
                </a:lnTo>
                <a:lnTo>
                  <a:pt x="55" y="45"/>
                </a:lnTo>
                <a:lnTo>
                  <a:pt x="49" y="47"/>
                </a:lnTo>
                <a:lnTo>
                  <a:pt x="42" y="47"/>
                </a:lnTo>
                <a:lnTo>
                  <a:pt x="38" y="49"/>
                </a:lnTo>
                <a:lnTo>
                  <a:pt x="34" y="50"/>
                </a:lnTo>
                <a:lnTo>
                  <a:pt x="31" y="52"/>
                </a:lnTo>
                <a:lnTo>
                  <a:pt x="28" y="54"/>
                </a:lnTo>
                <a:lnTo>
                  <a:pt x="28" y="58"/>
                </a:lnTo>
                <a:lnTo>
                  <a:pt x="30" y="61"/>
                </a:lnTo>
                <a:lnTo>
                  <a:pt x="32" y="65"/>
                </a:lnTo>
                <a:lnTo>
                  <a:pt x="36" y="68"/>
                </a:lnTo>
                <a:lnTo>
                  <a:pt x="41" y="73"/>
                </a:lnTo>
                <a:lnTo>
                  <a:pt x="46" y="78"/>
                </a:lnTo>
                <a:lnTo>
                  <a:pt x="48" y="85"/>
                </a:lnTo>
                <a:lnTo>
                  <a:pt x="50" y="91"/>
                </a:lnTo>
                <a:lnTo>
                  <a:pt x="55" y="92"/>
                </a:lnTo>
                <a:lnTo>
                  <a:pt x="58" y="93"/>
                </a:lnTo>
                <a:lnTo>
                  <a:pt x="61" y="97"/>
                </a:lnTo>
                <a:lnTo>
                  <a:pt x="63" y="103"/>
                </a:lnTo>
                <a:lnTo>
                  <a:pt x="64" y="110"/>
                </a:lnTo>
                <a:lnTo>
                  <a:pt x="64" y="113"/>
                </a:lnTo>
                <a:lnTo>
                  <a:pt x="61" y="115"/>
                </a:lnTo>
                <a:lnTo>
                  <a:pt x="57" y="114"/>
                </a:lnTo>
                <a:lnTo>
                  <a:pt x="54" y="112"/>
                </a:lnTo>
                <a:lnTo>
                  <a:pt x="50" y="110"/>
                </a:lnTo>
                <a:lnTo>
                  <a:pt x="48" y="106"/>
                </a:lnTo>
                <a:lnTo>
                  <a:pt x="46" y="103"/>
                </a:lnTo>
                <a:lnTo>
                  <a:pt x="45" y="100"/>
                </a:lnTo>
                <a:lnTo>
                  <a:pt x="42" y="99"/>
                </a:lnTo>
                <a:lnTo>
                  <a:pt x="38" y="100"/>
                </a:lnTo>
                <a:lnTo>
                  <a:pt x="31" y="103"/>
                </a:lnTo>
                <a:lnTo>
                  <a:pt x="25" y="105"/>
                </a:lnTo>
                <a:lnTo>
                  <a:pt x="18" y="107"/>
                </a:lnTo>
                <a:lnTo>
                  <a:pt x="11" y="110"/>
                </a:lnTo>
                <a:lnTo>
                  <a:pt x="5" y="111"/>
                </a:lnTo>
                <a:lnTo>
                  <a:pt x="1" y="114"/>
                </a:lnTo>
                <a:lnTo>
                  <a:pt x="0" y="116"/>
                </a:lnTo>
                <a:lnTo>
                  <a:pt x="1" y="119"/>
                </a:lnTo>
                <a:lnTo>
                  <a:pt x="5" y="121"/>
                </a:lnTo>
                <a:lnTo>
                  <a:pt x="10" y="123"/>
                </a:lnTo>
                <a:lnTo>
                  <a:pt x="15" y="126"/>
                </a:lnTo>
                <a:lnTo>
                  <a:pt x="15" y="129"/>
                </a:lnTo>
                <a:lnTo>
                  <a:pt x="12" y="134"/>
                </a:lnTo>
                <a:lnTo>
                  <a:pt x="12" y="137"/>
                </a:lnTo>
                <a:lnTo>
                  <a:pt x="13" y="141"/>
                </a:lnTo>
                <a:lnTo>
                  <a:pt x="16" y="146"/>
                </a:lnTo>
                <a:lnTo>
                  <a:pt x="17" y="151"/>
                </a:lnTo>
                <a:lnTo>
                  <a:pt x="18" y="154"/>
                </a:lnTo>
                <a:lnTo>
                  <a:pt x="20" y="156"/>
                </a:lnTo>
                <a:lnTo>
                  <a:pt x="24" y="153"/>
                </a:lnTo>
                <a:lnTo>
                  <a:pt x="28" y="151"/>
                </a:lnTo>
                <a:lnTo>
                  <a:pt x="33" y="150"/>
                </a:lnTo>
                <a:lnTo>
                  <a:pt x="36" y="149"/>
                </a:lnTo>
                <a:lnTo>
                  <a:pt x="41" y="150"/>
                </a:lnTo>
                <a:lnTo>
                  <a:pt x="47" y="151"/>
                </a:lnTo>
                <a:lnTo>
                  <a:pt x="53" y="150"/>
                </a:lnTo>
                <a:lnTo>
                  <a:pt x="60" y="150"/>
                </a:lnTo>
                <a:lnTo>
                  <a:pt x="64" y="150"/>
                </a:lnTo>
                <a:lnTo>
                  <a:pt x="65" y="152"/>
                </a:lnTo>
                <a:lnTo>
                  <a:pt x="64" y="156"/>
                </a:lnTo>
                <a:lnTo>
                  <a:pt x="63" y="160"/>
                </a:lnTo>
                <a:lnTo>
                  <a:pt x="64" y="164"/>
                </a:lnTo>
                <a:lnTo>
                  <a:pt x="66" y="167"/>
                </a:lnTo>
                <a:lnTo>
                  <a:pt x="65" y="172"/>
                </a:lnTo>
                <a:lnTo>
                  <a:pt x="63" y="175"/>
                </a:lnTo>
                <a:lnTo>
                  <a:pt x="60" y="176"/>
                </a:lnTo>
                <a:lnTo>
                  <a:pt x="55" y="175"/>
                </a:lnTo>
                <a:lnTo>
                  <a:pt x="50" y="174"/>
                </a:lnTo>
                <a:lnTo>
                  <a:pt x="46" y="173"/>
                </a:lnTo>
                <a:lnTo>
                  <a:pt x="45" y="176"/>
                </a:lnTo>
                <a:lnTo>
                  <a:pt x="42" y="180"/>
                </a:lnTo>
                <a:lnTo>
                  <a:pt x="39" y="181"/>
                </a:lnTo>
                <a:lnTo>
                  <a:pt x="34" y="180"/>
                </a:lnTo>
                <a:lnTo>
                  <a:pt x="32" y="179"/>
                </a:lnTo>
                <a:lnTo>
                  <a:pt x="31" y="178"/>
                </a:lnTo>
                <a:lnTo>
                  <a:pt x="28" y="179"/>
                </a:lnTo>
                <a:lnTo>
                  <a:pt x="24" y="181"/>
                </a:lnTo>
                <a:lnTo>
                  <a:pt x="22" y="184"/>
                </a:lnTo>
                <a:lnTo>
                  <a:pt x="22" y="187"/>
                </a:lnTo>
                <a:lnTo>
                  <a:pt x="22" y="190"/>
                </a:lnTo>
                <a:lnTo>
                  <a:pt x="16" y="195"/>
                </a:lnTo>
                <a:lnTo>
                  <a:pt x="9" y="199"/>
                </a:lnTo>
                <a:lnTo>
                  <a:pt x="7" y="202"/>
                </a:lnTo>
                <a:lnTo>
                  <a:pt x="7" y="204"/>
                </a:lnTo>
                <a:lnTo>
                  <a:pt x="5" y="207"/>
                </a:lnTo>
                <a:lnTo>
                  <a:pt x="4" y="212"/>
                </a:lnTo>
                <a:lnTo>
                  <a:pt x="4" y="217"/>
                </a:lnTo>
                <a:lnTo>
                  <a:pt x="5" y="222"/>
                </a:lnTo>
                <a:lnTo>
                  <a:pt x="8" y="226"/>
                </a:lnTo>
                <a:lnTo>
                  <a:pt x="10" y="229"/>
                </a:lnTo>
                <a:lnTo>
                  <a:pt x="11" y="234"/>
                </a:lnTo>
                <a:lnTo>
                  <a:pt x="11" y="237"/>
                </a:lnTo>
                <a:lnTo>
                  <a:pt x="11" y="239"/>
                </a:lnTo>
                <a:lnTo>
                  <a:pt x="15" y="250"/>
                </a:lnTo>
                <a:lnTo>
                  <a:pt x="15" y="251"/>
                </a:lnTo>
                <a:lnTo>
                  <a:pt x="16" y="255"/>
                </a:lnTo>
                <a:lnTo>
                  <a:pt x="18" y="257"/>
                </a:lnTo>
                <a:lnTo>
                  <a:pt x="22" y="259"/>
                </a:lnTo>
                <a:lnTo>
                  <a:pt x="28" y="260"/>
                </a:lnTo>
                <a:lnTo>
                  <a:pt x="35" y="260"/>
                </a:lnTo>
                <a:lnTo>
                  <a:pt x="41" y="260"/>
                </a:lnTo>
                <a:lnTo>
                  <a:pt x="43" y="260"/>
                </a:lnTo>
                <a:lnTo>
                  <a:pt x="43" y="264"/>
                </a:lnTo>
                <a:lnTo>
                  <a:pt x="42" y="272"/>
                </a:lnTo>
                <a:lnTo>
                  <a:pt x="43" y="280"/>
                </a:lnTo>
                <a:lnTo>
                  <a:pt x="45" y="287"/>
                </a:lnTo>
                <a:lnTo>
                  <a:pt x="49" y="288"/>
                </a:lnTo>
                <a:lnTo>
                  <a:pt x="54" y="287"/>
                </a:lnTo>
                <a:lnTo>
                  <a:pt x="60" y="285"/>
                </a:lnTo>
                <a:lnTo>
                  <a:pt x="64" y="286"/>
                </a:lnTo>
                <a:lnTo>
                  <a:pt x="69" y="290"/>
                </a:lnTo>
                <a:lnTo>
                  <a:pt x="73" y="294"/>
                </a:lnTo>
                <a:lnTo>
                  <a:pt x="78" y="298"/>
                </a:lnTo>
                <a:lnTo>
                  <a:pt x="79" y="300"/>
                </a:lnTo>
                <a:lnTo>
                  <a:pt x="79" y="297"/>
                </a:lnTo>
                <a:lnTo>
                  <a:pt x="80" y="294"/>
                </a:lnTo>
                <a:lnTo>
                  <a:pt x="83" y="290"/>
                </a:lnTo>
                <a:lnTo>
                  <a:pt x="86" y="290"/>
                </a:lnTo>
                <a:lnTo>
                  <a:pt x="92" y="290"/>
                </a:lnTo>
                <a:lnTo>
                  <a:pt x="96" y="289"/>
                </a:lnTo>
                <a:lnTo>
                  <a:pt x="100" y="289"/>
                </a:lnTo>
                <a:lnTo>
                  <a:pt x="100" y="292"/>
                </a:lnTo>
                <a:lnTo>
                  <a:pt x="98" y="297"/>
                </a:lnTo>
                <a:lnTo>
                  <a:pt x="96" y="305"/>
                </a:lnTo>
                <a:lnTo>
                  <a:pt x="94" y="315"/>
                </a:lnTo>
                <a:lnTo>
                  <a:pt x="89" y="323"/>
                </a:lnTo>
                <a:lnTo>
                  <a:pt x="84" y="330"/>
                </a:lnTo>
                <a:lnTo>
                  <a:pt x="80" y="335"/>
                </a:lnTo>
                <a:lnTo>
                  <a:pt x="78" y="340"/>
                </a:lnTo>
                <a:lnTo>
                  <a:pt x="75" y="342"/>
                </a:lnTo>
                <a:lnTo>
                  <a:pt x="70" y="342"/>
                </a:lnTo>
                <a:lnTo>
                  <a:pt x="64" y="342"/>
                </a:lnTo>
                <a:lnTo>
                  <a:pt x="58" y="345"/>
                </a:lnTo>
                <a:lnTo>
                  <a:pt x="55" y="347"/>
                </a:lnTo>
                <a:lnTo>
                  <a:pt x="55" y="350"/>
                </a:lnTo>
                <a:lnTo>
                  <a:pt x="57" y="354"/>
                </a:lnTo>
                <a:lnTo>
                  <a:pt x="61" y="356"/>
                </a:lnTo>
                <a:lnTo>
                  <a:pt x="64" y="356"/>
                </a:lnTo>
                <a:lnTo>
                  <a:pt x="68" y="355"/>
                </a:lnTo>
                <a:lnTo>
                  <a:pt x="72" y="353"/>
                </a:lnTo>
                <a:lnTo>
                  <a:pt x="77" y="349"/>
                </a:lnTo>
                <a:lnTo>
                  <a:pt x="84" y="347"/>
                </a:lnTo>
                <a:lnTo>
                  <a:pt x="89" y="343"/>
                </a:lnTo>
                <a:lnTo>
                  <a:pt x="94" y="339"/>
                </a:lnTo>
                <a:lnTo>
                  <a:pt x="98" y="335"/>
                </a:lnTo>
                <a:lnTo>
                  <a:pt x="101" y="333"/>
                </a:lnTo>
                <a:lnTo>
                  <a:pt x="106" y="333"/>
                </a:lnTo>
                <a:lnTo>
                  <a:pt x="109" y="334"/>
                </a:lnTo>
                <a:lnTo>
                  <a:pt x="113" y="333"/>
                </a:lnTo>
                <a:lnTo>
                  <a:pt x="115" y="330"/>
                </a:lnTo>
                <a:lnTo>
                  <a:pt x="116" y="325"/>
                </a:lnTo>
                <a:lnTo>
                  <a:pt x="117" y="320"/>
                </a:lnTo>
                <a:lnTo>
                  <a:pt x="118" y="318"/>
                </a:lnTo>
                <a:lnTo>
                  <a:pt x="121" y="316"/>
                </a:lnTo>
                <a:lnTo>
                  <a:pt x="125" y="312"/>
                </a:lnTo>
                <a:lnTo>
                  <a:pt x="131" y="309"/>
                </a:lnTo>
                <a:lnTo>
                  <a:pt x="136" y="307"/>
                </a:lnTo>
                <a:lnTo>
                  <a:pt x="138" y="305"/>
                </a:lnTo>
                <a:lnTo>
                  <a:pt x="138" y="304"/>
                </a:lnTo>
                <a:lnTo>
                  <a:pt x="137" y="302"/>
                </a:lnTo>
                <a:lnTo>
                  <a:pt x="138" y="300"/>
                </a:lnTo>
                <a:lnTo>
                  <a:pt x="141" y="297"/>
                </a:lnTo>
                <a:lnTo>
                  <a:pt x="145" y="296"/>
                </a:lnTo>
                <a:lnTo>
                  <a:pt x="148" y="294"/>
                </a:lnTo>
                <a:lnTo>
                  <a:pt x="149" y="290"/>
                </a:lnTo>
                <a:lnTo>
                  <a:pt x="148" y="287"/>
                </a:lnTo>
                <a:lnTo>
                  <a:pt x="146" y="283"/>
                </a:lnTo>
                <a:lnTo>
                  <a:pt x="142" y="281"/>
                </a:lnTo>
                <a:lnTo>
                  <a:pt x="142" y="278"/>
                </a:lnTo>
                <a:lnTo>
                  <a:pt x="144" y="274"/>
                </a:lnTo>
                <a:lnTo>
                  <a:pt x="146" y="271"/>
                </a:lnTo>
                <a:lnTo>
                  <a:pt x="148" y="269"/>
                </a:lnTo>
                <a:lnTo>
                  <a:pt x="151" y="265"/>
                </a:lnTo>
                <a:lnTo>
                  <a:pt x="154" y="258"/>
                </a:lnTo>
                <a:lnTo>
                  <a:pt x="159" y="249"/>
                </a:lnTo>
                <a:lnTo>
                  <a:pt x="164" y="241"/>
                </a:lnTo>
                <a:lnTo>
                  <a:pt x="169" y="235"/>
                </a:lnTo>
                <a:lnTo>
                  <a:pt x="175" y="234"/>
                </a:lnTo>
                <a:lnTo>
                  <a:pt x="177" y="236"/>
                </a:lnTo>
                <a:lnTo>
                  <a:pt x="176" y="240"/>
                </a:lnTo>
                <a:lnTo>
                  <a:pt x="174" y="243"/>
                </a:lnTo>
                <a:lnTo>
                  <a:pt x="170" y="248"/>
                </a:lnTo>
                <a:lnTo>
                  <a:pt x="168" y="254"/>
                </a:lnTo>
                <a:lnTo>
                  <a:pt x="167" y="260"/>
                </a:lnTo>
                <a:lnTo>
                  <a:pt x="166" y="267"/>
                </a:lnTo>
                <a:lnTo>
                  <a:pt x="164" y="270"/>
                </a:lnTo>
                <a:lnTo>
                  <a:pt x="163" y="272"/>
                </a:lnTo>
                <a:lnTo>
                  <a:pt x="163" y="277"/>
                </a:lnTo>
                <a:lnTo>
                  <a:pt x="164" y="280"/>
                </a:lnTo>
                <a:lnTo>
                  <a:pt x="168" y="280"/>
                </a:lnTo>
                <a:lnTo>
                  <a:pt x="172" y="277"/>
                </a:lnTo>
                <a:lnTo>
                  <a:pt x="178" y="273"/>
                </a:lnTo>
                <a:lnTo>
                  <a:pt x="183" y="270"/>
                </a:lnTo>
                <a:lnTo>
                  <a:pt x="186" y="266"/>
                </a:lnTo>
                <a:lnTo>
                  <a:pt x="189" y="264"/>
                </a:lnTo>
                <a:lnTo>
                  <a:pt x="189" y="263"/>
                </a:lnTo>
                <a:lnTo>
                  <a:pt x="191" y="260"/>
                </a:lnTo>
                <a:lnTo>
                  <a:pt x="194" y="260"/>
                </a:lnTo>
                <a:lnTo>
                  <a:pt x="199" y="259"/>
                </a:lnTo>
                <a:lnTo>
                  <a:pt x="204" y="255"/>
                </a:lnTo>
                <a:lnTo>
                  <a:pt x="206" y="251"/>
                </a:lnTo>
                <a:lnTo>
                  <a:pt x="207" y="250"/>
                </a:lnTo>
                <a:lnTo>
                  <a:pt x="206" y="249"/>
                </a:lnTo>
                <a:lnTo>
                  <a:pt x="204" y="245"/>
                </a:lnTo>
                <a:lnTo>
                  <a:pt x="204" y="242"/>
                </a:lnTo>
                <a:lnTo>
                  <a:pt x="207" y="239"/>
                </a:lnTo>
                <a:lnTo>
                  <a:pt x="213" y="237"/>
                </a:lnTo>
                <a:lnTo>
                  <a:pt x="219" y="237"/>
                </a:lnTo>
                <a:lnTo>
                  <a:pt x="223" y="239"/>
                </a:lnTo>
                <a:lnTo>
                  <a:pt x="227" y="240"/>
                </a:lnTo>
                <a:lnTo>
                  <a:pt x="230" y="242"/>
                </a:lnTo>
                <a:lnTo>
                  <a:pt x="235" y="243"/>
                </a:lnTo>
                <a:lnTo>
                  <a:pt x="242" y="245"/>
                </a:lnTo>
                <a:lnTo>
                  <a:pt x="250" y="248"/>
                </a:lnTo>
                <a:lnTo>
                  <a:pt x="257" y="249"/>
                </a:lnTo>
                <a:lnTo>
                  <a:pt x="260" y="249"/>
                </a:lnTo>
                <a:lnTo>
                  <a:pt x="262" y="248"/>
                </a:lnTo>
                <a:lnTo>
                  <a:pt x="266" y="248"/>
                </a:lnTo>
                <a:lnTo>
                  <a:pt x="270" y="248"/>
                </a:lnTo>
                <a:lnTo>
                  <a:pt x="275" y="249"/>
                </a:lnTo>
                <a:lnTo>
                  <a:pt x="280" y="250"/>
                </a:lnTo>
                <a:lnTo>
                  <a:pt x="288" y="250"/>
                </a:lnTo>
                <a:lnTo>
                  <a:pt x="296" y="250"/>
                </a:lnTo>
                <a:lnTo>
                  <a:pt x="301" y="250"/>
                </a:lnTo>
                <a:lnTo>
                  <a:pt x="306" y="251"/>
                </a:lnTo>
                <a:lnTo>
                  <a:pt x="311" y="255"/>
                </a:lnTo>
                <a:lnTo>
                  <a:pt x="316" y="258"/>
                </a:lnTo>
                <a:lnTo>
                  <a:pt x="322" y="259"/>
                </a:lnTo>
                <a:lnTo>
                  <a:pt x="327" y="260"/>
                </a:lnTo>
                <a:lnTo>
                  <a:pt x="328" y="260"/>
                </a:lnTo>
                <a:lnTo>
                  <a:pt x="329" y="262"/>
                </a:lnTo>
                <a:lnTo>
                  <a:pt x="330" y="263"/>
                </a:lnTo>
                <a:lnTo>
                  <a:pt x="334" y="266"/>
                </a:lnTo>
                <a:lnTo>
                  <a:pt x="338" y="269"/>
                </a:lnTo>
                <a:lnTo>
                  <a:pt x="344" y="270"/>
                </a:lnTo>
                <a:lnTo>
                  <a:pt x="349" y="271"/>
                </a:lnTo>
                <a:lnTo>
                  <a:pt x="352" y="271"/>
                </a:lnTo>
                <a:lnTo>
                  <a:pt x="354" y="269"/>
                </a:lnTo>
                <a:lnTo>
                  <a:pt x="356" y="265"/>
                </a:lnTo>
                <a:lnTo>
                  <a:pt x="357" y="262"/>
                </a:lnTo>
                <a:lnTo>
                  <a:pt x="359" y="262"/>
                </a:lnTo>
                <a:lnTo>
                  <a:pt x="365" y="263"/>
                </a:lnTo>
                <a:lnTo>
                  <a:pt x="372" y="265"/>
                </a:lnTo>
                <a:lnTo>
                  <a:pt x="377" y="266"/>
                </a:lnTo>
                <a:lnTo>
                  <a:pt x="383" y="269"/>
                </a:lnTo>
                <a:lnTo>
                  <a:pt x="388" y="273"/>
                </a:lnTo>
                <a:lnTo>
                  <a:pt x="392" y="279"/>
                </a:lnTo>
                <a:lnTo>
                  <a:pt x="397" y="283"/>
                </a:lnTo>
                <a:lnTo>
                  <a:pt x="401" y="286"/>
                </a:lnTo>
                <a:lnTo>
                  <a:pt x="402" y="287"/>
                </a:lnTo>
                <a:lnTo>
                  <a:pt x="412" y="297"/>
                </a:lnTo>
                <a:lnTo>
                  <a:pt x="418" y="303"/>
                </a:lnTo>
                <a:lnTo>
                  <a:pt x="419" y="303"/>
                </a:lnTo>
                <a:lnTo>
                  <a:pt x="421" y="303"/>
                </a:lnTo>
                <a:lnTo>
                  <a:pt x="424" y="304"/>
                </a:lnTo>
                <a:lnTo>
                  <a:pt x="427" y="307"/>
                </a:lnTo>
                <a:lnTo>
                  <a:pt x="432" y="311"/>
                </a:lnTo>
                <a:lnTo>
                  <a:pt x="437" y="317"/>
                </a:lnTo>
                <a:lnTo>
                  <a:pt x="441" y="321"/>
                </a:lnTo>
                <a:lnTo>
                  <a:pt x="443" y="324"/>
                </a:lnTo>
                <a:close/>
              </a:path>
            </a:pathLst>
          </a:custGeom>
          <a:solidFill>
            <a:srgbClr val="769DA3"/>
          </a:solidFill>
          <a:ln w="28575">
            <a:noFill/>
          </a:ln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rgbClr val="C56870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Freeform 1114"/>
          <p:cNvSpPr>
            <a:spLocks/>
          </p:cNvSpPr>
          <p:nvPr/>
        </p:nvSpPr>
        <p:spPr bwMode="auto">
          <a:xfrm>
            <a:off x="1941421" y="2097286"/>
            <a:ext cx="738111" cy="533400"/>
          </a:xfrm>
          <a:custGeom>
            <a:avLst/>
            <a:gdLst>
              <a:gd name="T0" fmla="*/ 26 w 730"/>
              <a:gd name="T1" fmla="*/ 112 h 517"/>
              <a:gd name="T2" fmla="*/ 17 w 730"/>
              <a:gd name="T3" fmla="*/ 255 h 517"/>
              <a:gd name="T4" fmla="*/ 34 w 730"/>
              <a:gd name="T5" fmla="*/ 255 h 517"/>
              <a:gd name="T6" fmla="*/ 24 w 730"/>
              <a:gd name="T7" fmla="*/ 285 h 517"/>
              <a:gd name="T8" fmla="*/ 11 w 730"/>
              <a:gd name="T9" fmla="*/ 268 h 517"/>
              <a:gd name="T10" fmla="*/ 0 w 730"/>
              <a:gd name="T11" fmla="*/ 304 h 517"/>
              <a:gd name="T12" fmla="*/ 51 w 730"/>
              <a:gd name="T13" fmla="*/ 333 h 517"/>
              <a:gd name="T14" fmla="*/ 53 w 730"/>
              <a:gd name="T15" fmla="*/ 346 h 517"/>
              <a:gd name="T16" fmla="*/ 66 w 730"/>
              <a:gd name="T17" fmla="*/ 348 h 517"/>
              <a:gd name="T18" fmla="*/ 133 w 730"/>
              <a:gd name="T19" fmla="*/ 452 h 517"/>
              <a:gd name="T20" fmla="*/ 207 w 730"/>
              <a:gd name="T21" fmla="*/ 449 h 517"/>
              <a:gd name="T22" fmla="*/ 262 w 730"/>
              <a:gd name="T23" fmla="*/ 473 h 517"/>
              <a:gd name="T24" fmla="*/ 289 w 730"/>
              <a:gd name="T25" fmla="*/ 469 h 517"/>
              <a:gd name="T26" fmla="*/ 456 w 730"/>
              <a:gd name="T27" fmla="*/ 473 h 517"/>
              <a:gd name="T28" fmla="*/ 646 w 730"/>
              <a:gd name="T29" fmla="*/ 517 h 517"/>
              <a:gd name="T30" fmla="*/ 650 w 730"/>
              <a:gd name="T31" fmla="*/ 460 h 517"/>
              <a:gd name="T32" fmla="*/ 730 w 730"/>
              <a:gd name="T33" fmla="*/ 129 h 517"/>
              <a:gd name="T34" fmla="*/ 224 w 730"/>
              <a:gd name="T35" fmla="*/ 0 h 517"/>
              <a:gd name="T36" fmla="*/ 228 w 730"/>
              <a:gd name="T37" fmla="*/ 97 h 517"/>
              <a:gd name="T38" fmla="*/ 203 w 730"/>
              <a:gd name="T39" fmla="*/ 177 h 517"/>
              <a:gd name="T40" fmla="*/ 199 w 730"/>
              <a:gd name="T41" fmla="*/ 219 h 517"/>
              <a:gd name="T42" fmla="*/ 146 w 730"/>
              <a:gd name="T43" fmla="*/ 234 h 517"/>
              <a:gd name="T44" fmla="*/ 142 w 730"/>
              <a:gd name="T45" fmla="*/ 213 h 517"/>
              <a:gd name="T46" fmla="*/ 186 w 730"/>
              <a:gd name="T47" fmla="*/ 186 h 517"/>
              <a:gd name="T48" fmla="*/ 182 w 730"/>
              <a:gd name="T49" fmla="*/ 165 h 517"/>
              <a:gd name="T50" fmla="*/ 144 w 730"/>
              <a:gd name="T51" fmla="*/ 169 h 517"/>
              <a:gd name="T52" fmla="*/ 173 w 730"/>
              <a:gd name="T53" fmla="*/ 144 h 517"/>
              <a:gd name="T54" fmla="*/ 194 w 730"/>
              <a:gd name="T55" fmla="*/ 127 h 517"/>
              <a:gd name="T56" fmla="*/ 30 w 730"/>
              <a:gd name="T57" fmla="*/ 25 h 517"/>
              <a:gd name="T58" fmla="*/ 17 w 730"/>
              <a:gd name="T59" fmla="*/ 53 h 517"/>
              <a:gd name="T60" fmla="*/ 26 w 730"/>
              <a:gd name="T61" fmla="*/ 112 h 517"/>
              <a:gd name="T62" fmla="*/ 26 w 730"/>
              <a:gd name="T63" fmla="*/ 112 h 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30" h="517">
                <a:moveTo>
                  <a:pt x="26" y="112"/>
                </a:moveTo>
                <a:lnTo>
                  <a:pt x="17" y="255"/>
                </a:lnTo>
                <a:lnTo>
                  <a:pt x="34" y="255"/>
                </a:lnTo>
                <a:lnTo>
                  <a:pt x="24" y="285"/>
                </a:lnTo>
                <a:lnTo>
                  <a:pt x="11" y="268"/>
                </a:lnTo>
                <a:lnTo>
                  <a:pt x="0" y="304"/>
                </a:lnTo>
                <a:lnTo>
                  <a:pt x="51" y="333"/>
                </a:lnTo>
                <a:lnTo>
                  <a:pt x="53" y="346"/>
                </a:lnTo>
                <a:lnTo>
                  <a:pt x="66" y="348"/>
                </a:lnTo>
                <a:lnTo>
                  <a:pt x="133" y="452"/>
                </a:lnTo>
                <a:lnTo>
                  <a:pt x="207" y="449"/>
                </a:lnTo>
                <a:lnTo>
                  <a:pt x="262" y="473"/>
                </a:lnTo>
                <a:lnTo>
                  <a:pt x="289" y="469"/>
                </a:lnTo>
                <a:lnTo>
                  <a:pt x="456" y="473"/>
                </a:lnTo>
                <a:lnTo>
                  <a:pt x="646" y="517"/>
                </a:lnTo>
                <a:lnTo>
                  <a:pt x="650" y="460"/>
                </a:lnTo>
                <a:lnTo>
                  <a:pt x="730" y="129"/>
                </a:lnTo>
                <a:lnTo>
                  <a:pt x="224" y="0"/>
                </a:lnTo>
                <a:lnTo>
                  <a:pt x="228" y="97"/>
                </a:lnTo>
                <a:lnTo>
                  <a:pt x="203" y="177"/>
                </a:lnTo>
                <a:lnTo>
                  <a:pt x="199" y="219"/>
                </a:lnTo>
                <a:lnTo>
                  <a:pt x="146" y="234"/>
                </a:lnTo>
                <a:lnTo>
                  <a:pt x="142" y="213"/>
                </a:lnTo>
                <a:lnTo>
                  <a:pt x="186" y="186"/>
                </a:lnTo>
                <a:lnTo>
                  <a:pt x="182" y="165"/>
                </a:lnTo>
                <a:lnTo>
                  <a:pt x="144" y="169"/>
                </a:lnTo>
                <a:lnTo>
                  <a:pt x="173" y="144"/>
                </a:lnTo>
                <a:lnTo>
                  <a:pt x="194" y="127"/>
                </a:lnTo>
                <a:lnTo>
                  <a:pt x="30" y="25"/>
                </a:lnTo>
                <a:lnTo>
                  <a:pt x="17" y="53"/>
                </a:lnTo>
                <a:lnTo>
                  <a:pt x="26" y="112"/>
                </a:lnTo>
                <a:lnTo>
                  <a:pt x="26" y="112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Freeform 1116"/>
          <p:cNvSpPr>
            <a:spLocks/>
          </p:cNvSpPr>
          <p:nvPr/>
        </p:nvSpPr>
        <p:spPr bwMode="auto">
          <a:xfrm>
            <a:off x="2623974" y="3227586"/>
            <a:ext cx="626997" cy="779463"/>
          </a:xfrm>
          <a:custGeom>
            <a:avLst/>
            <a:gdLst>
              <a:gd name="T0" fmla="*/ 135 w 618"/>
              <a:gd name="T1" fmla="*/ 0 h 752"/>
              <a:gd name="T2" fmla="*/ 433 w 618"/>
              <a:gd name="T3" fmla="*/ 55 h 752"/>
              <a:gd name="T4" fmla="*/ 410 w 618"/>
              <a:gd name="T5" fmla="*/ 186 h 752"/>
              <a:gd name="T6" fmla="*/ 618 w 618"/>
              <a:gd name="T7" fmla="*/ 218 h 752"/>
              <a:gd name="T8" fmla="*/ 538 w 618"/>
              <a:gd name="T9" fmla="*/ 752 h 752"/>
              <a:gd name="T10" fmla="*/ 0 w 618"/>
              <a:gd name="T11" fmla="*/ 663 h 752"/>
              <a:gd name="T12" fmla="*/ 135 w 618"/>
              <a:gd name="T13" fmla="*/ 0 h 752"/>
              <a:gd name="T14" fmla="*/ 135 w 618"/>
              <a:gd name="T15" fmla="*/ 0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18" h="752">
                <a:moveTo>
                  <a:pt x="135" y="0"/>
                </a:moveTo>
                <a:lnTo>
                  <a:pt x="433" y="55"/>
                </a:lnTo>
                <a:lnTo>
                  <a:pt x="410" y="186"/>
                </a:lnTo>
                <a:lnTo>
                  <a:pt x="618" y="218"/>
                </a:lnTo>
                <a:lnTo>
                  <a:pt x="538" y="752"/>
                </a:lnTo>
                <a:lnTo>
                  <a:pt x="0" y="663"/>
                </a:lnTo>
                <a:lnTo>
                  <a:pt x="135" y="0"/>
                </a:lnTo>
                <a:lnTo>
                  <a:pt x="135" y="0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solidFill>
                <a:srgbClr val="C56870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Freeform 1117"/>
          <p:cNvSpPr>
            <a:spLocks/>
          </p:cNvSpPr>
          <p:nvPr/>
        </p:nvSpPr>
        <p:spPr bwMode="auto">
          <a:xfrm>
            <a:off x="1743004" y="2422724"/>
            <a:ext cx="884145" cy="739775"/>
          </a:xfrm>
          <a:custGeom>
            <a:avLst/>
            <a:gdLst>
              <a:gd name="T0" fmla="*/ 0 w 871"/>
              <a:gd name="T1" fmla="*/ 537 h 720"/>
              <a:gd name="T2" fmla="*/ 38 w 871"/>
              <a:gd name="T3" fmla="*/ 355 h 720"/>
              <a:gd name="T4" fmla="*/ 82 w 871"/>
              <a:gd name="T5" fmla="*/ 302 h 720"/>
              <a:gd name="T6" fmla="*/ 188 w 871"/>
              <a:gd name="T7" fmla="*/ 0 h 720"/>
              <a:gd name="T8" fmla="*/ 243 w 871"/>
              <a:gd name="T9" fmla="*/ 15 h 720"/>
              <a:gd name="T10" fmla="*/ 245 w 871"/>
              <a:gd name="T11" fmla="*/ 28 h 720"/>
              <a:gd name="T12" fmla="*/ 258 w 871"/>
              <a:gd name="T13" fmla="*/ 30 h 720"/>
              <a:gd name="T14" fmla="*/ 325 w 871"/>
              <a:gd name="T15" fmla="*/ 134 h 720"/>
              <a:gd name="T16" fmla="*/ 399 w 871"/>
              <a:gd name="T17" fmla="*/ 133 h 720"/>
              <a:gd name="T18" fmla="*/ 454 w 871"/>
              <a:gd name="T19" fmla="*/ 157 h 720"/>
              <a:gd name="T20" fmla="*/ 481 w 871"/>
              <a:gd name="T21" fmla="*/ 152 h 720"/>
              <a:gd name="T22" fmla="*/ 648 w 871"/>
              <a:gd name="T23" fmla="*/ 157 h 720"/>
              <a:gd name="T24" fmla="*/ 838 w 871"/>
              <a:gd name="T25" fmla="*/ 199 h 720"/>
              <a:gd name="T26" fmla="*/ 848 w 871"/>
              <a:gd name="T27" fmla="*/ 224 h 720"/>
              <a:gd name="T28" fmla="*/ 871 w 871"/>
              <a:gd name="T29" fmla="*/ 256 h 720"/>
              <a:gd name="T30" fmla="*/ 806 w 871"/>
              <a:gd name="T31" fmla="*/ 353 h 720"/>
              <a:gd name="T32" fmla="*/ 766 w 871"/>
              <a:gd name="T33" fmla="*/ 389 h 720"/>
              <a:gd name="T34" fmla="*/ 760 w 871"/>
              <a:gd name="T35" fmla="*/ 416 h 720"/>
              <a:gd name="T36" fmla="*/ 783 w 871"/>
              <a:gd name="T37" fmla="*/ 444 h 720"/>
              <a:gd name="T38" fmla="*/ 756 w 871"/>
              <a:gd name="T39" fmla="*/ 503 h 720"/>
              <a:gd name="T40" fmla="*/ 703 w 871"/>
              <a:gd name="T41" fmla="*/ 720 h 720"/>
              <a:gd name="T42" fmla="*/ 410 w 871"/>
              <a:gd name="T43" fmla="*/ 650 h 720"/>
              <a:gd name="T44" fmla="*/ 0 w 871"/>
              <a:gd name="T45" fmla="*/ 537 h 720"/>
              <a:gd name="T46" fmla="*/ 0 w 871"/>
              <a:gd name="T47" fmla="*/ 537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71" h="720">
                <a:moveTo>
                  <a:pt x="0" y="537"/>
                </a:moveTo>
                <a:lnTo>
                  <a:pt x="38" y="355"/>
                </a:lnTo>
                <a:lnTo>
                  <a:pt x="82" y="302"/>
                </a:lnTo>
                <a:lnTo>
                  <a:pt x="188" y="0"/>
                </a:lnTo>
                <a:lnTo>
                  <a:pt x="243" y="15"/>
                </a:lnTo>
                <a:lnTo>
                  <a:pt x="245" y="28"/>
                </a:lnTo>
                <a:lnTo>
                  <a:pt x="258" y="30"/>
                </a:lnTo>
                <a:lnTo>
                  <a:pt x="325" y="134"/>
                </a:lnTo>
                <a:lnTo>
                  <a:pt x="399" y="133"/>
                </a:lnTo>
                <a:lnTo>
                  <a:pt x="454" y="157"/>
                </a:lnTo>
                <a:lnTo>
                  <a:pt x="481" y="152"/>
                </a:lnTo>
                <a:lnTo>
                  <a:pt x="648" y="157"/>
                </a:lnTo>
                <a:lnTo>
                  <a:pt x="838" y="199"/>
                </a:lnTo>
                <a:lnTo>
                  <a:pt x="848" y="224"/>
                </a:lnTo>
                <a:lnTo>
                  <a:pt x="871" y="256"/>
                </a:lnTo>
                <a:lnTo>
                  <a:pt x="806" y="353"/>
                </a:lnTo>
                <a:lnTo>
                  <a:pt x="766" y="389"/>
                </a:lnTo>
                <a:lnTo>
                  <a:pt x="760" y="416"/>
                </a:lnTo>
                <a:lnTo>
                  <a:pt x="783" y="444"/>
                </a:lnTo>
                <a:lnTo>
                  <a:pt x="756" y="503"/>
                </a:lnTo>
                <a:lnTo>
                  <a:pt x="703" y="720"/>
                </a:lnTo>
                <a:lnTo>
                  <a:pt x="410" y="650"/>
                </a:lnTo>
                <a:lnTo>
                  <a:pt x="0" y="537"/>
                </a:lnTo>
                <a:lnTo>
                  <a:pt x="0" y="537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Freeform 1118"/>
          <p:cNvSpPr>
            <a:spLocks/>
          </p:cNvSpPr>
          <p:nvPr/>
        </p:nvSpPr>
        <p:spPr bwMode="auto">
          <a:xfrm>
            <a:off x="1660463" y="2978349"/>
            <a:ext cx="879383" cy="1482725"/>
          </a:xfrm>
          <a:custGeom>
            <a:avLst/>
            <a:gdLst>
              <a:gd name="T0" fmla="*/ 29 w 865"/>
              <a:gd name="T1" fmla="*/ 293 h 1443"/>
              <a:gd name="T2" fmla="*/ 4 w 865"/>
              <a:gd name="T3" fmla="*/ 405 h 1443"/>
              <a:gd name="T4" fmla="*/ 87 w 865"/>
              <a:gd name="T5" fmla="*/ 586 h 1443"/>
              <a:gd name="T6" fmla="*/ 103 w 865"/>
              <a:gd name="T7" fmla="*/ 574 h 1443"/>
              <a:gd name="T8" fmla="*/ 129 w 865"/>
              <a:gd name="T9" fmla="*/ 650 h 1443"/>
              <a:gd name="T10" fmla="*/ 87 w 865"/>
              <a:gd name="T11" fmla="*/ 597 h 1443"/>
              <a:gd name="T12" fmla="*/ 78 w 865"/>
              <a:gd name="T13" fmla="*/ 681 h 1443"/>
              <a:gd name="T14" fmla="*/ 125 w 865"/>
              <a:gd name="T15" fmla="*/ 732 h 1443"/>
              <a:gd name="T16" fmla="*/ 93 w 865"/>
              <a:gd name="T17" fmla="*/ 803 h 1443"/>
              <a:gd name="T18" fmla="*/ 184 w 865"/>
              <a:gd name="T19" fmla="*/ 994 h 1443"/>
              <a:gd name="T20" fmla="*/ 164 w 865"/>
              <a:gd name="T21" fmla="*/ 1065 h 1443"/>
              <a:gd name="T22" fmla="*/ 283 w 865"/>
              <a:gd name="T23" fmla="*/ 1120 h 1443"/>
              <a:gd name="T24" fmla="*/ 327 w 865"/>
              <a:gd name="T25" fmla="*/ 1177 h 1443"/>
              <a:gd name="T26" fmla="*/ 378 w 865"/>
              <a:gd name="T27" fmla="*/ 1196 h 1443"/>
              <a:gd name="T28" fmla="*/ 378 w 865"/>
              <a:gd name="T29" fmla="*/ 1230 h 1443"/>
              <a:gd name="T30" fmla="*/ 411 w 865"/>
              <a:gd name="T31" fmla="*/ 1238 h 1443"/>
              <a:gd name="T32" fmla="*/ 481 w 865"/>
              <a:gd name="T33" fmla="*/ 1348 h 1443"/>
              <a:gd name="T34" fmla="*/ 481 w 865"/>
              <a:gd name="T35" fmla="*/ 1426 h 1443"/>
              <a:gd name="T36" fmla="*/ 789 w 865"/>
              <a:gd name="T37" fmla="*/ 1443 h 1443"/>
              <a:gd name="T38" fmla="*/ 770 w 865"/>
              <a:gd name="T39" fmla="*/ 1413 h 1443"/>
              <a:gd name="T40" fmla="*/ 779 w 865"/>
              <a:gd name="T41" fmla="*/ 1365 h 1443"/>
              <a:gd name="T42" fmla="*/ 829 w 865"/>
              <a:gd name="T43" fmla="*/ 1287 h 1443"/>
              <a:gd name="T44" fmla="*/ 865 w 865"/>
              <a:gd name="T45" fmla="*/ 1264 h 1443"/>
              <a:gd name="T46" fmla="*/ 844 w 865"/>
              <a:gd name="T47" fmla="*/ 1236 h 1443"/>
              <a:gd name="T48" fmla="*/ 831 w 865"/>
              <a:gd name="T49" fmla="*/ 1160 h 1443"/>
              <a:gd name="T50" fmla="*/ 388 w 865"/>
              <a:gd name="T51" fmla="*/ 497 h 1443"/>
              <a:gd name="T52" fmla="*/ 492 w 865"/>
              <a:gd name="T53" fmla="*/ 113 h 1443"/>
              <a:gd name="T54" fmla="*/ 82 w 865"/>
              <a:gd name="T55" fmla="*/ 0 h 1443"/>
              <a:gd name="T56" fmla="*/ 70 w 865"/>
              <a:gd name="T57" fmla="*/ 23 h 1443"/>
              <a:gd name="T58" fmla="*/ 0 w 865"/>
              <a:gd name="T59" fmla="*/ 192 h 1443"/>
              <a:gd name="T60" fmla="*/ 29 w 865"/>
              <a:gd name="T61" fmla="*/ 293 h 1443"/>
              <a:gd name="T62" fmla="*/ 29 w 865"/>
              <a:gd name="T63" fmla="*/ 293 h 1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65" h="1443">
                <a:moveTo>
                  <a:pt x="29" y="293"/>
                </a:moveTo>
                <a:lnTo>
                  <a:pt x="4" y="405"/>
                </a:lnTo>
                <a:lnTo>
                  <a:pt x="87" y="586"/>
                </a:lnTo>
                <a:lnTo>
                  <a:pt x="103" y="574"/>
                </a:lnTo>
                <a:lnTo>
                  <a:pt x="129" y="650"/>
                </a:lnTo>
                <a:lnTo>
                  <a:pt x="87" y="597"/>
                </a:lnTo>
                <a:lnTo>
                  <a:pt x="78" y="681"/>
                </a:lnTo>
                <a:lnTo>
                  <a:pt x="125" y="732"/>
                </a:lnTo>
                <a:lnTo>
                  <a:pt x="93" y="803"/>
                </a:lnTo>
                <a:lnTo>
                  <a:pt x="184" y="994"/>
                </a:lnTo>
                <a:lnTo>
                  <a:pt x="164" y="1065"/>
                </a:lnTo>
                <a:lnTo>
                  <a:pt x="283" y="1120"/>
                </a:lnTo>
                <a:lnTo>
                  <a:pt x="327" y="1177"/>
                </a:lnTo>
                <a:lnTo>
                  <a:pt x="378" y="1196"/>
                </a:lnTo>
                <a:lnTo>
                  <a:pt x="378" y="1230"/>
                </a:lnTo>
                <a:lnTo>
                  <a:pt x="411" y="1238"/>
                </a:lnTo>
                <a:lnTo>
                  <a:pt x="481" y="1348"/>
                </a:lnTo>
                <a:lnTo>
                  <a:pt x="481" y="1426"/>
                </a:lnTo>
                <a:lnTo>
                  <a:pt x="789" y="1443"/>
                </a:lnTo>
                <a:lnTo>
                  <a:pt x="770" y="1413"/>
                </a:lnTo>
                <a:lnTo>
                  <a:pt x="779" y="1365"/>
                </a:lnTo>
                <a:lnTo>
                  <a:pt x="829" y="1287"/>
                </a:lnTo>
                <a:lnTo>
                  <a:pt x="865" y="1264"/>
                </a:lnTo>
                <a:lnTo>
                  <a:pt x="844" y="1236"/>
                </a:lnTo>
                <a:lnTo>
                  <a:pt x="831" y="1160"/>
                </a:lnTo>
                <a:lnTo>
                  <a:pt x="388" y="497"/>
                </a:lnTo>
                <a:lnTo>
                  <a:pt x="492" y="113"/>
                </a:lnTo>
                <a:lnTo>
                  <a:pt x="82" y="0"/>
                </a:lnTo>
                <a:lnTo>
                  <a:pt x="70" y="23"/>
                </a:lnTo>
                <a:lnTo>
                  <a:pt x="0" y="192"/>
                </a:lnTo>
                <a:lnTo>
                  <a:pt x="29" y="293"/>
                </a:lnTo>
                <a:lnTo>
                  <a:pt x="29" y="293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Freeform 1119"/>
          <p:cNvSpPr>
            <a:spLocks/>
          </p:cNvSpPr>
          <p:nvPr/>
        </p:nvSpPr>
        <p:spPr bwMode="auto">
          <a:xfrm>
            <a:off x="2052534" y="3094236"/>
            <a:ext cx="711126" cy="1076325"/>
          </a:xfrm>
          <a:custGeom>
            <a:avLst/>
            <a:gdLst>
              <a:gd name="T0" fmla="*/ 0 w 696"/>
              <a:gd name="T1" fmla="*/ 384 h 1047"/>
              <a:gd name="T2" fmla="*/ 443 w 696"/>
              <a:gd name="T3" fmla="*/ 1047 h 1047"/>
              <a:gd name="T4" fmla="*/ 458 w 696"/>
              <a:gd name="T5" fmla="*/ 904 h 1047"/>
              <a:gd name="T6" fmla="*/ 483 w 696"/>
              <a:gd name="T7" fmla="*/ 897 h 1047"/>
              <a:gd name="T8" fmla="*/ 525 w 696"/>
              <a:gd name="T9" fmla="*/ 921 h 1047"/>
              <a:gd name="T10" fmla="*/ 561 w 696"/>
              <a:gd name="T11" fmla="*/ 796 h 1047"/>
              <a:gd name="T12" fmla="*/ 696 w 696"/>
              <a:gd name="T13" fmla="*/ 133 h 1047"/>
              <a:gd name="T14" fmla="*/ 397 w 696"/>
              <a:gd name="T15" fmla="*/ 70 h 1047"/>
              <a:gd name="T16" fmla="*/ 104 w 696"/>
              <a:gd name="T17" fmla="*/ 0 h 1047"/>
              <a:gd name="T18" fmla="*/ 0 w 696"/>
              <a:gd name="T19" fmla="*/ 384 h 1047"/>
              <a:gd name="T20" fmla="*/ 0 w 696"/>
              <a:gd name="T21" fmla="*/ 384 h 1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96" h="1047">
                <a:moveTo>
                  <a:pt x="0" y="384"/>
                </a:moveTo>
                <a:lnTo>
                  <a:pt x="443" y="1047"/>
                </a:lnTo>
                <a:lnTo>
                  <a:pt x="458" y="904"/>
                </a:lnTo>
                <a:lnTo>
                  <a:pt x="483" y="897"/>
                </a:lnTo>
                <a:lnTo>
                  <a:pt x="525" y="921"/>
                </a:lnTo>
                <a:lnTo>
                  <a:pt x="561" y="796"/>
                </a:lnTo>
                <a:lnTo>
                  <a:pt x="696" y="133"/>
                </a:lnTo>
                <a:lnTo>
                  <a:pt x="397" y="70"/>
                </a:lnTo>
                <a:lnTo>
                  <a:pt x="104" y="0"/>
                </a:lnTo>
                <a:lnTo>
                  <a:pt x="0" y="384"/>
                </a:lnTo>
                <a:lnTo>
                  <a:pt x="0" y="384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Freeform 1120"/>
          <p:cNvSpPr>
            <a:spLocks/>
          </p:cNvSpPr>
          <p:nvPr/>
        </p:nvSpPr>
        <p:spPr bwMode="auto">
          <a:xfrm>
            <a:off x="2457305" y="2227461"/>
            <a:ext cx="663506" cy="1055688"/>
          </a:xfrm>
          <a:custGeom>
            <a:avLst/>
            <a:gdLst>
              <a:gd name="T0" fmla="*/ 0 w 654"/>
              <a:gd name="T1" fmla="*/ 909 h 1027"/>
              <a:gd name="T2" fmla="*/ 53 w 654"/>
              <a:gd name="T3" fmla="*/ 692 h 1027"/>
              <a:gd name="T4" fmla="*/ 80 w 654"/>
              <a:gd name="T5" fmla="*/ 633 h 1027"/>
              <a:gd name="T6" fmla="*/ 57 w 654"/>
              <a:gd name="T7" fmla="*/ 605 h 1027"/>
              <a:gd name="T8" fmla="*/ 63 w 654"/>
              <a:gd name="T9" fmla="*/ 578 h 1027"/>
              <a:gd name="T10" fmla="*/ 103 w 654"/>
              <a:gd name="T11" fmla="*/ 542 h 1027"/>
              <a:gd name="T12" fmla="*/ 168 w 654"/>
              <a:gd name="T13" fmla="*/ 445 h 1027"/>
              <a:gd name="T14" fmla="*/ 145 w 654"/>
              <a:gd name="T15" fmla="*/ 413 h 1027"/>
              <a:gd name="T16" fmla="*/ 135 w 654"/>
              <a:gd name="T17" fmla="*/ 388 h 1027"/>
              <a:gd name="T18" fmla="*/ 139 w 654"/>
              <a:gd name="T19" fmla="*/ 333 h 1027"/>
              <a:gd name="T20" fmla="*/ 219 w 654"/>
              <a:gd name="T21" fmla="*/ 0 h 1027"/>
              <a:gd name="T22" fmla="*/ 304 w 654"/>
              <a:gd name="T23" fmla="*/ 19 h 1027"/>
              <a:gd name="T24" fmla="*/ 276 w 654"/>
              <a:gd name="T25" fmla="*/ 149 h 1027"/>
              <a:gd name="T26" fmla="*/ 295 w 654"/>
              <a:gd name="T27" fmla="*/ 194 h 1027"/>
              <a:gd name="T28" fmla="*/ 297 w 654"/>
              <a:gd name="T29" fmla="*/ 223 h 1027"/>
              <a:gd name="T30" fmla="*/ 287 w 654"/>
              <a:gd name="T31" fmla="*/ 228 h 1027"/>
              <a:gd name="T32" fmla="*/ 320 w 654"/>
              <a:gd name="T33" fmla="*/ 259 h 1027"/>
              <a:gd name="T34" fmla="*/ 354 w 654"/>
              <a:gd name="T35" fmla="*/ 342 h 1027"/>
              <a:gd name="T36" fmla="*/ 365 w 654"/>
              <a:gd name="T37" fmla="*/ 417 h 1027"/>
              <a:gd name="T38" fmla="*/ 371 w 654"/>
              <a:gd name="T39" fmla="*/ 457 h 1027"/>
              <a:gd name="T40" fmla="*/ 346 w 654"/>
              <a:gd name="T41" fmla="*/ 495 h 1027"/>
              <a:gd name="T42" fmla="*/ 363 w 654"/>
              <a:gd name="T43" fmla="*/ 512 h 1027"/>
              <a:gd name="T44" fmla="*/ 409 w 654"/>
              <a:gd name="T45" fmla="*/ 487 h 1027"/>
              <a:gd name="T46" fmla="*/ 439 w 654"/>
              <a:gd name="T47" fmla="*/ 618 h 1027"/>
              <a:gd name="T48" fmla="*/ 460 w 654"/>
              <a:gd name="T49" fmla="*/ 626 h 1027"/>
              <a:gd name="T50" fmla="*/ 464 w 654"/>
              <a:gd name="T51" fmla="*/ 664 h 1027"/>
              <a:gd name="T52" fmla="*/ 523 w 654"/>
              <a:gd name="T53" fmla="*/ 679 h 1027"/>
              <a:gd name="T54" fmla="*/ 616 w 654"/>
              <a:gd name="T55" fmla="*/ 679 h 1027"/>
              <a:gd name="T56" fmla="*/ 654 w 654"/>
              <a:gd name="T57" fmla="*/ 696 h 1027"/>
              <a:gd name="T58" fmla="*/ 599 w 654"/>
              <a:gd name="T59" fmla="*/ 1027 h 1027"/>
              <a:gd name="T60" fmla="*/ 299 w 654"/>
              <a:gd name="T61" fmla="*/ 972 h 1027"/>
              <a:gd name="T62" fmla="*/ 0 w 654"/>
              <a:gd name="T63" fmla="*/ 909 h 1027"/>
              <a:gd name="T64" fmla="*/ 0 w 654"/>
              <a:gd name="T65" fmla="*/ 909 h 10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54" h="1027">
                <a:moveTo>
                  <a:pt x="0" y="909"/>
                </a:moveTo>
                <a:lnTo>
                  <a:pt x="53" y="692"/>
                </a:lnTo>
                <a:lnTo>
                  <a:pt x="80" y="633"/>
                </a:lnTo>
                <a:lnTo>
                  <a:pt x="57" y="605"/>
                </a:lnTo>
                <a:lnTo>
                  <a:pt x="63" y="578"/>
                </a:lnTo>
                <a:lnTo>
                  <a:pt x="103" y="542"/>
                </a:lnTo>
                <a:lnTo>
                  <a:pt x="168" y="445"/>
                </a:lnTo>
                <a:lnTo>
                  <a:pt x="145" y="413"/>
                </a:lnTo>
                <a:lnTo>
                  <a:pt x="135" y="388"/>
                </a:lnTo>
                <a:lnTo>
                  <a:pt x="139" y="333"/>
                </a:lnTo>
                <a:lnTo>
                  <a:pt x="219" y="0"/>
                </a:lnTo>
                <a:lnTo>
                  <a:pt x="304" y="19"/>
                </a:lnTo>
                <a:lnTo>
                  <a:pt x="276" y="149"/>
                </a:lnTo>
                <a:lnTo>
                  <a:pt x="295" y="194"/>
                </a:lnTo>
                <a:lnTo>
                  <a:pt x="297" y="223"/>
                </a:lnTo>
                <a:lnTo>
                  <a:pt x="287" y="228"/>
                </a:lnTo>
                <a:lnTo>
                  <a:pt x="320" y="259"/>
                </a:lnTo>
                <a:lnTo>
                  <a:pt x="354" y="342"/>
                </a:lnTo>
                <a:lnTo>
                  <a:pt x="365" y="417"/>
                </a:lnTo>
                <a:lnTo>
                  <a:pt x="371" y="457"/>
                </a:lnTo>
                <a:lnTo>
                  <a:pt x="346" y="495"/>
                </a:lnTo>
                <a:lnTo>
                  <a:pt x="363" y="512"/>
                </a:lnTo>
                <a:lnTo>
                  <a:pt x="409" y="487"/>
                </a:lnTo>
                <a:lnTo>
                  <a:pt x="439" y="618"/>
                </a:lnTo>
                <a:lnTo>
                  <a:pt x="460" y="626"/>
                </a:lnTo>
                <a:lnTo>
                  <a:pt x="464" y="664"/>
                </a:lnTo>
                <a:lnTo>
                  <a:pt x="523" y="679"/>
                </a:lnTo>
                <a:lnTo>
                  <a:pt x="616" y="679"/>
                </a:lnTo>
                <a:lnTo>
                  <a:pt x="654" y="696"/>
                </a:lnTo>
                <a:lnTo>
                  <a:pt x="599" y="1027"/>
                </a:lnTo>
                <a:lnTo>
                  <a:pt x="299" y="972"/>
                </a:lnTo>
                <a:lnTo>
                  <a:pt x="0" y="909"/>
                </a:lnTo>
                <a:lnTo>
                  <a:pt x="0" y="909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solidFill>
                <a:srgbClr val="C56870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Freeform 1121"/>
          <p:cNvSpPr>
            <a:spLocks/>
          </p:cNvSpPr>
          <p:nvPr/>
        </p:nvSpPr>
        <p:spPr bwMode="auto">
          <a:xfrm>
            <a:off x="2736676" y="2248099"/>
            <a:ext cx="1138118" cy="712787"/>
          </a:xfrm>
          <a:custGeom>
            <a:avLst/>
            <a:gdLst>
              <a:gd name="T0" fmla="*/ 19 w 1118"/>
              <a:gd name="T1" fmla="*/ 175 h 692"/>
              <a:gd name="T2" fmla="*/ 21 w 1118"/>
              <a:gd name="T3" fmla="*/ 204 h 692"/>
              <a:gd name="T4" fmla="*/ 11 w 1118"/>
              <a:gd name="T5" fmla="*/ 209 h 692"/>
              <a:gd name="T6" fmla="*/ 44 w 1118"/>
              <a:gd name="T7" fmla="*/ 240 h 692"/>
              <a:gd name="T8" fmla="*/ 78 w 1118"/>
              <a:gd name="T9" fmla="*/ 323 h 692"/>
              <a:gd name="T10" fmla="*/ 89 w 1118"/>
              <a:gd name="T11" fmla="*/ 398 h 692"/>
              <a:gd name="T12" fmla="*/ 95 w 1118"/>
              <a:gd name="T13" fmla="*/ 438 h 692"/>
              <a:gd name="T14" fmla="*/ 70 w 1118"/>
              <a:gd name="T15" fmla="*/ 476 h 692"/>
              <a:gd name="T16" fmla="*/ 87 w 1118"/>
              <a:gd name="T17" fmla="*/ 493 h 692"/>
              <a:gd name="T18" fmla="*/ 133 w 1118"/>
              <a:gd name="T19" fmla="*/ 468 h 692"/>
              <a:gd name="T20" fmla="*/ 163 w 1118"/>
              <a:gd name="T21" fmla="*/ 599 h 692"/>
              <a:gd name="T22" fmla="*/ 184 w 1118"/>
              <a:gd name="T23" fmla="*/ 607 h 692"/>
              <a:gd name="T24" fmla="*/ 188 w 1118"/>
              <a:gd name="T25" fmla="*/ 645 h 692"/>
              <a:gd name="T26" fmla="*/ 205 w 1118"/>
              <a:gd name="T27" fmla="*/ 662 h 692"/>
              <a:gd name="T28" fmla="*/ 247 w 1118"/>
              <a:gd name="T29" fmla="*/ 660 h 692"/>
              <a:gd name="T30" fmla="*/ 340 w 1118"/>
              <a:gd name="T31" fmla="*/ 660 h 692"/>
              <a:gd name="T32" fmla="*/ 378 w 1118"/>
              <a:gd name="T33" fmla="*/ 677 h 692"/>
              <a:gd name="T34" fmla="*/ 390 w 1118"/>
              <a:gd name="T35" fmla="*/ 609 h 692"/>
              <a:gd name="T36" fmla="*/ 694 w 1118"/>
              <a:gd name="T37" fmla="*/ 654 h 692"/>
              <a:gd name="T38" fmla="*/ 1068 w 1118"/>
              <a:gd name="T39" fmla="*/ 692 h 692"/>
              <a:gd name="T40" fmla="*/ 1080 w 1118"/>
              <a:gd name="T41" fmla="*/ 567 h 692"/>
              <a:gd name="T42" fmla="*/ 1118 w 1118"/>
              <a:gd name="T43" fmla="*/ 162 h 692"/>
              <a:gd name="T44" fmla="*/ 622 w 1118"/>
              <a:gd name="T45" fmla="*/ 105 h 692"/>
              <a:gd name="T46" fmla="*/ 376 w 1118"/>
              <a:gd name="T47" fmla="*/ 67 h 692"/>
              <a:gd name="T48" fmla="*/ 28 w 1118"/>
              <a:gd name="T49" fmla="*/ 0 h 692"/>
              <a:gd name="T50" fmla="*/ 0 w 1118"/>
              <a:gd name="T51" fmla="*/ 130 h 692"/>
              <a:gd name="T52" fmla="*/ 19 w 1118"/>
              <a:gd name="T53" fmla="*/ 175 h 692"/>
              <a:gd name="T54" fmla="*/ 19 w 1118"/>
              <a:gd name="T55" fmla="*/ 175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18" h="692">
                <a:moveTo>
                  <a:pt x="19" y="175"/>
                </a:moveTo>
                <a:lnTo>
                  <a:pt x="21" y="204"/>
                </a:lnTo>
                <a:lnTo>
                  <a:pt x="11" y="209"/>
                </a:lnTo>
                <a:lnTo>
                  <a:pt x="44" y="240"/>
                </a:lnTo>
                <a:lnTo>
                  <a:pt x="78" y="323"/>
                </a:lnTo>
                <a:lnTo>
                  <a:pt x="89" y="398"/>
                </a:lnTo>
                <a:lnTo>
                  <a:pt x="95" y="438"/>
                </a:lnTo>
                <a:lnTo>
                  <a:pt x="70" y="476"/>
                </a:lnTo>
                <a:lnTo>
                  <a:pt x="87" y="493"/>
                </a:lnTo>
                <a:lnTo>
                  <a:pt x="133" y="468"/>
                </a:lnTo>
                <a:lnTo>
                  <a:pt x="163" y="599"/>
                </a:lnTo>
                <a:lnTo>
                  <a:pt x="184" y="607"/>
                </a:lnTo>
                <a:lnTo>
                  <a:pt x="188" y="645"/>
                </a:lnTo>
                <a:lnTo>
                  <a:pt x="205" y="662"/>
                </a:lnTo>
                <a:lnTo>
                  <a:pt x="247" y="660"/>
                </a:lnTo>
                <a:lnTo>
                  <a:pt x="340" y="660"/>
                </a:lnTo>
                <a:lnTo>
                  <a:pt x="378" y="677"/>
                </a:lnTo>
                <a:lnTo>
                  <a:pt x="390" y="609"/>
                </a:lnTo>
                <a:lnTo>
                  <a:pt x="694" y="654"/>
                </a:lnTo>
                <a:lnTo>
                  <a:pt x="1068" y="692"/>
                </a:lnTo>
                <a:lnTo>
                  <a:pt x="1080" y="567"/>
                </a:lnTo>
                <a:lnTo>
                  <a:pt x="1118" y="162"/>
                </a:lnTo>
                <a:lnTo>
                  <a:pt x="622" y="105"/>
                </a:lnTo>
                <a:lnTo>
                  <a:pt x="376" y="67"/>
                </a:lnTo>
                <a:lnTo>
                  <a:pt x="28" y="0"/>
                </a:lnTo>
                <a:lnTo>
                  <a:pt x="0" y="130"/>
                </a:lnTo>
                <a:lnTo>
                  <a:pt x="19" y="175"/>
                </a:lnTo>
                <a:lnTo>
                  <a:pt x="19" y="175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Freeform 1122"/>
          <p:cNvSpPr>
            <a:spLocks/>
          </p:cNvSpPr>
          <p:nvPr/>
        </p:nvSpPr>
        <p:spPr bwMode="auto">
          <a:xfrm>
            <a:off x="2416034" y="3913386"/>
            <a:ext cx="755571" cy="863600"/>
          </a:xfrm>
          <a:custGeom>
            <a:avLst/>
            <a:gdLst>
              <a:gd name="T0" fmla="*/ 48 w 746"/>
              <a:gd name="T1" fmla="*/ 534 h 840"/>
              <a:gd name="T2" fmla="*/ 29 w 746"/>
              <a:gd name="T3" fmla="*/ 504 h 840"/>
              <a:gd name="T4" fmla="*/ 38 w 746"/>
              <a:gd name="T5" fmla="*/ 456 h 840"/>
              <a:gd name="T6" fmla="*/ 88 w 746"/>
              <a:gd name="T7" fmla="*/ 378 h 840"/>
              <a:gd name="T8" fmla="*/ 124 w 746"/>
              <a:gd name="T9" fmla="*/ 355 h 840"/>
              <a:gd name="T10" fmla="*/ 103 w 746"/>
              <a:gd name="T11" fmla="*/ 327 h 840"/>
              <a:gd name="T12" fmla="*/ 90 w 746"/>
              <a:gd name="T13" fmla="*/ 251 h 840"/>
              <a:gd name="T14" fmla="*/ 105 w 746"/>
              <a:gd name="T15" fmla="*/ 108 h 840"/>
              <a:gd name="T16" fmla="*/ 130 w 746"/>
              <a:gd name="T17" fmla="*/ 101 h 840"/>
              <a:gd name="T18" fmla="*/ 172 w 746"/>
              <a:gd name="T19" fmla="*/ 125 h 840"/>
              <a:gd name="T20" fmla="*/ 208 w 746"/>
              <a:gd name="T21" fmla="*/ 0 h 840"/>
              <a:gd name="T22" fmla="*/ 746 w 746"/>
              <a:gd name="T23" fmla="*/ 89 h 840"/>
              <a:gd name="T24" fmla="*/ 634 w 746"/>
              <a:gd name="T25" fmla="*/ 840 h 840"/>
              <a:gd name="T26" fmla="*/ 468 w 746"/>
              <a:gd name="T27" fmla="*/ 817 h 840"/>
              <a:gd name="T28" fmla="*/ 366 w 746"/>
              <a:gd name="T29" fmla="*/ 789 h 840"/>
              <a:gd name="T30" fmla="*/ 154 w 746"/>
              <a:gd name="T31" fmla="*/ 705 h 840"/>
              <a:gd name="T32" fmla="*/ 0 w 746"/>
              <a:gd name="T33" fmla="*/ 576 h 840"/>
              <a:gd name="T34" fmla="*/ 48 w 746"/>
              <a:gd name="T35" fmla="*/ 534 h 840"/>
              <a:gd name="T36" fmla="*/ 48 w 746"/>
              <a:gd name="T37" fmla="*/ 534 h 8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46" h="840">
                <a:moveTo>
                  <a:pt x="48" y="534"/>
                </a:moveTo>
                <a:lnTo>
                  <a:pt x="29" y="504"/>
                </a:lnTo>
                <a:lnTo>
                  <a:pt x="38" y="456"/>
                </a:lnTo>
                <a:lnTo>
                  <a:pt x="88" y="378"/>
                </a:lnTo>
                <a:lnTo>
                  <a:pt x="124" y="355"/>
                </a:lnTo>
                <a:lnTo>
                  <a:pt x="103" y="327"/>
                </a:lnTo>
                <a:lnTo>
                  <a:pt x="90" y="251"/>
                </a:lnTo>
                <a:lnTo>
                  <a:pt x="105" y="108"/>
                </a:lnTo>
                <a:lnTo>
                  <a:pt x="130" y="101"/>
                </a:lnTo>
                <a:lnTo>
                  <a:pt x="172" y="125"/>
                </a:lnTo>
                <a:lnTo>
                  <a:pt x="208" y="0"/>
                </a:lnTo>
                <a:lnTo>
                  <a:pt x="746" y="89"/>
                </a:lnTo>
                <a:lnTo>
                  <a:pt x="634" y="840"/>
                </a:lnTo>
                <a:lnTo>
                  <a:pt x="468" y="817"/>
                </a:lnTo>
                <a:lnTo>
                  <a:pt x="366" y="789"/>
                </a:lnTo>
                <a:lnTo>
                  <a:pt x="154" y="705"/>
                </a:lnTo>
                <a:lnTo>
                  <a:pt x="0" y="576"/>
                </a:lnTo>
                <a:lnTo>
                  <a:pt x="48" y="534"/>
                </a:lnTo>
                <a:lnTo>
                  <a:pt x="48" y="534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Freeform 1123"/>
          <p:cNvSpPr>
            <a:spLocks/>
          </p:cNvSpPr>
          <p:nvPr/>
        </p:nvSpPr>
        <p:spPr bwMode="auto">
          <a:xfrm>
            <a:off x="3041444" y="2875161"/>
            <a:ext cx="782555" cy="636588"/>
          </a:xfrm>
          <a:custGeom>
            <a:avLst/>
            <a:gdLst>
              <a:gd name="T0" fmla="*/ 0 w 770"/>
              <a:gd name="T1" fmla="*/ 530 h 619"/>
              <a:gd name="T2" fmla="*/ 92 w 770"/>
              <a:gd name="T3" fmla="*/ 0 h 619"/>
              <a:gd name="T4" fmla="*/ 396 w 770"/>
              <a:gd name="T5" fmla="*/ 45 h 619"/>
              <a:gd name="T6" fmla="*/ 770 w 770"/>
              <a:gd name="T7" fmla="*/ 83 h 619"/>
              <a:gd name="T8" fmla="*/ 744 w 770"/>
              <a:gd name="T9" fmla="*/ 351 h 619"/>
              <a:gd name="T10" fmla="*/ 719 w 770"/>
              <a:gd name="T11" fmla="*/ 619 h 619"/>
              <a:gd name="T12" fmla="*/ 208 w 770"/>
              <a:gd name="T13" fmla="*/ 562 h 619"/>
              <a:gd name="T14" fmla="*/ 0 w 770"/>
              <a:gd name="T15" fmla="*/ 530 h 619"/>
              <a:gd name="T16" fmla="*/ 0 w 770"/>
              <a:gd name="T17" fmla="*/ 530 h 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70" h="619">
                <a:moveTo>
                  <a:pt x="0" y="530"/>
                </a:moveTo>
                <a:lnTo>
                  <a:pt x="92" y="0"/>
                </a:lnTo>
                <a:lnTo>
                  <a:pt x="396" y="45"/>
                </a:lnTo>
                <a:lnTo>
                  <a:pt x="770" y="83"/>
                </a:lnTo>
                <a:lnTo>
                  <a:pt x="744" y="351"/>
                </a:lnTo>
                <a:lnTo>
                  <a:pt x="719" y="619"/>
                </a:lnTo>
                <a:lnTo>
                  <a:pt x="208" y="562"/>
                </a:lnTo>
                <a:lnTo>
                  <a:pt x="0" y="530"/>
                </a:lnTo>
                <a:lnTo>
                  <a:pt x="0" y="53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solidFill>
                <a:srgbClr val="C56870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Freeform 1124"/>
          <p:cNvSpPr>
            <a:spLocks/>
          </p:cNvSpPr>
          <p:nvPr/>
        </p:nvSpPr>
        <p:spPr bwMode="auto">
          <a:xfrm>
            <a:off x="3171605" y="3453011"/>
            <a:ext cx="809540" cy="631825"/>
          </a:xfrm>
          <a:custGeom>
            <a:avLst/>
            <a:gdLst>
              <a:gd name="T0" fmla="*/ 80 w 796"/>
              <a:gd name="T1" fmla="*/ 0 h 612"/>
              <a:gd name="T2" fmla="*/ 591 w 796"/>
              <a:gd name="T3" fmla="*/ 57 h 612"/>
              <a:gd name="T4" fmla="*/ 796 w 796"/>
              <a:gd name="T5" fmla="*/ 74 h 612"/>
              <a:gd name="T6" fmla="*/ 789 w 796"/>
              <a:gd name="T7" fmla="*/ 207 h 612"/>
              <a:gd name="T8" fmla="*/ 760 w 796"/>
              <a:gd name="T9" fmla="*/ 612 h 612"/>
              <a:gd name="T10" fmla="*/ 656 w 796"/>
              <a:gd name="T11" fmla="*/ 605 h 612"/>
              <a:gd name="T12" fmla="*/ 331 w 796"/>
              <a:gd name="T13" fmla="*/ 576 h 612"/>
              <a:gd name="T14" fmla="*/ 0 w 796"/>
              <a:gd name="T15" fmla="*/ 534 h 612"/>
              <a:gd name="T16" fmla="*/ 80 w 796"/>
              <a:gd name="T17" fmla="*/ 0 h 612"/>
              <a:gd name="T18" fmla="*/ 80 w 796"/>
              <a:gd name="T19" fmla="*/ 0 h 6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96" h="612">
                <a:moveTo>
                  <a:pt x="80" y="0"/>
                </a:moveTo>
                <a:lnTo>
                  <a:pt x="591" y="57"/>
                </a:lnTo>
                <a:lnTo>
                  <a:pt x="796" y="74"/>
                </a:lnTo>
                <a:lnTo>
                  <a:pt x="789" y="207"/>
                </a:lnTo>
                <a:lnTo>
                  <a:pt x="760" y="612"/>
                </a:lnTo>
                <a:lnTo>
                  <a:pt x="656" y="605"/>
                </a:lnTo>
                <a:lnTo>
                  <a:pt x="331" y="576"/>
                </a:lnTo>
                <a:lnTo>
                  <a:pt x="0" y="534"/>
                </a:lnTo>
                <a:lnTo>
                  <a:pt x="80" y="0"/>
                </a:lnTo>
                <a:lnTo>
                  <a:pt x="80" y="0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Freeform 1125"/>
          <p:cNvSpPr>
            <a:spLocks/>
          </p:cNvSpPr>
          <p:nvPr/>
        </p:nvSpPr>
        <p:spPr bwMode="auto">
          <a:xfrm>
            <a:off x="3054142" y="4003874"/>
            <a:ext cx="782555" cy="785812"/>
          </a:xfrm>
          <a:custGeom>
            <a:avLst/>
            <a:gdLst>
              <a:gd name="T0" fmla="*/ 97 w 768"/>
              <a:gd name="T1" fmla="*/ 764 h 764"/>
              <a:gd name="T2" fmla="*/ 106 w 768"/>
              <a:gd name="T3" fmla="*/ 707 h 764"/>
              <a:gd name="T4" fmla="*/ 298 w 768"/>
              <a:gd name="T5" fmla="*/ 732 h 764"/>
              <a:gd name="T6" fmla="*/ 290 w 768"/>
              <a:gd name="T7" fmla="*/ 704 h 764"/>
              <a:gd name="T8" fmla="*/ 705 w 768"/>
              <a:gd name="T9" fmla="*/ 742 h 764"/>
              <a:gd name="T10" fmla="*/ 768 w 768"/>
              <a:gd name="T11" fmla="*/ 71 h 764"/>
              <a:gd name="T12" fmla="*/ 443 w 768"/>
              <a:gd name="T13" fmla="*/ 42 h 764"/>
              <a:gd name="T14" fmla="*/ 112 w 768"/>
              <a:gd name="T15" fmla="*/ 0 h 764"/>
              <a:gd name="T16" fmla="*/ 0 w 768"/>
              <a:gd name="T17" fmla="*/ 751 h 764"/>
              <a:gd name="T18" fmla="*/ 97 w 768"/>
              <a:gd name="T19" fmla="*/ 764 h 764"/>
              <a:gd name="T20" fmla="*/ 97 w 768"/>
              <a:gd name="T21" fmla="*/ 764 h 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68" h="764">
                <a:moveTo>
                  <a:pt x="97" y="764"/>
                </a:moveTo>
                <a:lnTo>
                  <a:pt x="106" y="707"/>
                </a:lnTo>
                <a:lnTo>
                  <a:pt x="298" y="732"/>
                </a:lnTo>
                <a:lnTo>
                  <a:pt x="290" y="704"/>
                </a:lnTo>
                <a:lnTo>
                  <a:pt x="705" y="742"/>
                </a:lnTo>
                <a:lnTo>
                  <a:pt x="768" y="71"/>
                </a:lnTo>
                <a:lnTo>
                  <a:pt x="443" y="42"/>
                </a:lnTo>
                <a:lnTo>
                  <a:pt x="112" y="0"/>
                </a:lnTo>
                <a:lnTo>
                  <a:pt x="0" y="751"/>
                </a:lnTo>
                <a:lnTo>
                  <a:pt x="97" y="764"/>
                </a:lnTo>
                <a:lnTo>
                  <a:pt x="97" y="764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Freeform 1126"/>
          <p:cNvSpPr>
            <a:spLocks/>
          </p:cNvSpPr>
          <p:nvPr/>
        </p:nvSpPr>
        <p:spPr bwMode="auto">
          <a:xfrm>
            <a:off x="3352561" y="4146749"/>
            <a:ext cx="1547650" cy="1482725"/>
          </a:xfrm>
          <a:custGeom>
            <a:avLst/>
            <a:gdLst>
              <a:gd name="T0" fmla="*/ 0 w 1527"/>
              <a:gd name="T1" fmla="*/ 563 h 1439"/>
              <a:gd name="T2" fmla="*/ 415 w 1527"/>
              <a:gd name="T3" fmla="*/ 601 h 1439"/>
              <a:gd name="T4" fmla="*/ 472 w 1527"/>
              <a:gd name="T5" fmla="*/ 0 h 1439"/>
              <a:gd name="T6" fmla="*/ 803 w 1527"/>
              <a:gd name="T7" fmla="*/ 19 h 1439"/>
              <a:gd name="T8" fmla="*/ 791 w 1527"/>
              <a:gd name="T9" fmla="*/ 277 h 1439"/>
              <a:gd name="T10" fmla="*/ 824 w 1527"/>
              <a:gd name="T11" fmla="*/ 304 h 1439"/>
              <a:gd name="T12" fmla="*/ 854 w 1527"/>
              <a:gd name="T13" fmla="*/ 304 h 1439"/>
              <a:gd name="T14" fmla="*/ 879 w 1527"/>
              <a:gd name="T15" fmla="*/ 329 h 1439"/>
              <a:gd name="T16" fmla="*/ 928 w 1527"/>
              <a:gd name="T17" fmla="*/ 340 h 1439"/>
              <a:gd name="T18" fmla="*/ 1029 w 1527"/>
              <a:gd name="T19" fmla="*/ 384 h 1439"/>
              <a:gd name="T20" fmla="*/ 1046 w 1527"/>
              <a:gd name="T21" fmla="*/ 365 h 1439"/>
              <a:gd name="T22" fmla="*/ 1111 w 1527"/>
              <a:gd name="T23" fmla="*/ 403 h 1439"/>
              <a:gd name="T24" fmla="*/ 1196 w 1527"/>
              <a:gd name="T25" fmla="*/ 401 h 1439"/>
              <a:gd name="T26" fmla="*/ 1255 w 1527"/>
              <a:gd name="T27" fmla="*/ 384 h 1439"/>
              <a:gd name="T28" fmla="*/ 1337 w 1527"/>
              <a:gd name="T29" fmla="*/ 369 h 1439"/>
              <a:gd name="T30" fmla="*/ 1411 w 1527"/>
              <a:gd name="T31" fmla="*/ 409 h 1439"/>
              <a:gd name="T32" fmla="*/ 1423 w 1527"/>
              <a:gd name="T33" fmla="*/ 422 h 1439"/>
              <a:gd name="T34" fmla="*/ 1463 w 1527"/>
              <a:gd name="T35" fmla="*/ 422 h 1439"/>
              <a:gd name="T36" fmla="*/ 1470 w 1527"/>
              <a:gd name="T37" fmla="*/ 635 h 1439"/>
              <a:gd name="T38" fmla="*/ 1527 w 1527"/>
              <a:gd name="T39" fmla="*/ 739 h 1439"/>
              <a:gd name="T40" fmla="*/ 1506 w 1527"/>
              <a:gd name="T41" fmla="*/ 821 h 1439"/>
              <a:gd name="T42" fmla="*/ 1510 w 1527"/>
              <a:gd name="T43" fmla="*/ 889 h 1439"/>
              <a:gd name="T44" fmla="*/ 1485 w 1527"/>
              <a:gd name="T45" fmla="*/ 924 h 1439"/>
              <a:gd name="T46" fmla="*/ 1495 w 1527"/>
              <a:gd name="T47" fmla="*/ 935 h 1439"/>
              <a:gd name="T48" fmla="*/ 1432 w 1527"/>
              <a:gd name="T49" fmla="*/ 954 h 1439"/>
              <a:gd name="T50" fmla="*/ 1383 w 1527"/>
              <a:gd name="T51" fmla="*/ 960 h 1439"/>
              <a:gd name="T52" fmla="*/ 1392 w 1527"/>
              <a:gd name="T53" fmla="*/ 924 h 1439"/>
              <a:gd name="T54" fmla="*/ 1366 w 1527"/>
              <a:gd name="T55" fmla="*/ 945 h 1439"/>
              <a:gd name="T56" fmla="*/ 1367 w 1527"/>
              <a:gd name="T57" fmla="*/ 986 h 1439"/>
              <a:gd name="T58" fmla="*/ 1333 w 1527"/>
              <a:gd name="T59" fmla="*/ 1030 h 1439"/>
              <a:gd name="T60" fmla="*/ 1153 w 1527"/>
              <a:gd name="T61" fmla="*/ 1121 h 1439"/>
              <a:gd name="T62" fmla="*/ 1096 w 1527"/>
              <a:gd name="T63" fmla="*/ 1180 h 1439"/>
              <a:gd name="T64" fmla="*/ 1042 w 1527"/>
              <a:gd name="T65" fmla="*/ 1308 h 1439"/>
              <a:gd name="T66" fmla="*/ 1086 w 1527"/>
              <a:gd name="T67" fmla="*/ 1439 h 1439"/>
              <a:gd name="T68" fmla="*/ 1044 w 1527"/>
              <a:gd name="T69" fmla="*/ 1439 h 1439"/>
              <a:gd name="T70" fmla="*/ 848 w 1527"/>
              <a:gd name="T71" fmla="*/ 1370 h 1439"/>
              <a:gd name="T72" fmla="*/ 827 w 1527"/>
              <a:gd name="T73" fmla="*/ 1313 h 1439"/>
              <a:gd name="T74" fmla="*/ 807 w 1527"/>
              <a:gd name="T75" fmla="*/ 1289 h 1439"/>
              <a:gd name="T76" fmla="*/ 801 w 1527"/>
              <a:gd name="T77" fmla="*/ 1213 h 1439"/>
              <a:gd name="T78" fmla="*/ 763 w 1527"/>
              <a:gd name="T79" fmla="*/ 1186 h 1439"/>
              <a:gd name="T80" fmla="*/ 658 w 1527"/>
              <a:gd name="T81" fmla="*/ 984 h 1439"/>
              <a:gd name="T82" fmla="*/ 607 w 1527"/>
              <a:gd name="T83" fmla="*/ 946 h 1439"/>
              <a:gd name="T84" fmla="*/ 592 w 1527"/>
              <a:gd name="T85" fmla="*/ 914 h 1439"/>
              <a:gd name="T86" fmla="*/ 438 w 1527"/>
              <a:gd name="T87" fmla="*/ 907 h 1439"/>
              <a:gd name="T88" fmla="*/ 356 w 1527"/>
              <a:gd name="T89" fmla="*/ 1002 h 1439"/>
              <a:gd name="T90" fmla="*/ 217 w 1527"/>
              <a:gd name="T91" fmla="*/ 903 h 1439"/>
              <a:gd name="T92" fmla="*/ 175 w 1527"/>
              <a:gd name="T93" fmla="*/ 766 h 1439"/>
              <a:gd name="T94" fmla="*/ 42 w 1527"/>
              <a:gd name="T95" fmla="*/ 639 h 1439"/>
              <a:gd name="T96" fmla="*/ 27 w 1527"/>
              <a:gd name="T97" fmla="*/ 597 h 1439"/>
              <a:gd name="T98" fmla="*/ 8 w 1527"/>
              <a:gd name="T99" fmla="*/ 591 h 1439"/>
              <a:gd name="T100" fmla="*/ 0 w 1527"/>
              <a:gd name="T101" fmla="*/ 563 h 1439"/>
              <a:gd name="T102" fmla="*/ 0 w 1527"/>
              <a:gd name="T103" fmla="*/ 563 h 1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527" h="1439">
                <a:moveTo>
                  <a:pt x="0" y="563"/>
                </a:moveTo>
                <a:lnTo>
                  <a:pt x="415" y="601"/>
                </a:lnTo>
                <a:lnTo>
                  <a:pt x="472" y="0"/>
                </a:lnTo>
                <a:lnTo>
                  <a:pt x="803" y="19"/>
                </a:lnTo>
                <a:lnTo>
                  <a:pt x="791" y="277"/>
                </a:lnTo>
                <a:lnTo>
                  <a:pt x="824" y="304"/>
                </a:lnTo>
                <a:lnTo>
                  <a:pt x="854" y="304"/>
                </a:lnTo>
                <a:lnTo>
                  <a:pt x="879" y="329"/>
                </a:lnTo>
                <a:lnTo>
                  <a:pt x="928" y="340"/>
                </a:lnTo>
                <a:lnTo>
                  <a:pt x="1029" y="384"/>
                </a:lnTo>
                <a:lnTo>
                  <a:pt x="1046" y="365"/>
                </a:lnTo>
                <a:lnTo>
                  <a:pt x="1111" y="403"/>
                </a:lnTo>
                <a:lnTo>
                  <a:pt x="1196" y="401"/>
                </a:lnTo>
                <a:lnTo>
                  <a:pt x="1255" y="384"/>
                </a:lnTo>
                <a:lnTo>
                  <a:pt x="1337" y="369"/>
                </a:lnTo>
                <a:lnTo>
                  <a:pt x="1411" y="409"/>
                </a:lnTo>
                <a:lnTo>
                  <a:pt x="1423" y="422"/>
                </a:lnTo>
                <a:lnTo>
                  <a:pt x="1463" y="422"/>
                </a:lnTo>
                <a:lnTo>
                  <a:pt x="1470" y="635"/>
                </a:lnTo>
                <a:lnTo>
                  <a:pt x="1527" y="739"/>
                </a:lnTo>
                <a:lnTo>
                  <a:pt x="1506" y="821"/>
                </a:lnTo>
                <a:lnTo>
                  <a:pt x="1510" y="889"/>
                </a:lnTo>
                <a:lnTo>
                  <a:pt x="1485" y="924"/>
                </a:lnTo>
                <a:lnTo>
                  <a:pt x="1495" y="935"/>
                </a:lnTo>
                <a:lnTo>
                  <a:pt x="1432" y="954"/>
                </a:lnTo>
                <a:lnTo>
                  <a:pt x="1383" y="960"/>
                </a:lnTo>
                <a:lnTo>
                  <a:pt x="1392" y="924"/>
                </a:lnTo>
                <a:lnTo>
                  <a:pt x="1366" y="945"/>
                </a:lnTo>
                <a:lnTo>
                  <a:pt x="1367" y="986"/>
                </a:lnTo>
                <a:lnTo>
                  <a:pt x="1333" y="1030"/>
                </a:lnTo>
                <a:lnTo>
                  <a:pt x="1153" y="1121"/>
                </a:lnTo>
                <a:lnTo>
                  <a:pt x="1096" y="1180"/>
                </a:lnTo>
                <a:lnTo>
                  <a:pt x="1042" y="1308"/>
                </a:lnTo>
                <a:lnTo>
                  <a:pt x="1086" y="1439"/>
                </a:lnTo>
                <a:lnTo>
                  <a:pt x="1044" y="1439"/>
                </a:lnTo>
                <a:lnTo>
                  <a:pt x="848" y="1370"/>
                </a:lnTo>
                <a:lnTo>
                  <a:pt x="827" y="1313"/>
                </a:lnTo>
                <a:lnTo>
                  <a:pt x="807" y="1289"/>
                </a:lnTo>
                <a:lnTo>
                  <a:pt x="801" y="1213"/>
                </a:lnTo>
                <a:lnTo>
                  <a:pt x="763" y="1186"/>
                </a:lnTo>
                <a:lnTo>
                  <a:pt x="658" y="984"/>
                </a:lnTo>
                <a:lnTo>
                  <a:pt x="607" y="946"/>
                </a:lnTo>
                <a:lnTo>
                  <a:pt x="592" y="914"/>
                </a:lnTo>
                <a:lnTo>
                  <a:pt x="438" y="907"/>
                </a:lnTo>
                <a:lnTo>
                  <a:pt x="356" y="1002"/>
                </a:lnTo>
                <a:lnTo>
                  <a:pt x="217" y="903"/>
                </a:lnTo>
                <a:lnTo>
                  <a:pt x="175" y="766"/>
                </a:lnTo>
                <a:lnTo>
                  <a:pt x="42" y="639"/>
                </a:lnTo>
                <a:lnTo>
                  <a:pt x="27" y="597"/>
                </a:lnTo>
                <a:lnTo>
                  <a:pt x="8" y="591"/>
                </a:lnTo>
                <a:lnTo>
                  <a:pt x="0" y="563"/>
                </a:lnTo>
                <a:lnTo>
                  <a:pt x="0" y="563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solidFill>
                <a:srgbClr val="C56870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Freeform 1127"/>
          <p:cNvSpPr>
            <a:spLocks/>
          </p:cNvSpPr>
          <p:nvPr/>
        </p:nvSpPr>
        <p:spPr bwMode="auto">
          <a:xfrm>
            <a:off x="3831936" y="2414786"/>
            <a:ext cx="733348" cy="450850"/>
          </a:xfrm>
          <a:custGeom>
            <a:avLst/>
            <a:gdLst>
              <a:gd name="T0" fmla="*/ 38 w 718"/>
              <a:gd name="T1" fmla="*/ 0 h 441"/>
              <a:gd name="T2" fmla="*/ 663 w 718"/>
              <a:gd name="T3" fmla="*/ 32 h 441"/>
              <a:gd name="T4" fmla="*/ 667 w 718"/>
              <a:gd name="T5" fmla="*/ 142 h 441"/>
              <a:gd name="T6" fmla="*/ 696 w 718"/>
              <a:gd name="T7" fmla="*/ 234 h 441"/>
              <a:gd name="T8" fmla="*/ 699 w 718"/>
              <a:gd name="T9" fmla="*/ 348 h 441"/>
              <a:gd name="T10" fmla="*/ 718 w 718"/>
              <a:gd name="T11" fmla="*/ 441 h 441"/>
              <a:gd name="T12" fmla="*/ 340 w 718"/>
              <a:gd name="T13" fmla="*/ 429 h 441"/>
              <a:gd name="T14" fmla="*/ 0 w 718"/>
              <a:gd name="T15" fmla="*/ 405 h 441"/>
              <a:gd name="T16" fmla="*/ 38 w 718"/>
              <a:gd name="T17" fmla="*/ 0 h 441"/>
              <a:gd name="T18" fmla="*/ 38 w 718"/>
              <a:gd name="T19" fmla="*/ 0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18" h="441">
                <a:moveTo>
                  <a:pt x="38" y="0"/>
                </a:moveTo>
                <a:lnTo>
                  <a:pt x="663" y="32"/>
                </a:lnTo>
                <a:lnTo>
                  <a:pt x="667" y="142"/>
                </a:lnTo>
                <a:lnTo>
                  <a:pt x="696" y="234"/>
                </a:lnTo>
                <a:lnTo>
                  <a:pt x="699" y="348"/>
                </a:lnTo>
                <a:lnTo>
                  <a:pt x="718" y="441"/>
                </a:lnTo>
                <a:lnTo>
                  <a:pt x="340" y="429"/>
                </a:lnTo>
                <a:lnTo>
                  <a:pt x="0" y="405"/>
                </a:lnTo>
                <a:lnTo>
                  <a:pt x="38" y="0"/>
                </a:lnTo>
                <a:lnTo>
                  <a:pt x="38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solidFill>
                <a:srgbClr val="C56870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Freeform 1128"/>
          <p:cNvSpPr>
            <a:spLocks/>
          </p:cNvSpPr>
          <p:nvPr/>
        </p:nvSpPr>
        <p:spPr bwMode="auto">
          <a:xfrm>
            <a:off x="3793840" y="2829124"/>
            <a:ext cx="782555" cy="515937"/>
          </a:xfrm>
          <a:custGeom>
            <a:avLst/>
            <a:gdLst>
              <a:gd name="T0" fmla="*/ 38 w 768"/>
              <a:gd name="T1" fmla="*/ 0 h 502"/>
              <a:gd name="T2" fmla="*/ 378 w 768"/>
              <a:gd name="T3" fmla="*/ 24 h 502"/>
              <a:gd name="T4" fmla="*/ 756 w 768"/>
              <a:gd name="T5" fmla="*/ 36 h 502"/>
              <a:gd name="T6" fmla="*/ 732 w 768"/>
              <a:gd name="T7" fmla="*/ 83 h 502"/>
              <a:gd name="T8" fmla="*/ 768 w 768"/>
              <a:gd name="T9" fmla="*/ 118 h 502"/>
              <a:gd name="T10" fmla="*/ 766 w 768"/>
              <a:gd name="T11" fmla="*/ 365 h 502"/>
              <a:gd name="T12" fmla="*/ 751 w 768"/>
              <a:gd name="T13" fmla="*/ 363 h 502"/>
              <a:gd name="T14" fmla="*/ 753 w 768"/>
              <a:gd name="T15" fmla="*/ 395 h 502"/>
              <a:gd name="T16" fmla="*/ 764 w 768"/>
              <a:gd name="T17" fmla="*/ 420 h 502"/>
              <a:gd name="T18" fmla="*/ 756 w 768"/>
              <a:gd name="T19" fmla="*/ 443 h 502"/>
              <a:gd name="T20" fmla="*/ 764 w 768"/>
              <a:gd name="T21" fmla="*/ 502 h 502"/>
              <a:gd name="T22" fmla="*/ 747 w 768"/>
              <a:gd name="T23" fmla="*/ 496 h 502"/>
              <a:gd name="T24" fmla="*/ 728 w 768"/>
              <a:gd name="T25" fmla="*/ 473 h 502"/>
              <a:gd name="T26" fmla="*/ 659 w 768"/>
              <a:gd name="T27" fmla="*/ 450 h 502"/>
              <a:gd name="T28" fmla="*/ 593 w 768"/>
              <a:gd name="T29" fmla="*/ 454 h 502"/>
              <a:gd name="T30" fmla="*/ 555 w 768"/>
              <a:gd name="T31" fmla="*/ 426 h 502"/>
              <a:gd name="T32" fmla="*/ 0 w 768"/>
              <a:gd name="T33" fmla="*/ 393 h 502"/>
              <a:gd name="T34" fmla="*/ 38 w 768"/>
              <a:gd name="T35" fmla="*/ 0 h 502"/>
              <a:gd name="T36" fmla="*/ 38 w 768"/>
              <a:gd name="T37" fmla="*/ 0 h 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68" h="502">
                <a:moveTo>
                  <a:pt x="38" y="0"/>
                </a:moveTo>
                <a:lnTo>
                  <a:pt x="378" y="24"/>
                </a:lnTo>
                <a:lnTo>
                  <a:pt x="756" y="36"/>
                </a:lnTo>
                <a:lnTo>
                  <a:pt x="732" y="83"/>
                </a:lnTo>
                <a:lnTo>
                  <a:pt x="768" y="118"/>
                </a:lnTo>
                <a:lnTo>
                  <a:pt x="766" y="365"/>
                </a:lnTo>
                <a:lnTo>
                  <a:pt x="751" y="363"/>
                </a:lnTo>
                <a:lnTo>
                  <a:pt x="753" y="395"/>
                </a:lnTo>
                <a:lnTo>
                  <a:pt x="764" y="420"/>
                </a:lnTo>
                <a:lnTo>
                  <a:pt x="756" y="443"/>
                </a:lnTo>
                <a:lnTo>
                  <a:pt x="764" y="502"/>
                </a:lnTo>
                <a:lnTo>
                  <a:pt x="747" y="496"/>
                </a:lnTo>
                <a:lnTo>
                  <a:pt x="728" y="473"/>
                </a:lnTo>
                <a:lnTo>
                  <a:pt x="659" y="450"/>
                </a:lnTo>
                <a:lnTo>
                  <a:pt x="593" y="454"/>
                </a:lnTo>
                <a:lnTo>
                  <a:pt x="555" y="426"/>
                </a:lnTo>
                <a:lnTo>
                  <a:pt x="0" y="393"/>
                </a:lnTo>
                <a:lnTo>
                  <a:pt x="38" y="0"/>
                </a:lnTo>
                <a:lnTo>
                  <a:pt x="38" y="0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solidFill>
                <a:srgbClr val="C56870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Freeform 1129"/>
          <p:cNvSpPr>
            <a:spLocks/>
          </p:cNvSpPr>
          <p:nvPr/>
        </p:nvSpPr>
        <p:spPr bwMode="auto">
          <a:xfrm>
            <a:off x="3771617" y="3233936"/>
            <a:ext cx="914304" cy="455613"/>
          </a:xfrm>
          <a:custGeom>
            <a:avLst/>
            <a:gdLst>
              <a:gd name="T0" fmla="*/ 25 w 901"/>
              <a:gd name="T1" fmla="*/ 0 h 439"/>
              <a:gd name="T2" fmla="*/ 580 w 901"/>
              <a:gd name="T3" fmla="*/ 33 h 439"/>
              <a:gd name="T4" fmla="*/ 618 w 901"/>
              <a:gd name="T5" fmla="*/ 61 h 439"/>
              <a:gd name="T6" fmla="*/ 684 w 901"/>
              <a:gd name="T7" fmla="*/ 57 h 439"/>
              <a:gd name="T8" fmla="*/ 753 w 901"/>
              <a:gd name="T9" fmla="*/ 80 h 439"/>
              <a:gd name="T10" fmla="*/ 772 w 901"/>
              <a:gd name="T11" fmla="*/ 103 h 439"/>
              <a:gd name="T12" fmla="*/ 789 w 901"/>
              <a:gd name="T13" fmla="*/ 109 h 439"/>
              <a:gd name="T14" fmla="*/ 819 w 901"/>
              <a:gd name="T15" fmla="*/ 192 h 439"/>
              <a:gd name="T16" fmla="*/ 819 w 901"/>
              <a:gd name="T17" fmla="*/ 217 h 439"/>
              <a:gd name="T18" fmla="*/ 840 w 901"/>
              <a:gd name="T19" fmla="*/ 257 h 439"/>
              <a:gd name="T20" fmla="*/ 850 w 901"/>
              <a:gd name="T21" fmla="*/ 320 h 439"/>
              <a:gd name="T22" fmla="*/ 844 w 901"/>
              <a:gd name="T23" fmla="*/ 339 h 439"/>
              <a:gd name="T24" fmla="*/ 857 w 901"/>
              <a:gd name="T25" fmla="*/ 359 h 439"/>
              <a:gd name="T26" fmla="*/ 901 w 901"/>
              <a:gd name="T27" fmla="*/ 439 h 439"/>
              <a:gd name="T28" fmla="*/ 500 w 901"/>
              <a:gd name="T29" fmla="*/ 435 h 439"/>
              <a:gd name="T30" fmla="*/ 198 w 901"/>
              <a:gd name="T31" fmla="*/ 418 h 439"/>
              <a:gd name="T32" fmla="*/ 205 w 901"/>
              <a:gd name="T33" fmla="*/ 285 h 439"/>
              <a:gd name="T34" fmla="*/ 0 w 901"/>
              <a:gd name="T35" fmla="*/ 268 h 439"/>
              <a:gd name="T36" fmla="*/ 25 w 901"/>
              <a:gd name="T37" fmla="*/ 0 h 439"/>
              <a:gd name="T38" fmla="*/ 25 w 901"/>
              <a:gd name="T39" fmla="*/ 0 h 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01" h="439">
                <a:moveTo>
                  <a:pt x="25" y="0"/>
                </a:moveTo>
                <a:lnTo>
                  <a:pt x="580" y="33"/>
                </a:lnTo>
                <a:lnTo>
                  <a:pt x="618" y="61"/>
                </a:lnTo>
                <a:lnTo>
                  <a:pt x="684" y="57"/>
                </a:lnTo>
                <a:lnTo>
                  <a:pt x="753" y="80"/>
                </a:lnTo>
                <a:lnTo>
                  <a:pt x="772" y="103"/>
                </a:lnTo>
                <a:lnTo>
                  <a:pt x="789" y="109"/>
                </a:lnTo>
                <a:lnTo>
                  <a:pt x="819" y="192"/>
                </a:lnTo>
                <a:lnTo>
                  <a:pt x="819" y="217"/>
                </a:lnTo>
                <a:lnTo>
                  <a:pt x="840" y="257"/>
                </a:lnTo>
                <a:lnTo>
                  <a:pt x="850" y="320"/>
                </a:lnTo>
                <a:lnTo>
                  <a:pt x="844" y="339"/>
                </a:lnTo>
                <a:lnTo>
                  <a:pt x="857" y="359"/>
                </a:lnTo>
                <a:lnTo>
                  <a:pt x="901" y="439"/>
                </a:lnTo>
                <a:lnTo>
                  <a:pt x="500" y="435"/>
                </a:lnTo>
                <a:lnTo>
                  <a:pt x="198" y="418"/>
                </a:lnTo>
                <a:lnTo>
                  <a:pt x="205" y="285"/>
                </a:lnTo>
                <a:lnTo>
                  <a:pt x="0" y="268"/>
                </a:lnTo>
                <a:lnTo>
                  <a:pt x="25" y="0"/>
                </a:lnTo>
                <a:lnTo>
                  <a:pt x="25" y="0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solidFill>
                <a:srgbClr val="C56870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Freeform 1130"/>
          <p:cNvSpPr>
            <a:spLocks/>
          </p:cNvSpPr>
          <p:nvPr/>
        </p:nvSpPr>
        <p:spPr bwMode="auto">
          <a:xfrm>
            <a:off x="3946224" y="3668911"/>
            <a:ext cx="822239" cy="436563"/>
          </a:xfrm>
          <a:custGeom>
            <a:avLst/>
            <a:gdLst>
              <a:gd name="T0" fmla="*/ 29 w 812"/>
              <a:gd name="T1" fmla="*/ 0 h 426"/>
              <a:gd name="T2" fmla="*/ 331 w 812"/>
              <a:gd name="T3" fmla="*/ 17 h 426"/>
              <a:gd name="T4" fmla="*/ 732 w 812"/>
              <a:gd name="T5" fmla="*/ 21 h 426"/>
              <a:gd name="T6" fmla="*/ 755 w 812"/>
              <a:gd name="T7" fmla="*/ 40 h 426"/>
              <a:gd name="T8" fmla="*/ 766 w 812"/>
              <a:gd name="T9" fmla="*/ 36 h 426"/>
              <a:gd name="T10" fmla="*/ 782 w 812"/>
              <a:gd name="T11" fmla="*/ 57 h 426"/>
              <a:gd name="T12" fmla="*/ 768 w 812"/>
              <a:gd name="T13" fmla="*/ 57 h 426"/>
              <a:gd name="T14" fmla="*/ 755 w 812"/>
              <a:gd name="T15" fmla="*/ 86 h 426"/>
              <a:gd name="T16" fmla="*/ 787 w 812"/>
              <a:gd name="T17" fmla="*/ 132 h 426"/>
              <a:gd name="T18" fmla="*/ 812 w 812"/>
              <a:gd name="T19" fmla="*/ 137 h 426"/>
              <a:gd name="T20" fmla="*/ 808 w 812"/>
              <a:gd name="T21" fmla="*/ 424 h 426"/>
              <a:gd name="T22" fmla="*/ 464 w 812"/>
              <a:gd name="T23" fmla="*/ 426 h 426"/>
              <a:gd name="T24" fmla="*/ 0 w 812"/>
              <a:gd name="T25" fmla="*/ 405 h 426"/>
              <a:gd name="T26" fmla="*/ 29 w 812"/>
              <a:gd name="T27" fmla="*/ 0 h 426"/>
              <a:gd name="T28" fmla="*/ 29 w 812"/>
              <a:gd name="T29" fmla="*/ 0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12" h="426">
                <a:moveTo>
                  <a:pt x="29" y="0"/>
                </a:moveTo>
                <a:lnTo>
                  <a:pt x="331" y="17"/>
                </a:lnTo>
                <a:lnTo>
                  <a:pt x="732" y="21"/>
                </a:lnTo>
                <a:lnTo>
                  <a:pt x="755" y="40"/>
                </a:lnTo>
                <a:lnTo>
                  <a:pt x="766" y="36"/>
                </a:lnTo>
                <a:lnTo>
                  <a:pt x="782" y="57"/>
                </a:lnTo>
                <a:lnTo>
                  <a:pt x="768" y="57"/>
                </a:lnTo>
                <a:lnTo>
                  <a:pt x="755" y="86"/>
                </a:lnTo>
                <a:lnTo>
                  <a:pt x="787" y="132"/>
                </a:lnTo>
                <a:lnTo>
                  <a:pt x="812" y="137"/>
                </a:lnTo>
                <a:lnTo>
                  <a:pt x="808" y="424"/>
                </a:lnTo>
                <a:lnTo>
                  <a:pt x="464" y="426"/>
                </a:lnTo>
                <a:lnTo>
                  <a:pt x="0" y="405"/>
                </a:lnTo>
                <a:lnTo>
                  <a:pt x="29" y="0"/>
                </a:lnTo>
                <a:lnTo>
                  <a:pt x="29" y="0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solidFill>
                <a:srgbClr val="C56870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Freeform 1131"/>
          <p:cNvSpPr>
            <a:spLocks/>
          </p:cNvSpPr>
          <p:nvPr/>
        </p:nvSpPr>
        <p:spPr bwMode="auto">
          <a:xfrm>
            <a:off x="3828761" y="4078486"/>
            <a:ext cx="958750" cy="490538"/>
          </a:xfrm>
          <a:custGeom>
            <a:avLst/>
            <a:gdLst>
              <a:gd name="T0" fmla="*/ 6 w 943"/>
              <a:gd name="T1" fmla="*/ 0 h 479"/>
              <a:gd name="T2" fmla="*/ 110 w 943"/>
              <a:gd name="T3" fmla="*/ 7 h 479"/>
              <a:gd name="T4" fmla="*/ 574 w 943"/>
              <a:gd name="T5" fmla="*/ 28 h 479"/>
              <a:gd name="T6" fmla="*/ 918 w 943"/>
              <a:gd name="T7" fmla="*/ 26 h 479"/>
              <a:gd name="T8" fmla="*/ 922 w 943"/>
              <a:gd name="T9" fmla="*/ 97 h 479"/>
              <a:gd name="T10" fmla="*/ 943 w 943"/>
              <a:gd name="T11" fmla="*/ 247 h 479"/>
              <a:gd name="T12" fmla="*/ 939 w 943"/>
              <a:gd name="T13" fmla="*/ 479 h 479"/>
              <a:gd name="T14" fmla="*/ 865 w 943"/>
              <a:gd name="T15" fmla="*/ 439 h 479"/>
              <a:gd name="T16" fmla="*/ 783 w 943"/>
              <a:gd name="T17" fmla="*/ 454 h 479"/>
              <a:gd name="T18" fmla="*/ 724 w 943"/>
              <a:gd name="T19" fmla="*/ 471 h 479"/>
              <a:gd name="T20" fmla="*/ 639 w 943"/>
              <a:gd name="T21" fmla="*/ 473 h 479"/>
              <a:gd name="T22" fmla="*/ 574 w 943"/>
              <a:gd name="T23" fmla="*/ 435 h 479"/>
              <a:gd name="T24" fmla="*/ 557 w 943"/>
              <a:gd name="T25" fmla="*/ 454 h 479"/>
              <a:gd name="T26" fmla="*/ 456 w 943"/>
              <a:gd name="T27" fmla="*/ 410 h 479"/>
              <a:gd name="T28" fmla="*/ 407 w 943"/>
              <a:gd name="T29" fmla="*/ 399 h 479"/>
              <a:gd name="T30" fmla="*/ 382 w 943"/>
              <a:gd name="T31" fmla="*/ 376 h 479"/>
              <a:gd name="T32" fmla="*/ 352 w 943"/>
              <a:gd name="T33" fmla="*/ 374 h 479"/>
              <a:gd name="T34" fmla="*/ 319 w 943"/>
              <a:gd name="T35" fmla="*/ 347 h 479"/>
              <a:gd name="T36" fmla="*/ 331 w 943"/>
              <a:gd name="T37" fmla="*/ 89 h 479"/>
              <a:gd name="T38" fmla="*/ 0 w 943"/>
              <a:gd name="T39" fmla="*/ 70 h 479"/>
              <a:gd name="T40" fmla="*/ 6 w 943"/>
              <a:gd name="T41" fmla="*/ 0 h 479"/>
              <a:gd name="T42" fmla="*/ 6 w 943"/>
              <a:gd name="T43" fmla="*/ 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43" h="479">
                <a:moveTo>
                  <a:pt x="6" y="0"/>
                </a:moveTo>
                <a:lnTo>
                  <a:pt x="110" y="7"/>
                </a:lnTo>
                <a:lnTo>
                  <a:pt x="574" y="28"/>
                </a:lnTo>
                <a:lnTo>
                  <a:pt x="918" y="26"/>
                </a:lnTo>
                <a:lnTo>
                  <a:pt x="922" y="97"/>
                </a:lnTo>
                <a:lnTo>
                  <a:pt x="943" y="247"/>
                </a:lnTo>
                <a:lnTo>
                  <a:pt x="939" y="479"/>
                </a:lnTo>
                <a:lnTo>
                  <a:pt x="865" y="439"/>
                </a:lnTo>
                <a:lnTo>
                  <a:pt x="783" y="454"/>
                </a:lnTo>
                <a:lnTo>
                  <a:pt x="724" y="471"/>
                </a:lnTo>
                <a:lnTo>
                  <a:pt x="639" y="473"/>
                </a:lnTo>
                <a:lnTo>
                  <a:pt x="574" y="435"/>
                </a:lnTo>
                <a:lnTo>
                  <a:pt x="557" y="454"/>
                </a:lnTo>
                <a:lnTo>
                  <a:pt x="456" y="410"/>
                </a:lnTo>
                <a:lnTo>
                  <a:pt x="407" y="399"/>
                </a:lnTo>
                <a:lnTo>
                  <a:pt x="382" y="376"/>
                </a:lnTo>
                <a:lnTo>
                  <a:pt x="352" y="374"/>
                </a:lnTo>
                <a:lnTo>
                  <a:pt x="319" y="347"/>
                </a:lnTo>
                <a:lnTo>
                  <a:pt x="331" y="89"/>
                </a:lnTo>
                <a:lnTo>
                  <a:pt x="0" y="70"/>
                </a:lnTo>
                <a:lnTo>
                  <a:pt x="6" y="0"/>
                </a:lnTo>
                <a:lnTo>
                  <a:pt x="6" y="0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solidFill>
                <a:srgbClr val="C56870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Freeform 1132"/>
          <p:cNvSpPr>
            <a:spLocks/>
          </p:cNvSpPr>
          <p:nvPr/>
        </p:nvSpPr>
        <p:spPr bwMode="auto">
          <a:xfrm>
            <a:off x="4508140" y="2411611"/>
            <a:ext cx="725411" cy="798513"/>
          </a:xfrm>
          <a:custGeom>
            <a:avLst/>
            <a:gdLst>
              <a:gd name="T0" fmla="*/ 4 w 711"/>
              <a:gd name="T1" fmla="*/ 146 h 774"/>
              <a:gd name="T2" fmla="*/ 33 w 711"/>
              <a:gd name="T3" fmla="*/ 238 h 774"/>
              <a:gd name="T4" fmla="*/ 36 w 711"/>
              <a:gd name="T5" fmla="*/ 352 h 774"/>
              <a:gd name="T6" fmla="*/ 55 w 711"/>
              <a:gd name="T7" fmla="*/ 445 h 774"/>
              <a:gd name="T8" fmla="*/ 31 w 711"/>
              <a:gd name="T9" fmla="*/ 492 h 774"/>
              <a:gd name="T10" fmla="*/ 67 w 711"/>
              <a:gd name="T11" fmla="*/ 527 h 774"/>
              <a:gd name="T12" fmla="*/ 65 w 711"/>
              <a:gd name="T13" fmla="*/ 774 h 774"/>
              <a:gd name="T14" fmla="*/ 584 w 711"/>
              <a:gd name="T15" fmla="*/ 764 h 774"/>
              <a:gd name="T16" fmla="*/ 576 w 711"/>
              <a:gd name="T17" fmla="*/ 715 h 774"/>
              <a:gd name="T18" fmla="*/ 519 w 711"/>
              <a:gd name="T19" fmla="*/ 673 h 774"/>
              <a:gd name="T20" fmla="*/ 493 w 711"/>
              <a:gd name="T21" fmla="*/ 643 h 774"/>
              <a:gd name="T22" fmla="*/ 422 w 711"/>
              <a:gd name="T23" fmla="*/ 599 h 774"/>
              <a:gd name="T24" fmla="*/ 424 w 711"/>
              <a:gd name="T25" fmla="*/ 529 h 774"/>
              <a:gd name="T26" fmla="*/ 409 w 711"/>
              <a:gd name="T27" fmla="*/ 481 h 774"/>
              <a:gd name="T28" fmla="*/ 466 w 711"/>
              <a:gd name="T29" fmla="*/ 413 h 774"/>
              <a:gd name="T30" fmla="*/ 462 w 711"/>
              <a:gd name="T31" fmla="*/ 344 h 774"/>
              <a:gd name="T32" fmla="*/ 557 w 711"/>
              <a:gd name="T33" fmla="*/ 274 h 774"/>
              <a:gd name="T34" fmla="*/ 580 w 711"/>
              <a:gd name="T35" fmla="*/ 234 h 774"/>
              <a:gd name="T36" fmla="*/ 711 w 711"/>
              <a:gd name="T37" fmla="*/ 165 h 774"/>
              <a:gd name="T38" fmla="*/ 652 w 711"/>
              <a:gd name="T39" fmla="*/ 141 h 774"/>
              <a:gd name="T40" fmla="*/ 601 w 711"/>
              <a:gd name="T41" fmla="*/ 146 h 774"/>
              <a:gd name="T42" fmla="*/ 590 w 711"/>
              <a:gd name="T43" fmla="*/ 127 h 774"/>
              <a:gd name="T44" fmla="*/ 495 w 711"/>
              <a:gd name="T45" fmla="*/ 126 h 774"/>
              <a:gd name="T46" fmla="*/ 432 w 711"/>
              <a:gd name="T47" fmla="*/ 107 h 774"/>
              <a:gd name="T48" fmla="*/ 301 w 711"/>
              <a:gd name="T49" fmla="*/ 93 h 774"/>
              <a:gd name="T50" fmla="*/ 282 w 711"/>
              <a:gd name="T51" fmla="*/ 70 h 774"/>
              <a:gd name="T52" fmla="*/ 228 w 711"/>
              <a:gd name="T53" fmla="*/ 50 h 774"/>
              <a:gd name="T54" fmla="*/ 219 w 711"/>
              <a:gd name="T55" fmla="*/ 0 h 774"/>
              <a:gd name="T56" fmla="*/ 187 w 711"/>
              <a:gd name="T57" fmla="*/ 0 h 774"/>
              <a:gd name="T58" fmla="*/ 187 w 711"/>
              <a:gd name="T59" fmla="*/ 36 h 774"/>
              <a:gd name="T60" fmla="*/ 0 w 711"/>
              <a:gd name="T61" fmla="*/ 36 h 774"/>
              <a:gd name="T62" fmla="*/ 4 w 711"/>
              <a:gd name="T63" fmla="*/ 146 h 774"/>
              <a:gd name="T64" fmla="*/ 4 w 711"/>
              <a:gd name="T65" fmla="*/ 146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711" h="774">
                <a:moveTo>
                  <a:pt x="4" y="146"/>
                </a:moveTo>
                <a:lnTo>
                  <a:pt x="33" y="238"/>
                </a:lnTo>
                <a:lnTo>
                  <a:pt x="36" y="352"/>
                </a:lnTo>
                <a:lnTo>
                  <a:pt x="55" y="445"/>
                </a:lnTo>
                <a:lnTo>
                  <a:pt x="31" y="492"/>
                </a:lnTo>
                <a:lnTo>
                  <a:pt x="67" y="527"/>
                </a:lnTo>
                <a:lnTo>
                  <a:pt x="65" y="774"/>
                </a:lnTo>
                <a:lnTo>
                  <a:pt x="584" y="764"/>
                </a:lnTo>
                <a:lnTo>
                  <a:pt x="576" y="715"/>
                </a:lnTo>
                <a:lnTo>
                  <a:pt x="519" y="673"/>
                </a:lnTo>
                <a:lnTo>
                  <a:pt x="493" y="643"/>
                </a:lnTo>
                <a:lnTo>
                  <a:pt x="422" y="599"/>
                </a:lnTo>
                <a:lnTo>
                  <a:pt x="424" y="529"/>
                </a:lnTo>
                <a:lnTo>
                  <a:pt x="409" y="481"/>
                </a:lnTo>
                <a:lnTo>
                  <a:pt x="466" y="413"/>
                </a:lnTo>
                <a:lnTo>
                  <a:pt x="462" y="344"/>
                </a:lnTo>
                <a:lnTo>
                  <a:pt x="557" y="274"/>
                </a:lnTo>
                <a:lnTo>
                  <a:pt x="580" y="234"/>
                </a:lnTo>
                <a:lnTo>
                  <a:pt x="711" y="165"/>
                </a:lnTo>
                <a:lnTo>
                  <a:pt x="652" y="141"/>
                </a:lnTo>
                <a:lnTo>
                  <a:pt x="601" y="146"/>
                </a:lnTo>
                <a:lnTo>
                  <a:pt x="590" y="127"/>
                </a:lnTo>
                <a:lnTo>
                  <a:pt x="495" y="126"/>
                </a:lnTo>
                <a:lnTo>
                  <a:pt x="432" y="107"/>
                </a:lnTo>
                <a:lnTo>
                  <a:pt x="301" y="93"/>
                </a:lnTo>
                <a:lnTo>
                  <a:pt x="282" y="70"/>
                </a:lnTo>
                <a:lnTo>
                  <a:pt x="228" y="50"/>
                </a:lnTo>
                <a:lnTo>
                  <a:pt x="219" y="0"/>
                </a:lnTo>
                <a:lnTo>
                  <a:pt x="187" y="0"/>
                </a:lnTo>
                <a:lnTo>
                  <a:pt x="187" y="36"/>
                </a:lnTo>
                <a:lnTo>
                  <a:pt x="0" y="36"/>
                </a:lnTo>
                <a:lnTo>
                  <a:pt x="4" y="146"/>
                </a:lnTo>
                <a:lnTo>
                  <a:pt x="4" y="146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Freeform 1133"/>
          <p:cNvSpPr>
            <a:spLocks/>
          </p:cNvSpPr>
          <p:nvPr/>
        </p:nvSpPr>
        <p:spPr bwMode="auto">
          <a:xfrm>
            <a:off x="4562111" y="3197424"/>
            <a:ext cx="660331" cy="431800"/>
          </a:xfrm>
          <a:custGeom>
            <a:avLst/>
            <a:gdLst>
              <a:gd name="T0" fmla="*/ 2 w 652"/>
              <a:gd name="T1" fmla="*/ 40 h 420"/>
              <a:gd name="T2" fmla="*/ 13 w 652"/>
              <a:gd name="T3" fmla="*/ 65 h 420"/>
              <a:gd name="T4" fmla="*/ 5 w 652"/>
              <a:gd name="T5" fmla="*/ 88 h 420"/>
              <a:gd name="T6" fmla="*/ 13 w 652"/>
              <a:gd name="T7" fmla="*/ 147 h 420"/>
              <a:gd name="T8" fmla="*/ 43 w 652"/>
              <a:gd name="T9" fmla="*/ 230 h 420"/>
              <a:gd name="T10" fmla="*/ 43 w 652"/>
              <a:gd name="T11" fmla="*/ 255 h 420"/>
              <a:gd name="T12" fmla="*/ 64 w 652"/>
              <a:gd name="T13" fmla="*/ 295 h 420"/>
              <a:gd name="T14" fmla="*/ 74 w 652"/>
              <a:gd name="T15" fmla="*/ 358 h 420"/>
              <a:gd name="T16" fmla="*/ 68 w 652"/>
              <a:gd name="T17" fmla="*/ 377 h 420"/>
              <a:gd name="T18" fmla="*/ 81 w 652"/>
              <a:gd name="T19" fmla="*/ 397 h 420"/>
              <a:gd name="T20" fmla="*/ 504 w 652"/>
              <a:gd name="T21" fmla="*/ 388 h 420"/>
              <a:gd name="T22" fmla="*/ 534 w 652"/>
              <a:gd name="T23" fmla="*/ 420 h 420"/>
              <a:gd name="T24" fmla="*/ 578 w 652"/>
              <a:gd name="T25" fmla="*/ 325 h 420"/>
              <a:gd name="T26" fmla="*/ 564 w 652"/>
              <a:gd name="T27" fmla="*/ 289 h 420"/>
              <a:gd name="T28" fmla="*/ 639 w 652"/>
              <a:gd name="T29" fmla="*/ 232 h 420"/>
              <a:gd name="T30" fmla="*/ 652 w 652"/>
              <a:gd name="T31" fmla="*/ 190 h 420"/>
              <a:gd name="T32" fmla="*/ 599 w 652"/>
              <a:gd name="T33" fmla="*/ 129 h 420"/>
              <a:gd name="T34" fmla="*/ 545 w 652"/>
              <a:gd name="T35" fmla="*/ 67 h 420"/>
              <a:gd name="T36" fmla="*/ 534 w 652"/>
              <a:gd name="T37" fmla="*/ 0 h 420"/>
              <a:gd name="T38" fmla="*/ 15 w 652"/>
              <a:gd name="T39" fmla="*/ 10 h 420"/>
              <a:gd name="T40" fmla="*/ 0 w 652"/>
              <a:gd name="T41" fmla="*/ 8 h 420"/>
              <a:gd name="T42" fmla="*/ 2 w 652"/>
              <a:gd name="T43" fmla="*/ 40 h 420"/>
              <a:gd name="T44" fmla="*/ 2 w 652"/>
              <a:gd name="T45" fmla="*/ 4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52" h="420">
                <a:moveTo>
                  <a:pt x="2" y="40"/>
                </a:moveTo>
                <a:lnTo>
                  <a:pt x="13" y="65"/>
                </a:lnTo>
                <a:lnTo>
                  <a:pt x="5" y="88"/>
                </a:lnTo>
                <a:lnTo>
                  <a:pt x="13" y="147"/>
                </a:lnTo>
                <a:lnTo>
                  <a:pt x="43" y="230"/>
                </a:lnTo>
                <a:lnTo>
                  <a:pt x="43" y="255"/>
                </a:lnTo>
                <a:lnTo>
                  <a:pt x="64" y="295"/>
                </a:lnTo>
                <a:lnTo>
                  <a:pt x="74" y="358"/>
                </a:lnTo>
                <a:lnTo>
                  <a:pt x="68" y="377"/>
                </a:lnTo>
                <a:lnTo>
                  <a:pt x="81" y="397"/>
                </a:lnTo>
                <a:lnTo>
                  <a:pt x="504" y="388"/>
                </a:lnTo>
                <a:lnTo>
                  <a:pt x="534" y="420"/>
                </a:lnTo>
                <a:lnTo>
                  <a:pt x="578" y="325"/>
                </a:lnTo>
                <a:lnTo>
                  <a:pt x="564" y="289"/>
                </a:lnTo>
                <a:lnTo>
                  <a:pt x="639" y="232"/>
                </a:lnTo>
                <a:lnTo>
                  <a:pt x="652" y="190"/>
                </a:lnTo>
                <a:lnTo>
                  <a:pt x="599" y="129"/>
                </a:lnTo>
                <a:lnTo>
                  <a:pt x="545" y="67"/>
                </a:lnTo>
                <a:lnTo>
                  <a:pt x="534" y="0"/>
                </a:lnTo>
                <a:lnTo>
                  <a:pt x="15" y="10"/>
                </a:lnTo>
                <a:lnTo>
                  <a:pt x="0" y="8"/>
                </a:lnTo>
                <a:lnTo>
                  <a:pt x="2" y="40"/>
                </a:lnTo>
                <a:lnTo>
                  <a:pt x="2" y="40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Freeform 1134"/>
          <p:cNvSpPr>
            <a:spLocks/>
          </p:cNvSpPr>
          <p:nvPr/>
        </p:nvSpPr>
        <p:spPr bwMode="auto">
          <a:xfrm>
            <a:off x="4644652" y="3594299"/>
            <a:ext cx="738110" cy="636587"/>
          </a:xfrm>
          <a:custGeom>
            <a:avLst/>
            <a:gdLst>
              <a:gd name="T0" fmla="*/ 44 w 727"/>
              <a:gd name="T1" fmla="*/ 89 h 616"/>
              <a:gd name="T2" fmla="*/ 67 w 727"/>
              <a:gd name="T3" fmla="*/ 108 h 616"/>
              <a:gd name="T4" fmla="*/ 78 w 727"/>
              <a:gd name="T5" fmla="*/ 104 h 616"/>
              <a:gd name="T6" fmla="*/ 94 w 727"/>
              <a:gd name="T7" fmla="*/ 125 h 616"/>
              <a:gd name="T8" fmla="*/ 80 w 727"/>
              <a:gd name="T9" fmla="*/ 125 h 616"/>
              <a:gd name="T10" fmla="*/ 67 w 727"/>
              <a:gd name="T11" fmla="*/ 154 h 616"/>
              <a:gd name="T12" fmla="*/ 99 w 727"/>
              <a:gd name="T13" fmla="*/ 200 h 616"/>
              <a:gd name="T14" fmla="*/ 124 w 727"/>
              <a:gd name="T15" fmla="*/ 205 h 616"/>
              <a:gd name="T16" fmla="*/ 120 w 727"/>
              <a:gd name="T17" fmla="*/ 492 h 616"/>
              <a:gd name="T18" fmla="*/ 124 w 727"/>
              <a:gd name="T19" fmla="*/ 563 h 616"/>
              <a:gd name="T20" fmla="*/ 607 w 727"/>
              <a:gd name="T21" fmla="*/ 547 h 616"/>
              <a:gd name="T22" fmla="*/ 613 w 727"/>
              <a:gd name="T23" fmla="*/ 589 h 616"/>
              <a:gd name="T24" fmla="*/ 592 w 727"/>
              <a:gd name="T25" fmla="*/ 616 h 616"/>
              <a:gd name="T26" fmla="*/ 666 w 727"/>
              <a:gd name="T27" fmla="*/ 612 h 616"/>
              <a:gd name="T28" fmla="*/ 679 w 727"/>
              <a:gd name="T29" fmla="*/ 589 h 616"/>
              <a:gd name="T30" fmla="*/ 679 w 727"/>
              <a:gd name="T31" fmla="*/ 563 h 616"/>
              <a:gd name="T32" fmla="*/ 698 w 727"/>
              <a:gd name="T33" fmla="*/ 544 h 616"/>
              <a:gd name="T34" fmla="*/ 702 w 727"/>
              <a:gd name="T35" fmla="*/ 523 h 616"/>
              <a:gd name="T36" fmla="*/ 721 w 727"/>
              <a:gd name="T37" fmla="*/ 521 h 616"/>
              <a:gd name="T38" fmla="*/ 727 w 727"/>
              <a:gd name="T39" fmla="*/ 479 h 616"/>
              <a:gd name="T40" fmla="*/ 700 w 727"/>
              <a:gd name="T41" fmla="*/ 473 h 616"/>
              <a:gd name="T42" fmla="*/ 683 w 727"/>
              <a:gd name="T43" fmla="*/ 443 h 616"/>
              <a:gd name="T44" fmla="*/ 656 w 727"/>
              <a:gd name="T45" fmla="*/ 369 h 616"/>
              <a:gd name="T46" fmla="*/ 626 w 727"/>
              <a:gd name="T47" fmla="*/ 359 h 616"/>
              <a:gd name="T48" fmla="*/ 592 w 727"/>
              <a:gd name="T49" fmla="*/ 331 h 616"/>
              <a:gd name="T50" fmla="*/ 578 w 727"/>
              <a:gd name="T51" fmla="*/ 293 h 616"/>
              <a:gd name="T52" fmla="*/ 599 w 727"/>
              <a:gd name="T53" fmla="*/ 234 h 616"/>
              <a:gd name="T54" fmla="*/ 582 w 727"/>
              <a:gd name="T55" fmla="*/ 222 h 616"/>
              <a:gd name="T56" fmla="*/ 540 w 727"/>
              <a:gd name="T57" fmla="*/ 222 h 616"/>
              <a:gd name="T58" fmla="*/ 531 w 727"/>
              <a:gd name="T59" fmla="*/ 186 h 616"/>
              <a:gd name="T60" fmla="*/ 462 w 727"/>
              <a:gd name="T61" fmla="*/ 114 h 616"/>
              <a:gd name="T62" fmla="*/ 445 w 727"/>
              <a:gd name="T63" fmla="*/ 55 h 616"/>
              <a:gd name="T64" fmla="*/ 453 w 727"/>
              <a:gd name="T65" fmla="*/ 32 h 616"/>
              <a:gd name="T66" fmla="*/ 423 w 727"/>
              <a:gd name="T67" fmla="*/ 0 h 616"/>
              <a:gd name="T68" fmla="*/ 0 w 727"/>
              <a:gd name="T69" fmla="*/ 9 h 616"/>
              <a:gd name="T70" fmla="*/ 44 w 727"/>
              <a:gd name="T71" fmla="*/ 89 h 616"/>
              <a:gd name="T72" fmla="*/ 44 w 727"/>
              <a:gd name="T73" fmla="*/ 89 h 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727" h="616">
                <a:moveTo>
                  <a:pt x="44" y="89"/>
                </a:moveTo>
                <a:lnTo>
                  <a:pt x="67" y="108"/>
                </a:lnTo>
                <a:lnTo>
                  <a:pt x="78" y="104"/>
                </a:lnTo>
                <a:lnTo>
                  <a:pt x="94" y="125"/>
                </a:lnTo>
                <a:lnTo>
                  <a:pt x="80" y="125"/>
                </a:lnTo>
                <a:lnTo>
                  <a:pt x="67" y="154"/>
                </a:lnTo>
                <a:lnTo>
                  <a:pt x="99" y="200"/>
                </a:lnTo>
                <a:lnTo>
                  <a:pt x="124" y="205"/>
                </a:lnTo>
                <a:lnTo>
                  <a:pt x="120" y="492"/>
                </a:lnTo>
                <a:lnTo>
                  <a:pt x="124" y="563"/>
                </a:lnTo>
                <a:lnTo>
                  <a:pt x="607" y="547"/>
                </a:lnTo>
                <a:lnTo>
                  <a:pt x="613" y="589"/>
                </a:lnTo>
                <a:lnTo>
                  <a:pt x="592" y="616"/>
                </a:lnTo>
                <a:lnTo>
                  <a:pt x="666" y="612"/>
                </a:lnTo>
                <a:lnTo>
                  <a:pt x="679" y="589"/>
                </a:lnTo>
                <a:lnTo>
                  <a:pt x="679" y="563"/>
                </a:lnTo>
                <a:lnTo>
                  <a:pt x="698" y="544"/>
                </a:lnTo>
                <a:lnTo>
                  <a:pt x="702" y="523"/>
                </a:lnTo>
                <a:lnTo>
                  <a:pt x="721" y="521"/>
                </a:lnTo>
                <a:lnTo>
                  <a:pt x="727" y="479"/>
                </a:lnTo>
                <a:lnTo>
                  <a:pt x="700" y="473"/>
                </a:lnTo>
                <a:lnTo>
                  <a:pt x="683" y="443"/>
                </a:lnTo>
                <a:lnTo>
                  <a:pt x="656" y="369"/>
                </a:lnTo>
                <a:lnTo>
                  <a:pt x="626" y="359"/>
                </a:lnTo>
                <a:lnTo>
                  <a:pt x="592" y="331"/>
                </a:lnTo>
                <a:lnTo>
                  <a:pt x="578" y="293"/>
                </a:lnTo>
                <a:lnTo>
                  <a:pt x="599" y="234"/>
                </a:lnTo>
                <a:lnTo>
                  <a:pt x="582" y="222"/>
                </a:lnTo>
                <a:lnTo>
                  <a:pt x="540" y="222"/>
                </a:lnTo>
                <a:lnTo>
                  <a:pt x="531" y="186"/>
                </a:lnTo>
                <a:lnTo>
                  <a:pt x="462" y="114"/>
                </a:lnTo>
                <a:lnTo>
                  <a:pt x="445" y="55"/>
                </a:lnTo>
                <a:lnTo>
                  <a:pt x="453" y="32"/>
                </a:lnTo>
                <a:lnTo>
                  <a:pt x="423" y="0"/>
                </a:lnTo>
                <a:lnTo>
                  <a:pt x="0" y="9"/>
                </a:lnTo>
                <a:lnTo>
                  <a:pt x="44" y="89"/>
                </a:lnTo>
                <a:lnTo>
                  <a:pt x="44" y="89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Freeform 1135"/>
          <p:cNvSpPr>
            <a:spLocks/>
          </p:cNvSpPr>
          <p:nvPr/>
        </p:nvSpPr>
        <p:spPr bwMode="auto">
          <a:xfrm>
            <a:off x="4768464" y="4162624"/>
            <a:ext cx="558742" cy="495300"/>
          </a:xfrm>
          <a:custGeom>
            <a:avLst/>
            <a:gdLst>
              <a:gd name="T0" fmla="*/ 21 w 551"/>
              <a:gd name="T1" fmla="*/ 166 h 481"/>
              <a:gd name="T2" fmla="*/ 17 w 551"/>
              <a:gd name="T3" fmla="*/ 398 h 481"/>
              <a:gd name="T4" fmla="*/ 29 w 551"/>
              <a:gd name="T5" fmla="*/ 411 h 481"/>
              <a:gd name="T6" fmla="*/ 69 w 551"/>
              <a:gd name="T7" fmla="*/ 411 h 481"/>
              <a:gd name="T8" fmla="*/ 70 w 551"/>
              <a:gd name="T9" fmla="*/ 481 h 481"/>
              <a:gd name="T10" fmla="*/ 397 w 551"/>
              <a:gd name="T11" fmla="*/ 477 h 481"/>
              <a:gd name="T12" fmla="*/ 392 w 551"/>
              <a:gd name="T13" fmla="*/ 405 h 481"/>
              <a:gd name="T14" fmla="*/ 418 w 551"/>
              <a:gd name="T15" fmla="*/ 325 h 481"/>
              <a:gd name="T16" fmla="*/ 460 w 551"/>
              <a:gd name="T17" fmla="*/ 270 h 481"/>
              <a:gd name="T18" fmla="*/ 456 w 551"/>
              <a:gd name="T19" fmla="*/ 255 h 481"/>
              <a:gd name="T20" fmla="*/ 487 w 551"/>
              <a:gd name="T21" fmla="*/ 204 h 481"/>
              <a:gd name="T22" fmla="*/ 504 w 551"/>
              <a:gd name="T23" fmla="*/ 149 h 481"/>
              <a:gd name="T24" fmla="*/ 498 w 551"/>
              <a:gd name="T25" fmla="*/ 145 h 481"/>
              <a:gd name="T26" fmla="*/ 525 w 551"/>
              <a:gd name="T27" fmla="*/ 124 h 481"/>
              <a:gd name="T28" fmla="*/ 551 w 551"/>
              <a:gd name="T29" fmla="*/ 76 h 481"/>
              <a:gd name="T30" fmla="*/ 542 w 551"/>
              <a:gd name="T31" fmla="*/ 65 h 481"/>
              <a:gd name="T32" fmla="*/ 468 w 551"/>
              <a:gd name="T33" fmla="*/ 69 h 481"/>
              <a:gd name="T34" fmla="*/ 489 w 551"/>
              <a:gd name="T35" fmla="*/ 42 h 481"/>
              <a:gd name="T36" fmla="*/ 483 w 551"/>
              <a:gd name="T37" fmla="*/ 0 h 481"/>
              <a:gd name="T38" fmla="*/ 0 w 551"/>
              <a:gd name="T39" fmla="*/ 16 h 481"/>
              <a:gd name="T40" fmla="*/ 21 w 551"/>
              <a:gd name="T41" fmla="*/ 166 h 481"/>
              <a:gd name="T42" fmla="*/ 21 w 551"/>
              <a:gd name="T43" fmla="*/ 166 h 4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51" h="481">
                <a:moveTo>
                  <a:pt x="21" y="166"/>
                </a:moveTo>
                <a:lnTo>
                  <a:pt x="17" y="398"/>
                </a:lnTo>
                <a:lnTo>
                  <a:pt x="29" y="411"/>
                </a:lnTo>
                <a:lnTo>
                  <a:pt x="69" y="411"/>
                </a:lnTo>
                <a:lnTo>
                  <a:pt x="70" y="481"/>
                </a:lnTo>
                <a:lnTo>
                  <a:pt x="397" y="477"/>
                </a:lnTo>
                <a:lnTo>
                  <a:pt x="392" y="405"/>
                </a:lnTo>
                <a:lnTo>
                  <a:pt x="418" y="325"/>
                </a:lnTo>
                <a:lnTo>
                  <a:pt x="460" y="270"/>
                </a:lnTo>
                <a:lnTo>
                  <a:pt x="456" y="255"/>
                </a:lnTo>
                <a:lnTo>
                  <a:pt x="487" y="204"/>
                </a:lnTo>
                <a:lnTo>
                  <a:pt x="504" y="149"/>
                </a:lnTo>
                <a:lnTo>
                  <a:pt x="498" y="145"/>
                </a:lnTo>
                <a:lnTo>
                  <a:pt x="525" y="124"/>
                </a:lnTo>
                <a:lnTo>
                  <a:pt x="551" y="76"/>
                </a:lnTo>
                <a:lnTo>
                  <a:pt x="542" y="65"/>
                </a:lnTo>
                <a:lnTo>
                  <a:pt x="468" y="69"/>
                </a:lnTo>
                <a:lnTo>
                  <a:pt x="489" y="42"/>
                </a:lnTo>
                <a:lnTo>
                  <a:pt x="483" y="0"/>
                </a:lnTo>
                <a:lnTo>
                  <a:pt x="0" y="16"/>
                </a:lnTo>
                <a:lnTo>
                  <a:pt x="21" y="166"/>
                </a:lnTo>
                <a:lnTo>
                  <a:pt x="21" y="166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Freeform 1136"/>
          <p:cNvSpPr>
            <a:spLocks/>
          </p:cNvSpPr>
          <p:nvPr/>
        </p:nvSpPr>
        <p:spPr bwMode="auto">
          <a:xfrm>
            <a:off x="4841482" y="4653161"/>
            <a:ext cx="634934" cy="544513"/>
          </a:xfrm>
          <a:custGeom>
            <a:avLst/>
            <a:gdLst>
              <a:gd name="T0" fmla="*/ 0 w 624"/>
              <a:gd name="T1" fmla="*/ 4 h 529"/>
              <a:gd name="T2" fmla="*/ 6 w 624"/>
              <a:gd name="T3" fmla="*/ 147 h 529"/>
              <a:gd name="T4" fmla="*/ 63 w 624"/>
              <a:gd name="T5" fmla="*/ 251 h 529"/>
              <a:gd name="T6" fmla="*/ 42 w 624"/>
              <a:gd name="T7" fmla="*/ 333 h 529"/>
              <a:gd name="T8" fmla="*/ 46 w 624"/>
              <a:gd name="T9" fmla="*/ 401 h 529"/>
              <a:gd name="T10" fmla="*/ 21 w 624"/>
              <a:gd name="T11" fmla="*/ 436 h 529"/>
              <a:gd name="T12" fmla="*/ 31 w 624"/>
              <a:gd name="T13" fmla="*/ 447 h 529"/>
              <a:gd name="T14" fmla="*/ 114 w 624"/>
              <a:gd name="T15" fmla="*/ 438 h 529"/>
              <a:gd name="T16" fmla="*/ 217 w 624"/>
              <a:gd name="T17" fmla="*/ 464 h 529"/>
              <a:gd name="T18" fmla="*/ 251 w 624"/>
              <a:gd name="T19" fmla="*/ 438 h 529"/>
              <a:gd name="T20" fmla="*/ 352 w 624"/>
              <a:gd name="T21" fmla="*/ 479 h 529"/>
              <a:gd name="T22" fmla="*/ 360 w 624"/>
              <a:gd name="T23" fmla="*/ 502 h 529"/>
              <a:gd name="T24" fmla="*/ 398 w 624"/>
              <a:gd name="T25" fmla="*/ 519 h 529"/>
              <a:gd name="T26" fmla="*/ 419 w 624"/>
              <a:gd name="T27" fmla="*/ 498 h 529"/>
              <a:gd name="T28" fmla="*/ 466 w 624"/>
              <a:gd name="T29" fmla="*/ 517 h 529"/>
              <a:gd name="T30" fmla="*/ 497 w 624"/>
              <a:gd name="T31" fmla="*/ 502 h 529"/>
              <a:gd name="T32" fmla="*/ 491 w 624"/>
              <a:gd name="T33" fmla="*/ 472 h 529"/>
              <a:gd name="T34" fmla="*/ 573 w 624"/>
              <a:gd name="T35" fmla="*/ 498 h 529"/>
              <a:gd name="T36" fmla="*/ 569 w 624"/>
              <a:gd name="T37" fmla="*/ 529 h 529"/>
              <a:gd name="T38" fmla="*/ 624 w 624"/>
              <a:gd name="T39" fmla="*/ 491 h 529"/>
              <a:gd name="T40" fmla="*/ 575 w 624"/>
              <a:gd name="T41" fmla="*/ 485 h 529"/>
              <a:gd name="T42" fmla="*/ 538 w 624"/>
              <a:gd name="T43" fmla="*/ 445 h 529"/>
              <a:gd name="T44" fmla="*/ 584 w 624"/>
              <a:gd name="T45" fmla="*/ 396 h 529"/>
              <a:gd name="T46" fmla="*/ 584 w 624"/>
              <a:gd name="T47" fmla="*/ 367 h 529"/>
              <a:gd name="T48" fmla="*/ 533 w 624"/>
              <a:gd name="T49" fmla="*/ 409 h 529"/>
              <a:gd name="T50" fmla="*/ 508 w 624"/>
              <a:gd name="T51" fmla="*/ 396 h 529"/>
              <a:gd name="T52" fmla="*/ 529 w 624"/>
              <a:gd name="T53" fmla="*/ 373 h 529"/>
              <a:gd name="T54" fmla="*/ 472 w 624"/>
              <a:gd name="T55" fmla="*/ 390 h 529"/>
              <a:gd name="T56" fmla="*/ 436 w 624"/>
              <a:gd name="T57" fmla="*/ 375 h 529"/>
              <a:gd name="T58" fmla="*/ 445 w 624"/>
              <a:gd name="T59" fmla="*/ 350 h 529"/>
              <a:gd name="T60" fmla="*/ 542 w 624"/>
              <a:gd name="T61" fmla="*/ 367 h 529"/>
              <a:gd name="T62" fmla="*/ 504 w 624"/>
              <a:gd name="T63" fmla="*/ 305 h 529"/>
              <a:gd name="T64" fmla="*/ 510 w 624"/>
              <a:gd name="T65" fmla="*/ 259 h 529"/>
              <a:gd name="T66" fmla="*/ 289 w 624"/>
              <a:gd name="T67" fmla="*/ 268 h 529"/>
              <a:gd name="T68" fmla="*/ 316 w 624"/>
              <a:gd name="T69" fmla="*/ 170 h 529"/>
              <a:gd name="T70" fmla="*/ 354 w 624"/>
              <a:gd name="T71" fmla="*/ 120 h 529"/>
              <a:gd name="T72" fmla="*/ 343 w 624"/>
              <a:gd name="T73" fmla="*/ 107 h 529"/>
              <a:gd name="T74" fmla="*/ 327 w 624"/>
              <a:gd name="T75" fmla="*/ 0 h 529"/>
              <a:gd name="T76" fmla="*/ 0 w 624"/>
              <a:gd name="T77" fmla="*/ 4 h 529"/>
              <a:gd name="T78" fmla="*/ 0 w 624"/>
              <a:gd name="T79" fmla="*/ 4 h 529"/>
              <a:gd name="T80" fmla="*/ 0 w 624"/>
              <a:gd name="T81" fmla="*/ 4 h 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624" h="529">
                <a:moveTo>
                  <a:pt x="0" y="4"/>
                </a:moveTo>
                <a:lnTo>
                  <a:pt x="6" y="147"/>
                </a:lnTo>
                <a:lnTo>
                  <a:pt x="63" y="251"/>
                </a:lnTo>
                <a:lnTo>
                  <a:pt x="42" y="333"/>
                </a:lnTo>
                <a:lnTo>
                  <a:pt x="46" y="401"/>
                </a:lnTo>
                <a:lnTo>
                  <a:pt x="21" y="436"/>
                </a:lnTo>
                <a:lnTo>
                  <a:pt x="31" y="447"/>
                </a:lnTo>
                <a:lnTo>
                  <a:pt x="114" y="438"/>
                </a:lnTo>
                <a:lnTo>
                  <a:pt x="217" y="464"/>
                </a:lnTo>
                <a:lnTo>
                  <a:pt x="251" y="438"/>
                </a:lnTo>
                <a:lnTo>
                  <a:pt x="352" y="479"/>
                </a:lnTo>
                <a:lnTo>
                  <a:pt x="360" y="502"/>
                </a:lnTo>
                <a:lnTo>
                  <a:pt x="398" y="519"/>
                </a:lnTo>
                <a:lnTo>
                  <a:pt x="419" y="498"/>
                </a:lnTo>
                <a:lnTo>
                  <a:pt x="466" y="517"/>
                </a:lnTo>
                <a:lnTo>
                  <a:pt x="497" y="502"/>
                </a:lnTo>
                <a:lnTo>
                  <a:pt x="491" y="472"/>
                </a:lnTo>
                <a:lnTo>
                  <a:pt x="573" y="498"/>
                </a:lnTo>
                <a:lnTo>
                  <a:pt x="569" y="529"/>
                </a:lnTo>
                <a:lnTo>
                  <a:pt x="624" y="491"/>
                </a:lnTo>
                <a:lnTo>
                  <a:pt x="575" y="485"/>
                </a:lnTo>
                <a:lnTo>
                  <a:pt x="538" y="445"/>
                </a:lnTo>
                <a:lnTo>
                  <a:pt x="584" y="396"/>
                </a:lnTo>
                <a:lnTo>
                  <a:pt x="584" y="367"/>
                </a:lnTo>
                <a:lnTo>
                  <a:pt x="533" y="409"/>
                </a:lnTo>
                <a:lnTo>
                  <a:pt x="508" y="396"/>
                </a:lnTo>
                <a:lnTo>
                  <a:pt x="529" y="373"/>
                </a:lnTo>
                <a:lnTo>
                  <a:pt x="472" y="390"/>
                </a:lnTo>
                <a:lnTo>
                  <a:pt x="436" y="375"/>
                </a:lnTo>
                <a:lnTo>
                  <a:pt x="445" y="350"/>
                </a:lnTo>
                <a:lnTo>
                  <a:pt x="542" y="367"/>
                </a:lnTo>
                <a:lnTo>
                  <a:pt x="504" y="305"/>
                </a:lnTo>
                <a:lnTo>
                  <a:pt x="510" y="259"/>
                </a:lnTo>
                <a:lnTo>
                  <a:pt x="289" y="268"/>
                </a:lnTo>
                <a:lnTo>
                  <a:pt x="316" y="170"/>
                </a:lnTo>
                <a:lnTo>
                  <a:pt x="354" y="120"/>
                </a:lnTo>
                <a:lnTo>
                  <a:pt x="343" y="107"/>
                </a:lnTo>
                <a:lnTo>
                  <a:pt x="327" y="0"/>
                </a:lnTo>
                <a:lnTo>
                  <a:pt x="0" y="4"/>
                </a:lnTo>
                <a:lnTo>
                  <a:pt x="0" y="4"/>
                </a:lnTo>
                <a:lnTo>
                  <a:pt x="0" y="4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Freeform 1137"/>
          <p:cNvSpPr>
            <a:spLocks/>
          </p:cNvSpPr>
          <p:nvPr/>
        </p:nvSpPr>
        <p:spPr bwMode="auto">
          <a:xfrm>
            <a:off x="5162123" y="2632274"/>
            <a:ext cx="631759" cy="317500"/>
          </a:xfrm>
          <a:custGeom>
            <a:avLst/>
            <a:gdLst>
              <a:gd name="T0" fmla="*/ 224 w 622"/>
              <a:gd name="T1" fmla="*/ 203 h 310"/>
              <a:gd name="T2" fmla="*/ 232 w 622"/>
              <a:gd name="T3" fmla="*/ 222 h 310"/>
              <a:gd name="T4" fmla="*/ 253 w 622"/>
              <a:gd name="T5" fmla="*/ 228 h 310"/>
              <a:gd name="T6" fmla="*/ 283 w 622"/>
              <a:gd name="T7" fmla="*/ 310 h 310"/>
              <a:gd name="T8" fmla="*/ 338 w 622"/>
              <a:gd name="T9" fmla="*/ 197 h 310"/>
              <a:gd name="T10" fmla="*/ 367 w 622"/>
              <a:gd name="T11" fmla="*/ 201 h 310"/>
              <a:gd name="T12" fmla="*/ 403 w 622"/>
              <a:gd name="T13" fmla="*/ 184 h 310"/>
              <a:gd name="T14" fmla="*/ 462 w 622"/>
              <a:gd name="T15" fmla="*/ 184 h 310"/>
              <a:gd name="T16" fmla="*/ 483 w 622"/>
              <a:gd name="T17" fmla="*/ 158 h 310"/>
              <a:gd name="T18" fmla="*/ 599 w 622"/>
              <a:gd name="T19" fmla="*/ 161 h 310"/>
              <a:gd name="T20" fmla="*/ 622 w 622"/>
              <a:gd name="T21" fmla="*/ 144 h 310"/>
              <a:gd name="T22" fmla="*/ 584 w 622"/>
              <a:gd name="T23" fmla="*/ 101 h 310"/>
              <a:gd name="T24" fmla="*/ 513 w 622"/>
              <a:gd name="T25" fmla="*/ 102 h 310"/>
              <a:gd name="T26" fmla="*/ 456 w 622"/>
              <a:gd name="T27" fmla="*/ 95 h 310"/>
              <a:gd name="T28" fmla="*/ 384 w 622"/>
              <a:gd name="T29" fmla="*/ 95 h 310"/>
              <a:gd name="T30" fmla="*/ 359 w 622"/>
              <a:gd name="T31" fmla="*/ 131 h 310"/>
              <a:gd name="T32" fmla="*/ 323 w 622"/>
              <a:gd name="T33" fmla="*/ 110 h 310"/>
              <a:gd name="T34" fmla="*/ 285 w 622"/>
              <a:gd name="T35" fmla="*/ 114 h 310"/>
              <a:gd name="T36" fmla="*/ 272 w 622"/>
              <a:gd name="T37" fmla="*/ 76 h 310"/>
              <a:gd name="T38" fmla="*/ 190 w 622"/>
              <a:gd name="T39" fmla="*/ 70 h 310"/>
              <a:gd name="T40" fmla="*/ 181 w 622"/>
              <a:gd name="T41" fmla="*/ 57 h 310"/>
              <a:gd name="T42" fmla="*/ 217 w 622"/>
              <a:gd name="T43" fmla="*/ 17 h 310"/>
              <a:gd name="T44" fmla="*/ 247 w 622"/>
              <a:gd name="T45" fmla="*/ 15 h 310"/>
              <a:gd name="T46" fmla="*/ 217 w 622"/>
              <a:gd name="T47" fmla="*/ 0 h 310"/>
              <a:gd name="T48" fmla="*/ 171 w 622"/>
              <a:gd name="T49" fmla="*/ 11 h 310"/>
              <a:gd name="T50" fmla="*/ 95 w 622"/>
              <a:gd name="T51" fmla="*/ 87 h 310"/>
              <a:gd name="T52" fmla="*/ 57 w 622"/>
              <a:gd name="T53" fmla="*/ 95 h 310"/>
              <a:gd name="T54" fmla="*/ 0 w 622"/>
              <a:gd name="T55" fmla="*/ 133 h 310"/>
              <a:gd name="T56" fmla="*/ 224 w 622"/>
              <a:gd name="T57" fmla="*/ 203 h 310"/>
              <a:gd name="T58" fmla="*/ 224 w 622"/>
              <a:gd name="T59" fmla="*/ 203 h 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622" h="310">
                <a:moveTo>
                  <a:pt x="224" y="203"/>
                </a:moveTo>
                <a:lnTo>
                  <a:pt x="232" y="222"/>
                </a:lnTo>
                <a:lnTo>
                  <a:pt x="253" y="228"/>
                </a:lnTo>
                <a:lnTo>
                  <a:pt x="283" y="310"/>
                </a:lnTo>
                <a:lnTo>
                  <a:pt x="338" y="197"/>
                </a:lnTo>
                <a:lnTo>
                  <a:pt x="367" y="201"/>
                </a:lnTo>
                <a:lnTo>
                  <a:pt x="403" y="184"/>
                </a:lnTo>
                <a:lnTo>
                  <a:pt x="462" y="184"/>
                </a:lnTo>
                <a:lnTo>
                  <a:pt x="483" y="158"/>
                </a:lnTo>
                <a:lnTo>
                  <a:pt x="599" y="161"/>
                </a:lnTo>
                <a:lnTo>
                  <a:pt x="622" y="144"/>
                </a:lnTo>
                <a:lnTo>
                  <a:pt x="584" y="101"/>
                </a:lnTo>
                <a:lnTo>
                  <a:pt x="513" y="102"/>
                </a:lnTo>
                <a:lnTo>
                  <a:pt x="456" y="95"/>
                </a:lnTo>
                <a:lnTo>
                  <a:pt x="384" y="95"/>
                </a:lnTo>
                <a:lnTo>
                  <a:pt x="359" y="131"/>
                </a:lnTo>
                <a:lnTo>
                  <a:pt x="323" y="110"/>
                </a:lnTo>
                <a:lnTo>
                  <a:pt x="285" y="114"/>
                </a:lnTo>
                <a:lnTo>
                  <a:pt x="272" y="76"/>
                </a:lnTo>
                <a:lnTo>
                  <a:pt x="190" y="70"/>
                </a:lnTo>
                <a:lnTo>
                  <a:pt x="181" y="57"/>
                </a:lnTo>
                <a:lnTo>
                  <a:pt x="217" y="17"/>
                </a:lnTo>
                <a:lnTo>
                  <a:pt x="247" y="15"/>
                </a:lnTo>
                <a:lnTo>
                  <a:pt x="217" y="0"/>
                </a:lnTo>
                <a:lnTo>
                  <a:pt x="171" y="11"/>
                </a:lnTo>
                <a:lnTo>
                  <a:pt x="95" y="87"/>
                </a:lnTo>
                <a:lnTo>
                  <a:pt x="57" y="95"/>
                </a:lnTo>
                <a:lnTo>
                  <a:pt x="0" y="133"/>
                </a:lnTo>
                <a:lnTo>
                  <a:pt x="224" y="203"/>
                </a:lnTo>
                <a:lnTo>
                  <a:pt x="224" y="203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Freeform 1138"/>
          <p:cNvSpPr>
            <a:spLocks/>
          </p:cNvSpPr>
          <p:nvPr/>
        </p:nvSpPr>
        <p:spPr bwMode="auto">
          <a:xfrm>
            <a:off x="5568481" y="2829124"/>
            <a:ext cx="426992" cy="577850"/>
          </a:xfrm>
          <a:custGeom>
            <a:avLst/>
            <a:gdLst>
              <a:gd name="T0" fmla="*/ 48 w 422"/>
              <a:gd name="T1" fmla="*/ 464 h 559"/>
              <a:gd name="T2" fmla="*/ 42 w 422"/>
              <a:gd name="T3" fmla="*/ 370 h 559"/>
              <a:gd name="T4" fmla="*/ 6 w 422"/>
              <a:gd name="T5" fmla="*/ 302 h 559"/>
              <a:gd name="T6" fmla="*/ 21 w 422"/>
              <a:gd name="T7" fmla="*/ 159 h 559"/>
              <a:gd name="T8" fmla="*/ 82 w 422"/>
              <a:gd name="T9" fmla="*/ 85 h 559"/>
              <a:gd name="T10" fmla="*/ 78 w 422"/>
              <a:gd name="T11" fmla="*/ 140 h 559"/>
              <a:gd name="T12" fmla="*/ 97 w 422"/>
              <a:gd name="T13" fmla="*/ 129 h 559"/>
              <a:gd name="T14" fmla="*/ 97 w 422"/>
              <a:gd name="T15" fmla="*/ 83 h 559"/>
              <a:gd name="T16" fmla="*/ 120 w 422"/>
              <a:gd name="T17" fmla="*/ 57 h 559"/>
              <a:gd name="T18" fmla="*/ 127 w 422"/>
              <a:gd name="T19" fmla="*/ 7 h 559"/>
              <a:gd name="T20" fmla="*/ 148 w 422"/>
              <a:gd name="T21" fmla="*/ 0 h 559"/>
              <a:gd name="T22" fmla="*/ 276 w 422"/>
              <a:gd name="T23" fmla="*/ 43 h 559"/>
              <a:gd name="T24" fmla="*/ 287 w 422"/>
              <a:gd name="T25" fmla="*/ 80 h 559"/>
              <a:gd name="T26" fmla="*/ 304 w 422"/>
              <a:gd name="T27" fmla="*/ 114 h 559"/>
              <a:gd name="T28" fmla="*/ 308 w 422"/>
              <a:gd name="T29" fmla="*/ 175 h 559"/>
              <a:gd name="T30" fmla="*/ 264 w 422"/>
              <a:gd name="T31" fmla="*/ 228 h 559"/>
              <a:gd name="T32" fmla="*/ 262 w 422"/>
              <a:gd name="T33" fmla="*/ 268 h 559"/>
              <a:gd name="T34" fmla="*/ 287 w 422"/>
              <a:gd name="T35" fmla="*/ 281 h 559"/>
              <a:gd name="T36" fmla="*/ 321 w 422"/>
              <a:gd name="T37" fmla="*/ 226 h 559"/>
              <a:gd name="T38" fmla="*/ 356 w 422"/>
              <a:gd name="T39" fmla="*/ 207 h 559"/>
              <a:gd name="T40" fmla="*/ 378 w 422"/>
              <a:gd name="T41" fmla="*/ 218 h 559"/>
              <a:gd name="T42" fmla="*/ 422 w 422"/>
              <a:gd name="T43" fmla="*/ 342 h 559"/>
              <a:gd name="T44" fmla="*/ 392 w 422"/>
              <a:gd name="T45" fmla="*/ 395 h 559"/>
              <a:gd name="T46" fmla="*/ 384 w 422"/>
              <a:gd name="T47" fmla="*/ 433 h 559"/>
              <a:gd name="T48" fmla="*/ 367 w 422"/>
              <a:gd name="T49" fmla="*/ 445 h 559"/>
              <a:gd name="T50" fmla="*/ 367 w 422"/>
              <a:gd name="T51" fmla="*/ 479 h 559"/>
              <a:gd name="T52" fmla="*/ 344 w 422"/>
              <a:gd name="T53" fmla="*/ 524 h 559"/>
              <a:gd name="T54" fmla="*/ 205 w 422"/>
              <a:gd name="T55" fmla="*/ 543 h 559"/>
              <a:gd name="T56" fmla="*/ 202 w 422"/>
              <a:gd name="T57" fmla="*/ 536 h 559"/>
              <a:gd name="T58" fmla="*/ 0 w 422"/>
              <a:gd name="T59" fmla="*/ 559 h 559"/>
              <a:gd name="T60" fmla="*/ 48 w 422"/>
              <a:gd name="T61" fmla="*/ 464 h 559"/>
              <a:gd name="T62" fmla="*/ 48 w 422"/>
              <a:gd name="T63" fmla="*/ 464 h 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422" h="559">
                <a:moveTo>
                  <a:pt x="48" y="464"/>
                </a:moveTo>
                <a:lnTo>
                  <a:pt x="42" y="370"/>
                </a:lnTo>
                <a:lnTo>
                  <a:pt x="6" y="302"/>
                </a:lnTo>
                <a:lnTo>
                  <a:pt x="21" y="159"/>
                </a:lnTo>
                <a:lnTo>
                  <a:pt x="82" y="85"/>
                </a:lnTo>
                <a:lnTo>
                  <a:pt x="78" y="140"/>
                </a:lnTo>
                <a:lnTo>
                  <a:pt x="97" y="129"/>
                </a:lnTo>
                <a:lnTo>
                  <a:pt x="97" y="83"/>
                </a:lnTo>
                <a:lnTo>
                  <a:pt x="120" y="57"/>
                </a:lnTo>
                <a:lnTo>
                  <a:pt x="127" y="7"/>
                </a:lnTo>
                <a:lnTo>
                  <a:pt x="148" y="0"/>
                </a:lnTo>
                <a:lnTo>
                  <a:pt x="276" y="43"/>
                </a:lnTo>
                <a:lnTo>
                  <a:pt x="287" y="80"/>
                </a:lnTo>
                <a:lnTo>
                  <a:pt x="304" y="114"/>
                </a:lnTo>
                <a:lnTo>
                  <a:pt x="308" y="175"/>
                </a:lnTo>
                <a:lnTo>
                  <a:pt x="264" y="228"/>
                </a:lnTo>
                <a:lnTo>
                  <a:pt x="262" y="268"/>
                </a:lnTo>
                <a:lnTo>
                  <a:pt x="287" y="281"/>
                </a:lnTo>
                <a:lnTo>
                  <a:pt x="321" y="226"/>
                </a:lnTo>
                <a:lnTo>
                  <a:pt x="356" y="207"/>
                </a:lnTo>
                <a:lnTo>
                  <a:pt x="378" y="218"/>
                </a:lnTo>
                <a:lnTo>
                  <a:pt x="422" y="342"/>
                </a:lnTo>
                <a:lnTo>
                  <a:pt x="392" y="395"/>
                </a:lnTo>
                <a:lnTo>
                  <a:pt x="384" y="433"/>
                </a:lnTo>
                <a:lnTo>
                  <a:pt x="367" y="445"/>
                </a:lnTo>
                <a:lnTo>
                  <a:pt x="367" y="479"/>
                </a:lnTo>
                <a:lnTo>
                  <a:pt x="344" y="524"/>
                </a:lnTo>
                <a:lnTo>
                  <a:pt x="205" y="543"/>
                </a:lnTo>
                <a:lnTo>
                  <a:pt x="202" y="536"/>
                </a:lnTo>
                <a:lnTo>
                  <a:pt x="0" y="559"/>
                </a:lnTo>
                <a:lnTo>
                  <a:pt x="48" y="464"/>
                </a:lnTo>
                <a:lnTo>
                  <a:pt x="48" y="464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Freeform 1139"/>
          <p:cNvSpPr>
            <a:spLocks/>
          </p:cNvSpPr>
          <p:nvPr/>
        </p:nvSpPr>
        <p:spPr bwMode="auto">
          <a:xfrm>
            <a:off x="4922435" y="2721174"/>
            <a:ext cx="590488" cy="609600"/>
          </a:xfrm>
          <a:custGeom>
            <a:avLst/>
            <a:gdLst>
              <a:gd name="T0" fmla="*/ 15 w 578"/>
              <a:gd name="T1" fmla="*/ 227 h 591"/>
              <a:gd name="T2" fmla="*/ 13 w 578"/>
              <a:gd name="T3" fmla="*/ 297 h 591"/>
              <a:gd name="T4" fmla="*/ 84 w 578"/>
              <a:gd name="T5" fmla="*/ 341 h 591"/>
              <a:gd name="T6" fmla="*/ 110 w 578"/>
              <a:gd name="T7" fmla="*/ 371 h 591"/>
              <a:gd name="T8" fmla="*/ 167 w 578"/>
              <a:gd name="T9" fmla="*/ 413 h 591"/>
              <a:gd name="T10" fmla="*/ 175 w 578"/>
              <a:gd name="T11" fmla="*/ 462 h 591"/>
              <a:gd name="T12" fmla="*/ 186 w 578"/>
              <a:gd name="T13" fmla="*/ 529 h 591"/>
              <a:gd name="T14" fmla="*/ 240 w 578"/>
              <a:gd name="T15" fmla="*/ 591 h 591"/>
              <a:gd name="T16" fmla="*/ 527 w 578"/>
              <a:gd name="T17" fmla="*/ 574 h 591"/>
              <a:gd name="T18" fmla="*/ 511 w 578"/>
              <a:gd name="T19" fmla="*/ 483 h 591"/>
              <a:gd name="T20" fmla="*/ 536 w 578"/>
              <a:gd name="T21" fmla="*/ 344 h 591"/>
              <a:gd name="T22" fmla="*/ 536 w 578"/>
              <a:gd name="T23" fmla="*/ 306 h 591"/>
              <a:gd name="T24" fmla="*/ 578 w 578"/>
              <a:gd name="T25" fmla="*/ 198 h 591"/>
              <a:gd name="T26" fmla="*/ 567 w 578"/>
              <a:gd name="T27" fmla="*/ 194 h 591"/>
              <a:gd name="T28" fmla="*/ 540 w 578"/>
              <a:gd name="T29" fmla="*/ 257 h 591"/>
              <a:gd name="T30" fmla="*/ 517 w 578"/>
              <a:gd name="T31" fmla="*/ 261 h 591"/>
              <a:gd name="T32" fmla="*/ 508 w 578"/>
              <a:gd name="T33" fmla="*/ 287 h 591"/>
              <a:gd name="T34" fmla="*/ 483 w 578"/>
              <a:gd name="T35" fmla="*/ 304 h 591"/>
              <a:gd name="T36" fmla="*/ 500 w 578"/>
              <a:gd name="T37" fmla="*/ 247 h 591"/>
              <a:gd name="T38" fmla="*/ 517 w 578"/>
              <a:gd name="T39" fmla="*/ 225 h 591"/>
              <a:gd name="T40" fmla="*/ 487 w 578"/>
              <a:gd name="T41" fmla="*/ 143 h 591"/>
              <a:gd name="T42" fmla="*/ 466 w 578"/>
              <a:gd name="T43" fmla="*/ 137 h 591"/>
              <a:gd name="T44" fmla="*/ 458 w 578"/>
              <a:gd name="T45" fmla="*/ 118 h 591"/>
              <a:gd name="T46" fmla="*/ 234 w 578"/>
              <a:gd name="T47" fmla="*/ 48 h 591"/>
              <a:gd name="T48" fmla="*/ 205 w 578"/>
              <a:gd name="T49" fmla="*/ 35 h 591"/>
              <a:gd name="T50" fmla="*/ 190 w 578"/>
              <a:gd name="T51" fmla="*/ 48 h 591"/>
              <a:gd name="T52" fmla="*/ 184 w 578"/>
              <a:gd name="T53" fmla="*/ 44 h 591"/>
              <a:gd name="T54" fmla="*/ 192 w 578"/>
              <a:gd name="T55" fmla="*/ 19 h 591"/>
              <a:gd name="T56" fmla="*/ 198 w 578"/>
              <a:gd name="T57" fmla="*/ 4 h 591"/>
              <a:gd name="T58" fmla="*/ 190 w 578"/>
              <a:gd name="T59" fmla="*/ 0 h 591"/>
              <a:gd name="T60" fmla="*/ 99 w 578"/>
              <a:gd name="T61" fmla="*/ 38 h 591"/>
              <a:gd name="T62" fmla="*/ 89 w 578"/>
              <a:gd name="T63" fmla="*/ 40 h 591"/>
              <a:gd name="T64" fmla="*/ 70 w 578"/>
              <a:gd name="T65" fmla="*/ 31 h 591"/>
              <a:gd name="T66" fmla="*/ 53 w 578"/>
              <a:gd name="T67" fmla="*/ 42 h 591"/>
              <a:gd name="T68" fmla="*/ 57 w 578"/>
              <a:gd name="T69" fmla="*/ 111 h 591"/>
              <a:gd name="T70" fmla="*/ 0 w 578"/>
              <a:gd name="T71" fmla="*/ 179 h 591"/>
              <a:gd name="T72" fmla="*/ 15 w 578"/>
              <a:gd name="T73" fmla="*/ 227 h 591"/>
              <a:gd name="T74" fmla="*/ 15 w 578"/>
              <a:gd name="T75" fmla="*/ 227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78" h="591">
                <a:moveTo>
                  <a:pt x="15" y="227"/>
                </a:moveTo>
                <a:lnTo>
                  <a:pt x="13" y="297"/>
                </a:lnTo>
                <a:lnTo>
                  <a:pt x="84" y="341"/>
                </a:lnTo>
                <a:lnTo>
                  <a:pt x="110" y="371"/>
                </a:lnTo>
                <a:lnTo>
                  <a:pt x="167" y="413"/>
                </a:lnTo>
                <a:lnTo>
                  <a:pt x="175" y="462"/>
                </a:lnTo>
                <a:lnTo>
                  <a:pt x="186" y="529"/>
                </a:lnTo>
                <a:lnTo>
                  <a:pt x="240" y="591"/>
                </a:lnTo>
                <a:lnTo>
                  <a:pt x="527" y="574"/>
                </a:lnTo>
                <a:lnTo>
                  <a:pt x="511" y="483"/>
                </a:lnTo>
                <a:lnTo>
                  <a:pt x="536" y="344"/>
                </a:lnTo>
                <a:lnTo>
                  <a:pt x="536" y="306"/>
                </a:lnTo>
                <a:lnTo>
                  <a:pt x="578" y="198"/>
                </a:lnTo>
                <a:lnTo>
                  <a:pt x="567" y="194"/>
                </a:lnTo>
                <a:lnTo>
                  <a:pt x="540" y="257"/>
                </a:lnTo>
                <a:lnTo>
                  <a:pt x="517" y="261"/>
                </a:lnTo>
                <a:lnTo>
                  <a:pt x="508" y="287"/>
                </a:lnTo>
                <a:lnTo>
                  <a:pt x="483" y="304"/>
                </a:lnTo>
                <a:lnTo>
                  <a:pt x="500" y="247"/>
                </a:lnTo>
                <a:lnTo>
                  <a:pt x="517" y="225"/>
                </a:lnTo>
                <a:lnTo>
                  <a:pt x="487" y="143"/>
                </a:lnTo>
                <a:lnTo>
                  <a:pt x="466" y="137"/>
                </a:lnTo>
                <a:lnTo>
                  <a:pt x="458" y="118"/>
                </a:lnTo>
                <a:lnTo>
                  <a:pt x="234" y="48"/>
                </a:lnTo>
                <a:lnTo>
                  <a:pt x="205" y="35"/>
                </a:lnTo>
                <a:lnTo>
                  <a:pt x="190" y="48"/>
                </a:lnTo>
                <a:lnTo>
                  <a:pt x="184" y="44"/>
                </a:lnTo>
                <a:lnTo>
                  <a:pt x="192" y="19"/>
                </a:lnTo>
                <a:lnTo>
                  <a:pt x="198" y="4"/>
                </a:lnTo>
                <a:lnTo>
                  <a:pt x="190" y="0"/>
                </a:lnTo>
                <a:lnTo>
                  <a:pt x="99" y="38"/>
                </a:lnTo>
                <a:lnTo>
                  <a:pt x="89" y="40"/>
                </a:lnTo>
                <a:lnTo>
                  <a:pt x="70" y="31"/>
                </a:lnTo>
                <a:lnTo>
                  <a:pt x="53" y="42"/>
                </a:lnTo>
                <a:lnTo>
                  <a:pt x="57" y="111"/>
                </a:lnTo>
                <a:lnTo>
                  <a:pt x="0" y="179"/>
                </a:lnTo>
                <a:lnTo>
                  <a:pt x="15" y="227"/>
                </a:lnTo>
                <a:lnTo>
                  <a:pt x="15" y="227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Freeform 1140"/>
          <p:cNvSpPr>
            <a:spLocks/>
          </p:cNvSpPr>
          <p:nvPr/>
        </p:nvSpPr>
        <p:spPr bwMode="auto">
          <a:xfrm>
            <a:off x="5093867" y="3311724"/>
            <a:ext cx="438104" cy="779462"/>
          </a:xfrm>
          <a:custGeom>
            <a:avLst/>
            <a:gdLst>
              <a:gd name="T0" fmla="*/ 8 w 430"/>
              <a:gd name="T1" fmla="*/ 308 h 753"/>
              <a:gd name="T2" fmla="*/ 52 w 430"/>
              <a:gd name="T3" fmla="*/ 213 h 753"/>
              <a:gd name="T4" fmla="*/ 38 w 430"/>
              <a:gd name="T5" fmla="*/ 177 h 753"/>
              <a:gd name="T6" fmla="*/ 113 w 430"/>
              <a:gd name="T7" fmla="*/ 120 h 753"/>
              <a:gd name="T8" fmla="*/ 126 w 430"/>
              <a:gd name="T9" fmla="*/ 78 h 753"/>
              <a:gd name="T10" fmla="*/ 73 w 430"/>
              <a:gd name="T11" fmla="*/ 17 h 753"/>
              <a:gd name="T12" fmla="*/ 360 w 430"/>
              <a:gd name="T13" fmla="*/ 0 h 753"/>
              <a:gd name="T14" fmla="*/ 367 w 430"/>
              <a:gd name="T15" fmla="*/ 44 h 753"/>
              <a:gd name="T16" fmla="*/ 396 w 430"/>
              <a:gd name="T17" fmla="*/ 101 h 753"/>
              <a:gd name="T18" fmla="*/ 421 w 430"/>
              <a:gd name="T19" fmla="*/ 388 h 753"/>
              <a:gd name="T20" fmla="*/ 415 w 430"/>
              <a:gd name="T21" fmla="*/ 447 h 753"/>
              <a:gd name="T22" fmla="*/ 430 w 430"/>
              <a:gd name="T23" fmla="*/ 481 h 753"/>
              <a:gd name="T24" fmla="*/ 413 w 430"/>
              <a:gd name="T25" fmla="*/ 546 h 753"/>
              <a:gd name="T26" fmla="*/ 390 w 430"/>
              <a:gd name="T27" fmla="*/ 574 h 753"/>
              <a:gd name="T28" fmla="*/ 379 w 430"/>
              <a:gd name="T29" fmla="*/ 622 h 753"/>
              <a:gd name="T30" fmla="*/ 392 w 430"/>
              <a:gd name="T31" fmla="*/ 637 h 753"/>
              <a:gd name="T32" fmla="*/ 381 w 430"/>
              <a:gd name="T33" fmla="*/ 664 h 753"/>
              <a:gd name="T34" fmla="*/ 386 w 430"/>
              <a:gd name="T35" fmla="*/ 673 h 753"/>
              <a:gd name="T36" fmla="*/ 352 w 430"/>
              <a:gd name="T37" fmla="*/ 686 h 753"/>
              <a:gd name="T38" fmla="*/ 344 w 430"/>
              <a:gd name="T39" fmla="*/ 734 h 753"/>
              <a:gd name="T40" fmla="*/ 295 w 430"/>
              <a:gd name="T41" fmla="*/ 719 h 753"/>
              <a:gd name="T42" fmla="*/ 270 w 430"/>
              <a:gd name="T43" fmla="*/ 753 h 753"/>
              <a:gd name="T44" fmla="*/ 255 w 430"/>
              <a:gd name="T45" fmla="*/ 749 h 753"/>
              <a:gd name="T46" fmla="*/ 238 w 430"/>
              <a:gd name="T47" fmla="*/ 719 h 753"/>
              <a:gd name="T48" fmla="*/ 211 w 430"/>
              <a:gd name="T49" fmla="*/ 645 h 753"/>
              <a:gd name="T50" fmla="*/ 147 w 430"/>
              <a:gd name="T51" fmla="*/ 607 h 753"/>
              <a:gd name="T52" fmla="*/ 133 w 430"/>
              <a:gd name="T53" fmla="*/ 569 h 753"/>
              <a:gd name="T54" fmla="*/ 154 w 430"/>
              <a:gd name="T55" fmla="*/ 510 h 753"/>
              <a:gd name="T56" fmla="*/ 137 w 430"/>
              <a:gd name="T57" fmla="*/ 498 h 753"/>
              <a:gd name="T58" fmla="*/ 95 w 430"/>
              <a:gd name="T59" fmla="*/ 498 h 753"/>
              <a:gd name="T60" fmla="*/ 86 w 430"/>
              <a:gd name="T61" fmla="*/ 462 h 753"/>
              <a:gd name="T62" fmla="*/ 17 w 430"/>
              <a:gd name="T63" fmla="*/ 390 h 753"/>
              <a:gd name="T64" fmla="*/ 0 w 430"/>
              <a:gd name="T65" fmla="*/ 331 h 753"/>
              <a:gd name="T66" fmla="*/ 8 w 430"/>
              <a:gd name="T67" fmla="*/ 308 h 753"/>
              <a:gd name="T68" fmla="*/ 8 w 430"/>
              <a:gd name="T69" fmla="*/ 308 h 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30" h="753">
                <a:moveTo>
                  <a:pt x="8" y="308"/>
                </a:moveTo>
                <a:lnTo>
                  <a:pt x="52" y="213"/>
                </a:lnTo>
                <a:lnTo>
                  <a:pt x="38" y="177"/>
                </a:lnTo>
                <a:lnTo>
                  <a:pt x="113" y="120"/>
                </a:lnTo>
                <a:lnTo>
                  <a:pt x="126" y="78"/>
                </a:lnTo>
                <a:lnTo>
                  <a:pt x="73" y="17"/>
                </a:lnTo>
                <a:lnTo>
                  <a:pt x="360" y="0"/>
                </a:lnTo>
                <a:lnTo>
                  <a:pt x="367" y="44"/>
                </a:lnTo>
                <a:lnTo>
                  <a:pt x="396" y="101"/>
                </a:lnTo>
                <a:lnTo>
                  <a:pt x="421" y="388"/>
                </a:lnTo>
                <a:lnTo>
                  <a:pt x="415" y="447"/>
                </a:lnTo>
                <a:lnTo>
                  <a:pt x="430" y="481"/>
                </a:lnTo>
                <a:lnTo>
                  <a:pt x="413" y="546"/>
                </a:lnTo>
                <a:lnTo>
                  <a:pt x="390" y="574"/>
                </a:lnTo>
                <a:lnTo>
                  <a:pt x="379" y="622"/>
                </a:lnTo>
                <a:lnTo>
                  <a:pt x="392" y="637"/>
                </a:lnTo>
                <a:lnTo>
                  <a:pt x="381" y="664"/>
                </a:lnTo>
                <a:lnTo>
                  <a:pt x="386" y="673"/>
                </a:lnTo>
                <a:lnTo>
                  <a:pt x="352" y="686"/>
                </a:lnTo>
                <a:lnTo>
                  <a:pt x="344" y="734"/>
                </a:lnTo>
                <a:lnTo>
                  <a:pt x="295" y="719"/>
                </a:lnTo>
                <a:lnTo>
                  <a:pt x="270" y="753"/>
                </a:lnTo>
                <a:lnTo>
                  <a:pt x="255" y="749"/>
                </a:lnTo>
                <a:lnTo>
                  <a:pt x="238" y="719"/>
                </a:lnTo>
                <a:lnTo>
                  <a:pt x="211" y="645"/>
                </a:lnTo>
                <a:lnTo>
                  <a:pt x="147" y="607"/>
                </a:lnTo>
                <a:lnTo>
                  <a:pt x="133" y="569"/>
                </a:lnTo>
                <a:lnTo>
                  <a:pt x="154" y="510"/>
                </a:lnTo>
                <a:lnTo>
                  <a:pt x="137" y="498"/>
                </a:lnTo>
                <a:lnTo>
                  <a:pt x="95" y="498"/>
                </a:lnTo>
                <a:lnTo>
                  <a:pt x="86" y="462"/>
                </a:lnTo>
                <a:lnTo>
                  <a:pt x="17" y="390"/>
                </a:lnTo>
                <a:lnTo>
                  <a:pt x="0" y="331"/>
                </a:lnTo>
                <a:lnTo>
                  <a:pt x="8" y="308"/>
                </a:lnTo>
                <a:lnTo>
                  <a:pt x="8" y="308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Freeform 1141"/>
          <p:cNvSpPr>
            <a:spLocks/>
          </p:cNvSpPr>
          <p:nvPr/>
        </p:nvSpPr>
        <p:spPr bwMode="auto">
          <a:xfrm>
            <a:off x="5479590" y="3379986"/>
            <a:ext cx="342864" cy="587375"/>
          </a:xfrm>
          <a:custGeom>
            <a:avLst/>
            <a:gdLst>
              <a:gd name="T0" fmla="*/ 11 w 338"/>
              <a:gd name="T1" fmla="*/ 566 h 566"/>
              <a:gd name="T2" fmla="*/ 21 w 338"/>
              <a:gd name="T3" fmla="*/ 549 h 566"/>
              <a:gd name="T4" fmla="*/ 85 w 338"/>
              <a:gd name="T5" fmla="*/ 545 h 566"/>
              <a:gd name="T6" fmla="*/ 138 w 338"/>
              <a:gd name="T7" fmla="*/ 528 h 566"/>
              <a:gd name="T8" fmla="*/ 192 w 338"/>
              <a:gd name="T9" fmla="*/ 496 h 566"/>
              <a:gd name="T10" fmla="*/ 235 w 338"/>
              <a:gd name="T11" fmla="*/ 494 h 566"/>
              <a:gd name="T12" fmla="*/ 285 w 338"/>
              <a:gd name="T13" fmla="*/ 412 h 566"/>
              <a:gd name="T14" fmla="*/ 300 w 338"/>
              <a:gd name="T15" fmla="*/ 418 h 566"/>
              <a:gd name="T16" fmla="*/ 338 w 338"/>
              <a:gd name="T17" fmla="*/ 389 h 566"/>
              <a:gd name="T18" fmla="*/ 329 w 338"/>
              <a:gd name="T19" fmla="*/ 368 h 566"/>
              <a:gd name="T20" fmla="*/ 332 w 338"/>
              <a:gd name="T21" fmla="*/ 357 h 566"/>
              <a:gd name="T22" fmla="*/ 294 w 338"/>
              <a:gd name="T23" fmla="*/ 7 h 566"/>
              <a:gd name="T24" fmla="*/ 291 w 338"/>
              <a:gd name="T25" fmla="*/ 0 h 566"/>
              <a:gd name="T26" fmla="*/ 89 w 338"/>
              <a:gd name="T27" fmla="*/ 23 h 566"/>
              <a:gd name="T28" fmla="*/ 51 w 338"/>
              <a:gd name="T29" fmla="*/ 42 h 566"/>
              <a:gd name="T30" fmla="*/ 17 w 338"/>
              <a:gd name="T31" fmla="*/ 32 h 566"/>
              <a:gd name="T32" fmla="*/ 42 w 338"/>
              <a:gd name="T33" fmla="*/ 319 h 566"/>
              <a:gd name="T34" fmla="*/ 36 w 338"/>
              <a:gd name="T35" fmla="*/ 378 h 566"/>
              <a:gd name="T36" fmla="*/ 51 w 338"/>
              <a:gd name="T37" fmla="*/ 412 h 566"/>
              <a:gd name="T38" fmla="*/ 34 w 338"/>
              <a:gd name="T39" fmla="*/ 477 h 566"/>
              <a:gd name="T40" fmla="*/ 11 w 338"/>
              <a:gd name="T41" fmla="*/ 505 h 566"/>
              <a:gd name="T42" fmla="*/ 0 w 338"/>
              <a:gd name="T43" fmla="*/ 553 h 566"/>
              <a:gd name="T44" fmla="*/ 11 w 338"/>
              <a:gd name="T45" fmla="*/ 566 h 566"/>
              <a:gd name="T46" fmla="*/ 11 w 338"/>
              <a:gd name="T47" fmla="*/ 566 h 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38" h="566">
                <a:moveTo>
                  <a:pt x="11" y="566"/>
                </a:moveTo>
                <a:lnTo>
                  <a:pt x="21" y="549"/>
                </a:lnTo>
                <a:lnTo>
                  <a:pt x="85" y="545"/>
                </a:lnTo>
                <a:lnTo>
                  <a:pt x="138" y="528"/>
                </a:lnTo>
                <a:lnTo>
                  <a:pt x="192" y="496"/>
                </a:lnTo>
                <a:lnTo>
                  <a:pt x="235" y="494"/>
                </a:lnTo>
                <a:lnTo>
                  <a:pt x="285" y="412"/>
                </a:lnTo>
                <a:lnTo>
                  <a:pt x="300" y="418"/>
                </a:lnTo>
                <a:lnTo>
                  <a:pt x="338" y="389"/>
                </a:lnTo>
                <a:lnTo>
                  <a:pt x="329" y="368"/>
                </a:lnTo>
                <a:lnTo>
                  <a:pt x="332" y="357"/>
                </a:lnTo>
                <a:lnTo>
                  <a:pt x="294" y="7"/>
                </a:lnTo>
                <a:lnTo>
                  <a:pt x="291" y="0"/>
                </a:lnTo>
                <a:lnTo>
                  <a:pt x="89" y="23"/>
                </a:lnTo>
                <a:lnTo>
                  <a:pt x="51" y="42"/>
                </a:lnTo>
                <a:lnTo>
                  <a:pt x="17" y="32"/>
                </a:lnTo>
                <a:lnTo>
                  <a:pt x="42" y="319"/>
                </a:lnTo>
                <a:lnTo>
                  <a:pt x="36" y="378"/>
                </a:lnTo>
                <a:lnTo>
                  <a:pt x="51" y="412"/>
                </a:lnTo>
                <a:lnTo>
                  <a:pt x="34" y="477"/>
                </a:lnTo>
                <a:lnTo>
                  <a:pt x="11" y="505"/>
                </a:lnTo>
                <a:lnTo>
                  <a:pt x="0" y="553"/>
                </a:lnTo>
                <a:lnTo>
                  <a:pt x="11" y="566"/>
                </a:lnTo>
                <a:lnTo>
                  <a:pt x="11" y="566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Freeform 1142"/>
          <p:cNvSpPr>
            <a:spLocks/>
          </p:cNvSpPr>
          <p:nvPr/>
        </p:nvSpPr>
        <p:spPr bwMode="auto">
          <a:xfrm>
            <a:off x="5362127" y="3743524"/>
            <a:ext cx="804778" cy="409575"/>
          </a:xfrm>
          <a:custGeom>
            <a:avLst/>
            <a:gdLst>
              <a:gd name="T0" fmla="*/ 4 w 791"/>
              <a:gd name="T1" fmla="*/ 375 h 396"/>
              <a:gd name="T2" fmla="*/ 23 w 791"/>
              <a:gd name="T3" fmla="*/ 373 h 396"/>
              <a:gd name="T4" fmla="*/ 29 w 791"/>
              <a:gd name="T5" fmla="*/ 331 h 396"/>
              <a:gd name="T6" fmla="*/ 17 w 791"/>
              <a:gd name="T7" fmla="*/ 329 h 396"/>
              <a:gd name="T8" fmla="*/ 42 w 791"/>
              <a:gd name="T9" fmla="*/ 295 h 396"/>
              <a:gd name="T10" fmla="*/ 91 w 791"/>
              <a:gd name="T11" fmla="*/ 310 h 396"/>
              <a:gd name="T12" fmla="*/ 99 w 791"/>
              <a:gd name="T13" fmla="*/ 262 h 396"/>
              <a:gd name="T14" fmla="*/ 133 w 791"/>
              <a:gd name="T15" fmla="*/ 249 h 396"/>
              <a:gd name="T16" fmla="*/ 128 w 791"/>
              <a:gd name="T17" fmla="*/ 240 h 396"/>
              <a:gd name="T18" fmla="*/ 147 w 791"/>
              <a:gd name="T19" fmla="*/ 194 h 396"/>
              <a:gd name="T20" fmla="*/ 211 w 791"/>
              <a:gd name="T21" fmla="*/ 190 h 396"/>
              <a:gd name="T22" fmla="*/ 264 w 791"/>
              <a:gd name="T23" fmla="*/ 173 h 396"/>
              <a:gd name="T24" fmla="*/ 299 w 791"/>
              <a:gd name="T25" fmla="*/ 150 h 396"/>
              <a:gd name="T26" fmla="*/ 318 w 791"/>
              <a:gd name="T27" fmla="*/ 141 h 396"/>
              <a:gd name="T28" fmla="*/ 361 w 791"/>
              <a:gd name="T29" fmla="*/ 139 h 396"/>
              <a:gd name="T30" fmla="*/ 411 w 791"/>
              <a:gd name="T31" fmla="*/ 57 h 396"/>
              <a:gd name="T32" fmla="*/ 426 w 791"/>
              <a:gd name="T33" fmla="*/ 63 h 396"/>
              <a:gd name="T34" fmla="*/ 464 w 791"/>
              <a:gd name="T35" fmla="*/ 34 h 396"/>
              <a:gd name="T36" fmla="*/ 455 w 791"/>
              <a:gd name="T37" fmla="*/ 13 h 396"/>
              <a:gd name="T38" fmla="*/ 458 w 791"/>
              <a:gd name="T39" fmla="*/ 2 h 396"/>
              <a:gd name="T40" fmla="*/ 493 w 791"/>
              <a:gd name="T41" fmla="*/ 0 h 396"/>
              <a:gd name="T42" fmla="*/ 515 w 791"/>
              <a:gd name="T43" fmla="*/ 8 h 396"/>
              <a:gd name="T44" fmla="*/ 584 w 791"/>
              <a:gd name="T45" fmla="*/ 48 h 396"/>
              <a:gd name="T46" fmla="*/ 633 w 791"/>
              <a:gd name="T47" fmla="*/ 46 h 396"/>
              <a:gd name="T48" fmla="*/ 656 w 791"/>
              <a:gd name="T49" fmla="*/ 31 h 396"/>
              <a:gd name="T50" fmla="*/ 711 w 791"/>
              <a:gd name="T51" fmla="*/ 65 h 396"/>
              <a:gd name="T52" fmla="*/ 728 w 791"/>
              <a:gd name="T53" fmla="*/ 129 h 396"/>
              <a:gd name="T54" fmla="*/ 791 w 791"/>
              <a:gd name="T55" fmla="*/ 175 h 396"/>
              <a:gd name="T56" fmla="*/ 761 w 791"/>
              <a:gd name="T57" fmla="*/ 211 h 396"/>
              <a:gd name="T58" fmla="*/ 707 w 791"/>
              <a:gd name="T59" fmla="*/ 262 h 396"/>
              <a:gd name="T60" fmla="*/ 706 w 791"/>
              <a:gd name="T61" fmla="*/ 274 h 396"/>
              <a:gd name="T62" fmla="*/ 628 w 791"/>
              <a:gd name="T63" fmla="*/ 323 h 396"/>
              <a:gd name="T64" fmla="*/ 190 w 791"/>
              <a:gd name="T65" fmla="*/ 365 h 396"/>
              <a:gd name="T66" fmla="*/ 143 w 791"/>
              <a:gd name="T67" fmla="*/ 361 h 396"/>
              <a:gd name="T68" fmla="*/ 145 w 791"/>
              <a:gd name="T69" fmla="*/ 384 h 396"/>
              <a:gd name="T70" fmla="*/ 0 w 791"/>
              <a:gd name="T71" fmla="*/ 396 h 396"/>
              <a:gd name="T72" fmla="*/ 4 w 791"/>
              <a:gd name="T73" fmla="*/ 375 h 396"/>
              <a:gd name="T74" fmla="*/ 4 w 791"/>
              <a:gd name="T75" fmla="*/ 375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91" h="396">
                <a:moveTo>
                  <a:pt x="4" y="375"/>
                </a:moveTo>
                <a:lnTo>
                  <a:pt x="23" y="373"/>
                </a:lnTo>
                <a:lnTo>
                  <a:pt x="29" y="331"/>
                </a:lnTo>
                <a:lnTo>
                  <a:pt x="17" y="329"/>
                </a:lnTo>
                <a:lnTo>
                  <a:pt x="42" y="295"/>
                </a:lnTo>
                <a:lnTo>
                  <a:pt x="91" y="310"/>
                </a:lnTo>
                <a:lnTo>
                  <a:pt x="99" y="262"/>
                </a:lnTo>
                <a:lnTo>
                  <a:pt x="133" y="249"/>
                </a:lnTo>
                <a:lnTo>
                  <a:pt x="128" y="240"/>
                </a:lnTo>
                <a:lnTo>
                  <a:pt x="147" y="194"/>
                </a:lnTo>
                <a:lnTo>
                  <a:pt x="211" y="190"/>
                </a:lnTo>
                <a:lnTo>
                  <a:pt x="264" y="173"/>
                </a:lnTo>
                <a:lnTo>
                  <a:pt x="299" y="150"/>
                </a:lnTo>
                <a:lnTo>
                  <a:pt x="318" y="141"/>
                </a:lnTo>
                <a:lnTo>
                  <a:pt x="361" y="139"/>
                </a:lnTo>
                <a:lnTo>
                  <a:pt x="411" y="57"/>
                </a:lnTo>
                <a:lnTo>
                  <a:pt x="426" y="63"/>
                </a:lnTo>
                <a:lnTo>
                  <a:pt x="464" y="34"/>
                </a:lnTo>
                <a:lnTo>
                  <a:pt x="455" y="13"/>
                </a:lnTo>
                <a:lnTo>
                  <a:pt x="458" y="2"/>
                </a:lnTo>
                <a:lnTo>
                  <a:pt x="493" y="0"/>
                </a:lnTo>
                <a:lnTo>
                  <a:pt x="515" y="8"/>
                </a:lnTo>
                <a:lnTo>
                  <a:pt x="584" y="48"/>
                </a:lnTo>
                <a:lnTo>
                  <a:pt x="633" y="46"/>
                </a:lnTo>
                <a:lnTo>
                  <a:pt x="656" y="31"/>
                </a:lnTo>
                <a:lnTo>
                  <a:pt x="711" y="65"/>
                </a:lnTo>
                <a:lnTo>
                  <a:pt x="728" y="129"/>
                </a:lnTo>
                <a:lnTo>
                  <a:pt x="791" y="175"/>
                </a:lnTo>
                <a:lnTo>
                  <a:pt x="761" y="211"/>
                </a:lnTo>
                <a:lnTo>
                  <a:pt x="707" y="262"/>
                </a:lnTo>
                <a:lnTo>
                  <a:pt x="706" y="274"/>
                </a:lnTo>
                <a:lnTo>
                  <a:pt x="628" y="323"/>
                </a:lnTo>
                <a:lnTo>
                  <a:pt x="190" y="365"/>
                </a:lnTo>
                <a:lnTo>
                  <a:pt x="143" y="361"/>
                </a:lnTo>
                <a:lnTo>
                  <a:pt x="145" y="384"/>
                </a:lnTo>
                <a:lnTo>
                  <a:pt x="0" y="396"/>
                </a:lnTo>
                <a:lnTo>
                  <a:pt x="4" y="375"/>
                </a:lnTo>
                <a:lnTo>
                  <a:pt x="4" y="375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Freeform 1143"/>
          <p:cNvSpPr>
            <a:spLocks/>
          </p:cNvSpPr>
          <p:nvPr/>
        </p:nvSpPr>
        <p:spPr bwMode="auto">
          <a:xfrm>
            <a:off x="5263712" y="4051499"/>
            <a:ext cx="946051" cy="317500"/>
          </a:xfrm>
          <a:custGeom>
            <a:avLst/>
            <a:gdLst>
              <a:gd name="T0" fmla="*/ 17 w 931"/>
              <a:gd name="T1" fmla="*/ 253 h 308"/>
              <a:gd name="T2" fmla="*/ 11 w 931"/>
              <a:gd name="T3" fmla="*/ 249 h 308"/>
              <a:gd name="T4" fmla="*/ 38 w 931"/>
              <a:gd name="T5" fmla="*/ 228 h 308"/>
              <a:gd name="T6" fmla="*/ 64 w 931"/>
              <a:gd name="T7" fmla="*/ 180 h 308"/>
              <a:gd name="T8" fmla="*/ 55 w 931"/>
              <a:gd name="T9" fmla="*/ 169 h 308"/>
              <a:gd name="T10" fmla="*/ 68 w 931"/>
              <a:gd name="T11" fmla="*/ 146 h 308"/>
              <a:gd name="T12" fmla="*/ 68 w 931"/>
              <a:gd name="T13" fmla="*/ 120 h 308"/>
              <a:gd name="T14" fmla="*/ 87 w 931"/>
              <a:gd name="T15" fmla="*/ 101 h 308"/>
              <a:gd name="T16" fmla="*/ 232 w 931"/>
              <a:gd name="T17" fmla="*/ 89 h 308"/>
              <a:gd name="T18" fmla="*/ 230 w 931"/>
              <a:gd name="T19" fmla="*/ 66 h 308"/>
              <a:gd name="T20" fmla="*/ 277 w 931"/>
              <a:gd name="T21" fmla="*/ 70 h 308"/>
              <a:gd name="T22" fmla="*/ 715 w 931"/>
              <a:gd name="T23" fmla="*/ 28 h 308"/>
              <a:gd name="T24" fmla="*/ 931 w 931"/>
              <a:gd name="T25" fmla="*/ 0 h 308"/>
              <a:gd name="T26" fmla="*/ 893 w 931"/>
              <a:gd name="T27" fmla="*/ 74 h 308"/>
              <a:gd name="T28" fmla="*/ 834 w 931"/>
              <a:gd name="T29" fmla="*/ 87 h 308"/>
              <a:gd name="T30" fmla="*/ 806 w 931"/>
              <a:gd name="T31" fmla="*/ 125 h 308"/>
              <a:gd name="T32" fmla="*/ 699 w 931"/>
              <a:gd name="T33" fmla="*/ 186 h 308"/>
              <a:gd name="T34" fmla="*/ 694 w 931"/>
              <a:gd name="T35" fmla="*/ 209 h 308"/>
              <a:gd name="T36" fmla="*/ 667 w 931"/>
              <a:gd name="T37" fmla="*/ 222 h 308"/>
              <a:gd name="T38" fmla="*/ 667 w 931"/>
              <a:gd name="T39" fmla="*/ 253 h 308"/>
              <a:gd name="T40" fmla="*/ 523 w 931"/>
              <a:gd name="T41" fmla="*/ 270 h 308"/>
              <a:gd name="T42" fmla="*/ 234 w 931"/>
              <a:gd name="T43" fmla="*/ 294 h 308"/>
              <a:gd name="T44" fmla="*/ 0 w 931"/>
              <a:gd name="T45" fmla="*/ 308 h 308"/>
              <a:gd name="T46" fmla="*/ 17 w 931"/>
              <a:gd name="T47" fmla="*/ 253 h 308"/>
              <a:gd name="T48" fmla="*/ 17 w 931"/>
              <a:gd name="T49" fmla="*/ 253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931" h="308">
                <a:moveTo>
                  <a:pt x="17" y="253"/>
                </a:moveTo>
                <a:lnTo>
                  <a:pt x="11" y="249"/>
                </a:lnTo>
                <a:lnTo>
                  <a:pt x="38" y="228"/>
                </a:lnTo>
                <a:lnTo>
                  <a:pt x="64" y="180"/>
                </a:lnTo>
                <a:lnTo>
                  <a:pt x="55" y="169"/>
                </a:lnTo>
                <a:lnTo>
                  <a:pt x="68" y="146"/>
                </a:lnTo>
                <a:lnTo>
                  <a:pt x="68" y="120"/>
                </a:lnTo>
                <a:lnTo>
                  <a:pt x="87" y="101"/>
                </a:lnTo>
                <a:lnTo>
                  <a:pt x="232" y="89"/>
                </a:lnTo>
                <a:lnTo>
                  <a:pt x="230" y="66"/>
                </a:lnTo>
                <a:lnTo>
                  <a:pt x="277" y="70"/>
                </a:lnTo>
                <a:lnTo>
                  <a:pt x="715" y="28"/>
                </a:lnTo>
                <a:lnTo>
                  <a:pt x="931" y="0"/>
                </a:lnTo>
                <a:lnTo>
                  <a:pt x="893" y="74"/>
                </a:lnTo>
                <a:lnTo>
                  <a:pt x="834" y="87"/>
                </a:lnTo>
                <a:lnTo>
                  <a:pt x="806" y="125"/>
                </a:lnTo>
                <a:lnTo>
                  <a:pt x="699" y="186"/>
                </a:lnTo>
                <a:lnTo>
                  <a:pt x="694" y="209"/>
                </a:lnTo>
                <a:lnTo>
                  <a:pt x="667" y="222"/>
                </a:lnTo>
                <a:lnTo>
                  <a:pt x="667" y="253"/>
                </a:lnTo>
                <a:lnTo>
                  <a:pt x="523" y="270"/>
                </a:lnTo>
                <a:lnTo>
                  <a:pt x="234" y="294"/>
                </a:lnTo>
                <a:lnTo>
                  <a:pt x="0" y="308"/>
                </a:lnTo>
                <a:lnTo>
                  <a:pt x="17" y="253"/>
                </a:lnTo>
                <a:lnTo>
                  <a:pt x="17" y="253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Freeform 1144"/>
          <p:cNvSpPr>
            <a:spLocks/>
          </p:cNvSpPr>
          <p:nvPr/>
        </p:nvSpPr>
        <p:spPr bwMode="auto">
          <a:xfrm>
            <a:off x="5131963" y="4356299"/>
            <a:ext cx="396834" cy="673100"/>
          </a:xfrm>
          <a:custGeom>
            <a:avLst/>
            <a:gdLst>
              <a:gd name="T0" fmla="*/ 27 w 388"/>
              <a:gd name="T1" fmla="*/ 457 h 654"/>
              <a:gd name="T2" fmla="*/ 65 w 388"/>
              <a:gd name="T3" fmla="*/ 407 h 654"/>
              <a:gd name="T4" fmla="*/ 54 w 388"/>
              <a:gd name="T5" fmla="*/ 394 h 654"/>
              <a:gd name="T6" fmla="*/ 38 w 388"/>
              <a:gd name="T7" fmla="*/ 287 h 654"/>
              <a:gd name="T8" fmla="*/ 33 w 388"/>
              <a:gd name="T9" fmla="*/ 215 h 654"/>
              <a:gd name="T10" fmla="*/ 59 w 388"/>
              <a:gd name="T11" fmla="*/ 135 h 654"/>
              <a:gd name="T12" fmla="*/ 101 w 388"/>
              <a:gd name="T13" fmla="*/ 80 h 654"/>
              <a:gd name="T14" fmla="*/ 97 w 388"/>
              <a:gd name="T15" fmla="*/ 65 h 654"/>
              <a:gd name="T16" fmla="*/ 128 w 388"/>
              <a:gd name="T17" fmla="*/ 14 h 654"/>
              <a:gd name="T18" fmla="*/ 362 w 388"/>
              <a:gd name="T19" fmla="*/ 0 h 654"/>
              <a:gd name="T20" fmla="*/ 373 w 388"/>
              <a:gd name="T21" fmla="*/ 12 h 654"/>
              <a:gd name="T22" fmla="*/ 362 w 388"/>
              <a:gd name="T23" fmla="*/ 419 h 654"/>
              <a:gd name="T24" fmla="*/ 388 w 388"/>
              <a:gd name="T25" fmla="*/ 614 h 654"/>
              <a:gd name="T26" fmla="*/ 379 w 388"/>
              <a:gd name="T27" fmla="*/ 624 h 654"/>
              <a:gd name="T28" fmla="*/ 329 w 388"/>
              <a:gd name="T29" fmla="*/ 612 h 654"/>
              <a:gd name="T30" fmla="*/ 253 w 388"/>
              <a:gd name="T31" fmla="*/ 654 h 654"/>
              <a:gd name="T32" fmla="*/ 215 w 388"/>
              <a:gd name="T33" fmla="*/ 592 h 654"/>
              <a:gd name="T34" fmla="*/ 221 w 388"/>
              <a:gd name="T35" fmla="*/ 546 h 654"/>
              <a:gd name="T36" fmla="*/ 0 w 388"/>
              <a:gd name="T37" fmla="*/ 555 h 654"/>
              <a:gd name="T38" fmla="*/ 27 w 388"/>
              <a:gd name="T39" fmla="*/ 457 h 654"/>
              <a:gd name="T40" fmla="*/ 27 w 388"/>
              <a:gd name="T41" fmla="*/ 457 h 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88" h="654">
                <a:moveTo>
                  <a:pt x="27" y="457"/>
                </a:moveTo>
                <a:lnTo>
                  <a:pt x="65" y="407"/>
                </a:lnTo>
                <a:lnTo>
                  <a:pt x="54" y="394"/>
                </a:lnTo>
                <a:lnTo>
                  <a:pt x="38" y="287"/>
                </a:lnTo>
                <a:lnTo>
                  <a:pt x="33" y="215"/>
                </a:lnTo>
                <a:lnTo>
                  <a:pt x="59" y="135"/>
                </a:lnTo>
                <a:lnTo>
                  <a:pt x="101" y="80"/>
                </a:lnTo>
                <a:lnTo>
                  <a:pt x="97" y="65"/>
                </a:lnTo>
                <a:lnTo>
                  <a:pt x="128" y="14"/>
                </a:lnTo>
                <a:lnTo>
                  <a:pt x="362" y="0"/>
                </a:lnTo>
                <a:lnTo>
                  <a:pt x="373" y="12"/>
                </a:lnTo>
                <a:lnTo>
                  <a:pt x="362" y="419"/>
                </a:lnTo>
                <a:lnTo>
                  <a:pt x="388" y="614"/>
                </a:lnTo>
                <a:lnTo>
                  <a:pt x="379" y="624"/>
                </a:lnTo>
                <a:lnTo>
                  <a:pt x="329" y="612"/>
                </a:lnTo>
                <a:lnTo>
                  <a:pt x="253" y="654"/>
                </a:lnTo>
                <a:lnTo>
                  <a:pt x="215" y="592"/>
                </a:lnTo>
                <a:lnTo>
                  <a:pt x="221" y="546"/>
                </a:lnTo>
                <a:lnTo>
                  <a:pt x="0" y="555"/>
                </a:lnTo>
                <a:lnTo>
                  <a:pt x="27" y="457"/>
                </a:lnTo>
                <a:lnTo>
                  <a:pt x="27" y="457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solidFill>
                <a:srgbClr val="C56870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Freeform 1145"/>
          <p:cNvSpPr>
            <a:spLocks/>
          </p:cNvSpPr>
          <p:nvPr/>
        </p:nvSpPr>
        <p:spPr bwMode="auto">
          <a:xfrm>
            <a:off x="5501813" y="4329311"/>
            <a:ext cx="419056" cy="677863"/>
          </a:xfrm>
          <a:custGeom>
            <a:avLst/>
            <a:gdLst>
              <a:gd name="T0" fmla="*/ 11 w 416"/>
              <a:gd name="T1" fmla="*/ 36 h 659"/>
              <a:gd name="T2" fmla="*/ 0 w 416"/>
              <a:gd name="T3" fmla="*/ 443 h 659"/>
              <a:gd name="T4" fmla="*/ 26 w 416"/>
              <a:gd name="T5" fmla="*/ 638 h 659"/>
              <a:gd name="T6" fmla="*/ 55 w 416"/>
              <a:gd name="T7" fmla="*/ 646 h 659"/>
              <a:gd name="T8" fmla="*/ 81 w 416"/>
              <a:gd name="T9" fmla="*/ 631 h 659"/>
              <a:gd name="T10" fmla="*/ 97 w 416"/>
              <a:gd name="T11" fmla="*/ 646 h 659"/>
              <a:gd name="T12" fmla="*/ 74 w 416"/>
              <a:gd name="T13" fmla="*/ 659 h 659"/>
              <a:gd name="T14" fmla="*/ 131 w 416"/>
              <a:gd name="T15" fmla="*/ 644 h 659"/>
              <a:gd name="T16" fmla="*/ 142 w 416"/>
              <a:gd name="T17" fmla="*/ 627 h 659"/>
              <a:gd name="T18" fmla="*/ 135 w 416"/>
              <a:gd name="T19" fmla="*/ 616 h 659"/>
              <a:gd name="T20" fmla="*/ 138 w 416"/>
              <a:gd name="T21" fmla="*/ 598 h 659"/>
              <a:gd name="T22" fmla="*/ 112 w 416"/>
              <a:gd name="T23" fmla="*/ 574 h 659"/>
              <a:gd name="T24" fmla="*/ 112 w 416"/>
              <a:gd name="T25" fmla="*/ 553 h 659"/>
              <a:gd name="T26" fmla="*/ 416 w 416"/>
              <a:gd name="T27" fmla="*/ 526 h 659"/>
              <a:gd name="T28" fmla="*/ 391 w 416"/>
              <a:gd name="T29" fmla="*/ 422 h 659"/>
              <a:gd name="T30" fmla="*/ 406 w 416"/>
              <a:gd name="T31" fmla="*/ 359 h 659"/>
              <a:gd name="T32" fmla="*/ 368 w 416"/>
              <a:gd name="T33" fmla="*/ 277 h 659"/>
              <a:gd name="T34" fmla="*/ 289 w 416"/>
              <a:gd name="T35" fmla="*/ 0 h 659"/>
              <a:gd name="T36" fmla="*/ 0 w 416"/>
              <a:gd name="T37" fmla="*/ 24 h 659"/>
              <a:gd name="T38" fmla="*/ 11 w 416"/>
              <a:gd name="T39" fmla="*/ 36 h 659"/>
              <a:gd name="T40" fmla="*/ 11 w 416"/>
              <a:gd name="T41" fmla="*/ 36 h 6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16" h="659">
                <a:moveTo>
                  <a:pt x="11" y="36"/>
                </a:moveTo>
                <a:lnTo>
                  <a:pt x="0" y="443"/>
                </a:lnTo>
                <a:lnTo>
                  <a:pt x="26" y="638"/>
                </a:lnTo>
                <a:lnTo>
                  <a:pt x="55" y="646"/>
                </a:lnTo>
                <a:lnTo>
                  <a:pt x="81" y="631"/>
                </a:lnTo>
                <a:lnTo>
                  <a:pt x="97" y="646"/>
                </a:lnTo>
                <a:lnTo>
                  <a:pt x="74" y="659"/>
                </a:lnTo>
                <a:lnTo>
                  <a:pt x="131" y="644"/>
                </a:lnTo>
                <a:lnTo>
                  <a:pt x="142" y="627"/>
                </a:lnTo>
                <a:lnTo>
                  <a:pt x="135" y="616"/>
                </a:lnTo>
                <a:lnTo>
                  <a:pt x="138" y="598"/>
                </a:lnTo>
                <a:lnTo>
                  <a:pt x="112" y="574"/>
                </a:lnTo>
                <a:lnTo>
                  <a:pt x="112" y="553"/>
                </a:lnTo>
                <a:lnTo>
                  <a:pt x="416" y="526"/>
                </a:lnTo>
                <a:lnTo>
                  <a:pt x="391" y="422"/>
                </a:lnTo>
                <a:lnTo>
                  <a:pt x="406" y="359"/>
                </a:lnTo>
                <a:lnTo>
                  <a:pt x="368" y="277"/>
                </a:lnTo>
                <a:lnTo>
                  <a:pt x="289" y="0"/>
                </a:lnTo>
                <a:lnTo>
                  <a:pt x="0" y="24"/>
                </a:lnTo>
                <a:lnTo>
                  <a:pt x="11" y="36"/>
                </a:lnTo>
                <a:lnTo>
                  <a:pt x="11" y="36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solidFill>
                <a:srgbClr val="C56870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Freeform 1146"/>
          <p:cNvSpPr>
            <a:spLocks/>
          </p:cNvSpPr>
          <p:nvPr/>
        </p:nvSpPr>
        <p:spPr bwMode="auto">
          <a:xfrm>
            <a:off x="5792294" y="4297561"/>
            <a:ext cx="596838" cy="619125"/>
          </a:xfrm>
          <a:custGeom>
            <a:avLst/>
            <a:gdLst>
              <a:gd name="T0" fmla="*/ 79 w 587"/>
              <a:gd name="T1" fmla="*/ 312 h 603"/>
              <a:gd name="T2" fmla="*/ 117 w 587"/>
              <a:gd name="T3" fmla="*/ 394 h 603"/>
              <a:gd name="T4" fmla="*/ 102 w 587"/>
              <a:gd name="T5" fmla="*/ 457 h 603"/>
              <a:gd name="T6" fmla="*/ 127 w 587"/>
              <a:gd name="T7" fmla="*/ 561 h 603"/>
              <a:gd name="T8" fmla="*/ 150 w 587"/>
              <a:gd name="T9" fmla="*/ 595 h 603"/>
              <a:gd name="T10" fmla="*/ 464 w 587"/>
              <a:gd name="T11" fmla="*/ 578 h 603"/>
              <a:gd name="T12" fmla="*/ 467 w 587"/>
              <a:gd name="T13" fmla="*/ 599 h 603"/>
              <a:gd name="T14" fmla="*/ 486 w 587"/>
              <a:gd name="T15" fmla="*/ 603 h 603"/>
              <a:gd name="T16" fmla="*/ 479 w 587"/>
              <a:gd name="T17" fmla="*/ 552 h 603"/>
              <a:gd name="T18" fmla="*/ 492 w 587"/>
              <a:gd name="T19" fmla="*/ 538 h 603"/>
              <a:gd name="T20" fmla="*/ 538 w 587"/>
              <a:gd name="T21" fmla="*/ 548 h 603"/>
              <a:gd name="T22" fmla="*/ 545 w 587"/>
              <a:gd name="T23" fmla="*/ 512 h 603"/>
              <a:gd name="T24" fmla="*/ 540 w 587"/>
              <a:gd name="T25" fmla="*/ 464 h 603"/>
              <a:gd name="T26" fmla="*/ 559 w 587"/>
              <a:gd name="T27" fmla="*/ 451 h 603"/>
              <a:gd name="T28" fmla="*/ 587 w 587"/>
              <a:gd name="T29" fmla="*/ 360 h 603"/>
              <a:gd name="T30" fmla="*/ 568 w 587"/>
              <a:gd name="T31" fmla="*/ 356 h 603"/>
              <a:gd name="T32" fmla="*/ 492 w 587"/>
              <a:gd name="T33" fmla="*/ 238 h 603"/>
              <a:gd name="T34" fmla="*/ 327 w 587"/>
              <a:gd name="T35" fmla="*/ 90 h 603"/>
              <a:gd name="T36" fmla="*/ 254 w 587"/>
              <a:gd name="T37" fmla="*/ 44 h 603"/>
              <a:gd name="T38" fmla="*/ 279 w 587"/>
              <a:gd name="T39" fmla="*/ 0 h 603"/>
              <a:gd name="T40" fmla="*/ 144 w 587"/>
              <a:gd name="T41" fmla="*/ 18 h 603"/>
              <a:gd name="T42" fmla="*/ 0 w 587"/>
              <a:gd name="T43" fmla="*/ 35 h 603"/>
              <a:gd name="T44" fmla="*/ 79 w 587"/>
              <a:gd name="T45" fmla="*/ 312 h 603"/>
              <a:gd name="T46" fmla="*/ 79 w 587"/>
              <a:gd name="T47" fmla="*/ 312 h 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87" h="603">
                <a:moveTo>
                  <a:pt x="79" y="312"/>
                </a:moveTo>
                <a:lnTo>
                  <a:pt x="117" y="394"/>
                </a:lnTo>
                <a:lnTo>
                  <a:pt x="102" y="457"/>
                </a:lnTo>
                <a:lnTo>
                  <a:pt x="127" y="561"/>
                </a:lnTo>
                <a:lnTo>
                  <a:pt x="150" y="595"/>
                </a:lnTo>
                <a:lnTo>
                  <a:pt x="464" y="578"/>
                </a:lnTo>
                <a:lnTo>
                  <a:pt x="467" y="599"/>
                </a:lnTo>
                <a:lnTo>
                  <a:pt x="486" y="603"/>
                </a:lnTo>
                <a:lnTo>
                  <a:pt x="479" y="552"/>
                </a:lnTo>
                <a:lnTo>
                  <a:pt x="492" y="538"/>
                </a:lnTo>
                <a:lnTo>
                  <a:pt x="538" y="548"/>
                </a:lnTo>
                <a:lnTo>
                  <a:pt x="545" y="512"/>
                </a:lnTo>
                <a:lnTo>
                  <a:pt x="540" y="464"/>
                </a:lnTo>
                <a:lnTo>
                  <a:pt x="559" y="451"/>
                </a:lnTo>
                <a:lnTo>
                  <a:pt x="587" y="360"/>
                </a:lnTo>
                <a:lnTo>
                  <a:pt x="568" y="356"/>
                </a:lnTo>
                <a:lnTo>
                  <a:pt x="492" y="238"/>
                </a:lnTo>
                <a:lnTo>
                  <a:pt x="327" y="90"/>
                </a:lnTo>
                <a:lnTo>
                  <a:pt x="254" y="44"/>
                </a:lnTo>
                <a:lnTo>
                  <a:pt x="279" y="0"/>
                </a:lnTo>
                <a:lnTo>
                  <a:pt x="144" y="18"/>
                </a:lnTo>
                <a:lnTo>
                  <a:pt x="0" y="35"/>
                </a:lnTo>
                <a:lnTo>
                  <a:pt x="79" y="312"/>
                </a:lnTo>
                <a:lnTo>
                  <a:pt x="79" y="312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Freeform 1147"/>
          <p:cNvSpPr>
            <a:spLocks/>
          </p:cNvSpPr>
          <p:nvPr/>
        </p:nvSpPr>
        <p:spPr bwMode="auto">
          <a:xfrm>
            <a:off x="5616101" y="4848424"/>
            <a:ext cx="1004782" cy="754062"/>
          </a:xfrm>
          <a:custGeom>
            <a:avLst/>
            <a:gdLst>
              <a:gd name="T0" fmla="*/ 0 w 990"/>
              <a:gd name="T1" fmla="*/ 71 h 732"/>
              <a:gd name="T2" fmla="*/ 26 w 990"/>
              <a:gd name="T3" fmla="*/ 95 h 732"/>
              <a:gd name="T4" fmla="*/ 23 w 990"/>
              <a:gd name="T5" fmla="*/ 113 h 732"/>
              <a:gd name="T6" fmla="*/ 30 w 990"/>
              <a:gd name="T7" fmla="*/ 124 h 732"/>
              <a:gd name="T8" fmla="*/ 19 w 990"/>
              <a:gd name="T9" fmla="*/ 141 h 732"/>
              <a:gd name="T10" fmla="*/ 135 w 990"/>
              <a:gd name="T11" fmla="*/ 101 h 732"/>
              <a:gd name="T12" fmla="*/ 283 w 990"/>
              <a:gd name="T13" fmla="*/ 194 h 732"/>
              <a:gd name="T14" fmla="*/ 405 w 990"/>
              <a:gd name="T15" fmla="*/ 130 h 732"/>
              <a:gd name="T16" fmla="*/ 475 w 990"/>
              <a:gd name="T17" fmla="*/ 145 h 732"/>
              <a:gd name="T18" fmla="*/ 564 w 990"/>
              <a:gd name="T19" fmla="*/ 232 h 732"/>
              <a:gd name="T20" fmla="*/ 597 w 990"/>
              <a:gd name="T21" fmla="*/ 232 h 732"/>
              <a:gd name="T22" fmla="*/ 625 w 990"/>
              <a:gd name="T23" fmla="*/ 293 h 732"/>
              <a:gd name="T24" fmla="*/ 618 w 990"/>
              <a:gd name="T25" fmla="*/ 409 h 732"/>
              <a:gd name="T26" fmla="*/ 639 w 990"/>
              <a:gd name="T27" fmla="*/ 422 h 732"/>
              <a:gd name="T28" fmla="*/ 642 w 990"/>
              <a:gd name="T29" fmla="*/ 401 h 732"/>
              <a:gd name="T30" fmla="*/ 671 w 990"/>
              <a:gd name="T31" fmla="*/ 401 h 732"/>
              <a:gd name="T32" fmla="*/ 642 w 990"/>
              <a:gd name="T33" fmla="*/ 457 h 732"/>
              <a:gd name="T34" fmla="*/ 718 w 990"/>
              <a:gd name="T35" fmla="*/ 533 h 732"/>
              <a:gd name="T36" fmla="*/ 730 w 990"/>
              <a:gd name="T37" fmla="*/ 512 h 732"/>
              <a:gd name="T38" fmla="*/ 736 w 990"/>
              <a:gd name="T39" fmla="*/ 565 h 732"/>
              <a:gd name="T40" fmla="*/ 760 w 990"/>
              <a:gd name="T41" fmla="*/ 576 h 732"/>
              <a:gd name="T42" fmla="*/ 787 w 990"/>
              <a:gd name="T43" fmla="*/ 641 h 732"/>
              <a:gd name="T44" fmla="*/ 814 w 990"/>
              <a:gd name="T45" fmla="*/ 641 h 732"/>
              <a:gd name="T46" fmla="*/ 871 w 990"/>
              <a:gd name="T47" fmla="*/ 702 h 732"/>
              <a:gd name="T48" fmla="*/ 903 w 990"/>
              <a:gd name="T49" fmla="*/ 706 h 732"/>
              <a:gd name="T50" fmla="*/ 903 w 990"/>
              <a:gd name="T51" fmla="*/ 715 h 732"/>
              <a:gd name="T52" fmla="*/ 880 w 990"/>
              <a:gd name="T53" fmla="*/ 732 h 732"/>
              <a:gd name="T54" fmla="*/ 931 w 990"/>
              <a:gd name="T55" fmla="*/ 725 h 732"/>
              <a:gd name="T56" fmla="*/ 964 w 990"/>
              <a:gd name="T57" fmla="*/ 711 h 732"/>
              <a:gd name="T58" fmla="*/ 981 w 990"/>
              <a:gd name="T59" fmla="*/ 626 h 732"/>
              <a:gd name="T60" fmla="*/ 990 w 990"/>
              <a:gd name="T61" fmla="*/ 630 h 732"/>
              <a:gd name="T62" fmla="*/ 983 w 990"/>
              <a:gd name="T63" fmla="*/ 512 h 732"/>
              <a:gd name="T64" fmla="*/ 969 w 990"/>
              <a:gd name="T65" fmla="*/ 477 h 732"/>
              <a:gd name="T66" fmla="*/ 863 w 990"/>
              <a:gd name="T67" fmla="*/ 306 h 732"/>
              <a:gd name="T68" fmla="*/ 779 w 990"/>
              <a:gd name="T69" fmla="*/ 145 h 732"/>
              <a:gd name="T70" fmla="*/ 728 w 990"/>
              <a:gd name="T71" fmla="*/ 12 h 732"/>
              <a:gd name="T72" fmla="*/ 715 w 990"/>
              <a:gd name="T73" fmla="*/ 10 h 732"/>
              <a:gd name="T74" fmla="*/ 669 w 990"/>
              <a:gd name="T75" fmla="*/ 0 h 732"/>
              <a:gd name="T76" fmla="*/ 656 w 990"/>
              <a:gd name="T77" fmla="*/ 14 h 732"/>
              <a:gd name="T78" fmla="*/ 663 w 990"/>
              <a:gd name="T79" fmla="*/ 65 h 732"/>
              <a:gd name="T80" fmla="*/ 644 w 990"/>
              <a:gd name="T81" fmla="*/ 61 h 732"/>
              <a:gd name="T82" fmla="*/ 641 w 990"/>
              <a:gd name="T83" fmla="*/ 40 h 732"/>
              <a:gd name="T84" fmla="*/ 327 w 990"/>
              <a:gd name="T85" fmla="*/ 57 h 732"/>
              <a:gd name="T86" fmla="*/ 304 w 990"/>
              <a:gd name="T87" fmla="*/ 23 h 732"/>
              <a:gd name="T88" fmla="*/ 0 w 990"/>
              <a:gd name="T89" fmla="*/ 50 h 732"/>
              <a:gd name="T90" fmla="*/ 0 w 990"/>
              <a:gd name="T91" fmla="*/ 71 h 732"/>
              <a:gd name="T92" fmla="*/ 0 w 990"/>
              <a:gd name="T93" fmla="*/ 71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990" h="732">
                <a:moveTo>
                  <a:pt x="0" y="71"/>
                </a:moveTo>
                <a:lnTo>
                  <a:pt x="26" y="95"/>
                </a:lnTo>
                <a:lnTo>
                  <a:pt x="23" y="113"/>
                </a:lnTo>
                <a:lnTo>
                  <a:pt x="30" y="124"/>
                </a:lnTo>
                <a:lnTo>
                  <a:pt x="19" y="141"/>
                </a:lnTo>
                <a:lnTo>
                  <a:pt x="135" y="101"/>
                </a:lnTo>
                <a:lnTo>
                  <a:pt x="283" y="194"/>
                </a:lnTo>
                <a:lnTo>
                  <a:pt x="405" y="130"/>
                </a:lnTo>
                <a:lnTo>
                  <a:pt x="475" y="145"/>
                </a:lnTo>
                <a:lnTo>
                  <a:pt x="564" y="232"/>
                </a:lnTo>
                <a:lnTo>
                  <a:pt x="597" y="232"/>
                </a:lnTo>
                <a:lnTo>
                  <a:pt x="625" y="293"/>
                </a:lnTo>
                <a:lnTo>
                  <a:pt x="618" y="409"/>
                </a:lnTo>
                <a:lnTo>
                  <a:pt x="639" y="422"/>
                </a:lnTo>
                <a:lnTo>
                  <a:pt x="642" y="401"/>
                </a:lnTo>
                <a:lnTo>
                  <a:pt x="671" y="401"/>
                </a:lnTo>
                <a:lnTo>
                  <a:pt x="642" y="457"/>
                </a:lnTo>
                <a:lnTo>
                  <a:pt x="718" y="533"/>
                </a:lnTo>
                <a:lnTo>
                  <a:pt x="730" y="512"/>
                </a:lnTo>
                <a:lnTo>
                  <a:pt x="736" y="565"/>
                </a:lnTo>
                <a:lnTo>
                  <a:pt x="760" y="576"/>
                </a:lnTo>
                <a:lnTo>
                  <a:pt x="787" y="641"/>
                </a:lnTo>
                <a:lnTo>
                  <a:pt x="814" y="641"/>
                </a:lnTo>
                <a:lnTo>
                  <a:pt x="871" y="702"/>
                </a:lnTo>
                <a:lnTo>
                  <a:pt x="903" y="706"/>
                </a:lnTo>
                <a:lnTo>
                  <a:pt x="903" y="715"/>
                </a:lnTo>
                <a:lnTo>
                  <a:pt x="880" y="732"/>
                </a:lnTo>
                <a:lnTo>
                  <a:pt x="931" y="725"/>
                </a:lnTo>
                <a:lnTo>
                  <a:pt x="964" y="711"/>
                </a:lnTo>
                <a:lnTo>
                  <a:pt x="981" y="626"/>
                </a:lnTo>
                <a:lnTo>
                  <a:pt x="990" y="630"/>
                </a:lnTo>
                <a:lnTo>
                  <a:pt x="983" y="512"/>
                </a:lnTo>
                <a:lnTo>
                  <a:pt x="969" y="477"/>
                </a:lnTo>
                <a:lnTo>
                  <a:pt x="863" y="306"/>
                </a:lnTo>
                <a:lnTo>
                  <a:pt x="779" y="145"/>
                </a:lnTo>
                <a:lnTo>
                  <a:pt x="728" y="12"/>
                </a:lnTo>
                <a:lnTo>
                  <a:pt x="715" y="10"/>
                </a:lnTo>
                <a:lnTo>
                  <a:pt x="669" y="0"/>
                </a:lnTo>
                <a:lnTo>
                  <a:pt x="656" y="14"/>
                </a:lnTo>
                <a:lnTo>
                  <a:pt x="663" y="65"/>
                </a:lnTo>
                <a:lnTo>
                  <a:pt x="644" y="61"/>
                </a:lnTo>
                <a:lnTo>
                  <a:pt x="641" y="40"/>
                </a:lnTo>
                <a:lnTo>
                  <a:pt x="327" y="57"/>
                </a:lnTo>
                <a:lnTo>
                  <a:pt x="304" y="23"/>
                </a:lnTo>
                <a:lnTo>
                  <a:pt x="0" y="50"/>
                </a:lnTo>
                <a:lnTo>
                  <a:pt x="0" y="71"/>
                </a:lnTo>
                <a:lnTo>
                  <a:pt x="0" y="71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Freeform 1151"/>
          <p:cNvSpPr>
            <a:spLocks/>
          </p:cNvSpPr>
          <p:nvPr/>
        </p:nvSpPr>
        <p:spPr bwMode="auto">
          <a:xfrm>
            <a:off x="5778009" y="3295849"/>
            <a:ext cx="465088" cy="517525"/>
          </a:xfrm>
          <a:custGeom>
            <a:avLst/>
            <a:gdLst>
              <a:gd name="T0" fmla="*/ 0 w 459"/>
              <a:gd name="T1" fmla="*/ 91 h 504"/>
              <a:gd name="T2" fmla="*/ 38 w 459"/>
              <a:gd name="T3" fmla="*/ 441 h 504"/>
              <a:gd name="T4" fmla="*/ 95 w 459"/>
              <a:gd name="T5" fmla="*/ 447 h 504"/>
              <a:gd name="T6" fmla="*/ 164 w 459"/>
              <a:gd name="T7" fmla="*/ 487 h 504"/>
              <a:gd name="T8" fmla="*/ 213 w 459"/>
              <a:gd name="T9" fmla="*/ 485 h 504"/>
              <a:gd name="T10" fmla="*/ 236 w 459"/>
              <a:gd name="T11" fmla="*/ 470 h 504"/>
              <a:gd name="T12" fmla="*/ 291 w 459"/>
              <a:gd name="T13" fmla="*/ 504 h 504"/>
              <a:gd name="T14" fmla="*/ 324 w 459"/>
              <a:gd name="T15" fmla="*/ 475 h 504"/>
              <a:gd name="T16" fmla="*/ 331 w 459"/>
              <a:gd name="T17" fmla="*/ 420 h 504"/>
              <a:gd name="T18" fmla="*/ 352 w 459"/>
              <a:gd name="T19" fmla="*/ 432 h 504"/>
              <a:gd name="T20" fmla="*/ 364 w 459"/>
              <a:gd name="T21" fmla="*/ 386 h 504"/>
              <a:gd name="T22" fmla="*/ 440 w 459"/>
              <a:gd name="T23" fmla="*/ 319 h 504"/>
              <a:gd name="T24" fmla="*/ 453 w 459"/>
              <a:gd name="T25" fmla="*/ 211 h 504"/>
              <a:gd name="T26" fmla="*/ 443 w 459"/>
              <a:gd name="T27" fmla="*/ 188 h 504"/>
              <a:gd name="T28" fmla="*/ 459 w 459"/>
              <a:gd name="T29" fmla="*/ 177 h 504"/>
              <a:gd name="T30" fmla="*/ 430 w 459"/>
              <a:gd name="T31" fmla="*/ 0 h 504"/>
              <a:gd name="T32" fmla="*/ 352 w 459"/>
              <a:gd name="T33" fmla="*/ 40 h 504"/>
              <a:gd name="T34" fmla="*/ 312 w 459"/>
              <a:gd name="T35" fmla="*/ 82 h 504"/>
              <a:gd name="T36" fmla="*/ 284 w 459"/>
              <a:gd name="T37" fmla="*/ 84 h 504"/>
              <a:gd name="T38" fmla="*/ 240 w 459"/>
              <a:gd name="T39" fmla="*/ 107 h 504"/>
              <a:gd name="T40" fmla="*/ 139 w 459"/>
              <a:gd name="T41" fmla="*/ 72 h 504"/>
              <a:gd name="T42" fmla="*/ 0 w 459"/>
              <a:gd name="T43" fmla="*/ 91 h 504"/>
              <a:gd name="T44" fmla="*/ 0 w 459"/>
              <a:gd name="T45" fmla="*/ 91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59" h="504">
                <a:moveTo>
                  <a:pt x="0" y="91"/>
                </a:moveTo>
                <a:lnTo>
                  <a:pt x="38" y="441"/>
                </a:lnTo>
                <a:lnTo>
                  <a:pt x="95" y="447"/>
                </a:lnTo>
                <a:lnTo>
                  <a:pt x="164" y="487"/>
                </a:lnTo>
                <a:lnTo>
                  <a:pt x="213" y="485"/>
                </a:lnTo>
                <a:lnTo>
                  <a:pt x="236" y="470"/>
                </a:lnTo>
                <a:lnTo>
                  <a:pt x="291" y="504"/>
                </a:lnTo>
                <a:lnTo>
                  <a:pt x="324" y="475"/>
                </a:lnTo>
                <a:lnTo>
                  <a:pt x="331" y="420"/>
                </a:lnTo>
                <a:lnTo>
                  <a:pt x="352" y="432"/>
                </a:lnTo>
                <a:lnTo>
                  <a:pt x="364" y="386"/>
                </a:lnTo>
                <a:lnTo>
                  <a:pt x="440" y="319"/>
                </a:lnTo>
                <a:lnTo>
                  <a:pt x="453" y="211"/>
                </a:lnTo>
                <a:lnTo>
                  <a:pt x="443" y="188"/>
                </a:lnTo>
                <a:lnTo>
                  <a:pt x="459" y="177"/>
                </a:lnTo>
                <a:lnTo>
                  <a:pt x="430" y="0"/>
                </a:lnTo>
                <a:lnTo>
                  <a:pt x="352" y="40"/>
                </a:lnTo>
                <a:lnTo>
                  <a:pt x="312" y="82"/>
                </a:lnTo>
                <a:lnTo>
                  <a:pt x="284" y="84"/>
                </a:lnTo>
                <a:lnTo>
                  <a:pt x="240" y="107"/>
                </a:lnTo>
                <a:lnTo>
                  <a:pt x="139" y="72"/>
                </a:lnTo>
                <a:lnTo>
                  <a:pt x="0" y="91"/>
                </a:lnTo>
                <a:lnTo>
                  <a:pt x="0" y="91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Freeform 1152"/>
          <p:cNvSpPr>
            <a:spLocks/>
          </p:cNvSpPr>
          <p:nvPr/>
        </p:nvSpPr>
        <p:spPr bwMode="auto">
          <a:xfrm>
            <a:off x="6073253" y="3479999"/>
            <a:ext cx="495248" cy="485775"/>
          </a:xfrm>
          <a:custGeom>
            <a:avLst/>
            <a:gdLst>
              <a:gd name="T0" fmla="*/ 0 w 489"/>
              <a:gd name="T1" fmla="*/ 327 h 473"/>
              <a:gd name="T2" fmla="*/ 17 w 489"/>
              <a:gd name="T3" fmla="*/ 391 h 473"/>
              <a:gd name="T4" fmla="*/ 80 w 489"/>
              <a:gd name="T5" fmla="*/ 437 h 473"/>
              <a:gd name="T6" fmla="*/ 111 w 489"/>
              <a:gd name="T7" fmla="*/ 473 h 473"/>
              <a:gd name="T8" fmla="*/ 204 w 489"/>
              <a:gd name="T9" fmla="*/ 435 h 473"/>
              <a:gd name="T10" fmla="*/ 246 w 489"/>
              <a:gd name="T11" fmla="*/ 429 h 473"/>
              <a:gd name="T12" fmla="*/ 268 w 489"/>
              <a:gd name="T13" fmla="*/ 401 h 473"/>
              <a:gd name="T14" fmla="*/ 304 w 489"/>
              <a:gd name="T15" fmla="*/ 258 h 473"/>
              <a:gd name="T16" fmla="*/ 344 w 489"/>
              <a:gd name="T17" fmla="*/ 275 h 473"/>
              <a:gd name="T18" fmla="*/ 420 w 489"/>
              <a:gd name="T19" fmla="*/ 122 h 473"/>
              <a:gd name="T20" fmla="*/ 479 w 489"/>
              <a:gd name="T21" fmla="*/ 154 h 473"/>
              <a:gd name="T22" fmla="*/ 489 w 489"/>
              <a:gd name="T23" fmla="*/ 127 h 473"/>
              <a:gd name="T24" fmla="*/ 447 w 489"/>
              <a:gd name="T25" fmla="*/ 93 h 473"/>
              <a:gd name="T26" fmla="*/ 415 w 489"/>
              <a:gd name="T27" fmla="*/ 97 h 473"/>
              <a:gd name="T28" fmla="*/ 403 w 489"/>
              <a:gd name="T29" fmla="*/ 114 h 473"/>
              <a:gd name="T30" fmla="*/ 344 w 489"/>
              <a:gd name="T31" fmla="*/ 131 h 473"/>
              <a:gd name="T32" fmla="*/ 306 w 489"/>
              <a:gd name="T33" fmla="*/ 173 h 473"/>
              <a:gd name="T34" fmla="*/ 295 w 489"/>
              <a:gd name="T35" fmla="*/ 106 h 473"/>
              <a:gd name="T36" fmla="*/ 189 w 489"/>
              <a:gd name="T37" fmla="*/ 123 h 473"/>
              <a:gd name="T38" fmla="*/ 168 w 489"/>
              <a:gd name="T39" fmla="*/ 0 h 473"/>
              <a:gd name="T40" fmla="*/ 152 w 489"/>
              <a:gd name="T41" fmla="*/ 11 h 473"/>
              <a:gd name="T42" fmla="*/ 162 w 489"/>
              <a:gd name="T43" fmla="*/ 34 h 473"/>
              <a:gd name="T44" fmla="*/ 149 w 489"/>
              <a:gd name="T45" fmla="*/ 142 h 473"/>
              <a:gd name="T46" fmla="*/ 73 w 489"/>
              <a:gd name="T47" fmla="*/ 209 h 473"/>
              <a:gd name="T48" fmla="*/ 61 w 489"/>
              <a:gd name="T49" fmla="*/ 255 h 473"/>
              <a:gd name="T50" fmla="*/ 40 w 489"/>
              <a:gd name="T51" fmla="*/ 243 h 473"/>
              <a:gd name="T52" fmla="*/ 33 w 489"/>
              <a:gd name="T53" fmla="*/ 298 h 473"/>
              <a:gd name="T54" fmla="*/ 0 w 489"/>
              <a:gd name="T55" fmla="*/ 327 h 473"/>
              <a:gd name="T56" fmla="*/ 0 w 489"/>
              <a:gd name="T57" fmla="*/ 327 h 473"/>
              <a:gd name="T58" fmla="*/ 0 w 489"/>
              <a:gd name="T59" fmla="*/ 327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89" h="473">
                <a:moveTo>
                  <a:pt x="0" y="327"/>
                </a:moveTo>
                <a:lnTo>
                  <a:pt x="17" y="391"/>
                </a:lnTo>
                <a:lnTo>
                  <a:pt x="80" y="437"/>
                </a:lnTo>
                <a:lnTo>
                  <a:pt x="111" y="473"/>
                </a:lnTo>
                <a:lnTo>
                  <a:pt x="204" y="435"/>
                </a:lnTo>
                <a:lnTo>
                  <a:pt x="246" y="429"/>
                </a:lnTo>
                <a:lnTo>
                  <a:pt x="268" y="401"/>
                </a:lnTo>
                <a:lnTo>
                  <a:pt x="304" y="258"/>
                </a:lnTo>
                <a:lnTo>
                  <a:pt x="344" y="275"/>
                </a:lnTo>
                <a:lnTo>
                  <a:pt x="420" y="122"/>
                </a:lnTo>
                <a:lnTo>
                  <a:pt x="479" y="154"/>
                </a:lnTo>
                <a:lnTo>
                  <a:pt x="489" y="127"/>
                </a:lnTo>
                <a:lnTo>
                  <a:pt x="447" y="93"/>
                </a:lnTo>
                <a:lnTo>
                  <a:pt x="415" y="97"/>
                </a:lnTo>
                <a:lnTo>
                  <a:pt x="403" y="114"/>
                </a:lnTo>
                <a:lnTo>
                  <a:pt x="344" y="131"/>
                </a:lnTo>
                <a:lnTo>
                  <a:pt x="306" y="173"/>
                </a:lnTo>
                <a:lnTo>
                  <a:pt x="295" y="106"/>
                </a:lnTo>
                <a:lnTo>
                  <a:pt x="189" y="123"/>
                </a:lnTo>
                <a:lnTo>
                  <a:pt x="168" y="0"/>
                </a:lnTo>
                <a:lnTo>
                  <a:pt x="152" y="11"/>
                </a:lnTo>
                <a:lnTo>
                  <a:pt x="162" y="34"/>
                </a:lnTo>
                <a:lnTo>
                  <a:pt x="149" y="142"/>
                </a:lnTo>
                <a:lnTo>
                  <a:pt x="73" y="209"/>
                </a:lnTo>
                <a:lnTo>
                  <a:pt x="61" y="255"/>
                </a:lnTo>
                <a:lnTo>
                  <a:pt x="40" y="243"/>
                </a:lnTo>
                <a:lnTo>
                  <a:pt x="33" y="298"/>
                </a:lnTo>
                <a:lnTo>
                  <a:pt x="0" y="327"/>
                </a:lnTo>
                <a:lnTo>
                  <a:pt x="0" y="327"/>
                </a:lnTo>
                <a:lnTo>
                  <a:pt x="0" y="327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Freeform 1153"/>
          <p:cNvSpPr>
            <a:spLocks/>
          </p:cNvSpPr>
          <p:nvPr/>
        </p:nvSpPr>
        <p:spPr bwMode="auto">
          <a:xfrm>
            <a:off x="6371672" y="3514924"/>
            <a:ext cx="506359" cy="244475"/>
          </a:xfrm>
          <a:custGeom>
            <a:avLst/>
            <a:gdLst>
              <a:gd name="T0" fmla="*/ 0 w 496"/>
              <a:gd name="T1" fmla="*/ 72 h 240"/>
              <a:gd name="T2" fmla="*/ 11 w 496"/>
              <a:gd name="T3" fmla="*/ 139 h 240"/>
              <a:gd name="T4" fmla="*/ 49 w 496"/>
              <a:gd name="T5" fmla="*/ 97 h 240"/>
              <a:gd name="T6" fmla="*/ 108 w 496"/>
              <a:gd name="T7" fmla="*/ 80 h 240"/>
              <a:gd name="T8" fmla="*/ 120 w 496"/>
              <a:gd name="T9" fmla="*/ 63 h 240"/>
              <a:gd name="T10" fmla="*/ 152 w 496"/>
              <a:gd name="T11" fmla="*/ 59 h 240"/>
              <a:gd name="T12" fmla="*/ 194 w 496"/>
              <a:gd name="T13" fmla="*/ 93 h 240"/>
              <a:gd name="T14" fmla="*/ 222 w 496"/>
              <a:gd name="T15" fmla="*/ 101 h 240"/>
              <a:gd name="T16" fmla="*/ 276 w 496"/>
              <a:gd name="T17" fmla="*/ 148 h 240"/>
              <a:gd name="T18" fmla="*/ 257 w 496"/>
              <a:gd name="T19" fmla="*/ 194 h 240"/>
              <a:gd name="T20" fmla="*/ 264 w 496"/>
              <a:gd name="T21" fmla="*/ 215 h 240"/>
              <a:gd name="T22" fmla="*/ 287 w 496"/>
              <a:gd name="T23" fmla="*/ 205 h 240"/>
              <a:gd name="T24" fmla="*/ 308 w 496"/>
              <a:gd name="T25" fmla="*/ 205 h 240"/>
              <a:gd name="T26" fmla="*/ 319 w 496"/>
              <a:gd name="T27" fmla="*/ 221 h 240"/>
              <a:gd name="T28" fmla="*/ 344 w 496"/>
              <a:gd name="T29" fmla="*/ 221 h 240"/>
              <a:gd name="T30" fmla="*/ 354 w 496"/>
              <a:gd name="T31" fmla="*/ 215 h 240"/>
              <a:gd name="T32" fmla="*/ 338 w 496"/>
              <a:gd name="T33" fmla="*/ 173 h 240"/>
              <a:gd name="T34" fmla="*/ 335 w 496"/>
              <a:gd name="T35" fmla="*/ 97 h 240"/>
              <a:gd name="T36" fmla="*/ 316 w 496"/>
              <a:gd name="T37" fmla="*/ 86 h 240"/>
              <a:gd name="T38" fmla="*/ 354 w 496"/>
              <a:gd name="T39" fmla="*/ 51 h 240"/>
              <a:gd name="T40" fmla="*/ 356 w 496"/>
              <a:gd name="T41" fmla="*/ 29 h 240"/>
              <a:gd name="T42" fmla="*/ 380 w 496"/>
              <a:gd name="T43" fmla="*/ 31 h 240"/>
              <a:gd name="T44" fmla="*/ 350 w 496"/>
              <a:gd name="T45" fmla="*/ 78 h 240"/>
              <a:gd name="T46" fmla="*/ 367 w 496"/>
              <a:gd name="T47" fmla="*/ 135 h 240"/>
              <a:gd name="T48" fmla="*/ 375 w 496"/>
              <a:gd name="T49" fmla="*/ 150 h 240"/>
              <a:gd name="T50" fmla="*/ 386 w 496"/>
              <a:gd name="T51" fmla="*/ 158 h 240"/>
              <a:gd name="T52" fmla="*/ 363 w 496"/>
              <a:gd name="T53" fmla="*/ 156 h 240"/>
              <a:gd name="T54" fmla="*/ 371 w 496"/>
              <a:gd name="T55" fmla="*/ 192 h 240"/>
              <a:gd name="T56" fmla="*/ 411 w 496"/>
              <a:gd name="T57" fmla="*/ 215 h 240"/>
              <a:gd name="T58" fmla="*/ 420 w 496"/>
              <a:gd name="T59" fmla="*/ 221 h 240"/>
              <a:gd name="T60" fmla="*/ 432 w 496"/>
              <a:gd name="T61" fmla="*/ 221 h 240"/>
              <a:gd name="T62" fmla="*/ 426 w 496"/>
              <a:gd name="T63" fmla="*/ 240 h 240"/>
              <a:gd name="T64" fmla="*/ 475 w 496"/>
              <a:gd name="T65" fmla="*/ 215 h 240"/>
              <a:gd name="T66" fmla="*/ 485 w 496"/>
              <a:gd name="T67" fmla="*/ 184 h 240"/>
              <a:gd name="T68" fmla="*/ 496 w 496"/>
              <a:gd name="T69" fmla="*/ 152 h 240"/>
              <a:gd name="T70" fmla="*/ 426 w 496"/>
              <a:gd name="T71" fmla="*/ 167 h 240"/>
              <a:gd name="T72" fmla="*/ 380 w 496"/>
              <a:gd name="T73" fmla="*/ 0 h 240"/>
              <a:gd name="T74" fmla="*/ 0 w 496"/>
              <a:gd name="T75" fmla="*/ 72 h 240"/>
              <a:gd name="T76" fmla="*/ 0 w 496"/>
              <a:gd name="T77" fmla="*/ 72 h 240"/>
              <a:gd name="T78" fmla="*/ 0 w 496"/>
              <a:gd name="T79" fmla="*/ 72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496" h="240">
                <a:moveTo>
                  <a:pt x="0" y="72"/>
                </a:moveTo>
                <a:lnTo>
                  <a:pt x="11" y="139"/>
                </a:lnTo>
                <a:lnTo>
                  <a:pt x="49" y="97"/>
                </a:lnTo>
                <a:lnTo>
                  <a:pt x="108" y="80"/>
                </a:lnTo>
                <a:lnTo>
                  <a:pt x="120" y="63"/>
                </a:lnTo>
                <a:lnTo>
                  <a:pt x="152" y="59"/>
                </a:lnTo>
                <a:lnTo>
                  <a:pt x="194" y="93"/>
                </a:lnTo>
                <a:lnTo>
                  <a:pt x="222" y="101"/>
                </a:lnTo>
                <a:lnTo>
                  <a:pt x="276" y="148"/>
                </a:lnTo>
                <a:lnTo>
                  <a:pt x="257" y="194"/>
                </a:lnTo>
                <a:lnTo>
                  <a:pt x="264" y="215"/>
                </a:lnTo>
                <a:lnTo>
                  <a:pt x="287" y="205"/>
                </a:lnTo>
                <a:lnTo>
                  <a:pt x="308" y="205"/>
                </a:lnTo>
                <a:lnTo>
                  <a:pt x="319" y="221"/>
                </a:lnTo>
                <a:lnTo>
                  <a:pt x="344" y="221"/>
                </a:lnTo>
                <a:lnTo>
                  <a:pt x="354" y="215"/>
                </a:lnTo>
                <a:lnTo>
                  <a:pt x="338" y="173"/>
                </a:lnTo>
                <a:lnTo>
                  <a:pt x="335" y="97"/>
                </a:lnTo>
                <a:lnTo>
                  <a:pt x="316" y="86"/>
                </a:lnTo>
                <a:lnTo>
                  <a:pt x="354" y="51"/>
                </a:lnTo>
                <a:lnTo>
                  <a:pt x="356" y="29"/>
                </a:lnTo>
                <a:lnTo>
                  <a:pt x="380" y="31"/>
                </a:lnTo>
                <a:lnTo>
                  <a:pt x="350" y="78"/>
                </a:lnTo>
                <a:lnTo>
                  <a:pt x="367" y="135"/>
                </a:lnTo>
                <a:lnTo>
                  <a:pt x="375" y="150"/>
                </a:lnTo>
                <a:lnTo>
                  <a:pt x="386" y="158"/>
                </a:lnTo>
                <a:lnTo>
                  <a:pt x="363" y="156"/>
                </a:lnTo>
                <a:lnTo>
                  <a:pt x="371" y="192"/>
                </a:lnTo>
                <a:lnTo>
                  <a:pt x="411" y="215"/>
                </a:lnTo>
                <a:lnTo>
                  <a:pt x="420" y="221"/>
                </a:lnTo>
                <a:lnTo>
                  <a:pt x="432" y="221"/>
                </a:lnTo>
                <a:lnTo>
                  <a:pt x="426" y="240"/>
                </a:lnTo>
                <a:lnTo>
                  <a:pt x="475" y="215"/>
                </a:lnTo>
                <a:lnTo>
                  <a:pt x="485" y="184"/>
                </a:lnTo>
                <a:lnTo>
                  <a:pt x="496" y="152"/>
                </a:lnTo>
                <a:lnTo>
                  <a:pt x="426" y="167"/>
                </a:lnTo>
                <a:lnTo>
                  <a:pt x="380" y="0"/>
                </a:lnTo>
                <a:lnTo>
                  <a:pt x="0" y="72"/>
                </a:lnTo>
                <a:lnTo>
                  <a:pt x="0" y="72"/>
                </a:lnTo>
                <a:lnTo>
                  <a:pt x="0" y="72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Freeform 1154"/>
          <p:cNvSpPr>
            <a:spLocks/>
          </p:cNvSpPr>
          <p:nvPr/>
        </p:nvSpPr>
        <p:spPr bwMode="auto">
          <a:xfrm>
            <a:off x="5989124" y="3606999"/>
            <a:ext cx="857160" cy="476250"/>
          </a:xfrm>
          <a:custGeom>
            <a:avLst/>
            <a:gdLst>
              <a:gd name="T0" fmla="*/ 78 w 844"/>
              <a:gd name="T1" fmla="*/ 414 h 463"/>
              <a:gd name="T2" fmla="*/ 79 w 844"/>
              <a:gd name="T3" fmla="*/ 402 h 463"/>
              <a:gd name="T4" fmla="*/ 133 w 844"/>
              <a:gd name="T5" fmla="*/ 351 h 463"/>
              <a:gd name="T6" fmla="*/ 163 w 844"/>
              <a:gd name="T7" fmla="*/ 315 h 463"/>
              <a:gd name="T8" fmla="*/ 194 w 844"/>
              <a:gd name="T9" fmla="*/ 351 h 463"/>
              <a:gd name="T10" fmla="*/ 287 w 844"/>
              <a:gd name="T11" fmla="*/ 313 h 463"/>
              <a:gd name="T12" fmla="*/ 329 w 844"/>
              <a:gd name="T13" fmla="*/ 307 h 463"/>
              <a:gd name="T14" fmla="*/ 351 w 844"/>
              <a:gd name="T15" fmla="*/ 279 h 463"/>
              <a:gd name="T16" fmla="*/ 387 w 844"/>
              <a:gd name="T17" fmla="*/ 136 h 463"/>
              <a:gd name="T18" fmla="*/ 427 w 844"/>
              <a:gd name="T19" fmla="*/ 153 h 463"/>
              <a:gd name="T20" fmla="*/ 503 w 844"/>
              <a:gd name="T21" fmla="*/ 0 h 463"/>
              <a:gd name="T22" fmla="*/ 562 w 844"/>
              <a:gd name="T23" fmla="*/ 32 h 463"/>
              <a:gd name="T24" fmla="*/ 572 w 844"/>
              <a:gd name="T25" fmla="*/ 5 h 463"/>
              <a:gd name="T26" fmla="*/ 600 w 844"/>
              <a:gd name="T27" fmla="*/ 13 h 463"/>
              <a:gd name="T28" fmla="*/ 654 w 844"/>
              <a:gd name="T29" fmla="*/ 60 h 463"/>
              <a:gd name="T30" fmla="*/ 635 w 844"/>
              <a:gd name="T31" fmla="*/ 106 h 463"/>
              <a:gd name="T32" fmla="*/ 642 w 844"/>
              <a:gd name="T33" fmla="*/ 127 h 463"/>
              <a:gd name="T34" fmla="*/ 665 w 844"/>
              <a:gd name="T35" fmla="*/ 117 h 463"/>
              <a:gd name="T36" fmla="*/ 682 w 844"/>
              <a:gd name="T37" fmla="*/ 138 h 463"/>
              <a:gd name="T38" fmla="*/ 764 w 844"/>
              <a:gd name="T39" fmla="*/ 165 h 463"/>
              <a:gd name="T40" fmla="*/ 688 w 844"/>
              <a:gd name="T41" fmla="*/ 161 h 463"/>
              <a:gd name="T42" fmla="*/ 768 w 844"/>
              <a:gd name="T43" fmla="*/ 231 h 463"/>
              <a:gd name="T44" fmla="*/ 718 w 844"/>
              <a:gd name="T45" fmla="*/ 224 h 463"/>
              <a:gd name="T46" fmla="*/ 819 w 844"/>
              <a:gd name="T47" fmla="*/ 288 h 463"/>
              <a:gd name="T48" fmla="*/ 844 w 844"/>
              <a:gd name="T49" fmla="*/ 332 h 463"/>
              <a:gd name="T50" fmla="*/ 827 w 844"/>
              <a:gd name="T51" fmla="*/ 326 h 463"/>
              <a:gd name="T52" fmla="*/ 823 w 844"/>
              <a:gd name="T53" fmla="*/ 338 h 463"/>
              <a:gd name="T54" fmla="*/ 492 w 844"/>
              <a:gd name="T55" fmla="*/ 401 h 463"/>
              <a:gd name="T56" fmla="*/ 216 w 844"/>
              <a:gd name="T57" fmla="*/ 435 h 463"/>
              <a:gd name="T58" fmla="*/ 0 w 844"/>
              <a:gd name="T59" fmla="*/ 463 h 463"/>
              <a:gd name="T60" fmla="*/ 78 w 844"/>
              <a:gd name="T61" fmla="*/ 414 h 463"/>
              <a:gd name="T62" fmla="*/ 78 w 844"/>
              <a:gd name="T63" fmla="*/ 414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44" h="463">
                <a:moveTo>
                  <a:pt x="78" y="414"/>
                </a:moveTo>
                <a:lnTo>
                  <a:pt x="79" y="402"/>
                </a:lnTo>
                <a:lnTo>
                  <a:pt x="133" y="351"/>
                </a:lnTo>
                <a:lnTo>
                  <a:pt x="163" y="315"/>
                </a:lnTo>
                <a:lnTo>
                  <a:pt x="194" y="351"/>
                </a:lnTo>
                <a:lnTo>
                  <a:pt x="287" y="313"/>
                </a:lnTo>
                <a:lnTo>
                  <a:pt x="329" y="307"/>
                </a:lnTo>
                <a:lnTo>
                  <a:pt x="351" y="279"/>
                </a:lnTo>
                <a:lnTo>
                  <a:pt x="387" y="136"/>
                </a:lnTo>
                <a:lnTo>
                  <a:pt x="427" y="153"/>
                </a:lnTo>
                <a:lnTo>
                  <a:pt x="503" y="0"/>
                </a:lnTo>
                <a:lnTo>
                  <a:pt x="562" y="32"/>
                </a:lnTo>
                <a:lnTo>
                  <a:pt x="572" y="5"/>
                </a:lnTo>
                <a:lnTo>
                  <a:pt x="600" y="13"/>
                </a:lnTo>
                <a:lnTo>
                  <a:pt x="654" y="60"/>
                </a:lnTo>
                <a:lnTo>
                  <a:pt x="635" y="106"/>
                </a:lnTo>
                <a:lnTo>
                  <a:pt x="642" y="127"/>
                </a:lnTo>
                <a:lnTo>
                  <a:pt x="665" y="117"/>
                </a:lnTo>
                <a:lnTo>
                  <a:pt x="682" y="138"/>
                </a:lnTo>
                <a:lnTo>
                  <a:pt x="764" y="165"/>
                </a:lnTo>
                <a:lnTo>
                  <a:pt x="688" y="161"/>
                </a:lnTo>
                <a:lnTo>
                  <a:pt x="768" y="231"/>
                </a:lnTo>
                <a:lnTo>
                  <a:pt x="718" y="224"/>
                </a:lnTo>
                <a:lnTo>
                  <a:pt x="819" y="288"/>
                </a:lnTo>
                <a:lnTo>
                  <a:pt x="844" y="332"/>
                </a:lnTo>
                <a:lnTo>
                  <a:pt x="827" y="326"/>
                </a:lnTo>
                <a:lnTo>
                  <a:pt x="823" y="338"/>
                </a:lnTo>
                <a:lnTo>
                  <a:pt x="492" y="401"/>
                </a:lnTo>
                <a:lnTo>
                  <a:pt x="216" y="435"/>
                </a:lnTo>
                <a:lnTo>
                  <a:pt x="0" y="463"/>
                </a:lnTo>
                <a:lnTo>
                  <a:pt x="78" y="414"/>
                </a:lnTo>
                <a:lnTo>
                  <a:pt x="78" y="414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Freeform 1156"/>
          <p:cNvSpPr>
            <a:spLocks/>
          </p:cNvSpPr>
          <p:nvPr/>
        </p:nvSpPr>
        <p:spPr bwMode="auto">
          <a:xfrm>
            <a:off x="5941504" y="3951486"/>
            <a:ext cx="944464" cy="422275"/>
          </a:xfrm>
          <a:custGeom>
            <a:avLst/>
            <a:gdLst>
              <a:gd name="T0" fmla="*/ 0 w 932"/>
              <a:gd name="T1" fmla="*/ 350 h 407"/>
              <a:gd name="T2" fmla="*/ 135 w 932"/>
              <a:gd name="T3" fmla="*/ 332 h 407"/>
              <a:gd name="T4" fmla="*/ 213 w 932"/>
              <a:gd name="T5" fmla="*/ 294 h 407"/>
              <a:gd name="T6" fmla="*/ 361 w 932"/>
              <a:gd name="T7" fmla="*/ 279 h 407"/>
              <a:gd name="T8" fmla="*/ 422 w 932"/>
              <a:gd name="T9" fmla="*/ 317 h 407"/>
              <a:gd name="T10" fmla="*/ 519 w 932"/>
              <a:gd name="T11" fmla="*/ 304 h 407"/>
              <a:gd name="T12" fmla="*/ 666 w 932"/>
              <a:gd name="T13" fmla="*/ 407 h 407"/>
              <a:gd name="T14" fmla="*/ 723 w 932"/>
              <a:gd name="T15" fmla="*/ 393 h 407"/>
              <a:gd name="T16" fmla="*/ 804 w 932"/>
              <a:gd name="T17" fmla="*/ 275 h 407"/>
              <a:gd name="T18" fmla="*/ 871 w 932"/>
              <a:gd name="T19" fmla="*/ 251 h 407"/>
              <a:gd name="T20" fmla="*/ 892 w 932"/>
              <a:gd name="T21" fmla="*/ 217 h 407"/>
              <a:gd name="T22" fmla="*/ 820 w 932"/>
              <a:gd name="T23" fmla="*/ 230 h 407"/>
              <a:gd name="T24" fmla="*/ 801 w 932"/>
              <a:gd name="T25" fmla="*/ 205 h 407"/>
              <a:gd name="T26" fmla="*/ 844 w 932"/>
              <a:gd name="T27" fmla="*/ 194 h 407"/>
              <a:gd name="T28" fmla="*/ 844 w 932"/>
              <a:gd name="T29" fmla="*/ 179 h 407"/>
              <a:gd name="T30" fmla="*/ 795 w 932"/>
              <a:gd name="T31" fmla="*/ 161 h 407"/>
              <a:gd name="T32" fmla="*/ 858 w 932"/>
              <a:gd name="T33" fmla="*/ 139 h 407"/>
              <a:gd name="T34" fmla="*/ 854 w 932"/>
              <a:gd name="T35" fmla="*/ 163 h 407"/>
              <a:gd name="T36" fmla="*/ 894 w 932"/>
              <a:gd name="T37" fmla="*/ 163 h 407"/>
              <a:gd name="T38" fmla="*/ 916 w 932"/>
              <a:gd name="T39" fmla="*/ 122 h 407"/>
              <a:gd name="T40" fmla="*/ 932 w 932"/>
              <a:gd name="T41" fmla="*/ 120 h 407"/>
              <a:gd name="T42" fmla="*/ 922 w 932"/>
              <a:gd name="T43" fmla="*/ 82 h 407"/>
              <a:gd name="T44" fmla="*/ 894 w 932"/>
              <a:gd name="T45" fmla="*/ 120 h 407"/>
              <a:gd name="T46" fmla="*/ 865 w 932"/>
              <a:gd name="T47" fmla="*/ 36 h 407"/>
              <a:gd name="T48" fmla="*/ 884 w 932"/>
              <a:gd name="T49" fmla="*/ 32 h 407"/>
              <a:gd name="T50" fmla="*/ 911 w 932"/>
              <a:gd name="T51" fmla="*/ 55 h 407"/>
              <a:gd name="T52" fmla="*/ 892 w 932"/>
              <a:gd name="T53" fmla="*/ 17 h 407"/>
              <a:gd name="T54" fmla="*/ 871 w 932"/>
              <a:gd name="T55" fmla="*/ 0 h 407"/>
              <a:gd name="T56" fmla="*/ 540 w 932"/>
              <a:gd name="T57" fmla="*/ 63 h 407"/>
              <a:gd name="T58" fmla="*/ 264 w 932"/>
              <a:gd name="T59" fmla="*/ 97 h 407"/>
              <a:gd name="T60" fmla="*/ 226 w 932"/>
              <a:gd name="T61" fmla="*/ 171 h 407"/>
              <a:gd name="T62" fmla="*/ 167 w 932"/>
              <a:gd name="T63" fmla="*/ 184 h 407"/>
              <a:gd name="T64" fmla="*/ 139 w 932"/>
              <a:gd name="T65" fmla="*/ 222 h 407"/>
              <a:gd name="T66" fmla="*/ 32 w 932"/>
              <a:gd name="T67" fmla="*/ 283 h 407"/>
              <a:gd name="T68" fmla="*/ 27 w 932"/>
              <a:gd name="T69" fmla="*/ 306 h 407"/>
              <a:gd name="T70" fmla="*/ 0 w 932"/>
              <a:gd name="T71" fmla="*/ 319 h 407"/>
              <a:gd name="T72" fmla="*/ 0 w 932"/>
              <a:gd name="T73" fmla="*/ 350 h 407"/>
              <a:gd name="T74" fmla="*/ 0 w 932"/>
              <a:gd name="T75" fmla="*/ 350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932" h="407">
                <a:moveTo>
                  <a:pt x="0" y="350"/>
                </a:moveTo>
                <a:lnTo>
                  <a:pt x="135" y="332"/>
                </a:lnTo>
                <a:lnTo>
                  <a:pt x="213" y="294"/>
                </a:lnTo>
                <a:lnTo>
                  <a:pt x="361" y="279"/>
                </a:lnTo>
                <a:lnTo>
                  <a:pt x="422" y="317"/>
                </a:lnTo>
                <a:lnTo>
                  <a:pt x="519" y="304"/>
                </a:lnTo>
                <a:lnTo>
                  <a:pt x="666" y="407"/>
                </a:lnTo>
                <a:lnTo>
                  <a:pt x="723" y="393"/>
                </a:lnTo>
                <a:lnTo>
                  <a:pt x="804" y="275"/>
                </a:lnTo>
                <a:lnTo>
                  <a:pt x="871" y="251"/>
                </a:lnTo>
                <a:lnTo>
                  <a:pt x="892" y="217"/>
                </a:lnTo>
                <a:lnTo>
                  <a:pt x="820" y="230"/>
                </a:lnTo>
                <a:lnTo>
                  <a:pt x="801" y="205"/>
                </a:lnTo>
                <a:lnTo>
                  <a:pt x="844" y="194"/>
                </a:lnTo>
                <a:lnTo>
                  <a:pt x="844" y="179"/>
                </a:lnTo>
                <a:lnTo>
                  <a:pt x="795" y="161"/>
                </a:lnTo>
                <a:lnTo>
                  <a:pt x="858" y="139"/>
                </a:lnTo>
                <a:lnTo>
                  <a:pt x="854" y="163"/>
                </a:lnTo>
                <a:lnTo>
                  <a:pt x="894" y="163"/>
                </a:lnTo>
                <a:lnTo>
                  <a:pt x="916" y="122"/>
                </a:lnTo>
                <a:lnTo>
                  <a:pt x="932" y="120"/>
                </a:lnTo>
                <a:lnTo>
                  <a:pt x="922" y="82"/>
                </a:lnTo>
                <a:lnTo>
                  <a:pt x="894" y="120"/>
                </a:lnTo>
                <a:lnTo>
                  <a:pt x="865" y="36"/>
                </a:lnTo>
                <a:lnTo>
                  <a:pt x="884" y="32"/>
                </a:lnTo>
                <a:lnTo>
                  <a:pt x="911" y="55"/>
                </a:lnTo>
                <a:lnTo>
                  <a:pt x="892" y="17"/>
                </a:lnTo>
                <a:lnTo>
                  <a:pt x="871" y="0"/>
                </a:lnTo>
                <a:lnTo>
                  <a:pt x="540" y="63"/>
                </a:lnTo>
                <a:lnTo>
                  <a:pt x="264" y="97"/>
                </a:lnTo>
                <a:lnTo>
                  <a:pt x="226" y="171"/>
                </a:lnTo>
                <a:lnTo>
                  <a:pt x="167" y="184"/>
                </a:lnTo>
                <a:lnTo>
                  <a:pt x="139" y="222"/>
                </a:lnTo>
                <a:lnTo>
                  <a:pt x="32" y="283"/>
                </a:lnTo>
                <a:lnTo>
                  <a:pt x="27" y="306"/>
                </a:lnTo>
                <a:lnTo>
                  <a:pt x="0" y="319"/>
                </a:lnTo>
                <a:lnTo>
                  <a:pt x="0" y="350"/>
                </a:lnTo>
                <a:lnTo>
                  <a:pt x="0" y="350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Freeform 1157"/>
          <p:cNvSpPr>
            <a:spLocks/>
          </p:cNvSpPr>
          <p:nvPr/>
        </p:nvSpPr>
        <p:spPr bwMode="auto">
          <a:xfrm>
            <a:off x="6052617" y="4243586"/>
            <a:ext cx="563504" cy="422275"/>
          </a:xfrm>
          <a:custGeom>
            <a:avLst/>
            <a:gdLst>
              <a:gd name="T0" fmla="*/ 25 w 556"/>
              <a:gd name="T1" fmla="*/ 53 h 413"/>
              <a:gd name="T2" fmla="*/ 103 w 556"/>
              <a:gd name="T3" fmla="*/ 15 h 413"/>
              <a:gd name="T4" fmla="*/ 251 w 556"/>
              <a:gd name="T5" fmla="*/ 0 h 413"/>
              <a:gd name="T6" fmla="*/ 312 w 556"/>
              <a:gd name="T7" fmla="*/ 38 h 413"/>
              <a:gd name="T8" fmla="*/ 409 w 556"/>
              <a:gd name="T9" fmla="*/ 25 h 413"/>
              <a:gd name="T10" fmla="*/ 556 w 556"/>
              <a:gd name="T11" fmla="*/ 128 h 413"/>
              <a:gd name="T12" fmla="*/ 491 w 556"/>
              <a:gd name="T13" fmla="*/ 206 h 413"/>
              <a:gd name="T14" fmla="*/ 495 w 556"/>
              <a:gd name="T15" fmla="*/ 240 h 413"/>
              <a:gd name="T16" fmla="*/ 384 w 556"/>
              <a:gd name="T17" fmla="*/ 340 h 413"/>
              <a:gd name="T18" fmla="*/ 365 w 556"/>
              <a:gd name="T19" fmla="*/ 344 h 413"/>
              <a:gd name="T20" fmla="*/ 358 w 556"/>
              <a:gd name="T21" fmla="*/ 375 h 413"/>
              <a:gd name="T22" fmla="*/ 333 w 556"/>
              <a:gd name="T23" fmla="*/ 358 h 413"/>
              <a:gd name="T24" fmla="*/ 354 w 556"/>
              <a:gd name="T25" fmla="*/ 386 h 413"/>
              <a:gd name="T26" fmla="*/ 333 w 556"/>
              <a:gd name="T27" fmla="*/ 413 h 413"/>
              <a:gd name="T28" fmla="*/ 314 w 556"/>
              <a:gd name="T29" fmla="*/ 409 h 413"/>
              <a:gd name="T30" fmla="*/ 238 w 556"/>
              <a:gd name="T31" fmla="*/ 291 h 413"/>
              <a:gd name="T32" fmla="*/ 73 w 556"/>
              <a:gd name="T33" fmla="*/ 143 h 413"/>
              <a:gd name="T34" fmla="*/ 0 w 556"/>
              <a:gd name="T35" fmla="*/ 97 h 413"/>
              <a:gd name="T36" fmla="*/ 25 w 556"/>
              <a:gd name="T37" fmla="*/ 53 h 413"/>
              <a:gd name="T38" fmla="*/ 25 w 556"/>
              <a:gd name="T39" fmla="*/ 53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556" h="413">
                <a:moveTo>
                  <a:pt x="25" y="53"/>
                </a:moveTo>
                <a:lnTo>
                  <a:pt x="103" y="15"/>
                </a:lnTo>
                <a:lnTo>
                  <a:pt x="251" y="0"/>
                </a:lnTo>
                <a:lnTo>
                  <a:pt x="312" y="38"/>
                </a:lnTo>
                <a:lnTo>
                  <a:pt x="409" y="25"/>
                </a:lnTo>
                <a:lnTo>
                  <a:pt x="556" y="128"/>
                </a:lnTo>
                <a:lnTo>
                  <a:pt x="491" y="206"/>
                </a:lnTo>
                <a:lnTo>
                  <a:pt x="495" y="240"/>
                </a:lnTo>
                <a:lnTo>
                  <a:pt x="384" y="340"/>
                </a:lnTo>
                <a:lnTo>
                  <a:pt x="365" y="344"/>
                </a:lnTo>
                <a:lnTo>
                  <a:pt x="358" y="375"/>
                </a:lnTo>
                <a:lnTo>
                  <a:pt x="333" y="358"/>
                </a:lnTo>
                <a:lnTo>
                  <a:pt x="354" y="386"/>
                </a:lnTo>
                <a:lnTo>
                  <a:pt x="333" y="413"/>
                </a:lnTo>
                <a:lnTo>
                  <a:pt x="314" y="409"/>
                </a:lnTo>
                <a:lnTo>
                  <a:pt x="238" y="291"/>
                </a:lnTo>
                <a:lnTo>
                  <a:pt x="73" y="143"/>
                </a:lnTo>
                <a:lnTo>
                  <a:pt x="0" y="97"/>
                </a:lnTo>
                <a:lnTo>
                  <a:pt x="25" y="53"/>
                </a:lnTo>
                <a:lnTo>
                  <a:pt x="25" y="53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solidFill>
                <a:srgbClr val="C56870"/>
              </a:solidFill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Freeform 1159"/>
          <p:cNvSpPr>
            <a:spLocks/>
          </p:cNvSpPr>
          <p:nvPr/>
        </p:nvSpPr>
        <p:spPr bwMode="auto">
          <a:xfrm>
            <a:off x="6214525" y="3197424"/>
            <a:ext cx="642871" cy="409575"/>
          </a:xfrm>
          <a:custGeom>
            <a:avLst/>
            <a:gdLst>
              <a:gd name="T0" fmla="*/ 50 w 635"/>
              <a:gd name="T1" fmla="*/ 397 h 397"/>
              <a:gd name="T2" fmla="*/ 156 w 635"/>
              <a:gd name="T3" fmla="*/ 380 h 397"/>
              <a:gd name="T4" fmla="*/ 536 w 635"/>
              <a:gd name="T5" fmla="*/ 308 h 397"/>
              <a:gd name="T6" fmla="*/ 553 w 635"/>
              <a:gd name="T7" fmla="*/ 291 h 397"/>
              <a:gd name="T8" fmla="*/ 574 w 635"/>
              <a:gd name="T9" fmla="*/ 291 h 397"/>
              <a:gd name="T10" fmla="*/ 599 w 635"/>
              <a:gd name="T11" fmla="*/ 274 h 397"/>
              <a:gd name="T12" fmla="*/ 635 w 635"/>
              <a:gd name="T13" fmla="*/ 228 h 397"/>
              <a:gd name="T14" fmla="*/ 572 w 635"/>
              <a:gd name="T15" fmla="*/ 179 h 397"/>
              <a:gd name="T16" fmla="*/ 570 w 635"/>
              <a:gd name="T17" fmla="*/ 133 h 397"/>
              <a:gd name="T18" fmla="*/ 599 w 635"/>
              <a:gd name="T19" fmla="*/ 69 h 397"/>
              <a:gd name="T20" fmla="*/ 557 w 635"/>
              <a:gd name="T21" fmla="*/ 48 h 397"/>
              <a:gd name="T22" fmla="*/ 512 w 635"/>
              <a:gd name="T23" fmla="*/ 0 h 397"/>
              <a:gd name="T24" fmla="*/ 89 w 635"/>
              <a:gd name="T25" fmla="*/ 78 h 397"/>
              <a:gd name="T26" fmla="*/ 69 w 635"/>
              <a:gd name="T27" fmla="*/ 48 h 397"/>
              <a:gd name="T28" fmla="*/ 0 w 635"/>
              <a:gd name="T29" fmla="*/ 97 h 397"/>
              <a:gd name="T30" fmla="*/ 50 w 635"/>
              <a:gd name="T31" fmla="*/ 397 h 397"/>
              <a:gd name="T32" fmla="*/ 50 w 635"/>
              <a:gd name="T33" fmla="*/ 397 h 3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35" h="397">
                <a:moveTo>
                  <a:pt x="50" y="397"/>
                </a:moveTo>
                <a:lnTo>
                  <a:pt x="156" y="380"/>
                </a:lnTo>
                <a:lnTo>
                  <a:pt x="536" y="308"/>
                </a:lnTo>
                <a:lnTo>
                  <a:pt x="553" y="291"/>
                </a:lnTo>
                <a:lnTo>
                  <a:pt x="574" y="291"/>
                </a:lnTo>
                <a:lnTo>
                  <a:pt x="599" y="274"/>
                </a:lnTo>
                <a:lnTo>
                  <a:pt x="635" y="228"/>
                </a:lnTo>
                <a:lnTo>
                  <a:pt x="572" y="179"/>
                </a:lnTo>
                <a:lnTo>
                  <a:pt x="570" y="133"/>
                </a:lnTo>
                <a:lnTo>
                  <a:pt x="599" y="69"/>
                </a:lnTo>
                <a:lnTo>
                  <a:pt x="557" y="48"/>
                </a:lnTo>
                <a:lnTo>
                  <a:pt x="512" y="0"/>
                </a:lnTo>
                <a:lnTo>
                  <a:pt x="89" y="78"/>
                </a:lnTo>
                <a:lnTo>
                  <a:pt x="69" y="48"/>
                </a:lnTo>
                <a:lnTo>
                  <a:pt x="0" y="97"/>
                </a:lnTo>
                <a:lnTo>
                  <a:pt x="50" y="397"/>
                </a:lnTo>
                <a:lnTo>
                  <a:pt x="50" y="397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Freeform 1160"/>
          <p:cNvSpPr>
            <a:spLocks/>
          </p:cNvSpPr>
          <p:nvPr/>
        </p:nvSpPr>
        <p:spPr bwMode="auto">
          <a:xfrm>
            <a:off x="6790728" y="3265686"/>
            <a:ext cx="139685" cy="336550"/>
          </a:xfrm>
          <a:custGeom>
            <a:avLst/>
            <a:gdLst>
              <a:gd name="T0" fmla="*/ 7 w 137"/>
              <a:gd name="T1" fmla="*/ 222 h 325"/>
              <a:gd name="T2" fmla="*/ 32 w 137"/>
              <a:gd name="T3" fmla="*/ 205 h 325"/>
              <a:gd name="T4" fmla="*/ 68 w 137"/>
              <a:gd name="T5" fmla="*/ 159 h 325"/>
              <a:gd name="T6" fmla="*/ 5 w 137"/>
              <a:gd name="T7" fmla="*/ 110 h 325"/>
              <a:gd name="T8" fmla="*/ 3 w 137"/>
              <a:gd name="T9" fmla="*/ 64 h 325"/>
              <a:gd name="T10" fmla="*/ 32 w 137"/>
              <a:gd name="T11" fmla="*/ 0 h 325"/>
              <a:gd name="T12" fmla="*/ 125 w 137"/>
              <a:gd name="T13" fmla="*/ 32 h 325"/>
              <a:gd name="T14" fmla="*/ 127 w 137"/>
              <a:gd name="T15" fmla="*/ 43 h 325"/>
              <a:gd name="T16" fmla="*/ 116 w 137"/>
              <a:gd name="T17" fmla="*/ 79 h 325"/>
              <a:gd name="T18" fmla="*/ 106 w 137"/>
              <a:gd name="T19" fmla="*/ 87 h 325"/>
              <a:gd name="T20" fmla="*/ 104 w 137"/>
              <a:gd name="T21" fmla="*/ 106 h 325"/>
              <a:gd name="T22" fmla="*/ 114 w 137"/>
              <a:gd name="T23" fmla="*/ 112 h 325"/>
              <a:gd name="T24" fmla="*/ 137 w 137"/>
              <a:gd name="T25" fmla="*/ 106 h 325"/>
              <a:gd name="T26" fmla="*/ 137 w 137"/>
              <a:gd name="T27" fmla="*/ 161 h 325"/>
              <a:gd name="T28" fmla="*/ 137 w 137"/>
              <a:gd name="T29" fmla="*/ 195 h 325"/>
              <a:gd name="T30" fmla="*/ 137 w 137"/>
              <a:gd name="T31" fmla="*/ 214 h 325"/>
              <a:gd name="T32" fmla="*/ 129 w 137"/>
              <a:gd name="T33" fmla="*/ 232 h 325"/>
              <a:gd name="T34" fmla="*/ 119 w 137"/>
              <a:gd name="T35" fmla="*/ 233 h 325"/>
              <a:gd name="T36" fmla="*/ 123 w 137"/>
              <a:gd name="T37" fmla="*/ 249 h 325"/>
              <a:gd name="T38" fmla="*/ 89 w 137"/>
              <a:gd name="T39" fmla="*/ 325 h 325"/>
              <a:gd name="T40" fmla="*/ 81 w 137"/>
              <a:gd name="T41" fmla="*/ 325 h 325"/>
              <a:gd name="T42" fmla="*/ 78 w 137"/>
              <a:gd name="T43" fmla="*/ 296 h 325"/>
              <a:gd name="T44" fmla="*/ 55 w 137"/>
              <a:gd name="T45" fmla="*/ 296 h 325"/>
              <a:gd name="T46" fmla="*/ 7 w 137"/>
              <a:gd name="T47" fmla="*/ 266 h 325"/>
              <a:gd name="T48" fmla="*/ 0 w 137"/>
              <a:gd name="T49" fmla="*/ 241 h 325"/>
              <a:gd name="T50" fmla="*/ 7 w 137"/>
              <a:gd name="T51" fmla="*/ 222 h 325"/>
              <a:gd name="T52" fmla="*/ 7 w 137"/>
              <a:gd name="T53" fmla="*/ 222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37" h="325">
                <a:moveTo>
                  <a:pt x="7" y="222"/>
                </a:moveTo>
                <a:lnTo>
                  <a:pt x="32" y="205"/>
                </a:lnTo>
                <a:lnTo>
                  <a:pt x="68" y="159"/>
                </a:lnTo>
                <a:lnTo>
                  <a:pt x="5" y="110"/>
                </a:lnTo>
                <a:lnTo>
                  <a:pt x="3" y="64"/>
                </a:lnTo>
                <a:lnTo>
                  <a:pt x="32" y="0"/>
                </a:lnTo>
                <a:lnTo>
                  <a:pt x="125" y="32"/>
                </a:lnTo>
                <a:lnTo>
                  <a:pt x="127" y="43"/>
                </a:lnTo>
                <a:lnTo>
                  <a:pt x="116" y="79"/>
                </a:lnTo>
                <a:lnTo>
                  <a:pt x="106" y="87"/>
                </a:lnTo>
                <a:lnTo>
                  <a:pt x="104" y="106"/>
                </a:lnTo>
                <a:lnTo>
                  <a:pt x="114" y="112"/>
                </a:lnTo>
                <a:lnTo>
                  <a:pt x="137" y="106"/>
                </a:lnTo>
                <a:lnTo>
                  <a:pt x="137" y="161"/>
                </a:lnTo>
                <a:lnTo>
                  <a:pt x="137" y="195"/>
                </a:lnTo>
                <a:lnTo>
                  <a:pt x="137" y="214"/>
                </a:lnTo>
                <a:lnTo>
                  <a:pt x="129" y="232"/>
                </a:lnTo>
                <a:lnTo>
                  <a:pt x="119" y="233"/>
                </a:lnTo>
                <a:lnTo>
                  <a:pt x="123" y="249"/>
                </a:lnTo>
                <a:lnTo>
                  <a:pt x="89" y="325"/>
                </a:lnTo>
                <a:lnTo>
                  <a:pt x="81" y="325"/>
                </a:lnTo>
                <a:lnTo>
                  <a:pt x="78" y="296"/>
                </a:lnTo>
                <a:lnTo>
                  <a:pt x="55" y="296"/>
                </a:lnTo>
                <a:lnTo>
                  <a:pt x="7" y="266"/>
                </a:lnTo>
                <a:lnTo>
                  <a:pt x="0" y="241"/>
                </a:lnTo>
                <a:lnTo>
                  <a:pt x="7" y="222"/>
                </a:lnTo>
                <a:lnTo>
                  <a:pt x="7" y="222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Freeform 1161"/>
          <p:cNvSpPr>
            <a:spLocks/>
          </p:cNvSpPr>
          <p:nvPr/>
        </p:nvSpPr>
        <p:spPr bwMode="auto">
          <a:xfrm>
            <a:off x="6284368" y="2743399"/>
            <a:ext cx="658744" cy="584200"/>
          </a:xfrm>
          <a:custGeom>
            <a:avLst/>
            <a:gdLst>
              <a:gd name="T0" fmla="*/ 20 w 648"/>
              <a:gd name="T1" fmla="*/ 517 h 565"/>
              <a:gd name="T2" fmla="*/ 443 w 648"/>
              <a:gd name="T3" fmla="*/ 439 h 565"/>
              <a:gd name="T4" fmla="*/ 488 w 648"/>
              <a:gd name="T5" fmla="*/ 487 h 565"/>
              <a:gd name="T6" fmla="*/ 530 w 648"/>
              <a:gd name="T7" fmla="*/ 508 h 565"/>
              <a:gd name="T8" fmla="*/ 623 w 648"/>
              <a:gd name="T9" fmla="*/ 540 h 565"/>
              <a:gd name="T10" fmla="*/ 631 w 648"/>
              <a:gd name="T11" fmla="*/ 565 h 565"/>
              <a:gd name="T12" fmla="*/ 646 w 648"/>
              <a:gd name="T13" fmla="*/ 530 h 565"/>
              <a:gd name="T14" fmla="*/ 648 w 648"/>
              <a:gd name="T15" fmla="*/ 483 h 565"/>
              <a:gd name="T16" fmla="*/ 631 w 648"/>
              <a:gd name="T17" fmla="*/ 392 h 565"/>
              <a:gd name="T18" fmla="*/ 631 w 648"/>
              <a:gd name="T19" fmla="*/ 297 h 565"/>
              <a:gd name="T20" fmla="*/ 585 w 648"/>
              <a:gd name="T21" fmla="*/ 158 h 565"/>
              <a:gd name="T22" fmla="*/ 577 w 648"/>
              <a:gd name="T23" fmla="*/ 97 h 565"/>
              <a:gd name="T24" fmla="*/ 549 w 648"/>
              <a:gd name="T25" fmla="*/ 0 h 565"/>
              <a:gd name="T26" fmla="*/ 412 w 648"/>
              <a:gd name="T27" fmla="*/ 32 h 565"/>
              <a:gd name="T28" fmla="*/ 336 w 648"/>
              <a:gd name="T29" fmla="*/ 112 h 565"/>
              <a:gd name="T30" fmla="*/ 332 w 648"/>
              <a:gd name="T31" fmla="*/ 133 h 565"/>
              <a:gd name="T32" fmla="*/ 289 w 648"/>
              <a:gd name="T33" fmla="*/ 181 h 565"/>
              <a:gd name="T34" fmla="*/ 300 w 648"/>
              <a:gd name="T35" fmla="*/ 198 h 565"/>
              <a:gd name="T36" fmla="*/ 309 w 648"/>
              <a:gd name="T37" fmla="*/ 211 h 565"/>
              <a:gd name="T38" fmla="*/ 302 w 648"/>
              <a:gd name="T39" fmla="*/ 215 h 565"/>
              <a:gd name="T40" fmla="*/ 315 w 648"/>
              <a:gd name="T41" fmla="*/ 234 h 565"/>
              <a:gd name="T42" fmla="*/ 317 w 648"/>
              <a:gd name="T43" fmla="*/ 251 h 565"/>
              <a:gd name="T44" fmla="*/ 275 w 648"/>
              <a:gd name="T45" fmla="*/ 291 h 565"/>
              <a:gd name="T46" fmla="*/ 212 w 648"/>
              <a:gd name="T47" fmla="*/ 308 h 565"/>
              <a:gd name="T48" fmla="*/ 197 w 648"/>
              <a:gd name="T49" fmla="*/ 319 h 565"/>
              <a:gd name="T50" fmla="*/ 174 w 648"/>
              <a:gd name="T51" fmla="*/ 310 h 565"/>
              <a:gd name="T52" fmla="*/ 104 w 648"/>
              <a:gd name="T53" fmla="*/ 318 h 565"/>
              <a:gd name="T54" fmla="*/ 53 w 648"/>
              <a:gd name="T55" fmla="*/ 338 h 565"/>
              <a:gd name="T56" fmla="*/ 53 w 648"/>
              <a:gd name="T57" fmla="*/ 365 h 565"/>
              <a:gd name="T58" fmla="*/ 62 w 648"/>
              <a:gd name="T59" fmla="*/ 382 h 565"/>
              <a:gd name="T60" fmla="*/ 70 w 648"/>
              <a:gd name="T61" fmla="*/ 382 h 565"/>
              <a:gd name="T62" fmla="*/ 77 w 648"/>
              <a:gd name="T63" fmla="*/ 403 h 565"/>
              <a:gd name="T64" fmla="*/ 64 w 648"/>
              <a:gd name="T65" fmla="*/ 414 h 565"/>
              <a:gd name="T66" fmla="*/ 58 w 648"/>
              <a:gd name="T67" fmla="*/ 433 h 565"/>
              <a:gd name="T68" fmla="*/ 0 w 648"/>
              <a:gd name="T69" fmla="*/ 487 h 565"/>
              <a:gd name="T70" fmla="*/ 20 w 648"/>
              <a:gd name="T71" fmla="*/ 517 h 565"/>
              <a:gd name="T72" fmla="*/ 20 w 648"/>
              <a:gd name="T73" fmla="*/ 517 h 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48" h="565">
                <a:moveTo>
                  <a:pt x="20" y="517"/>
                </a:moveTo>
                <a:lnTo>
                  <a:pt x="443" y="439"/>
                </a:lnTo>
                <a:lnTo>
                  <a:pt x="488" y="487"/>
                </a:lnTo>
                <a:lnTo>
                  <a:pt x="530" y="508"/>
                </a:lnTo>
                <a:lnTo>
                  <a:pt x="623" y="540"/>
                </a:lnTo>
                <a:lnTo>
                  <a:pt x="631" y="565"/>
                </a:lnTo>
                <a:lnTo>
                  <a:pt x="646" y="530"/>
                </a:lnTo>
                <a:lnTo>
                  <a:pt x="648" y="483"/>
                </a:lnTo>
                <a:lnTo>
                  <a:pt x="631" y="392"/>
                </a:lnTo>
                <a:lnTo>
                  <a:pt x="631" y="297"/>
                </a:lnTo>
                <a:lnTo>
                  <a:pt x="585" y="158"/>
                </a:lnTo>
                <a:lnTo>
                  <a:pt x="577" y="97"/>
                </a:lnTo>
                <a:lnTo>
                  <a:pt x="549" y="0"/>
                </a:lnTo>
                <a:lnTo>
                  <a:pt x="412" y="32"/>
                </a:lnTo>
                <a:lnTo>
                  <a:pt x="336" y="112"/>
                </a:lnTo>
                <a:lnTo>
                  <a:pt x="332" y="133"/>
                </a:lnTo>
                <a:lnTo>
                  <a:pt x="289" y="181"/>
                </a:lnTo>
                <a:lnTo>
                  <a:pt x="300" y="198"/>
                </a:lnTo>
                <a:lnTo>
                  <a:pt x="309" y="211"/>
                </a:lnTo>
                <a:lnTo>
                  <a:pt x="302" y="215"/>
                </a:lnTo>
                <a:lnTo>
                  <a:pt x="315" y="234"/>
                </a:lnTo>
                <a:lnTo>
                  <a:pt x="317" y="251"/>
                </a:lnTo>
                <a:lnTo>
                  <a:pt x="275" y="291"/>
                </a:lnTo>
                <a:lnTo>
                  <a:pt x="212" y="308"/>
                </a:lnTo>
                <a:lnTo>
                  <a:pt x="197" y="319"/>
                </a:lnTo>
                <a:lnTo>
                  <a:pt x="174" y="310"/>
                </a:lnTo>
                <a:lnTo>
                  <a:pt x="104" y="318"/>
                </a:lnTo>
                <a:lnTo>
                  <a:pt x="53" y="338"/>
                </a:lnTo>
                <a:lnTo>
                  <a:pt x="53" y="365"/>
                </a:lnTo>
                <a:lnTo>
                  <a:pt x="62" y="382"/>
                </a:lnTo>
                <a:lnTo>
                  <a:pt x="70" y="382"/>
                </a:lnTo>
                <a:lnTo>
                  <a:pt x="77" y="403"/>
                </a:lnTo>
                <a:lnTo>
                  <a:pt x="64" y="414"/>
                </a:lnTo>
                <a:lnTo>
                  <a:pt x="58" y="433"/>
                </a:lnTo>
                <a:lnTo>
                  <a:pt x="0" y="487"/>
                </a:lnTo>
                <a:lnTo>
                  <a:pt x="20" y="517"/>
                </a:lnTo>
                <a:lnTo>
                  <a:pt x="20" y="517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Freeform 1163"/>
          <p:cNvSpPr>
            <a:spLocks/>
          </p:cNvSpPr>
          <p:nvPr/>
        </p:nvSpPr>
        <p:spPr bwMode="auto">
          <a:xfrm>
            <a:off x="6914540" y="3238699"/>
            <a:ext cx="203179" cy="123825"/>
          </a:xfrm>
          <a:custGeom>
            <a:avLst/>
            <a:gdLst>
              <a:gd name="T0" fmla="*/ 15 w 202"/>
              <a:gd name="T1" fmla="*/ 116 h 116"/>
              <a:gd name="T2" fmla="*/ 86 w 202"/>
              <a:gd name="T3" fmla="*/ 76 h 116"/>
              <a:gd name="T4" fmla="*/ 135 w 202"/>
              <a:gd name="T5" fmla="*/ 53 h 116"/>
              <a:gd name="T6" fmla="*/ 84 w 202"/>
              <a:gd name="T7" fmla="*/ 89 h 116"/>
              <a:gd name="T8" fmla="*/ 88 w 202"/>
              <a:gd name="T9" fmla="*/ 91 h 116"/>
              <a:gd name="T10" fmla="*/ 164 w 202"/>
              <a:gd name="T11" fmla="*/ 40 h 116"/>
              <a:gd name="T12" fmla="*/ 202 w 202"/>
              <a:gd name="T13" fmla="*/ 6 h 116"/>
              <a:gd name="T14" fmla="*/ 198 w 202"/>
              <a:gd name="T15" fmla="*/ 0 h 116"/>
              <a:gd name="T16" fmla="*/ 164 w 202"/>
              <a:gd name="T17" fmla="*/ 19 h 116"/>
              <a:gd name="T18" fmla="*/ 160 w 202"/>
              <a:gd name="T19" fmla="*/ 17 h 116"/>
              <a:gd name="T20" fmla="*/ 143 w 202"/>
              <a:gd name="T21" fmla="*/ 40 h 116"/>
              <a:gd name="T22" fmla="*/ 133 w 202"/>
              <a:gd name="T23" fmla="*/ 40 h 116"/>
              <a:gd name="T24" fmla="*/ 158 w 202"/>
              <a:gd name="T25" fmla="*/ 0 h 116"/>
              <a:gd name="T26" fmla="*/ 131 w 202"/>
              <a:gd name="T27" fmla="*/ 30 h 116"/>
              <a:gd name="T28" fmla="*/ 40 w 202"/>
              <a:gd name="T29" fmla="*/ 61 h 116"/>
              <a:gd name="T30" fmla="*/ 23 w 202"/>
              <a:gd name="T31" fmla="*/ 84 h 116"/>
              <a:gd name="T32" fmla="*/ 10 w 202"/>
              <a:gd name="T33" fmla="*/ 87 h 116"/>
              <a:gd name="T34" fmla="*/ 0 w 202"/>
              <a:gd name="T35" fmla="*/ 105 h 116"/>
              <a:gd name="T36" fmla="*/ 15 w 202"/>
              <a:gd name="T37" fmla="*/ 116 h 116"/>
              <a:gd name="T38" fmla="*/ 15 w 202"/>
              <a:gd name="T39" fmla="*/ 116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02" h="116">
                <a:moveTo>
                  <a:pt x="15" y="116"/>
                </a:moveTo>
                <a:lnTo>
                  <a:pt x="86" y="76"/>
                </a:lnTo>
                <a:lnTo>
                  <a:pt x="135" y="53"/>
                </a:lnTo>
                <a:lnTo>
                  <a:pt x="84" y="89"/>
                </a:lnTo>
                <a:lnTo>
                  <a:pt x="88" y="91"/>
                </a:lnTo>
                <a:lnTo>
                  <a:pt x="164" y="40"/>
                </a:lnTo>
                <a:lnTo>
                  <a:pt x="202" y="6"/>
                </a:lnTo>
                <a:lnTo>
                  <a:pt x="198" y="0"/>
                </a:lnTo>
                <a:lnTo>
                  <a:pt x="164" y="19"/>
                </a:lnTo>
                <a:lnTo>
                  <a:pt x="160" y="17"/>
                </a:lnTo>
                <a:lnTo>
                  <a:pt x="143" y="40"/>
                </a:lnTo>
                <a:lnTo>
                  <a:pt x="133" y="40"/>
                </a:lnTo>
                <a:lnTo>
                  <a:pt x="158" y="0"/>
                </a:lnTo>
                <a:lnTo>
                  <a:pt x="131" y="30"/>
                </a:lnTo>
                <a:lnTo>
                  <a:pt x="40" y="61"/>
                </a:lnTo>
                <a:lnTo>
                  <a:pt x="23" y="84"/>
                </a:lnTo>
                <a:lnTo>
                  <a:pt x="10" y="87"/>
                </a:lnTo>
                <a:lnTo>
                  <a:pt x="0" y="105"/>
                </a:lnTo>
                <a:lnTo>
                  <a:pt x="15" y="116"/>
                </a:lnTo>
                <a:lnTo>
                  <a:pt x="15" y="116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Freeform 1164"/>
          <p:cNvSpPr>
            <a:spLocks/>
          </p:cNvSpPr>
          <p:nvPr/>
        </p:nvSpPr>
        <p:spPr bwMode="auto">
          <a:xfrm>
            <a:off x="6925651" y="3113286"/>
            <a:ext cx="188893" cy="177800"/>
          </a:xfrm>
          <a:custGeom>
            <a:avLst/>
            <a:gdLst>
              <a:gd name="T0" fmla="*/ 17 w 188"/>
              <a:gd name="T1" fmla="*/ 127 h 174"/>
              <a:gd name="T2" fmla="*/ 15 w 188"/>
              <a:gd name="T3" fmla="*/ 174 h 174"/>
              <a:gd name="T4" fmla="*/ 30 w 188"/>
              <a:gd name="T5" fmla="*/ 171 h 174"/>
              <a:gd name="T6" fmla="*/ 66 w 188"/>
              <a:gd name="T7" fmla="*/ 144 h 174"/>
              <a:gd name="T8" fmla="*/ 78 w 188"/>
              <a:gd name="T9" fmla="*/ 121 h 174"/>
              <a:gd name="T10" fmla="*/ 85 w 188"/>
              <a:gd name="T11" fmla="*/ 127 h 174"/>
              <a:gd name="T12" fmla="*/ 135 w 188"/>
              <a:gd name="T13" fmla="*/ 114 h 174"/>
              <a:gd name="T14" fmla="*/ 137 w 188"/>
              <a:gd name="T15" fmla="*/ 104 h 174"/>
              <a:gd name="T16" fmla="*/ 144 w 188"/>
              <a:gd name="T17" fmla="*/ 108 h 174"/>
              <a:gd name="T18" fmla="*/ 154 w 188"/>
              <a:gd name="T19" fmla="*/ 100 h 174"/>
              <a:gd name="T20" fmla="*/ 169 w 188"/>
              <a:gd name="T21" fmla="*/ 98 h 174"/>
              <a:gd name="T22" fmla="*/ 188 w 188"/>
              <a:gd name="T23" fmla="*/ 89 h 174"/>
              <a:gd name="T24" fmla="*/ 169 w 188"/>
              <a:gd name="T25" fmla="*/ 0 h 174"/>
              <a:gd name="T26" fmla="*/ 0 w 188"/>
              <a:gd name="T27" fmla="*/ 36 h 174"/>
              <a:gd name="T28" fmla="*/ 17 w 188"/>
              <a:gd name="T29" fmla="*/ 127 h 174"/>
              <a:gd name="T30" fmla="*/ 17 w 188"/>
              <a:gd name="T31" fmla="*/ 127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8" h="174">
                <a:moveTo>
                  <a:pt x="17" y="127"/>
                </a:moveTo>
                <a:lnTo>
                  <a:pt x="15" y="174"/>
                </a:lnTo>
                <a:lnTo>
                  <a:pt x="30" y="171"/>
                </a:lnTo>
                <a:lnTo>
                  <a:pt x="66" y="144"/>
                </a:lnTo>
                <a:lnTo>
                  <a:pt x="78" y="121"/>
                </a:lnTo>
                <a:lnTo>
                  <a:pt x="85" y="127"/>
                </a:lnTo>
                <a:lnTo>
                  <a:pt x="135" y="114"/>
                </a:lnTo>
                <a:lnTo>
                  <a:pt x="137" y="104"/>
                </a:lnTo>
                <a:lnTo>
                  <a:pt x="144" y="108"/>
                </a:lnTo>
                <a:lnTo>
                  <a:pt x="154" y="100"/>
                </a:lnTo>
                <a:lnTo>
                  <a:pt x="169" y="98"/>
                </a:lnTo>
                <a:lnTo>
                  <a:pt x="188" y="89"/>
                </a:lnTo>
                <a:lnTo>
                  <a:pt x="169" y="0"/>
                </a:lnTo>
                <a:lnTo>
                  <a:pt x="0" y="36"/>
                </a:lnTo>
                <a:lnTo>
                  <a:pt x="17" y="127"/>
                </a:lnTo>
                <a:lnTo>
                  <a:pt x="17" y="127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Freeform 1165"/>
          <p:cNvSpPr>
            <a:spLocks/>
          </p:cNvSpPr>
          <p:nvPr/>
        </p:nvSpPr>
        <p:spPr bwMode="auto">
          <a:xfrm>
            <a:off x="7097083" y="3100586"/>
            <a:ext cx="87304" cy="103188"/>
          </a:xfrm>
          <a:custGeom>
            <a:avLst/>
            <a:gdLst>
              <a:gd name="T0" fmla="*/ 19 w 85"/>
              <a:gd name="T1" fmla="*/ 99 h 99"/>
              <a:gd name="T2" fmla="*/ 55 w 85"/>
              <a:gd name="T3" fmla="*/ 86 h 99"/>
              <a:gd name="T4" fmla="*/ 55 w 85"/>
              <a:gd name="T5" fmla="*/ 46 h 99"/>
              <a:gd name="T6" fmla="*/ 65 w 85"/>
              <a:gd name="T7" fmla="*/ 55 h 99"/>
              <a:gd name="T8" fmla="*/ 66 w 85"/>
              <a:gd name="T9" fmla="*/ 74 h 99"/>
              <a:gd name="T10" fmla="*/ 74 w 85"/>
              <a:gd name="T11" fmla="*/ 74 h 99"/>
              <a:gd name="T12" fmla="*/ 85 w 85"/>
              <a:gd name="T13" fmla="*/ 55 h 99"/>
              <a:gd name="T14" fmla="*/ 74 w 85"/>
              <a:gd name="T15" fmla="*/ 34 h 99"/>
              <a:gd name="T16" fmla="*/ 55 w 85"/>
              <a:gd name="T17" fmla="*/ 30 h 99"/>
              <a:gd name="T18" fmla="*/ 42 w 85"/>
              <a:gd name="T19" fmla="*/ 4 h 99"/>
              <a:gd name="T20" fmla="*/ 30 w 85"/>
              <a:gd name="T21" fmla="*/ 0 h 99"/>
              <a:gd name="T22" fmla="*/ 0 w 85"/>
              <a:gd name="T23" fmla="*/ 10 h 99"/>
              <a:gd name="T24" fmla="*/ 19 w 85"/>
              <a:gd name="T25" fmla="*/ 99 h 99"/>
              <a:gd name="T26" fmla="*/ 19 w 85"/>
              <a:gd name="T27" fmla="*/ 99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5" h="99">
                <a:moveTo>
                  <a:pt x="19" y="99"/>
                </a:moveTo>
                <a:lnTo>
                  <a:pt x="55" y="86"/>
                </a:lnTo>
                <a:lnTo>
                  <a:pt x="55" y="46"/>
                </a:lnTo>
                <a:lnTo>
                  <a:pt x="65" y="55"/>
                </a:lnTo>
                <a:lnTo>
                  <a:pt x="66" y="74"/>
                </a:lnTo>
                <a:lnTo>
                  <a:pt x="74" y="74"/>
                </a:lnTo>
                <a:lnTo>
                  <a:pt x="85" y="55"/>
                </a:lnTo>
                <a:lnTo>
                  <a:pt x="74" y="34"/>
                </a:lnTo>
                <a:lnTo>
                  <a:pt x="55" y="30"/>
                </a:lnTo>
                <a:lnTo>
                  <a:pt x="42" y="4"/>
                </a:lnTo>
                <a:lnTo>
                  <a:pt x="30" y="0"/>
                </a:lnTo>
                <a:lnTo>
                  <a:pt x="0" y="10"/>
                </a:lnTo>
                <a:lnTo>
                  <a:pt x="19" y="99"/>
                </a:lnTo>
                <a:lnTo>
                  <a:pt x="19" y="99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Freeform 1166"/>
          <p:cNvSpPr>
            <a:spLocks/>
          </p:cNvSpPr>
          <p:nvPr/>
        </p:nvSpPr>
        <p:spPr bwMode="auto">
          <a:xfrm>
            <a:off x="6930413" y="2978349"/>
            <a:ext cx="373023" cy="184150"/>
          </a:xfrm>
          <a:custGeom>
            <a:avLst/>
            <a:gdLst>
              <a:gd name="T0" fmla="*/ 0 w 365"/>
              <a:gd name="T1" fmla="*/ 169 h 180"/>
              <a:gd name="T2" fmla="*/ 169 w 365"/>
              <a:gd name="T3" fmla="*/ 133 h 180"/>
              <a:gd name="T4" fmla="*/ 199 w 365"/>
              <a:gd name="T5" fmla="*/ 123 h 180"/>
              <a:gd name="T6" fmla="*/ 211 w 365"/>
              <a:gd name="T7" fmla="*/ 127 h 180"/>
              <a:gd name="T8" fmla="*/ 224 w 365"/>
              <a:gd name="T9" fmla="*/ 153 h 180"/>
              <a:gd name="T10" fmla="*/ 243 w 365"/>
              <a:gd name="T11" fmla="*/ 157 h 180"/>
              <a:gd name="T12" fmla="*/ 254 w 365"/>
              <a:gd name="T13" fmla="*/ 178 h 180"/>
              <a:gd name="T14" fmla="*/ 266 w 365"/>
              <a:gd name="T15" fmla="*/ 180 h 180"/>
              <a:gd name="T16" fmla="*/ 279 w 365"/>
              <a:gd name="T17" fmla="*/ 159 h 180"/>
              <a:gd name="T18" fmla="*/ 285 w 365"/>
              <a:gd name="T19" fmla="*/ 142 h 180"/>
              <a:gd name="T20" fmla="*/ 298 w 365"/>
              <a:gd name="T21" fmla="*/ 165 h 180"/>
              <a:gd name="T22" fmla="*/ 365 w 365"/>
              <a:gd name="T23" fmla="*/ 144 h 180"/>
              <a:gd name="T24" fmla="*/ 361 w 365"/>
              <a:gd name="T25" fmla="*/ 119 h 180"/>
              <a:gd name="T26" fmla="*/ 342 w 365"/>
              <a:gd name="T27" fmla="*/ 87 h 180"/>
              <a:gd name="T28" fmla="*/ 332 w 365"/>
              <a:gd name="T29" fmla="*/ 83 h 180"/>
              <a:gd name="T30" fmla="*/ 321 w 365"/>
              <a:gd name="T31" fmla="*/ 85 h 180"/>
              <a:gd name="T32" fmla="*/ 323 w 365"/>
              <a:gd name="T33" fmla="*/ 91 h 180"/>
              <a:gd name="T34" fmla="*/ 338 w 365"/>
              <a:gd name="T35" fmla="*/ 93 h 180"/>
              <a:gd name="T36" fmla="*/ 344 w 365"/>
              <a:gd name="T37" fmla="*/ 123 h 180"/>
              <a:gd name="T38" fmla="*/ 317 w 365"/>
              <a:gd name="T39" fmla="*/ 134 h 180"/>
              <a:gd name="T40" fmla="*/ 279 w 365"/>
              <a:gd name="T41" fmla="*/ 110 h 180"/>
              <a:gd name="T42" fmla="*/ 266 w 365"/>
              <a:gd name="T43" fmla="*/ 83 h 180"/>
              <a:gd name="T44" fmla="*/ 249 w 365"/>
              <a:gd name="T45" fmla="*/ 76 h 180"/>
              <a:gd name="T46" fmla="*/ 249 w 365"/>
              <a:gd name="T47" fmla="*/ 83 h 180"/>
              <a:gd name="T48" fmla="*/ 232 w 365"/>
              <a:gd name="T49" fmla="*/ 68 h 180"/>
              <a:gd name="T50" fmla="*/ 245 w 365"/>
              <a:gd name="T51" fmla="*/ 49 h 180"/>
              <a:gd name="T52" fmla="*/ 256 w 365"/>
              <a:gd name="T53" fmla="*/ 32 h 180"/>
              <a:gd name="T54" fmla="*/ 235 w 365"/>
              <a:gd name="T55" fmla="*/ 0 h 180"/>
              <a:gd name="T56" fmla="*/ 199 w 365"/>
              <a:gd name="T57" fmla="*/ 26 h 180"/>
              <a:gd name="T58" fmla="*/ 78 w 365"/>
              <a:gd name="T59" fmla="*/ 57 h 180"/>
              <a:gd name="T60" fmla="*/ 0 w 365"/>
              <a:gd name="T61" fmla="*/ 74 h 180"/>
              <a:gd name="T62" fmla="*/ 0 w 365"/>
              <a:gd name="T63" fmla="*/ 169 h 180"/>
              <a:gd name="T64" fmla="*/ 0 w 365"/>
              <a:gd name="T65" fmla="*/ 169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65" h="180">
                <a:moveTo>
                  <a:pt x="0" y="169"/>
                </a:moveTo>
                <a:lnTo>
                  <a:pt x="169" y="133"/>
                </a:lnTo>
                <a:lnTo>
                  <a:pt x="199" y="123"/>
                </a:lnTo>
                <a:lnTo>
                  <a:pt x="211" y="127"/>
                </a:lnTo>
                <a:lnTo>
                  <a:pt x="224" y="153"/>
                </a:lnTo>
                <a:lnTo>
                  <a:pt x="243" y="157"/>
                </a:lnTo>
                <a:lnTo>
                  <a:pt x="254" y="178"/>
                </a:lnTo>
                <a:lnTo>
                  <a:pt x="266" y="180"/>
                </a:lnTo>
                <a:lnTo>
                  <a:pt x="279" y="159"/>
                </a:lnTo>
                <a:lnTo>
                  <a:pt x="285" y="142"/>
                </a:lnTo>
                <a:lnTo>
                  <a:pt x="298" y="165"/>
                </a:lnTo>
                <a:lnTo>
                  <a:pt x="365" y="144"/>
                </a:lnTo>
                <a:lnTo>
                  <a:pt x="361" y="119"/>
                </a:lnTo>
                <a:lnTo>
                  <a:pt x="342" y="87"/>
                </a:lnTo>
                <a:lnTo>
                  <a:pt x="332" y="83"/>
                </a:lnTo>
                <a:lnTo>
                  <a:pt x="321" y="85"/>
                </a:lnTo>
                <a:lnTo>
                  <a:pt x="323" y="91"/>
                </a:lnTo>
                <a:lnTo>
                  <a:pt x="338" y="93"/>
                </a:lnTo>
                <a:lnTo>
                  <a:pt x="344" y="123"/>
                </a:lnTo>
                <a:lnTo>
                  <a:pt x="317" y="134"/>
                </a:lnTo>
                <a:lnTo>
                  <a:pt x="279" y="110"/>
                </a:lnTo>
                <a:lnTo>
                  <a:pt x="266" y="83"/>
                </a:lnTo>
                <a:lnTo>
                  <a:pt x="249" y="76"/>
                </a:lnTo>
                <a:lnTo>
                  <a:pt x="249" y="83"/>
                </a:lnTo>
                <a:lnTo>
                  <a:pt x="232" y="68"/>
                </a:lnTo>
                <a:lnTo>
                  <a:pt x="245" y="49"/>
                </a:lnTo>
                <a:lnTo>
                  <a:pt x="256" y="32"/>
                </a:lnTo>
                <a:lnTo>
                  <a:pt x="235" y="0"/>
                </a:lnTo>
                <a:lnTo>
                  <a:pt x="199" y="26"/>
                </a:lnTo>
                <a:lnTo>
                  <a:pt x="78" y="57"/>
                </a:lnTo>
                <a:lnTo>
                  <a:pt x="0" y="74"/>
                </a:lnTo>
                <a:lnTo>
                  <a:pt x="0" y="169"/>
                </a:lnTo>
                <a:lnTo>
                  <a:pt x="0" y="169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Freeform 1169"/>
          <p:cNvSpPr>
            <a:spLocks/>
          </p:cNvSpPr>
          <p:nvPr/>
        </p:nvSpPr>
        <p:spPr bwMode="auto">
          <a:xfrm>
            <a:off x="6838348" y="2702124"/>
            <a:ext cx="180956" cy="349250"/>
          </a:xfrm>
          <a:custGeom>
            <a:avLst/>
            <a:gdLst>
              <a:gd name="T0" fmla="*/ 28 w 177"/>
              <a:gd name="T1" fmla="*/ 139 h 339"/>
              <a:gd name="T2" fmla="*/ 36 w 177"/>
              <a:gd name="T3" fmla="*/ 200 h 339"/>
              <a:gd name="T4" fmla="*/ 82 w 177"/>
              <a:gd name="T5" fmla="*/ 339 h 339"/>
              <a:gd name="T6" fmla="*/ 160 w 177"/>
              <a:gd name="T7" fmla="*/ 322 h 339"/>
              <a:gd name="T8" fmla="*/ 154 w 177"/>
              <a:gd name="T9" fmla="*/ 124 h 339"/>
              <a:gd name="T10" fmla="*/ 175 w 177"/>
              <a:gd name="T11" fmla="*/ 86 h 339"/>
              <a:gd name="T12" fmla="*/ 177 w 177"/>
              <a:gd name="T13" fmla="*/ 0 h 339"/>
              <a:gd name="T14" fmla="*/ 0 w 177"/>
              <a:gd name="T15" fmla="*/ 42 h 339"/>
              <a:gd name="T16" fmla="*/ 28 w 177"/>
              <a:gd name="T17" fmla="*/ 139 h 339"/>
              <a:gd name="T18" fmla="*/ 28 w 177"/>
              <a:gd name="T19" fmla="*/ 139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7" h="339">
                <a:moveTo>
                  <a:pt x="28" y="139"/>
                </a:moveTo>
                <a:lnTo>
                  <a:pt x="36" y="200"/>
                </a:lnTo>
                <a:lnTo>
                  <a:pt x="82" y="339"/>
                </a:lnTo>
                <a:lnTo>
                  <a:pt x="160" y="322"/>
                </a:lnTo>
                <a:lnTo>
                  <a:pt x="154" y="124"/>
                </a:lnTo>
                <a:lnTo>
                  <a:pt x="175" y="86"/>
                </a:lnTo>
                <a:lnTo>
                  <a:pt x="177" y="0"/>
                </a:lnTo>
                <a:lnTo>
                  <a:pt x="0" y="42"/>
                </a:lnTo>
                <a:lnTo>
                  <a:pt x="28" y="139"/>
                </a:lnTo>
                <a:lnTo>
                  <a:pt x="28" y="139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Freeform 1170"/>
          <p:cNvSpPr>
            <a:spLocks/>
          </p:cNvSpPr>
          <p:nvPr/>
        </p:nvSpPr>
        <p:spPr bwMode="auto">
          <a:xfrm>
            <a:off x="6997081" y="2652911"/>
            <a:ext cx="166670" cy="379413"/>
          </a:xfrm>
          <a:custGeom>
            <a:avLst/>
            <a:gdLst>
              <a:gd name="T0" fmla="*/ 0 w 163"/>
              <a:gd name="T1" fmla="*/ 173 h 371"/>
              <a:gd name="T2" fmla="*/ 21 w 163"/>
              <a:gd name="T3" fmla="*/ 135 h 371"/>
              <a:gd name="T4" fmla="*/ 23 w 163"/>
              <a:gd name="T5" fmla="*/ 49 h 371"/>
              <a:gd name="T6" fmla="*/ 21 w 163"/>
              <a:gd name="T7" fmla="*/ 17 h 371"/>
              <a:gd name="T8" fmla="*/ 53 w 163"/>
              <a:gd name="T9" fmla="*/ 0 h 371"/>
              <a:gd name="T10" fmla="*/ 127 w 163"/>
              <a:gd name="T11" fmla="*/ 232 h 371"/>
              <a:gd name="T12" fmla="*/ 163 w 163"/>
              <a:gd name="T13" fmla="*/ 281 h 371"/>
              <a:gd name="T14" fmla="*/ 163 w 163"/>
              <a:gd name="T15" fmla="*/ 314 h 371"/>
              <a:gd name="T16" fmla="*/ 127 w 163"/>
              <a:gd name="T17" fmla="*/ 340 h 371"/>
              <a:gd name="T18" fmla="*/ 6 w 163"/>
              <a:gd name="T19" fmla="*/ 371 h 371"/>
              <a:gd name="T20" fmla="*/ 0 w 163"/>
              <a:gd name="T21" fmla="*/ 173 h 371"/>
              <a:gd name="T22" fmla="*/ 0 w 163"/>
              <a:gd name="T23" fmla="*/ 173 h 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3" h="371">
                <a:moveTo>
                  <a:pt x="0" y="173"/>
                </a:moveTo>
                <a:lnTo>
                  <a:pt x="21" y="135"/>
                </a:lnTo>
                <a:lnTo>
                  <a:pt x="23" y="49"/>
                </a:lnTo>
                <a:lnTo>
                  <a:pt x="21" y="17"/>
                </a:lnTo>
                <a:lnTo>
                  <a:pt x="53" y="0"/>
                </a:lnTo>
                <a:lnTo>
                  <a:pt x="127" y="232"/>
                </a:lnTo>
                <a:lnTo>
                  <a:pt x="163" y="281"/>
                </a:lnTo>
                <a:lnTo>
                  <a:pt x="163" y="314"/>
                </a:lnTo>
                <a:lnTo>
                  <a:pt x="127" y="340"/>
                </a:lnTo>
                <a:lnTo>
                  <a:pt x="6" y="371"/>
                </a:lnTo>
                <a:lnTo>
                  <a:pt x="0" y="173"/>
                </a:lnTo>
                <a:lnTo>
                  <a:pt x="0" y="173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Freeform 1171"/>
          <p:cNvSpPr>
            <a:spLocks/>
          </p:cNvSpPr>
          <p:nvPr/>
        </p:nvSpPr>
        <p:spPr bwMode="auto">
          <a:xfrm>
            <a:off x="7049463" y="2311599"/>
            <a:ext cx="409532" cy="628650"/>
          </a:xfrm>
          <a:custGeom>
            <a:avLst/>
            <a:gdLst>
              <a:gd name="T0" fmla="*/ 0 w 399"/>
              <a:gd name="T1" fmla="*/ 329 h 610"/>
              <a:gd name="T2" fmla="*/ 23 w 399"/>
              <a:gd name="T3" fmla="*/ 331 h 610"/>
              <a:gd name="T4" fmla="*/ 25 w 399"/>
              <a:gd name="T5" fmla="*/ 291 h 610"/>
              <a:gd name="T6" fmla="*/ 53 w 399"/>
              <a:gd name="T7" fmla="*/ 236 h 610"/>
              <a:gd name="T8" fmla="*/ 40 w 399"/>
              <a:gd name="T9" fmla="*/ 196 h 610"/>
              <a:gd name="T10" fmla="*/ 97 w 399"/>
              <a:gd name="T11" fmla="*/ 4 h 610"/>
              <a:gd name="T12" fmla="*/ 110 w 399"/>
              <a:gd name="T13" fmla="*/ 4 h 610"/>
              <a:gd name="T14" fmla="*/ 114 w 399"/>
              <a:gd name="T15" fmla="*/ 29 h 610"/>
              <a:gd name="T16" fmla="*/ 171 w 399"/>
              <a:gd name="T17" fmla="*/ 8 h 610"/>
              <a:gd name="T18" fmla="*/ 173 w 399"/>
              <a:gd name="T19" fmla="*/ 0 h 610"/>
              <a:gd name="T20" fmla="*/ 219 w 399"/>
              <a:gd name="T21" fmla="*/ 10 h 610"/>
              <a:gd name="T22" fmla="*/ 293 w 399"/>
              <a:gd name="T23" fmla="*/ 198 h 610"/>
              <a:gd name="T24" fmla="*/ 327 w 399"/>
              <a:gd name="T25" fmla="*/ 200 h 610"/>
              <a:gd name="T26" fmla="*/ 390 w 399"/>
              <a:gd name="T27" fmla="*/ 270 h 610"/>
              <a:gd name="T28" fmla="*/ 380 w 399"/>
              <a:gd name="T29" fmla="*/ 283 h 610"/>
              <a:gd name="T30" fmla="*/ 399 w 399"/>
              <a:gd name="T31" fmla="*/ 283 h 610"/>
              <a:gd name="T32" fmla="*/ 386 w 399"/>
              <a:gd name="T33" fmla="*/ 318 h 610"/>
              <a:gd name="T34" fmla="*/ 356 w 399"/>
              <a:gd name="T35" fmla="*/ 340 h 610"/>
              <a:gd name="T36" fmla="*/ 322 w 399"/>
              <a:gd name="T37" fmla="*/ 357 h 610"/>
              <a:gd name="T38" fmla="*/ 318 w 399"/>
              <a:gd name="T39" fmla="*/ 380 h 610"/>
              <a:gd name="T40" fmla="*/ 299 w 399"/>
              <a:gd name="T41" fmla="*/ 359 h 610"/>
              <a:gd name="T42" fmla="*/ 268 w 399"/>
              <a:gd name="T43" fmla="*/ 384 h 610"/>
              <a:gd name="T44" fmla="*/ 253 w 399"/>
              <a:gd name="T45" fmla="*/ 384 h 610"/>
              <a:gd name="T46" fmla="*/ 240 w 399"/>
              <a:gd name="T47" fmla="*/ 369 h 610"/>
              <a:gd name="T48" fmla="*/ 232 w 399"/>
              <a:gd name="T49" fmla="*/ 443 h 610"/>
              <a:gd name="T50" fmla="*/ 204 w 399"/>
              <a:gd name="T51" fmla="*/ 454 h 610"/>
              <a:gd name="T52" fmla="*/ 190 w 399"/>
              <a:gd name="T53" fmla="*/ 483 h 610"/>
              <a:gd name="T54" fmla="*/ 173 w 399"/>
              <a:gd name="T55" fmla="*/ 483 h 610"/>
              <a:gd name="T56" fmla="*/ 133 w 399"/>
              <a:gd name="T57" fmla="*/ 527 h 610"/>
              <a:gd name="T58" fmla="*/ 131 w 399"/>
              <a:gd name="T59" fmla="*/ 561 h 610"/>
              <a:gd name="T60" fmla="*/ 122 w 399"/>
              <a:gd name="T61" fmla="*/ 574 h 610"/>
              <a:gd name="T62" fmla="*/ 110 w 399"/>
              <a:gd name="T63" fmla="*/ 610 h 610"/>
              <a:gd name="T64" fmla="*/ 74 w 399"/>
              <a:gd name="T65" fmla="*/ 561 h 610"/>
              <a:gd name="T66" fmla="*/ 0 w 399"/>
              <a:gd name="T67" fmla="*/ 329 h 610"/>
              <a:gd name="T68" fmla="*/ 0 w 399"/>
              <a:gd name="T69" fmla="*/ 329 h 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99" h="610">
                <a:moveTo>
                  <a:pt x="0" y="329"/>
                </a:moveTo>
                <a:lnTo>
                  <a:pt x="23" y="331"/>
                </a:lnTo>
                <a:lnTo>
                  <a:pt x="25" y="291"/>
                </a:lnTo>
                <a:lnTo>
                  <a:pt x="53" y="236"/>
                </a:lnTo>
                <a:lnTo>
                  <a:pt x="40" y="196"/>
                </a:lnTo>
                <a:lnTo>
                  <a:pt x="97" y="4"/>
                </a:lnTo>
                <a:lnTo>
                  <a:pt x="110" y="4"/>
                </a:lnTo>
                <a:lnTo>
                  <a:pt x="114" y="29"/>
                </a:lnTo>
                <a:lnTo>
                  <a:pt x="171" y="8"/>
                </a:lnTo>
                <a:lnTo>
                  <a:pt x="173" y="0"/>
                </a:lnTo>
                <a:lnTo>
                  <a:pt x="219" y="10"/>
                </a:lnTo>
                <a:lnTo>
                  <a:pt x="293" y="198"/>
                </a:lnTo>
                <a:lnTo>
                  <a:pt x="327" y="200"/>
                </a:lnTo>
                <a:lnTo>
                  <a:pt x="390" y="270"/>
                </a:lnTo>
                <a:lnTo>
                  <a:pt x="380" y="283"/>
                </a:lnTo>
                <a:lnTo>
                  <a:pt x="399" y="283"/>
                </a:lnTo>
                <a:lnTo>
                  <a:pt x="386" y="318"/>
                </a:lnTo>
                <a:lnTo>
                  <a:pt x="356" y="340"/>
                </a:lnTo>
                <a:lnTo>
                  <a:pt x="322" y="357"/>
                </a:lnTo>
                <a:lnTo>
                  <a:pt x="318" y="380"/>
                </a:lnTo>
                <a:lnTo>
                  <a:pt x="299" y="359"/>
                </a:lnTo>
                <a:lnTo>
                  <a:pt x="268" y="384"/>
                </a:lnTo>
                <a:lnTo>
                  <a:pt x="253" y="384"/>
                </a:lnTo>
                <a:lnTo>
                  <a:pt x="240" y="369"/>
                </a:lnTo>
                <a:lnTo>
                  <a:pt x="232" y="443"/>
                </a:lnTo>
                <a:lnTo>
                  <a:pt x="204" y="454"/>
                </a:lnTo>
                <a:lnTo>
                  <a:pt x="190" y="483"/>
                </a:lnTo>
                <a:lnTo>
                  <a:pt x="173" y="483"/>
                </a:lnTo>
                <a:lnTo>
                  <a:pt x="133" y="527"/>
                </a:lnTo>
                <a:lnTo>
                  <a:pt x="131" y="561"/>
                </a:lnTo>
                <a:lnTo>
                  <a:pt x="122" y="574"/>
                </a:lnTo>
                <a:lnTo>
                  <a:pt x="110" y="610"/>
                </a:lnTo>
                <a:lnTo>
                  <a:pt x="74" y="561"/>
                </a:lnTo>
                <a:lnTo>
                  <a:pt x="0" y="329"/>
                </a:lnTo>
                <a:lnTo>
                  <a:pt x="0" y="329"/>
                </a:lnTo>
                <a:close/>
              </a:path>
            </a:pathLst>
          </a:custGeom>
          <a:solidFill>
            <a:srgbClr val="769DA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" name="Freeform 58"/>
          <p:cNvSpPr>
            <a:spLocks/>
          </p:cNvSpPr>
          <p:nvPr/>
        </p:nvSpPr>
        <p:spPr bwMode="auto">
          <a:xfrm>
            <a:off x="6757393" y="3492699"/>
            <a:ext cx="114288" cy="192087"/>
          </a:xfrm>
          <a:custGeom>
            <a:avLst/>
            <a:gdLst>
              <a:gd name="T0" fmla="*/ 0 w 64"/>
              <a:gd name="T1" fmla="*/ 2147483646 h 107"/>
              <a:gd name="T2" fmla="*/ 2147483646 w 64"/>
              <a:gd name="T3" fmla="*/ 2147483646 h 107"/>
              <a:gd name="T4" fmla="*/ 2147483646 w 64"/>
              <a:gd name="T5" fmla="*/ 2147483646 h 107"/>
              <a:gd name="T6" fmla="*/ 2147483646 w 64"/>
              <a:gd name="T7" fmla="*/ 2147483646 h 107"/>
              <a:gd name="T8" fmla="*/ 2147483646 w 64"/>
              <a:gd name="T9" fmla="*/ 0 h 107"/>
              <a:gd name="T10" fmla="*/ 2147483646 w 64"/>
              <a:gd name="T11" fmla="*/ 0 h 107"/>
              <a:gd name="T12" fmla="*/ 2147483646 w 64"/>
              <a:gd name="T13" fmla="*/ 2147483646 h 107"/>
              <a:gd name="T14" fmla="*/ 2147483646 w 64"/>
              <a:gd name="T15" fmla="*/ 2147483646 h 107"/>
              <a:gd name="T16" fmla="*/ 2147483646 w 64"/>
              <a:gd name="T17" fmla="*/ 2147483646 h 107"/>
              <a:gd name="T18" fmla="*/ 2147483646 w 64"/>
              <a:gd name="T19" fmla="*/ 2147483646 h 107"/>
              <a:gd name="T20" fmla="*/ 2147483646 w 64"/>
              <a:gd name="T21" fmla="*/ 2147483646 h 107"/>
              <a:gd name="T22" fmla="*/ 2147483646 w 64"/>
              <a:gd name="T23" fmla="*/ 2147483646 h 107"/>
              <a:gd name="T24" fmla="*/ 2147483646 w 64"/>
              <a:gd name="T25" fmla="*/ 2147483646 h 107"/>
              <a:gd name="T26" fmla="*/ 2147483646 w 64"/>
              <a:gd name="T27" fmla="*/ 2147483646 h 107"/>
              <a:gd name="T28" fmla="*/ 2147483646 w 64"/>
              <a:gd name="T29" fmla="*/ 2147483646 h 107"/>
              <a:gd name="T30" fmla="*/ 2147483646 w 64"/>
              <a:gd name="T31" fmla="*/ 2147483646 h 107"/>
              <a:gd name="T32" fmla="*/ 2147483646 w 64"/>
              <a:gd name="T33" fmla="*/ 2147483646 h 107"/>
              <a:gd name="T34" fmla="*/ 2147483646 w 64"/>
              <a:gd name="T35" fmla="*/ 2147483646 h 107"/>
              <a:gd name="T36" fmla="*/ 2147483646 w 64"/>
              <a:gd name="T37" fmla="*/ 2147483646 h 107"/>
              <a:gd name="T38" fmla="*/ 2147483646 w 64"/>
              <a:gd name="T39" fmla="*/ 2147483646 h 107"/>
              <a:gd name="T40" fmla="*/ 2147483646 w 64"/>
              <a:gd name="T41" fmla="*/ 2147483646 h 107"/>
              <a:gd name="T42" fmla="*/ 2147483646 w 64"/>
              <a:gd name="T43" fmla="*/ 2147483646 h 107"/>
              <a:gd name="T44" fmla="*/ 2147483646 w 64"/>
              <a:gd name="T45" fmla="*/ 2147483646 h 107"/>
              <a:gd name="T46" fmla="*/ 2147483646 w 64"/>
              <a:gd name="T47" fmla="*/ 2147483646 h 107"/>
              <a:gd name="T48" fmla="*/ 2147483646 w 64"/>
              <a:gd name="T49" fmla="*/ 2147483646 h 107"/>
              <a:gd name="T50" fmla="*/ 2147483646 w 64"/>
              <a:gd name="T51" fmla="*/ 2147483646 h 107"/>
              <a:gd name="T52" fmla="*/ 2147483646 w 64"/>
              <a:gd name="T53" fmla="*/ 2147483646 h 107"/>
              <a:gd name="T54" fmla="*/ 2147483646 w 64"/>
              <a:gd name="T55" fmla="*/ 2147483646 h 107"/>
              <a:gd name="T56" fmla="*/ 2147483646 w 64"/>
              <a:gd name="T57" fmla="*/ 2147483646 h 107"/>
              <a:gd name="T58" fmla="*/ 2147483646 w 64"/>
              <a:gd name="T59" fmla="*/ 2147483646 h 107"/>
              <a:gd name="T60" fmla="*/ 2147483646 w 64"/>
              <a:gd name="T61" fmla="*/ 2147483646 h 107"/>
              <a:gd name="T62" fmla="*/ 2147483646 w 64"/>
              <a:gd name="T63" fmla="*/ 2147483646 h 107"/>
              <a:gd name="T64" fmla="*/ 2147483646 w 64"/>
              <a:gd name="T65" fmla="*/ 2147483646 h 107"/>
              <a:gd name="T66" fmla="*/ 2147483646 w 64"/>
              <a:gd name="T67" fmla="*/ 2147483646 h 107"/>
              <a:gd name="T68" fmla="*/ 2147483646 w 64"/>
              <a:gd name="T69" fmla="*/ 2147483646 h 107"/>
              <a:gd name="T70" fmla="*/ 2147483646 w 64"/>
              <a:gd name="T71" fmla="*/ 2147483646 h 107"/>
              <a:gd name="T72" fmla="*/ 0 w 64"/>
              <a:gd name="T73" fmla="*/ 2147483646 h 10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64" h="107">
                <a:moveTo>
                  <a:pt x="0" y="14"/>
                </a:moveTo>
                <a:lnTo>
                  <a:pt x="1" y="9"/>
                </a:lnTo>
                <a:lnTo>
                  <a:pt x="4" y="4"/>
                </a:lnTo>
                <a:lnTo>
                  <a:pt x="9" y="2"/>
                </a:lnTo>
                <a:lnTo>
                  <a:pt x="12" y="0"/>
                </a:lnTo>
                <a:lnTo>
                  <a:pt x="16" y="0"/>
                </a:lnTo>
                <a:lnTo>
                  <a:pt x="19" y="3"/>
                </a:lnTo>
                <a:lnTo>
                  <a:pt x="16" y="4"/>
                </a:lnTo>
                <a:lnTo>
                  <a:pt x="16" y="9"/>
                </a:lnTo>
                <a:lnTo>
                  <a:pt x="14" y="14"/>
                </a:lnTo>
                <a:lnTo>
                  <a:pt x="11" y="18"/>
                </a:lnTo>
                <a:lnTo>
                  <a:pt x="15" y="23"/>
                </a:lnTo>
                <a:lnTo>
                  <a:pt x="15" y="27"/>
                </a:lnTo>
                <a:lnTo>
                  <a:pt x="17" y="32"/>
                </a:lnTo>
                <a:lnTo>
                  <a:pt x="21" y="37"/>
                </a:lnTo>
                <a:lnTo>
                  <a:pt x="26" y="41"/>
                </a:lnTo>
                <a:lnTo>
                  <a:pt x="30" y="44"/>
                </a:lnTo>
                <a:lnTo>
                  <a:pt x="30" y="51"/>
                </a:lnTo>
                <a:lnTo>
                  <a:pt x="33" y="58"/>
                </a:lnTo>
                <a:lnTo>
                  <a:pt x="39" y="62"/>
                </a:lnTo>
                <a:lnTo>
                  <a:pt x="40" y="67"/>
                </a:lnTo>
                <a:lnTo>
                  <a:pt x="49" y="75"/>
                </a:lnTo>
                <a:lnTo>
                  <a:pt x="55" y="73"/>
                </a:lnTo>
                <a:lnTo>
                  <a:pt x="56" y="76"/>
                </a:lnTo>
                <a:lnTo>
                  <a:pt x="55" y="81"/>
                </a:lnTo>
                <a:lnTo>
                  <a:pt x="55" y="86"/>
                </a:lnTo>
                <a:lnTo>
                  <a:pt x="56" y="86"/>
                </a:lnTo>
                <a:lnTo>
                  <a:pt x="53" y="91"/>
                </a:lnTo>
                <a:lnTo>
                  <a:pt x="55" y="90"/>
                </a:lnTo>
                <a:lnTo>
                  <a:pt x="60" y="88"/>
                </a:lnTo>
                <a:lnTo>
                  <a:pt x="64" y="99"/>
                </a:lnTo>
                <a:lnTo>
                  <a:pt x="63" y="99"/>
                </a:lnTo>
                <a:lnTo>
                  <a:pt x="60" y="100"/>
                </a:lnTo>
                <a:lnTo>
                  <a:pt x="26" y="107"/>
                </a:lnTo>
                <a:lnTo>
                  <a:pt x="24" y="102"/>
                </a:lnTo>
                <a:lnTo>
                  <a:pt x="15" y="68"/>
                </a:lnTo>
                <a:lnTo>
                  <a:pt x="0" y="14"/>
                </a:lnTo>
              </a:path>
            </a:pathLst>
          </a:custGeom>
          <a:solidFill>
            <a:srgbClr val="769DA3"/>
          </a:solidFill>
          <a:ln w="4763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>
            <a:noAutofit/>
          </a:bodyPr>
          <a:lstStyle/>
          <a:p>
            <a:pPr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5" name="Freeform 8"/>
          <p:cNvSpPr>
            <a:spLocks/>
          </p:cNvSpPr>
          <p:nvPr/>
        </p:nvSpPr>
        <p:spPr bwMode="auto">
          <a:xfrm>
            <a:off x="2782708" y="4967486"/>
            <a:ext cx="47620" cy="68263"/>
          </a:xfrm>
          <a:custGeom>
            <a:avLst/>
            <a:gdLst>
              <a:gd name="T0" fmla="*/ 0 w 44"/>
              <a:gd name="T1" fmla="*/ 64 h 64"/>
              <a:gd name="T2" fmla="*/ 0 w 44"/>
              <a:gd name="T3" fmla="*/ 45 h 64"/>
              <a:gd name="T4" fmla="*/ 25 w 44"/>
              <a:gd name="T5" fmla="*/ 0 h 64"/>
              <a:gd name="T6" fmla="*/ 44 w 44"/>
              <a:gd name="T7" fmla="*/ 13 h 64"/>
              <a:gd name="T8" fmla="*/ 23 w 44"/>
              <a:gd name="T9" fmla="*/ 64 h 64"/>
              <a:gd name="T10" fmla="*/ 0 w 44"/>
              <a:gd name="T11" fmla="*/ 64 h 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64"/>
              <a:gd name="T20" fmla="*/ 44 w 44"/>
              <a:gd name="T21" fmla="*/ 64 h 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64">
                <a:moveTo>
                  <a:pt x="0" y="64"/>
                </a:moveTo>
                <a:lnTo>
                  <a:pt x="0" y="45"/>
                </a:lnTo>
                <a:lnTo>
                  <a:pt x="25" y="0"/>
                </a:lnTo>
                <a:lnTo>
                  <a:pt x="44" y="13"/>
                </a:lnTo>
                <a:lnTo>
                  <a:pt x="23" y="64"/>
                </a:lnTo>
                <a:lnTo>
                  <a:pt x="0" y="64"/>
                </a:lnTo>
                <a:close/>
              </a:path>
            </a:pathLst>
          </a:custGeom>
          <a:solidFill>
            <a:srgbClr val="769DA3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6" name="Freeform 9"/>
          <p:cNvSpPr>
            <a:spLocks/>
          </p:cNvSpPr>
          <p:nvPr/>
        </p:nvSpPr>
        <p:spPr bwMode="auto">
          <a:xfrm>
            <a:off x="2850964" y="4907161"/>
            <a:ext cx="88891" cy="87313"/>
          </a:xfrm>
          <a:custGeom>
            <a:avLst/>
            <a:gdLst>
              <a:gd name="T0" fmla="*/ 18 w 83"/>
              <a:gd name="T1" fmla="*/ 9 h 81"/>
              <a:gd name="T2" fmla="*/ 0 w 83"/>
              <a:gd name="T3" fmla="*/ 48 h 81"/>
              <a:gd name="T4" fmla="*/ 32 w 83"/>
              <a:gd name="T5" fmla="*/ 74 h 81"/>
              <a:gd name="T6" fmla="*/ 69 w 83"/>
              <a:gd name="T7" fmla="*/ 81 h 81"/>
              <a:gd name="T8" fmla="*/ 83 w 83"/>
              <a:gd name="T9" fmla="*/ 49 h 81"/>
              <a:gd name="T10" fmla="*/ 74 w 83"/>
              <a:gd name="T11" fmla="*/ 0 h 81"/>
              <a:gd name="T12" fmla="*/ 18 w 83"/>
              <a:gd name="T13" fmla="*/ 9 h 8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3"/>
              <a:gd name="T22" fmla="*/ 0 h 81"/>
              <a:gd name="T23" fmla="*/ 83 w 83"/>
              <a:gd name="T24" fmla="*/ 81 h 8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3" h="81">
                <a:moveTo>
                  <a:pt x="18" y="9"/>
                </a:moveTo>
                <a:lnTo>
                  <a:pt x="0" y="48"/>
                </a:lnTo>
                <a:lnTo>
                  <a:pt x="32" y="74"/>
                </a:lnTo>
                <a:lnTo>
                  <a:pt x="69" y="81"/>
                </a:lnTo>
                <a:lnTo>
                  <a:pt x="83" y="49"/>
                </a:lnTo>
                <a:lnTo>
                  <a:pt x="74" y="0"/>
                </a:lnTo>
                <a:lnTo>
                  <a:pt x="18" y="9"/>
                </a:lnTo>
                <a:close/>
              </a:path>
            </a:pathLst>
          </a:custGeom>
          <a:solidFill>
            <a:srgbClr val="769DA3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Freeform 10"/>
          <p:cNvSpPr>
            <a:spLocks/>
          </p:cNvSpPr>
          <p:nvPr/>
        </p:nvSpPr>
        <p:spPr bwMode="auto">
          <a:xfrm>
            <a:off x="2933505" y="4967486"/>
            <a:ext cx="131748" cy="98425"/>
          </a:xfrm>
          <a:custGeom>
            <a:avLst/>
            <a:gdLst>
              <a:gd name="T0" fmla="*/ 0 w 123"/>
              <a:gd name="T1" fmla="*/ 32 h 91"/>
              <a:gd name="T2" fmla="*/ 84 w 123"/>
              <a:gd name="T3" fmla="*/ 0 h 91"/>
              <a:gd name="T4" fmla="*/ 100 w 123"/>
              <a:gd name="T5" fmla="*/ 39 h 91"/>
              <a:gd name="T6" fmla="*/ 116 w 123"/>
              <a:gd name="T7" fmla="*/ 48 h 91"/>
              <a:gd name="T8" fmla="*/ 123 w 123"/>
              <a:gd name="T9" fmla="*/ 80 h 91"/>
              <a:gd name="T10" fmla="*/ 81 w 123"/>
              <a:gd name="T11" fmla="*/ 85 h 91"/>
              <a:gd name="T12" fmla="*/ 51 w 123"/>
              <a:gd name="T13" fmla="*/ 91 h 91"/>
              <a:gd name="T14" fmla="*/ 0 w 123"/>
              <a:gd name="T15" fmla="*/ 32 h 9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3"/>
              <a:gd name="T25" fmla="*/ 0 h 91"/>
              <a:gd name="T26" fmla="*/ 123 w 123"/>
              <a:gd name="T27" fmla="*/ 91 h 9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3" h="91">
                <a:moveTo>
                  <a:pt x="0" y="32"/>
                </a:moveTo>
                <a:lnTo>
                  <a:pt x="84" y="0"/>
                </a:lnTo>
                <a:lnTo>
                  <a:pt x="100" y="39"/>
                </a:lnTo>
                <a:lnTo>
                  <a:pt x="116" y="48"/>
                </a:lnTo>
                <a:lnTo>
                  <a:pt x="123" y="80"/>
                </a:lnTo>
                <a:lnTo>
                  <a:pt x="81" y="85"/>
                </a:lnTo>
                <a:lnTo>
                  <a:pt x="51" y="91"/>
                </a:lnTo>
                <a:lnTo>
                  <a:pt x="0" y="32"/>
                </a:lnTo>
                <a:close/>
              </a:path>
            </a:pathLst>
          </a:custGeom>
          <a:solidFill>
            <a:srgbClr val="769DA3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8" name="Freeform 11"/>
          <p:cNvSpPr>
            <a:spLocks/>
          </p:cNvSpPr>
          <p:nvPr/>
        </p:nvSpPr>
        <p:spPr bwMode="auto">
          <a:xfrm>
            <a:off x="3070016" y="5042099"/>
            <a:ext cx="104764" cy="52387"/>
          </a:xfrm>
          <a:custGeom>
            <a:avLst/>
            <a:gdLst>
              <a:gd name="T0" fmla="*/ 15 w 98"/>
              <a:gd name="T1" fmla="*/ 2 h 48"/>
              <a:gd name="T2" fmla="*/ 0 w 98"/>
              <a:gd name="T3" fmla="*/ 45 h 48"/>
              <a:gd name="T4" fmla="*/ 26 w 98"/>
              <a:gd name="T5" fmla="*/ 48 h 48"/>
              <a:gd name="T6" fmla="*/ 42 w 98"/>
              <a:gd name="T7" fmla="*/ 38 h 48"/>
              <a:gd name="T8" fmla="*/ 72 w 98"/>
              <a:gd name="T9" fmla="*/ 39 h 48"/>
              <a:gd name="T10" fmla="*/ 98 w 98"/>
              <a:gd name="T11" fmla="*/ 20 h 48"/>
              <a:gd name="T12" fmla="*/ 81 w 98"/>
              <a:gd name="T13" fmla="*/ 13 h 48"/>
              <a:gd name="T14" fmla="*/ 68 w 98"/>
              <a:gd name="T15" fmla="*/ 0 h 48"/>
              <a:gd name="T16" fmla="*/ 15 w 98"/>
              <a:gd name="T17" fmla="*/ 2 h 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8"/>
              <a:gd name="T28" fmla="*/ 0 h 48"/>
              <a:gd name="T29" fmla="*/ 98 w 98"/>
              <a:gd name="T30" fmla="*/ 48 h 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8" h="48">
                <a:moveTo>
                  <a:pt x="15" y="2"/>
                </a:moveTo>
                <a:lnTo>
                  <a:pt x="0" y="45"/>
                </a:lnTo>
                <a:lnTo>
                  <a:pt x="26" y="48"/>
                </a:lnTo>
                <a:lnTo>
                  <a:pt x="42" y="38"/>
                </a:lnTo>
                <a:lnTo>
                  <a:pt x="72" y="39"/>
                </a:lnTo>
                <a:lnTo>
                  <a:pt x="98" y="20"/>
                </a:lnTo>
                <a:lnTo>
                  <a:pt x="81" y="13"/>
                </a:lnTo>
                <a:lnTo>
                  <a:pt x="68" y="0"/>
                </a:lnTo>
                <a:lnTo>
                  <a:pt x="15" y="2"/>
                </a:lnTo>
                <a:close/>
              </a:path>
            </a:pathLst>
          </a:custGeom>
          <a:solidFill>
            <a:srgbClr val="769DA3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9" name="Freeform 12"/>
          <p:cNvSpPr>
            <a:spLocks/>
          </p:cNvSpPr>
          <p:nvPr/>
        </p:nvSpPr>
        <p:spPr bwMode="auto">
          <a:xfrm>
            <a:off x="3100175" y="5115124"/>
            <a:ext cx="42859" cy="38100"/>
          </a:xfrm>
          <a:custGeom>
            <a:avLst/>
            <a:gdLst>
              <a:gd name="T0" fmla="*/ 35 w 40"/>
              <a:gd name="T1" fmla="*/ 0 h 35"/>
              <a:gd name="T2" fmla="*/ 0 w 40"/>
              <a:gd name="T3" fmla="*/ 3 h 35"/>
              <a:gd name="T4" fmla="*/ 6 w 40"/>
              <a:gd name="T5" fmla="*/ 35 h 35"/>
              <a:gd name="T6" fmla="*/ 40 w 40"/>
              <a:gd name="T7" fmla="*/ 27 h 35"/>
              <a:gd name="T8" fmla="*/ 35 w 40"/>
              <a:gd name="T9" fmla="*/ 0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35"/>
              <a:gd name="T17" fmla="*/ 40 w 40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35">
                <a:moveTo>
                  <a:pt x="35" y="0"/>
                </a:moveTo>
                <a:lnTo>
                  <a:pt x="0" y="3"/>
                </a:lnTo>
                <a:lnTo>
                  <a:pt x="6" y="35"/>
                </a:lnTo>
                <a:lnTo>
                  <a:pt x="40" y="27"/>
                </a:lnTo>
                <a:lnTo>
                  <a:pt x="35" y="0"/>
                </a:lnTo>
                <a:close/>
              </a:path>
            </a:pathLst>
          </a:custGeom>
          <a:solidFill>
            <a:srgbClr val="769DA3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0" name="Freeform 13"/>
          <p:cNvSpPr>
            <a:spLocks/>
          </p:cNvSpPr>
          <p:nvPr/>
        </p:nvSpPr>
        <p:spPr bwMode="auto">
          <a:xfrm>
            <a:off x="3147795" y="5156399"/>
            <a:ext cx="28572" cy="36512"/>
          </a:xfrm>
          <a:custGeom>
            <a:avLst/>
            <a:gdLst>
              <a:gd name="T0" fmla="*/ 0 w 27"/>
              <a:gd name="T1" fmla="*/ 13 h 34"/>
              <a:gd name="T2" fmla="*/ 27 w 27"/>
              <a:gd name="T3" fmla="*/ 0 h 34"/>
              <a:gd name="T4" fmla="*/ 27 w 27"/>
              <a:gd name="T5" fmla="*/ 30 h 34"/>
              <a:gd name="T6" fmla="*/ 9 w 27"/>
              <a:gd name="T7" fmla="*/ 34 h 34"/>
              <a:gd name="T8" fmla="*/ 0 w 27"/>
              <a:gd name="T9" fmla="*/ 13 h 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"/>
              <a:gd name="T16" fmla="*/ 0 h 34"/>
              <a:gd name="T17" fmla="*/ 27 w 27"/>
              <a:gd name="T18" fmla="*/ 34 h 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" h="34">
                <a:moveTo>
                  <a:pt x="0" y="13"/>
                </a:moveTo>
                <a:lnTo>
                  <a:pt x="27" y="0"/>
                </a:lnTo>
                <a:lnTo>
                  <a:pt x="27" y="30"/>
                </a:lnTo>
                <a:lnTo>
                  <a:pt x="9" y="34"/>
                </a:lnTo>
                <a:lnTo>
                  <a:pt x="0" y="13"/>
                </a:lnTo>
                <a:close/>
              </a:path>
            </a:pathLst>
          </a:custGeom>
          <a:solidFill>
            <a:srgbClr val="769DA3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1" name="Freeform 14"/>
          <p:cNvSpPr>
            <a:spLocks/>
          </p:cNvSpPr>
          <p:nvPr/>
        </p:nvSpPr>
        <p:spPr bwMode="auto">
          <a:xfrm>
            <a:off x="3220812" y="5173861"/>
            <a:ext cx="177781" cy="212725"/>
          </a:xfrm>
          <a:custGeom>
            <a:avLst/>
            <a:gdLst>
              <a:gd name="T0" fmla="*/ 28 w 167"/>
              <a:gd name="T1" fmla="*/ 0 h 197"/>
              <a:gd name="T2" fmla="*/ 0 w 167"/>
              <a:gd name="T3" fmla="*/ 75 h 197"/>
              <a:gd name="T4" fmla="*/ 20 w 167"/>
              <a:gd name="T5" fmla="*/ 112 h 197"/>
              <a:gd name="T6" fmla="*/ 20 w 167"/>
              <a:gd name="T7" fmla="*/ 179 h 197"/>
              <a:gd name="T8" fmla="*/ 60 w 167"/>
              <a:gd name="T9" fmla="*/ 197 h 197"/>
              <a:gd name="T10" fmla="*/ 78 w 167"/>
              <a:gd name="T11" fmla="*/ 158 h 197"/>
              <a:gd name="T12" fmla="*/ 129 w 167"/>
              <a:gd name="T13" fmla="*/ 149 h 197"/>
              <a:gd name="T14" fmla="*/ 167 w 167"/>
              <a:gd name="T15" fmla="*/ 106 h 197"/>
              <a:gd name="T16" fmla="*/ 127 w 167"/>
              <a:gd name="T17" fmla="*/ 39 h 197"/>
              <a:gd name="T18" fmla="*/ 28 w 167"/>
              <a:gd name="T19" fmla="*/ 0 h 19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67"/>
              <a:gd name="T31" fmla="*/ 0 h 197"/>
              <a:gd name="T32" fmla="*/ 167 w 167"/>
              <a:gd name="T33" fmla="*/ 197 h 19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67" h="197">
                <a:moveTo>
                  <a:pt x="28" y="0"/>
                </a:moveTo>
                <a:lnTo>
                  <a:pt x="0" y="75"/>
                </a:lnTo>
                <a:lnTo>
                  <a:pt x="20" y="112"/>
                </a:lnTo>
                <a:lnTo>
                  <a:pt x="20" y="179"/>
                </a:lnTo>
                <a:lnTo>
                  <a:pt x="60" y="197"/>
                </a:lnTo>
                <a:lnTo>
                  <a:pt x="78" y="158"/>
                </a:lnTo>
                <a:lnTo>
                  <a:pt x="129" y="149"/>
                </a:lnTo>
                <a:lnTo>
                  <a:pt x="167" y="106"/>
                </a:lnTo>
                <a:lnTo>
                  <a:pt x="127" y="39"/>
                </a:lnTo>
                <a:lnTo>
                  <a:pt x="28" y="0"/>
                </a:lnTo>
                <a:close/>
              </a:path>
            </a:pathLst>
          </a:custGeom>
          <a:solidFill>
            <a:srgbClr val="769DA3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Freeform 15"/>
          <p:cNvSpPr>
            <a:spLocks/>
          </p:cNvSpPr>
          <p:nvPr/>
        </p:nvSpPr>
        <p:spPr bwMode="auto">
          <a:xfrm>
            <a:off x="3157319" y="5073849"/>
            <a:ext cx="98415" cy="84137"/>
          </a:xfrm>
          <a:custGeom>
            <a:avLst/>
            <a:gdLst>
              <a:gd name="T0" fmla="*/ 19 w 92"/>
              <a:gd name="T1" fmla="*/ 0 h 77"/>
              <a:gd name="T2" fmla="*/ 0 w 92"/>
              <a:gd name="T3" fmla="*/ 23 h 77"/>
              <a:gd name="T4" fmla="*/ 8 w 92"/>
              <a:gd name="T5" fmla="*/ 41 h 77"/>
              <a:gd name="T6" fmla="*/ 25 w 92"/>
              <a:gd name="T7" fmla="*/ 47 h 77"/>
              <a:gd name="T8" fmla="*/ 43 w 92"/>
              <a:gd name="T9" fmla="*/ 77 h 77"/>
              <a:gd name="T10" fmla="*/ 91 w 92"/>
              <a:gd name="T11" fmla="*/ 65 h 77"/>
              <a:gd name="T12" fmla="*/ 92 w 92"/>
              <a:gd name="T13" fmla="*/ 33 h 77"/>
              <a:gd name="T14" fmla="*/ 57 w 92"/>
              <a:gd name="T15" fmla="*/ 6 h 77"/>
              <a:gd name="T16" fmla="*/ 19 w 92"/>
              <a:gd name="T17" fmla="*/ 0 h 7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2"/>
              <a:gd name="T28" fmla="*/ 0 h 77"/>
              <a:gd name="T29" fmla="*/ 92 w 92"/>
              <a:gd name="T30" fmla="*/ 77 h 7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2" h="77">
                <a:moveTo>
                  <a:pt x="19" y="0"/>
                </a:moveTo>
                <a:lnTo>
                  <a:pt x="0" y="23"/>
                </a:lnTo>
                <a:lnTo>
                  <a:pt x="8" y="41"/>
                </a:lnTo>
                <a:lnTo>
                  <a:pt x="25" y="47"/>
                </a:lnTo>
                <a:lnTo>
                  <a:pt x="43" y="77"/>
                </a:lnTo>
                <a:lnTo>
                  <a:pt x="91" y="65"/>
                </a:lnTo>
                <a:lnTo>
                  <a:pt x="92" y="33"/>
                </a:lnTo>
                <a:lnTo>
                  <a:pt x="57" y="6"/>
                </a:lnTo>
                <a:lnTo>
                  <a:pt x="19" y="0"/>
                </a:lnTo>
                <a:close/>
              </a:path>
            </a:pathLst>
          </a:custGeom>
          <a:solidFill>
            <a:srgbClr val="769DA3"/>
          </a:solidFill>
          <a:ln w="6350">
            <a:solidFill>
              <a:srgbClr val="FFFFFF"/>
            </a:solidFill>
            <a:round/>
            <a:headEnd/>
            <a:tailEnd/>
          </a:ln>
        </p:spPr>
        <p:txBody>
          <a:bodyPr>
            <a:noAutofit/>
          </a:bodyPr>
          <a:lstStyle/>
          <a:p>
            <a:pPr eaLnBrk="1" hangingPunct="1">
              <a:defRPr/>
            </a:pPr>
            <a:endParaRPr lang="en-US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806F799-E1C9-DF42-AE13-F386DF5F2E0C}"/>
              </a:ext>
            </a:extLst>
          </p:cNvPr>
          <p:cNvGrpSpPr/>
          <p:nvPr/>
        </p:nvGrpSpPr>
        <p:grpSpPr>
          <a:xfrm>
            <a:off x="1881270" y="2252861"/>
            <a:ext cx="5589443" cy="3181350"/>
            <a:chOff x="1881270" y="2615379"/>
            <a:chExt cx="5589443" cy="3181350"/>
          </a:xfrm>
        </p:grpSpPr>
        <p:sp>
          <p:nvSpPr>
            <p:cNvPr id="64" name="TextBox 143"/>
            <p:cNvSpPr txBox="1">
              <a:spLocks noChangeArrowheads="1"/>
            </p:cNvSpPr>
            <p:nvPr/>
          </p:nvSpPr>
          <p:spPr bwMode="auto">
            <a:xfrm>
              <a:off x="7123051" y="3129729"/>
              <a:ext cx="347662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no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NH</a:t>
              </a:r>
            </a:p>
          </p:txBody>
        </p:sp>
        <p:sp>
          <p:nvSpPr>
            <p:cNvPr id="65" name="TextBox 142"/>
            <p:cNvSpPr txBox="1">
              <a:spLocks noChangeArrowheads="1"/>
            </p:cNvSpPr>
            <p:nvPr/>
          </p:nvSpPr>
          <p:spPr bwMode="auto">
            <a:xfrm>
              <a:off x="6711888" y="2883666"/>
              <a:ext cx="31908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no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ＭＳ Ｐゴシック" charset="-128"/>
                  <a:cs typeface="MS PGothic" charset="-128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80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VT</a:t>
              </a:r>
            </a:p>
          </p:txBody>
        </p:sp>
        <p:sp>
          <p:nvSpPr>
            <p:cNvPr id="66" name="TextBox 102"/>
            <p:cNvSpPr txBox="1">
              <a:spLocks noChangeArrowheads="1"/>
            </p:cNvSpPr>
            <p:nvPr/>
          </p:nvSpPr>
          <p:spPr bwMode="auto">
            <a:xfrm>
              <a:off x="5854201" y="3842517"/>
              <a:ext cx="344451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OH*</a:t>
              </a:r>
            </a:p>
          </p:txBody>
        </p:sp>
        <p:sp>
          <p:nvSpPr>
            <p:cNvPr id="67" name="TextBox 103"/>
            <p:cNvSpPr txBox="1">
              <a:spLocks noChangeArrowheads="1"/>
            </p:cNvSpPr>
            <p:nvPr/>
          </p:nvSpPr>
          <p:spPr bwMode="auto">
            <a:xfrm>
              <a:off x="6074573" y="4033605"/>
              <a:ext cx="364202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WV</a:t>
              </a:r>
            </a:p>
          </p:txBody>
        </p:sp>
        <p:sp>
          <p:nvSpPr>
            <p:cNvPr id="68" name="TextBox 104"/>
            <p:cNvSpPr txBox="1">
              <a:spLocks noChangeArrowheads="1"/>
            </p:cNvSpPr>
            <p:nvPr/>
          </p:nvSpPr>
          <p:spPr bwMode="auto">
            <a:xfrm>
              <a:off x="6361588" y="4112848"/>
              <a:ext cx="325730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VA</a:t>
              </a:r>
            </a:p>
          </p:txBody>
        </p:sp>
        <p:sp>
          <p:nvSpPr>
            <p:cNvPr id="69" name="TextBox 105"/>
            <p:cNvSpPr txBox="1">
              <a:spLocks noChangeArrowheads="1"/>
            </p:cNvSpPr>
            <p:nvPr/>
          </p:nvSpPr>
          <p:spPr bwMode="auto">
            <a:xfrm>
              <a:off x="6362326" y="3621289"/>
              <a:ext cx="325730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PA</a:t>
              </a:r>
            </a:p>
          </p:txBody>
        </p:sp>
        <p:sp>
          <p:nvSpPr>
            <p:cNvPr id="70" name="TextBox 106"/>
            <p:cNvSpPr txBox="1">
              <a:spLocks noChangeArrowheads="1"/>
            </p:cNvSpPr>
            <p:nvPr/>
          </p:nvSpPr>
          <p:spPr bwMode="auto">
            <a:xfrm>
              <a:off x="6580095" y="3322130"/>
              <a:ext cx="326991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NY</a:t>
              </a:r>
            </a:p>
          </p:txBody>
        </p:sp>
        <p:sp>
          <p:nvSpPr>
            <p:cNvPr id="71" name="TextBox 107"/>
            <p:cNvSpPr txBox="1">
              <a:spLocks noChangeArrowheads="1"/>
            </p:cNvSpPr>
            <p:nvPr/>
          </p:nvSpPr>
          <p:spPr bwMode="auto">
            <a:xfrm>
              <a:off x="7055812" y="2807467"/>
              <a:ext cx="346039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ME</a:t>
              </a:r>
            </a:p>
          </p:txBody>
        </p:sp>
        <p:sp>
          <p:nvSpPr>
            <p:cNvPr id="72" name="TextBox 108"/>
            <p:cNvSpPr txBox="1">
              <a:spLocks noChangeArrowheads="1"/>
            </p:cNvSpPr>
            <p:nvPr/>
          </p:nvSpPr>
          <p:spPr bwMode="auto">
            <a:xfrm>
              <a:off x="6371672" y="4412720"/>
              <a:ext cx="336515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NC</a:t>
              </a:r>
            </a:p>
          </p:txBody>
        </p:sp>
        <p:sp>
          <p:nvSpPr>
            <p:cNvPr id="73" name="TextBox 109"/>
            <p:cNvSpPr txBox="1">
              <a:spLocks noChangeArrowheads="1"/>
            </p:cNvSpPr>
            <p:nvPr/>
          </p:nvSpPr>
          <p:spPr bwMode="auto">
            <a:xfrm>
              <a:off x="6208456" y="4668473"/>
              <a:ext cx="326432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SC</a:t>
              </a:r>
            </a:p>
          </p:txBody>
        </p:sp>
        <p:sp>
          <p:nvSpPr>
            <p:cNvPr id="74" name="TextBox 110"/>
            <p:cNvSpPr txBox="1">
              <a:spLocks noChangeArrowheads="1"/>
            </p:cNvSpPr>
            <p:nvPr/>
          </p:nvSpPr>
          <p:spPr bwMode="auto">
            <a:xfrm>
              <a:off x="5916106" y="4883917"/>
              <a:ext cx="338554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GA</a:t>
              </a:r>
            </a:p>
          </p:txBody>
        </p:sp>
        <p:sp>
          <p:nvSpPr>
            <p:cNvPr id="75" name="TextBox 111"/>
            <p:cNvSpPr txBox="1">
              <a:spLocks noChangeArrowheads="1"/>
            </p:cNvSpPr>
            <p:nvPr/>
          </p:nvSpPr>
          <p:spPr bwMode="auto">
            <a:xfrm>
              <a:off x="5552607" y="4471167"/>
              <a:ext cx="326991" cy="21431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TN</a:t>
              </a:r>
            </a:p>
          </p:txBody>
        </p:sp>
        <p:sp>
          <p:nvSpPr>
            <p:cNvPr id="76" name="TextBox 112"/>
            <p:cNvSpPr txBox="1">
              <a:spLocks noChangeArrowheads="1"/>
            </p:cNvSpPr>
            <p:nvPr/>
          </p:nvSpPr>
          <p:spPr bwMode="auto">
            <a:xfrm>
              <a:off x="5687329" y="4207304"/>
              <a:ext cx="325730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KY</a:t>
              </a:r>
            </a:p>
          </p:txBody>
        </p:sp>
        <p:sp>
          <p:nvSpPr>
            <p:cNvPr id="77" name="TextBox 113"/>
            <p:cNvSpPr txBox="1">
              <a:spLocks noChangeArrowheads="1"/>
            </p:cNvSpPr>
            <p:nvPr/>
          </p:nvSpPr>
          <p:spPr bwMode="auto">
            <a:xfrm>
              <a:off x="5514703" y="3904429"/>
              <a:ext cx="303180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IN</a:t>
              </a:r>
            </a:p>
          </p:txBody>
        </p:sp>
        <p:sp>
          <p:nvSpPr>
            <p:cNvPr id="78" name="TextBox 114"/>
            <p:cNvSpPr txBox="1">
              <a:spLocks noChangeArrowheads="1"/>
            </p:cNvSpPr>
            <p:nvPr/>
          </p:nvSpPr>
          <p:spPr bwMode="auto">
            <a:xfrm>
              <a:off x="5608163" y="3467867"/>
              <a:ext cx="319055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MI</a:t>
              </a:r>
            </a:p>
          </p:txBody>
        </p:sp>
        <p:sp>
          <p:nvSpPr>
            <p:cNvPr id="79" name="TextBox 115"/>
            <p:cNvSpPr txBox="1">
              <a:spLocks noChangeArrowheads="1"/>
            </p:cNvSpPr>
            <p:nvPr/>
          </p:nvSpPr>
          <p:spPr bwMode="auto">
            <a:xfrm>
              <a:off x="5065295" y="3302767"/>
              <a:ext cx="329287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WI</a:t>
              </a:r>
            </a:p>
          </p:txBody>
        </p:sp>
        <p:sp>
          <p:nvSpPr>
            <p:cNvPr id="80" name="TextBox 116"/>
            <p:cNvSpPr txBox="1">
              <a:spLocks noChangeArrowheads="1"/>
            </p:cNvSpPr>
            <p:nvPr/>
          </p:nvSpPr>
          <p:spPr bwMode="auto">
            <a:xfrm>
              <a:off x="4590683" y="3093217"/>
              <a:ext cx="357150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MN*</a:t>
              </a:r>
            </a:p>
          </p:txBody>
        </p:sp>
        <p:sp>
          <p:nvSpPr>
            <p:cNvPr id="81" name="TextBox 117"/>
            <p:cNvSpPr txBox="1">
              <a:spLocks noChangeArrowheads="1"/>
            </p:cNvSpPr>
            <p:nvPr/>
          </p:nvSpPr>
          <p:spPr bwMode="auto">
            <a:xfrm>
              <a:off x="5199274" y="3904429"/>
              <a:ext cx="287307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IL</a:t>
              </a:r>
            </a:p>
          </p:txBody>
        </p:sp>
        <p:sp>
          <p:nvSpPr>
            <p:cNvPr id="82" name="TextBox 118"/>
            <p:cNvSpPr txBox="1">
              <a:spLocks noChangeArrowheads="1"/>
            </p:cNvSpPr>
            <p:nvPr/>
          </p:nvSpPr>
          <p:spPr bwMode="auto">
            <a:xfrm>
              <a:off x="4841495" y="5127540"/>
              <a:ext cx="312906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LA</a:t>
              </a:r>
            </a:p>
          </p:txBody>
        </p:sp>
        <p:sp>
          <p:nvSpPr>
            <p:cNvPr id="83" name="TextBox 119"/>
            <p:cNvSpPr txBox="1">
              <a:spLocks noChangeArrowheads="1"/>
            </p:cNvSpPr>
            <p:nvPr/>
          </p:nvSpPr>
          <p:spPr bwMode="auto">
            <a:xfrm>
              <a:off x="4100195" y="5087117"/>
              <a:ext cx="325730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TX</a:t>
              </a:r>
            </a:p>
          </p:txBody>
        </p:sp>
        <p:sp>
          <p:nvSpPr>
            <p:cNvPr id="84" name="TextBox 120"/>
            <p:cNvSpPr txBox="1">
              <a:spLocks noChangeArrowheads="1"/>
            </p:cNvSpPr>
            <p:nvPr/>
          </p:nvSpPr>
          <p:spPr bwMode="auto">
            <a:xfrm>
              <a:off x="4301787" y="4556892"/>
              <a:ext cx="336515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OK</a:t>
              </a:r>
            </a:p>
          </p:txBody>
        </p:sp>
        <p:sp>
          <p:nvSpPr>
            <p:cNvPr id="85" name="TextBox 121"/>
            <p:cNvSpPr txBox="1">
              <a:spLocks noChangeArrowheads="1"/>
            </p:cNvSpPr>
            <p:nvPr/>
          </p:nvSpPr>
          <p:spPr bwMode="auto">
            <a:xfrm>
              <a:off x="2650959" y="3280542"/>
              <a:ext cx="306895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ID</a:t>
              </a:r>
            </a:p>
          </p:txBody>
        </p:sp>
        <p:sp>
          <p:nvSpPr>
            <p:cNvPr id="86" name="TextBox 122"/>
            <p:cNvSpPr txBox="1">
              <a:spLocks noChangeArrowheads="1"/>
            </p:cNvSpPr>
            <p:nvPr/>
          </p:nvSpPr>
          <p:spPr bwMode="auto">
            <a:xfrm>
              <a:off x="2213423" y="3780604"/>
              <a:ext cx="338554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NV</a:t>
              </a:r>
            </a:p>
          </p:txBody>
        </p:sp>
        <p:sp>
          <p:nvSpPr>
            <p:cNvPr id="87" name="TextBox 123"/>
            <p:cNvSpPr txBox="1">
              <a:spLocks noChangeArrowheads="1"/>
            </p:cNvSpPr>
            <p:nvPr/>
          </p:nvSpPr>
          <p:spPr bwMode="auto">
            <a:xfrm>
              <a:off x="2006502" y="3096840"/>
              <a:ext cx="338554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OR</a:t>
              </a:r>
            </a:p>
          </p:txBody>
        </p:sp>
        <p:sp>
          <p:nvSpPr>
            <p:cNvPr id="88" name="TextBox 124"/>
            <p:cNvSpPr txBox="1">
              <a:spLocks noChangeArrowheads="1"/>
            </p:cNvSpPr>
            <p:nvPr/>
          </p:nvSpPr>
          <p:spPr bwMode="auto">
            <a:xfrm>
              <a:off x="2169997" y="2615379"/>
              <a:ext cx="364202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WA</a:t>
              </a:r>
            </a:p>
          </p:txBody>
        </p:sp>
        <p:sp>
          <p:nvSpPr>
            <p:cNvPr id="89" name="TextBox 125"/>
            <p:cNvSpPr txBox="1">
              <a:spLocks noChangeArrowheads="1"/>
            </p:cNvSpPr>
            <p:nvPr/>
          </p:nvSpPr>
          <p:spPr bwMode="auto">
            <a:xfrm>
              <a:off x="1881270" y="4074288"/>
              <a:ext cx="338554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CA</a:t>
              </a:r>
            </a:p>
          </p:txBody>
        </p:sp>
        <p:sp>
          <p:nvSpPr>
            <p:cNvPr id="90" name="TextBox 126"/>
            <p:cNvSpPr txBox="1">
              <a:spLocks noChangeArrowheads="1"/>
            </p:cNvSpPr>
            <p:nvPr/>
          </p:nvSpPr>
          <p:spPr bwMode="auto">
            <a:xfrm>
              <a:off x="2659935" y="4548946"/>
              <a:ext cx="325079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AZ</a:t>
              </a:r>
            </a:p>
          </p:txBody>
        </p:sp>
        <p:sp>
          <p:nvSpPr>
            <p:cNvPr id="91" name="TextBox 127"/>
            <p:cNvSpPr txBox="1">
              <a:spLocks noChangeArrowheads="1"/>
            </p:cNvSpPr>
            <p:nvPr/>
          </p:nvSpPr>
          <p:spPr bwMode="auto">
            <a:xfrm>
              <a:off x="3338275" y="4647379"/>
              <a:ext cx="357151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NM</a:t>
              </a:r>
            </a:p>
          </p:txBody>
        </p:sp>
        <p:sp>
          <p:nvSpPr>
            <p:cNvPr id="92" name="TextBox 128"/>
            <p:cNvSpPr txBox="1">
              <a:spLocks noChangeArrowheads="1"/>
            </p:cNvSpPr>
            <p:nvPr/>
          </p:nvSpPr>
          <p:spPr bwMode="auto">
            <a:xfrm>
              <a:off x="3417416" y="4034604"/>
              <a:ext cx="338554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CO</a:t>
              </a:r>
            </a:p>
          </p:txBody>
        </p:sp>
        <p:sp>
          <p:nvSpPr>
            <p:cNvPr id="93" name="TextBox 129"/>
            <p:cNvSpPr txBox="1">
              <a:spLocks noChangeArrowheads="1"/>
            </p:cNvSpPr>
            <p:nvPr/>
          </p:nvSpPr>
          <p:spPr bwMode="auto">
            <a:xfrm>
              <a:off x="3266845" y="3467867"/>
              <a:ext cx="353975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WY*</a:t>
              </a:r>
            </a:p>
          </p:txBody>
        </p:sp>
        <p:sp>
          <p:nvSpPr>
            <p:cNvPr id="94" name="TextBox 130"/>
            <p:cNvSpPr txBox="1">
              <a:spLocks noChangeArrowheads="1"/>
            </p:cNvSpPr>
            <p:nvPr/>
          </p:nvSpPr>
          <p:spPr bwMode="auto">
            <a:xfrm>
              <a:off x="3187478" y="2875729"/>
              <a:ext cx="342864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MT</a:t>
              </a:r>
            </a:p>
          </p:txBody>
        </p:sp>
        <p:sp>
          <p:nvSpPr>
            <p:cNvPr id="95" name="TextBox 131"/>
            <p:cNvSpPr txBox="1">
              <a:spLocks noChangeArrowheads="1"/>
            </p:cNvSpPr>
            <p:nvPr/>
          </p:nvSpPr>
          <p:spPr bwMode="auto">
            <a:xfrm>
              <a:off x="4027178" y="2894779"/>
              <a:ext cx="341277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ND</a:t>
              </a:r>
            </a:p>
          </p:txBody>
        </p:sp>
        <p:sp>
          <p:nvSpPr>
            <p:cNvPr id="96" name="TextBox 132"/>
            <p:cNvSpPr txBox="1">
              <a:spLocks noChangeArrowheads="1"/>
            </p:cNvSpPr>
            <p:nvPr/>
          </p:nvSpPr>
          <p:spPr bwMode="auto">
            <a:xfrm>
              <a:off x="4027178" y="3290067"/>
              <a:ext cx="333845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SD</a:t>
              </a:r>
            </a:p>
          </p:txBody>
        </p:sp>
        <p:sp>
          <p:nvSpPr>
            <p:cNvPr id="97" name="TextBox 133"/>
            <p:cNvSpPr txBox="1">
              <a:spLocks noChangeArrowheads="1"/>
            </p:cNvSpPr>
            <p:nvPr/>
          </p:nvSpPr>
          <p:spPr bwMode="auto">
            <a:xfrm>
              <a:off x="4744654" y="3655192"/>
              <a:ext cx="300082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IA</a:t>
              </a:r>
            </a:p>
          </p:txBody>
        </p:sp>
        <p:sp>
          <p:nvSpPr>
            <p:cNvPr id="98" name="TextBox 134"/>
            <p:cNvSpPr txBox="1">
              <a:spLocks noChangeArrowheads="1"/>
            </p:cNvSpPr>
            <p:nvPr/>
          </p:nvSpPr>
          <p:spPr bwMode="auto">
            <a:xfrm>
              <a:off x="2773184" y="3885379"/>
              <a:ext cx="325404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UT</a:t>
              </a:r>
            </a:p>
          </p:txBody>
        </p:sp>
        <p:sp>
          <p:nvSpPr>
            <p:cNvPr id="99" name="TextBox 135"/>
            <p:cNvSpPr txBox="1">
              <a:spLocks noChangeArrowheads="1"/>
            </p:cNvSpPr>
            <p:nvPr/>
          </p:nvSpPr>
          <p:spPr bwMode="auto">
            <a:xfrm>
              <a:off x="6236748" y="5466529"/>
              <a:ext cx="312906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FL</a:t>
              </a:r>
            </a:p>
          </p:txBody>
        </p:sp>
        <p:sp>
          <p:nvSpPr>
            <p:cNvPr id="100" name="TextBox 136"/>
            <p:cNvSpPr txBox="1">
              <a:spLocks noChangeArrowheads="1"/>
            </p:cNvSpPr>
            <p:nvPr/>
          </p:nvSpPr>
          <p:spPr bwMode="auto">
            <a:xfrm>
              <a:off x="4836719" y="4639442"/>
              <a:ext cx="325404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AR</a:t>
              </a:r>
            </a:p>
          </p:txBody>
        </p:sp>
        <p:sp>
          <p:nvSpPr>
            <p:cNvPr id="101" name="TextBox 137"/>
            <p:cNvSpPr txBox="1">
              <a:spLocks noChangeArrowheads="1"/>
            </p:cNvSpPr>
            <p:nvPr/>
          </p:nvSpPr>
          <p:spPr bwMode="auto">
            <a:xfrm>
              <a:off x="4798623" y="4155254"/>
              <a:ext cx="355563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MO</a:t>
              </a:r>
            </a:p>
          </p:txBody>
        </p:sp>
        <p:sp>
          <p:nvSpPr>
            <p:cNvPr id="102" name="TextBox 138"/>
            <p:cNvSpPr txBox="1">
              <a:spLocks noChangeArrowheads="1"/>
            </p:cNvSpPr>
            <p:nvPr/>
          </p:nvSpPr>
          <p:spPr bwMode="auto">
            <a:xfrm>
              <a:off x="5178799" y="4874392"/>
              <a:ext cx="341259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MS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endParaRPr lang="en-US" alt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/>
              </a:endParaRPr>
            </a:p>
          </p:txBody>
        </p:sp>
        <p:sp>
          <p:nvSpPr>
            <p:cNvPr id="103" name="TextBox 139"/>
            <p:cNvSpPr txBox="1">
              <a:spLocks noChangeArrowheads="1"/>
            </p:cNvSpPr>
            <p:nvPr/>
          </p:nvSpPr>
          <p:spPr bwMode="auto">
            <a:xfrm>
              <a:off x="5525623" y="4887092"/>
              <a:ext cx="315879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AL</a:t>
              </a:r>
            </a:p>
          </p:txBody>
        </p:sp>
        <p:sp>
          <p:nvSpPr>
            <p:cNvPr id="104" name="TextBox 140"/>
            <p:cNvSpPr txBox="1">
              <a:spLocks noChangeArrowheads="1"/>
            </p:cNvSpPr>
            <p:nvPr/>
          </p:nvSpPr>
          <p:spPr bwMode="auto">
            <a:xfrm>
              <a:off x="4128767" y="3717104"/>
              <a:ext cx="330165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NE</a:t>
              </a:r>
            </a:p>
          </p:txBody>
        </p:sp>
        <p:sp>
          <p:nvSpPr>
            <p:cNvPr id="105" name="TextBox 141"/>
            <p:cNvSpPr txBox="1">
              <a:spLocks noChangeArrowheads="1"/>
            </p:cNvSpPr>
            <p:nvPr/>
          </p:nvSpPr>
          <p:spPr bwMode="auto">
            <a:xfrm>
              <a:off x="4185911" y="4155254"/>
              <a:ext cx="325880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KS</a:t>
              </a:r>
            </a:p>
          </p:txBody>
        </p:sp>
        <p:sp>
          <p:nvSpPr>
            <p:cNvPr id="106" name="TextBox 153"/>
            <p:cNvSpPr txBox="1">
              <a:spLocks noChangeArrowheads="1"/>
            </p:cNvSpPr>
            <p:nvPr/>
          </p:nvSpPr>
          <p:spPr bwMode="auto">
            <a:xfrm>
              <a:off x="1945389" y="5141092"/>
              <a:ext cx="323816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AK</a:t>
              </a:r>
            </a:p>
          </p:txBody>
        </p:sp>
        <p:sp>
          <p:nvSpPr>
            <p:cNvPr id="107" name="TextBox 107"/>
            <p:cNvSpPr txBox="1">
              <a:spLocks noChangeArrowheads="1"/>
            </p:cNvSpPr>
            <p:nvPr/>
          </p:nvSpPr>
          <p:spPr bwMode="auto">
            <a:xfrm>
              <a:off x="2920937" y="5580829"/>
              <a:ext cx="307975" cy="2159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no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800" dirty="0">
                  <a:latin typeface="Verdana" panose="020B0604030504040204" pitchFamily="34" charset="0"/>
                  <a:ea typeface="Verdana" panose="020B0604030504040204" pitchFamily="34" charset="0"/>
                  <a:cs typeface="Verdana"/>
                </a:rPr>
                <a:t>HI</a:t>
              </a:r>
            </a:p>
          </p:txBody>
        </p:sp>
      </p:grpSp>
      <p:sp>
        <p:nvSpPr>
          <p:cNvPr id="109" name="TextBox 138"/>
          <p:cNvSpPr txBox="1">
            <a:spLocks noChangeArrowheads="1"/>
          </p:cNvSpPr>
          <p:nvPr/>
        </p:nvSpPr>
        <p:spPr bwMode="auto">
          <a:xfrm>
            <a:off x="7321882" y="4621238"/>
            <a:ext cx="457200" cy="214312"/>
          </a:xfrm>
          <a:prstGeom prst="rect">
            <a:avLst/>
          </a:prstGeom>
          <a:solidFill>
            <a:srgbClr val="769DA3"/>
          </a:solidFill>
          <a:ln>
            <a:noFill/>
          </a:ln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MD</a:t>
            </a:r>
          </a:p>
        </p:txBody>
      </p:sp>
      <p:sp>
        <p:nvSpPr>
          <p:cNvPr id="110" name="TextBox 138"/>
          <p:cNvSpPr txBox="1">
            <a:spLocks noChangeArrowheads="1"/>
          </p:cNvSpPr>
          <p:nvPr/>
        </p:nvSpPr>
        <p:spPr bwMode="auto">
          <a:xfrm>
            <a:off x="7321882" y="3379813"/>
            <a:ext cx="457200" cy="223837"/>
          </a:xfrm>
          <a:prstGeom prst="rect">
            <a:avLst/>
          </a:prstGeom>
          <a:solidFill>
            <a:srgbClr val="769DA3"/>
          </a:solidFill>
          <a:ln>
            <a:noFill/>
          </a:ln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MA</a:t>
            </a:r>
          </a:p>
        </p:txBody>
      </p:sp>
      <p:sp>
        <p:nvSpPr>
          <p:cNvPr id="111" name="TextBox 138"/>
          <p:cNvSpPr txBox="1">
            <a:spLocks noChangeArrowheads="1"/>
          </p:cNvSpPr>
          <p:nvPr/>
        </p:nvSpPr>
        <p:spPr bwMode="auto">
          <a:xfrm>
            <a:off x="7321882" y="3629050"/>
            <a:ext cx="457200" cy="2222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RI</a:t>
            </a:r>
          </a:p>
        </p:txBody>
      </p:sp>
      <p:sp>
        <p:nvSpPr>
          <p:cNvPr id="112" name="TextBox 138"/>
          <p:cNvSpPr txBox="1">
            <a:spLocks noChangeArrowheads="1"/>
          </p:cNvSpPr>
          <p:nvPr/>
        </p:nvSpPr>
        <p:spPr bwMode="auto">
          <a:xfrm>
            <a:off x="7321882" y="3876700"/>
            <a:ext cx="457200" cy="222250"/>
          </a:xfrm>
          <a:prstGeom prst="rect">
            <a:avLst/>
          </a:prstGeom>
          <a:solidFill>
            <a:srgbClr val="769DA3"/>
          </a:solidFill>
          <a:ln>
            <a:noFill/>
          </a:ln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CT</a:t>
            </a:r>
          </a:p>
        </p:txBody>
      </p:sp>
      <p:sp>
        <p:nvSpPr>
          <p:cNvPr id="113" name="TextBox 138"/>
          <p:cNvSpPr txBox="1">
            <a:spLocks noChangeArrowheads="1"/>
          </p:cNvSpPr>
          <p:nvPr/>
        </p:nvSpPr>
        <p:spPr bwMode="auto">
          <a:xfrm>
            <a:off x="7321882" y="4860950"/>
            <a:ext cx="457200" cy="22383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DC</a:t>
            </a:r>
          </a:p>
        </p:txBody>
      </p:sp>
      <p:sp>
        <p:nvSpPr>
          <p:cNvPr id="114" name="TextBox 138"/>
          <p:cNvSpPr txBox="1">
            <a:spLocks noChangeArrowheads="1"/>
          </p:cNvSpPr>
          <p:nvPr/>
        </p:nvSpPr>
        <p:spPr bwMode="auto">
          <a:xfrm>
            <a:off x="7321882" y="4372000"/>
            <a:ext cx="457200" cy="223838"/>
          </a:xfrm>
          <a:prstGeom prst="rect">
            <a:avLst/>
          </a:prstGeom>
          <a:solidFill>
            <a:srgbClr val="769DA3"/>
          </a:solidFill>
          <a:ln>
            <a:noFill/>
          </a:ln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DE</a:t>
            </a:r>
          </a:p>
        </p:txBody>
      </p:sp>
      <p:sp>
        <p:nvSpPr>
          <p:cNvPr id="115" name="TextBox 114"/>
          <p:cNvSpPr txBox="1">
            <a:spLocks noChangeArrowheads="1"/>
          </p:cNvSpPr>
          <p:nvPr/>
        </p:nvSpPr>
        <p:spPr bwMode="auto">
          <a:xfrm>
            <a:off x="7321882" y="4124350"/>
            <a:ext cx="457200" cy="223838"/>
          </a:xfrm>
          <a:prstGeom prst="rect">
            <a:avLst/>
          </a:prstGeom>
          <a:solidFill>
            <a:srgbClr val="769DA3"/>
          </a:solidFill>
          <a:ln>
            <a:noFill/>
          </a:ln>
        </p:spPr>
        <p:txBody>
          <a:bodyPr wrap="none">
            <a:no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800" dirty="0"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NJ </a:t>
            </a:r>
          </a:p>
        </p:txBody>
      </p:sp>
      <p:sp>
        <p:nvSpPr>
          <p:cNvPr id="121" name="Rectangle 14">
            <a:extLst>
              <a:ext uri="{FF2B5EF4-FFF2-40B4-BE49-F238E27FC236}">
                <a16:creationId xmlns:a16="http://schemas.microsoft.com/office/drawing/2014/main" id="{B94512C0-77A9-3E42-B579-0736B3558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0" y="1413827"/>
            <a:ext cx="6567506" cy="276999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</a:rPr>
              <a:t>States expediting license renewal or activation for inactive or retired licensees</a:t>
            </a:r>
          </a:p>
        </p:txBody>
      </p:sp>
      <p:sp>
        <p:nvSpPr>
          <p:cNvPr id="122" name="Google Shape;73;p7">
            <a:extLst>
              <a:ext uri="{FF2B5EF4-FFF2-40B4-BE49-F238E27FC236}">
                <a16:creationId xmlns:a16="http://schemas.microsoft.com/office/drawing/2014/main" id="{4592189E-6B30-FE4E-B125-C592771DDFD1}"/>
              </a:ext>
            </a:extLst>
          </p:cNvPr>
          <p:cNvSpPr txBox="1"/>
          <p:nvPr/>
        </p:nvSpPr>
        <p:spPr>
          <a:xfrm>
            <a:off x="401620" y="5890452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700"/>
              <a:buFont typeface="Arial"/>
              <a:buNone/>
            </a:pPr>
            <a:r>
              <a:rPr lang="en-US" sz="10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* State is considering policy change, has a bill pending, has vague existing guidance, or requires that out-of-state practitioners have a preexisting relationship with the patient</a:t>
            </a:r>
            <a:endParaRPr lang="en-US" sz="700" dirty="0">
              <a:solidFill>
                <a:srgbClr val="7F7F7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700"/>
              <a:buFont typeface="Arial"/>
              <a:buNone/>
            </a:pPr>
            <a:r>
              <a:rPr lang="en-US" sz="7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Sources: Federation of State Medical Boards. </a:t>
            </a:r>
            <a:endParaRPr sz="700" dirty="0">
              <a:solidFill>
                <a:srgbClr val="7F7F7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Rectangle 14">
            <a:extLst>
              <a:ext uri="{FF2B5EF4-FFF2-40B4-BE49-F238E27FC236}">
                <a16:creationId xmlns:a16="http://schemas.microsoft.com/office/drawing/2014/main" id="{2D1B5491-4742-0743-B5CE-587E2B8FC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20" y="1689726"/>
            <a:ext cx="6436728" cy="262078"/>
          </a:xfrm>
          <a:prstGeom prst="rect">
            <a:avLst/>
          </a:prstGeom>
          <a:noFill/>
          <a:ln>
            <a:noFill/>
          </a:ln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FEDERATION OF STATE MEDICAL BOARDS, AS OF JUNE 9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422974" y="6410619"/>
            <a:ext cx="39427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Molly Newell | Slide last updated: June 23, 2020.</a:t>
            </a:r>
          </a:p>
        </p:txBody>
      </p:sp>
    </p:spTree>
    <p:extLst>
      <p:ext uri="{BB962C8B-B14F-4D97-AF65-F5344CB8AC3E}">
        <p14:creationId xmlns:p14="http://schemas.microsoft.com/office/powerpoint/2010/main" val="893441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1619" y="757881"/>
            <a:ext cx="8522043" cy="640080"/>
          </a:xfrm>
        </p:spPr>
        <p:txBody>
          <a:bodyPr>
            <a:normAutofit fontScale="90000"/>
          </a:bodyPr>
          <a:lstStyle/>
          <a:p>
            <a:r>
              <a:rPr lang="en-US" dirty="0"/>
              <a:t>States are activating interstate compact laws in response to COVID-19, making it easier for practitioners to work where needed most </a:t>
            </a:r>
          </a:p>
        </p:txBody>
      </p:sp>
      <p:sp>
        <p:nvSpPr>
          <p:cNvPr id="122" name="Google Shape;73;p7">
            <a:extLst>
              <a:ext uri="{FF2B5EF4-FFF2-40B4-BE49-F238E27FC236}">
                <a16:creationId xmlns:a16="http://schemas.microsoft.com/office/drawing/2014/main" id="{4592189E-6B30-FE4E-B125-C592771DDFD1}"/>
              </a:ext>
            </a:extLst>
          </p:cNvPr>
          <p:cNvSpPr txBox="1"/>
          <p:nvPr/>
        </p:nvSpPr>
        <p:spPr>
          <a:xfrm>
            <a:off x="401620" y="6209111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700"/>
              <a:buFont typeface="Arial"/>
              <a:buNone/>
            </a:pPr>
            <a:r>
              <a:rPr lang="en-US" sz="7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Sources: National Conference of State Legislators, Interstate Medical Licensure Compact Commission, Politico. </a:t>
            </a:r>
            <a:endParaRPr sz="700" dirty="0">
              <a:solidFill>
                <a:srgbClr val="7F7F7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22974" y="6410619"/>
            <a:ext cx="39427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Molly Newell | Slide last updated: June 24, 2020.</a:t>
            </a:r>
          </a:p>
        </p:txBody>
      </p:sp>
      <p:sp>
        <p:nvSpPr>
          <p:cNvPr id="232" name="TextBox 13">
            <a:extLst>
              <a:ext uri="{FF2B5EF4-FFF2-40B4-BE49-F238E27FC236}">
                <a16:creationId xmlns:a16="http://schemas.microsoft.com/office/drawing/2014/main" id="{B48278E6-CB6D-AF4E-87E0-FE4D0FF07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08" y="1689001"/>
            <a:ext cx="7900310" cy="714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States that have passed a version of the Uniform Emergency Volunteer Health Practitioners Act (UEVHPA)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chemeClr val="accent2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States that have joined the Interstate Medical Licensure Compact (IMLC)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solidFill>
                  <a:schemeClr val="accent2"/>
                </a:solidFill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States where </a:t>
            </a:r>
            <a:r>
              <a:rPr lang="en-US" altLang="en-US" sz="1000" b="1" dirty="0">
                <a:solidFill>
                  <a:schemeClr val="accent2"/>
                </a:solidFill>
                <a:latin typeface="Verdana"/>
                <a:cs typeface="Verdana"/>
              </a:rPr>
              <a:t>c</a:t>
            </a:r>
            <a:r>
              <a:rPr lang="en-US" altLang="en-US" sz="1000" dirty="0">
                <a:latin typeface="Verdana"/>
                <a:cs typeface="Verdana"/>
              </a:rPr>
              <a:t>ompact legislation to join IMLC has been introduced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solidFill>
                  <a:schemeClr val="accent2"/>
                </a:solidFill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States where IMLC legislation passed, implementation in process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000" dirty="0">
              <a:latin typeface="Verdana"/>
              <a:cs typeface="Verdana"/>
            </a:endParaRPr>
          </a:p>
        </p:txBody>
      </p:sp>
      <p:grpSp>
        <p:nvGrpSpPr>
          <p:cNvPr id="233" name="Group 232"/>
          <p:cNvGrpSpPr/>
          <p:nvPr/>
        </p:nvGrpSpPr>
        <p:grpSpPr>
          <a:xfrm>
            <a:off x="461903" y="2392320"/>
            <a:ext cx="8220193" cy="2034771"/>
            <a:chOff x="461903" y="2469810"/>
            <a:chExt cx="8220193" cy="2034771"/>
          </a:xfrm>
        </p:grpSpPr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B0B35C19-81F2-344A-97AF-6DDE2AC5C124}"/>
                </a:ext>
              </a:extLst>
            </p:cNvPr>
            <p:cNvSpPr txBox="1"/>
            <p:nvPr/>
          </p:nvSpPr>
          <p:spPr>
            <a:xfrm>
              <a:off x="813092" y="2469810"/>
              <a:ext cx="7869004" cy="2850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AL   AK   AZ   AR   CA   CO   CT   DE  FL   GA   HI    ID    IL    IN    IA    KS   KY   LA  ME  MD  MA  MI   MN  MS  MO</a:t>
              </a:r>
            </a:p>
          </p:txBody>
        </p:sp>
        <p:sp>
          <p:nvSpPr>
            <p:cNvPr id="235" name="Rectangle 234">
              <a:extLst>
                <a:ext uri="{FF2B5EF4-FFF2-40B4-BE49-F238E27FC236}">
                  <a16:creationId xmlns:a16="http://schemas.microsoft.com/office/drawing/2014/main" id="{CC24E77B-D205-6E40-BF24-7C795E908FD1}"/>
                </a:ext>
              </a:extLst>
            </p:cNvPr>
            <p:cNvSpPr/>
            <p:nvPr/>
          </p:nvSpPr>
          <p:spPr>
            <a:xfrm>
              <a:off x="875971" y="2760902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36" name="Rectangle 235">
              <a:extLst>
                <a:ext uri="{FF2B5EF4-FFF2-40B4-BE49-F238E27FC236}">
                  <a16:creationId xmlns:a16="http://schemas.microsoft.com/office/drawing/2014/main" id="{6717390B-D871-ED43-96E0-81E968D796D9}"/>
                </a:ext>
              </a:extLst>
            </p:cNvPr>
            <p:cNvSpPr/>
            <p:nvPr/>
          </p:nvSpPr>
          <p:spPr>
            <a:xfrm>
              <a:off x="1185386" y="2760902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id="{F250E0F9-17D3-5646-BA47-84788952975D}"/>
                </a:ext>
              </a:extLst>
            </p:cNvPr>
            <p:cNvSpPr/>
            <p:nvPr/>
          </p:nvSpPr>
          <p:spPr>
            <a:xfrm>
              <a:off x="1494802" y="2760902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8" name="Rectangle 237">
              <a:extLst>
                <a:ext uri="{FF2B5EF4-FFF2-40B4-BE49-F238E27FC236}">
                  <a16:creationId xmlns:a16="http://schemas.microsoft.com/office/drawing/2014/main" id="{8C7B86D3-127A-F547-83F7-CB857C95DE6D}"/>
                </a:ext>
              </a:extLst>
            </p:cNvPr>
            <p:cNvSpPr/>
            <p:nvPr/>
          </p:nvSpPr>
          <p:spPr>
            <a:xfrm>
              <a:off x="1804217" y="2760902"/>
              <a:ext cx="254340" cy="11069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9" name="Rectangle 238">
              <a:extLst>
                <a:ext uri="{FF2B5EF4-FFF2-40B4-BE49-F238E27FC236}">
                  <a16:creationId xmlns:a16="http://schemas.microsoft.com/office/drawing/2014/main" id="{1E91DF9F-39D9-DD4F-A441-10A502E9157F}"/>
                </a:ext>
              </a:extLst>
            </p:cNvPr>
            <p:cNvSpPr/>
            <p:nvPr/>
          </p:nvSpPr>
          <p:spPr>
            <a:xfrm>
              <a:off x="2113632" y="2760902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BA746E07-6B0B-7F45-BFCE-4AC8D30B2378}"/>
                </a:ext>
              </a:extLst>
            </p:cNvPr>
            <p:cNvSpPr/>
            <p:nvPr/>
          </p:nvSpPr>
          <p:spPr>
            <a:xfrm>
              <a:off x="2423048" y="2760902"/>
              <a:ext cx="254340" cy="11069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1" name="Rectangle 240">
              <a:extLst>
                <a:ext uri="{FF2B5EF4-FFF2-40B4-BE49-F238E27FC236}">
                  <a16:creationId xmlns:a16="http://schemas.microsoft.com/office/drawing/2014/main" id="{03F7235C-D774-2E45-A366-428843031193}"/>
                </a:ext>
              </a:extLst>
            </p:cNvPr>
            <p:cNvSpPr/>
            <p:nvPr/>
          </p:nvSpPr>
          <p:spPr>
            <a:xfrm>
              <a:off x="2732463" y="2760902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2" name="Rectangle 241">
              <a:extLst>
                <a:ext uri="{FF2B5EF4-FFF2-40B4-BE49-F238E27FC236}">
                  <a16:creationId xmlns:a16="http://schemas.microsoft.com/office/drawing/2014/main" id="{1C456A22-19B7-2942-99EA-317AE13A482F}"/>
                </a:ext>
              </a:extLst>
            </p:cNvPr>
            <p:cNvSpPr/>
            <p:nvPr/>
          </p:nvSpPr>
          <p:spPr>
            <a:xfrm>
              <a:off x="3041878" y="2760902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3" name="Rectangle 242">
              <a:extLst>
                <a:ext uri="{FF2B5EF4-FFF2-40B4-BE49-F238E27FC236}">
                  <a16:creationId xmlns:a16="http://schemas.microsoft.com/office/drawing/2014/main" id="{6CC2F400-8EC7-6A44-A5D7-5CC33ED2A977}"/>
                </a:ext>
              </a:extLst>
            </p:cNvPr>
            <p:cNvSpPr/>
            <p:nvPr/>
          </p:nvSpPr>
          <p:spPr>
            <a:xfrm>
              <a:off x="3351294" y="2760902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4" name="Rectangle 243">
              <a:extLst>
                <a:ext uri="{FF2B5EF4-FFF2-40B4-BE49-F238E27FC236}">
                  <a16:creationId xmlns:a16="http://schemas.microsoft.com/office/drawing/2014/main" id="{38445E44-197B-5E44-9984-677A9B0BF519}"/>
                </a:ext>
              </a:extLst>
            </p:cNvPr>
            <p:cNvSpPr/>
            <p:nvPr/>
          </p:nvSpPr>
          <p:spPr>
            <a:xfrm>
              <a:off x="3660709" y="2760902"/>
              <a:ext cx="254340" cy="11069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5" name="Rectangle 244">
              <a:extLst>
                <a:ext uri="{FF2B5EF4-FFF2-40B4-BE49-F238E27FC236}">
                  <a16:creationId xmlns:a16="http://schemas.microsoft.com/office/drawing/2014/main" id="{3DEF8D26-0B6D-4641-96B1-AC18F7B84EA5}"/>
                </a:ext>
              </a:extLst>
            </p:cNvPr>
            <p:cNvSpPr/>
            <p:nvPr/>
          </p:nvSpPr>
          <p:spPr>
            <a:xfrm>
              <a:off x="3970124" y="2760902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6" name="Rectangle 245">
              <a:extLst>
                <a:ext uri="{FF2B5EF4-FFF2-40B4-BE49-F238E27FC236}">
                  <a16:creationId xmlns:a16="http://schemas.microsoft.com/office/drawing/2014/main" id="{F800F577-E609-FE4E-8BF7-FC7AF8E4C445}"/>
                </a:ext>
              </a:extLst>
            </p:cNvPr>
            <p:cNvSpPr/>
            <p:nvPr/>
          </p:nvSpPr>
          <p:spPr>
            <a:xfrm>
              <a:off x="4279537" y="2760902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3402840B-BF06-3441-93C6-0F5735409699}"/>
                </a:ext>
              </a:extLst>
            </p:cNvPr>
            <p:cNvSpPr/>
            <p:nvPr/>
          </p:nvSpPr>
          <p:spPr>
            <a:xfrm>
              <a:off x="4588950" y="2760902"/>
              <a:ext cx="254340" cy="11069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8" name="Rectangle 247">
              <a:extLst>
                <a:ext uri="{FF2B5EF4-FFF2-40B4-BE49-F238E27FC236}">
                  <a16:creationId xmlns:a16="http://schemas.microsoft.com/office/drawing/2014/main" id="{38B0CA9B-EC1A-8046-952A-1D5E6058BFEB}"/>
                </a:ext>
              </a:extLst>
            </p:cNvPr>
            <p:cNvSpPr/>
            <p:nvPr/>
          </p:nvSpPr>
          <p:spPr>
            <a:xfrm>
              <a:off x="4898365" y="2760902"/>
              <a:ext cx="254340" cy="11069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B9C3A663-0C9D-DA4D-858F-B548DA4BD452}"/>
                </a:ext>
              </a:extLst>
            </p:cNvPr>
            <p:cNvSpPr/>
            <p:nvPr/>
          </p:nvSpPr>
          <p:spPr>
            <a:xfrm>
              <a:off x="5207781" y="2760902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7C6E2CBA-0A22-7D41-B1B4-A788419F9FCB}"/>
                </a:ext>
              </a:extLst>
            </p:cNvPr>
            <p:cNvSpPr/>
            <p:nvPr/>
          </p:nvSpPr>
          <p:spPr>
            <a:xfrm>
              <a:off x="5517196" y="2760902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40D4F21D-1CCD-6B4D-BAC3-160EA56A5329}"/>
                </a:ext>
              </a:extLst>
            </p:cNvPr>
            <p:cNvSpPr/>
            <p:nvPr/>
          </p:nvSpPr>
          <p:spPr>
            <a:xfrm>
              <a:off x="5826611" y="2760902"/>
              <a:ext cx="254340" cy="11069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2" name="Rectangle 251">
              <a:extLst>
                <a:ext uri="{FF2B5EF4-FFF2-40B4-BE49-F238E27FC236}">
                  <a16:creationId xmlns:a16="http://schemas.microsoft.com/office/drawing/2014/main" id="{1EDC0E1B-2589-084F-8E0B-B560B9039A43}"/>
                </a:ext>
              </a:extLst>
            </p:cNvPr>
            <p:cNvSpPr/>
            <p:nvPr/>
          </p:nvSpPr>
          <p:spPr>
            <a:xfrm>
              <a:off x="6136027" y="2760902"/>
              <a:ext cx="254340" cy="11069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3" name="Rectangle 252">
              <a:extLst>
                <a:ext uri="{FF2B5EF4-FFF2-40B4-BE49-F238E27FC236}">
                  <a16:creationId xmlns:a16="http://schemas.microsoft.com/office/drawing/2014/main" id="{6D2CAD67-1581-564B-9D42-1868DC52EF92}"/>
                </a:ext>
              </a:extLst>
            </p:cNvPr>
            <p:cNvSpPr/>
            <p:nvPr/>
          </p:nvSpPr>
          <p:spPr>
            <a:xfrm>
              <a:off x="6445442" y="2760902"/>
              <a:ext cx="254340" cy="11069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4" name="Rectangle 253">
              <a:extLst>
                <a:ext uri="{FF2B5EF4-FFF2-40B4-BE49-F238E27FC236}">
                  <a16:creationId xmlns:a16="http://schemas.microsoft.com/office/drawing/2014/main" id="{797C9B01-8803-CB4B-A665-11F28148097B}"/>
                </a:ext>
              </a:extLst>
            </p:cNvPr>
            <p:cNvSpPr/>
            <p:nvPr/>
          </p:nvSpPr>
          <p:spPr>
            <a:xfrm>
              <a:off x="6754857" y="2760902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89977504-EE14-D84E-AD82-D376ED3B9ACB}"/>
                </a:ext>
              </a:extLst>
            </p:cNvPr>
            <p:cNvSpPr/>
            <p:nvPr/>
          </p:nvSpPr>
          <p:spPr>
            <a:xfrm>
              <a:off x="7064273" y="2760902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6" name="Rectangle 255">
              <a:extLst>
                <a:ext uri="{FF2B5EF4-FFF2-40B4-BE49-F238E27FC236}">
                  <a16:creationId xmlns:a16="http://schemas.microsoft.com/office/drawing/2014/main" id="{29A16A6A-EFF2-AC42-9399-F44330AE3D0F}"/>
                </a:ext>
              </a:extLst>
            </p:cNvPr>
            <p:cNvSpPr/>
            <p:nvPr/>
          </p:nvSpPr>
          <p:spPr>
            <a:xfrm>
              <a:off x="7373688" y="2760902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7" name="Rectangle 256">
              <a:extLst>
                <a:ext uri="{FF2B5EF4-FFF2-40B4-BE49-F238E27FC236}">
                  <a16:creationId xmlns:a16="http://schemas.microsoft.com/office/drawing/2014/main" id="{9C455A36-8FB5-AD47-AED9-870A4AFAE9E8}"/>
                </a:ext>
              </a:extLst>
            </p:cNvPr>
            <p:cNvSpPr/>
            <p:nvPr/>
          </p:nvSpPr>
          <p:spPr>
            <a:xfrm>
              <a:off x="7683103" y="2760902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8" name="Rectangle 257">
              <a:extLst>
                <a:ext uri="{FF2B5EF4-FFF2-40B4-BE49-F238E27FC236}">
                  <a16:creationId xmlns:a16="http://schemas.microsoft.com/office/drawing/2014/main" id="{90CFBF72-B311-5243-BC40-4DDC8BD00DB8}"/>
                </a:ext>
              </a:extLst>
            </p:cNvPr>
            <p:cNvSpPr/>
            <p:nvPr/>
          </p:nvSpPr>
          <p:spPr>
            <a:xfrm>
              <a:off x="7992516" y="2760902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id="{D6114B28-56C8-4241-9CE4-0BAD0B9F6DA4}"/>
                </a:ext>
              </a:extLst>
            </p:cNvPr>
            <p:cNvSpPr/>
            <p:nvPr/>
          </p:nvSpPr>
          <p:spPr>
            <a:xfrm>
              <a:off x="8301929" y="2760902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0" name="Rectangle 259">
              <a:extLst>
                <a:ext uri="{FF2B5EF4-FFF2-40B4-BE49-F238E27FC236}">
                  <a16:creationId xmlns:a16="http://schemas.microsoft.com/office/drawing/2014/main" id="{434A2B51-8D22-844C-BBAA-69B6C289A772}"/>
                </a:ext>
              </a:extLst>
            </p:cNvPr>
            <p:cNvSpPr/>
            <p:nvPr/>
          </p:nvSpPr>
          <p:spPr>
            <a:xfrm>
              <a:off x="875971" y="2977469"/>
              <a:ext cx="254340" cy="1106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61" name="Rectangle 260">
              <a:extLst>
                <a:ext uri="{FF2B5EF4-FFF2-40B4-BE49-F238E27FC236}">
                  <a16:creationId xmlns:a16="http://schemas.microsoft.com/office/drawing/2014/main" id="{B5631BFB-D4FB-2D49-B105-0066FCFC7802}"/>
                </a:ext>
              </a:extLst>
            </p:cNvPr>
            <p:cNvSpPr/>
            <p:nvPr/>
          </p:nvSpPr>
          <p:spPr>
            <a:xfrm>
              <a:off x="1185386" y="2977469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2" name="Rectangle 261">
              <a:extLst>
                <a:ext uri="{FF2B5EF4-FFF2-40B4-BE49-F238E27FC236}">
                  <a16:creationId xmlns:a16="http://schemas.microsoft.com/office/drawing/2014/main" id="{08623459-904D-F042-B3EC-1C928FABEFFE}"/>
                </a:ext>
              </a:extLst>
            </p:cNvPr>
            <p:cNvSpPr/>
            <p:nvPr/>
          </p:nvSpPr>
          <p:spPr>
            <a:xfrm>
              <a:off x="1494802" y="2977469"/>
              <a:ext cx="254340" cy="1106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3" name="Rectangle 262">
              <a:extLst>
                <a:ext uri="{FF2B5EF4-FFF2-40B4-BE49-F238E27FC236}">
                  <a16:creationId xmlns:a16="http://schemas.microsoft.com/office/drawing/2014/main" id="{D1266B46-8F0B-8644-8E99-C6A0EFF960BA}"/>
                </a:ext>
              </a:extLst>
            </p:cNvPr>
            <p:cNvSpPr/>
            <p:nvPr/>
          </p:nvSpPr>
          <p:spPr>
            <a:xfrm>
              <a:off x="1804217" y="2977469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4" name="Rectangle 263">
              <a:extLst>
                <a:ext uri="{FF2B5EF4-FFF2-40B4-BE49-F238E27FC236}">
                  <a16:creationId xmlns:a16="http://schemas.microsoft.com/office/drawing/2014/main" id="{0BD84E7F-13AA-F642-835F-0107FA48E1FC}"/>
                </a:ext>
              </a:extLst>
            </p:cNvPr>
            <p:cNvSpPr/>
            <p:nvPr/>
          </p:nvSpPr>
          <p:spPr>
            <a:xfrm>
              <a:off x="2113632" y="2977469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5" name="Rectangle 264">
              <a:extLst>
                <a:ext uri="{FF2B5EF4-FFF2-40B4-BE49-F238E27FC236}">
                  <a16:creationId xmlns:a16="http://schemas.microsoft.com/office/drawing/2014/main" id="{5C738D08-E5E8-5149-B9E6-50B2AC3F3844}"/>
                </a:ext>
              </a:extLst>
            </p:cNvPr>
            <p:cNvSpPr/>
            <p:nvPr/>
          </p:nvSpPr>
          <p:spPr>
            <a:xfrm>
              <a:off x="2423048" y="2977469"/>
              <a:ext cx="254340" cy="1106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6" name="Rectangle 265">
              <a:extLst>
                <a:ext uri="{FF2B5EF4-FFF2-40B4-BE49-F238E27FC236}">
                  <a16:creationId xmlns:a16="http://schemas.microsoft.com/office/drawing/2014/main" id="{48CE8C4E-8166-1F4F-89B2-34E546946A23}"/>
                </a:ext>
              </a:extLst>
            </p:cNvPr>
            <p:cNvSpPr/>
            <p:nvPr/>
          </p:nvSpPr>
          <p:spPr>
            <a:xfrm>
              <a:off x="2732463" y="2977469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1C9DAAB4-13E8-CA4D-99D3-E787C3911214}"/>
                </a:ext>
              </a:extLst>
            </p:cNvPr>
            <p:cNvSpPr/>
            <p:nvPr/>
          </p:nvSpPr>
          <p:spPr>
            <a:xfrm>
              <a:off x="3041878" y="2977469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8" name="Rectangle 267">
              <a:extLst>
                <a:ext uri="{FF2B5EF4-FFF2-40B4-BE49-F238E27FC236}">
                  <a16:creationId xmlns:a16="http://schemas.microsoft.com/office/drawing/2014/main" id="{8B5B3EFE-1F0A-6A43-8B3C-0330C72F0C40}"/>
                </a:ext>
              </a:extLst>
            </p:cNvPr>
            <p:cNvSpPr/>
            <p:nvPr/>
          </p:nvSpPr>
          <p:spPr>
            <a:xfrm>
              <a:off x="3351294" y="2977469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9" name="Rectangle 268">
              <a:extLst>
                <a:ext uri="{FF2B5EF4-FFF2-40B4-BE49-F238E27FC236}">
                  <a16:creationId xmlns:a16="http://schemas.microsoft.com/office/drawing/2014/main" id="{96EC6E06-6C4E-C449-9938-82080355F275}"/>
                </a:ext>
              </a:extLst>
            </p:cNvPr>
            <p:cNvSpPr/>
            <p:nvPr/>
          </p:nvSpPr>
          <p:spPr>
            <a:xfrm>
              <a:off x="3660709" y="2977469"/>
              <a:ext cx="254340" cy="1106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0" name="Rectangle 269">
              <a:extLst>
                <a:ext uri="{FF2B5EF4-FFF2-40B4-BE49-F238E27FC236}">
                  <a16:creationId xmlns:a16="http://schemas.microsoft.com/office/drawing/2014/main" id="{D450BDD0-DAFA-3349-8B7A-D357F42820F3}"/>
                </a:ext>
              </a:extLst>
            </p:cNvPr>
            <p:cNvSpPr/>
            <p:nvPr/>
          </p:nvSpPr>
          <p:spPr>
            <a:xfrm>
              <a:off x="3970124" y="2977469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1" name="Rectangle 270">
              <a:extLst>
                <a:ext uri="{FF2B5EF4-FFF2-40B4-BE49-F238E27FC236}">
                  <a16:creationId xmlns:a16="http://schemas.microsoft.com/office/drawing/2014/main" id="{468F22B3-4524-2442-9A95-9EC3AF4EE211}"/>
                </a:ext>
              </a:extLst>
            </p:cNvPr>
            <p:cNvSpPr/>
            <p:nvPr/>
          </p:nvSpPr>
          <p:spPr>
            <a:xfrm>
              <a:off x="4279537" y="2977469"/>
              <a:ext cx="254340" cy="1106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2" name="Rectangle 271">
              <a:extLst>
                <a:ext uri="{FF2B5EF4-FFF2-40B4-BE49-F238E27FC236}">
                  <a16:creationId xmlns:a16="http://schemas.microsoft.com/office/drawing/2014/main" id="{3B5E315C-1A07-914D-8908-E463FE4B1DAE}"/>
                </a:ext>
              </a:extLst>
            </p:cNvPr>
            <p:cNvSpPr/>
            <p:nvPr/>
          </p:nvSpPr>
          <p:spPr>
            <a:xfrm>
              <a:off x="4588950" y="2977469"/>
              <a:ext cx="254340" cy="1106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3" name="Rectangle 272">
              <a:extLst>
                <a:ext uri="{FF2B5EF4-FFF2-40B4-BE49-F238E27FC236}">
                  <a16:creationId xmlns:a16="http://schemas.microsoft.com/office/drawing/2014/main" id="{BC18F438-3B78-4F4F-A3E2-DAADA5545944}"/>
                </a:ext>
              </a:extLst>
            </p:cNvPr>
            <p:cNvSpPr/>
            <p:nvPr/>
          </p:nvSpPr>
          <p:spPr>
            <a:xfrm>
              <a:off x="4898365" y="2977469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4" name="Rectangle 273">
              <a:extLst>
                <a:ext uri="{FF2B5EF4-FFF2-40B4-BE49-F238E27FC236}">
                  <a16:creationId xmlns:a16="http://schemas.microsoft.com/office/drawing/2014/main" id="{F4C07848-536B-CE48-A246-CF09FD1EB6E1}"/>
                </a:ext>
              </a:extLst>
            </p:cNvPr>
            <p:cNvSpPr/>
            <p:nvPr/>
          </p:nvSpPr>
          <p:spPr>
            <a:xfrm>
              <a:off x="5207781" y="2977469"/>
              <a:ext cx="254340" cy="1106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5" name="Rectangle 274">
              <a:extLst>
                <a:ext uri="{FF2B5EF4-FFF2-40B4-BE49-F238E27FC236}">
                  <a16:creationId xmlns:a16="http://schemas.microsoft.com/office/drawing/2014/main" id="{E6DDF55E-4C29-3F42-88CA-5D5AE7CBECC5}"/>
                </a:ext>
              </a:extLst>
            </p:cNvPr>
            <p:cNvSpPr/>
            <p:nvPr/>
          </p:nvSpPr>
          <p:spPr>
            <a:xfrm>
              <a:off x="5517196" y="2977469"/>
              <a:ext cx="254340" cy="1106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6" name="Rectangle 275">
              <a:extLst>
                <a:ext uri="{FF2B5EF4-FFF2-40B4-BE49-F238E27FC236}">
                  <a16:creationId xmlns:a16="http://schemas.microsoft.com/office/drawing/2014/main" id="{FAB12BA1-7E4E-B441-BF68-F5F76EA3AC1B}"/>
                </a:ext>
              </a:extLst>
            </p:cNvPr>
            <p:cNvSpPr/>
            <p:nvPr/>
          </p:nvSpPr>
          <p:spPr>
            <a:xfrm>
              <a:off x="5826611" y="2977469"/>
              <a:ext cx="254340" cy="11069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7" name="Rectangle 276">
              <a:extLst>
                <a:ext uri="{FF2B5EF4-FFF2-40B4-BE49-F238E27FC236}">
                  <a16:creationId xmlns:a16="http://schemas.microsoft.com/office/drawing/2014/main" id="{0BE743B2-982A-C04A-8CEB-A00C1F62B14E}"/>
                </a:ext>
              </a:extLst>
            </p:cNvPr>
            <p:cNvSpPr/>
            <p:nvPr/>
          </p:nvSpPr>
          <p:spPr>
            <a:xfrm>
              <a:off x="6136027" y="2977469"/>
              <a:ext cx="254340" cy="11069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8" name="Rectangle 277">
              <a:extLst>
                <a:ext uri="{FF2B5EF4-FFF2-40B4-BE49-F238E27FC236}">
                  <a16:creationId xmlns:a16="http://schemas.microsoft.com/office/drawing/2014/main" id="{BF403F40-E31F-2E4D-A3BC-4D510CC6230A}"/>
                </a:ext>
              </a:extLst>
            </p:cNvPr>
            <p:cNvSpPr/>
            <p:nvPr/>
          </p:nvSpPr>
          <p:spPr>
            <a:xfrm>
              <a:off x="6445442" y="2977469"/>
              <a:ext cx="254340" cy="1106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9" name="Rectangle 278">
              <a:extLst>
                <a:ext uri="{FF2B5EF4-FFF2-40B4-BE49-F238E27FC236}">
                  <a16:creationId xmlns:a16="http://schemas.microsoft.com/office/drawing/2014/main" id="{3B80D8E6-37AF-F447-AF7C-ACF8B997BD9F}"/>
                </a:ext>
              </a:extLst>
            </p:cNvPr>
            <p:cNvSpPr/>
            <p:nvPr/>
          </p:nvSpPr>
          <p:spPr>
            <a:xfrm>
              <a:off x="6754857" y="2977469"/>
              <a:ext cx="254340" cy="1106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0" name="Rectangle 279">
              <a:extLst>
                <a:ext uri="{FF2B5EF4-FFF2-40B4-BE49-F238E27FC236}">
                  <a16:creationId xmlns:a16="http://schemas.microsoft.com/office/drawing/2014/main" id="{EAB65DA8-9455-8E41-8E20-3E3C69BABA60}"/>
                </a:ext>
              </a:extLst>
            </p:cNvPr>
            <p:cNvSpPr/>
            <p:nvPr/>
          </p:nvSpPr>
          <p:spPr>
            <a:xfrm>
              <a:off x="7064273" y="2977469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1" name="Rectangle 280">
              <a:extLst>
                <a:ext uri="{FF2B5EF4-FFF2-40B4-BE49-F238E27FC236}">
                  <a16:creationId xmlns:a16="http://schemas.microsoft.com/office/drawing/2014/main" id="{0B1FB205-F180-BC4D-9BD0-03D6FBE6265F}"/>
                </a:ext>
              </a:extLst>
            </p:cNvPr>
            <p:cNvSpPr/>
            <p:nvPr/>
          </p:nvSpPr>
          <p:spPr>
            <a:xfrm>
              <a:off x="7373688" y="2977469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2" name="Rectangle 281">
              <a:extLst>
                <a:ext uri="{FF2B5EF4-FFF2-40B4-BE49-F238E27FC236}">
                  <a16:creationId xmlns:a16="http://schemas.microsoft.com/office/drawing/2014/main" id="{04EE1D5B-19CA-7B46-B05D-583FE7740FD3}"/>
                </a:ext>
              </a:extLst>
            </p:cNvPr>
            <p:cNvSpPr/>
            <p:nvPr/>
          </p:nvSpPr>
          <p:spPr>
            <a:xfrm>
              <a:off x="7683103" y="2977469"/>
              <a:ext cx="254340" cy="1106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3" name="Rectangle 282">
              <a:extLst>
                <a:ext uri="{FF2B5EF4-FFF2-40B4-BE49-F238E27FC236}">
                  <a16:creationId xmlns:a16="http://schemas.microsoft.com/office/drawing/2014/main" id="{EB22A377-9C8D-BD4E-B9DC-F12F474B8725}"/>
                </a:ext>
              </a:extLst>
            </p:cNvPr>
            <p:cNvSpPr/>
            <p:nvPr/>
          </p:nvSpPr>
          <p:spPr>
            <a:xfrm>
              <a:off x="7992516" y="2977469"/>
              <a:ext cx="254340" cy="1106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4" name="Rectangle 283">
              <a:extLst>
                <a:ext uri="{FF2B5EF4-FFF2-40B4-BE49-F238E27FC236}">
                  <a16:creationId xmlns:a16="http://schemas.microsoft.com/office/drawing/2014/main" id="{E41E47CF-20AB-EE43-8746-AA10F0F0FF03}"/>
                </a:ext>
              </a:extLst>
            </p:cNvPr>
            <p:cNvSpPr/>
            <p:nvPr/>
          </p:nvSpPr>
          <p:spPr>
            <a:xfrm>
              <a:off x="8301929" y="2977469"/>
              <a:ext cx="254340" cy="11069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5" name="Rectangle 284">
              <a:extLst>
                <a:ext uri="{FF2B5EF4-FFF2-40B4-BE49-F238E27FC236}">
                  <a16:creationId xmlns:a16="http://schemas.microsoft.com/office/drawing/2014/main" id="{D42622A2-F8B8-7340-A9A5-A26EE6C360B2}"/>
                </a:ext>
              </a:extLst>
            </p:cNvPr>
            <p:cNvSpPr/>
            <p:nvPr/>
          </p:nvSpPr>
          <p:spPr>
            <a:xfrm>
              <a:off x="461903" y="2766424"/>
              <a:ext cx="254340" cy="11069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6" name="Rectangle 285">
              <a:extLst>
                <a:ext uri="{FF2B5EF4-FFF2-40B4-BE49-F238E27FC236}">
                  <a16:creationId xmlns:a16="http://schemas.microsoft.com/office/drawing/2014/main" id="{5AC9DF35-BC18-3746-A71F-D5991C39B8BE}"/>
                </a:ext>
              </a:extLst>
            </p:cNvPr>
            <p:cNvSpPr/>
            <p:nvPr/>
          </p:nvSpPr>
          <p:spPr>
            <a:xfrm>
              <a:off x="461903" y="2982991"/>
              <a:ext cx="254340" cy="1106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7" name="Rectangle 286">
              <a:extLst>
                <a:ext uri="{FF2B5EF4-FFF2-40B4-BE49-F238E27FC236}">
                  <a16:creationId xmlns:a16="http://schemas.microsoft.com/office/drawing/2014/main" id="{CD254D0B-35C3-6146-ADE7-88C8E7C32F99}"/>
                </a:ext>
              </a:extLst>
            </p:cNvPr>
            <p:cNvSpPr/>
            <p:nvPr/>
          </p:nvSpPr>
          <p:spPr>
            <a:xfrm>
              <a:off x="875972" y="3482599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88" name="Rectangle 287">
              <a:extLst>
                <a:ext uri="{FF2B5EF4-FFF2-40B4-BE49-F238E27FC236}">
                  <a16:creationId xmlns:a16="http://schemas.microsoft.com/office/drawing/2014/main" id="{4B8759E9-7765-5C4D-AD1A-F37D261D11AD}"/>
                </a:ext>
              </a:extLst>
            </p:cNvPr>
            <p:cNvSpPr/>
            <p:nvPr/>
          </p:nvSpPr>
          <p:spPr>
            <a:xfrm>
              <a:off x="1185387" y="3482599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9" name="Rectangle 288">
              <a:extLst>
                <a:ext uri="{FF2B5EF4-FFF2-40B4-BE49-F238E27FC236}">
                  <a16:creationId xmlns:a16="http://schemas.microsoft.com/office/drawing/2014/main" id="{43EF7A66-56EC-3E46-B672-8CBFFE6F9347}"/>
                </a:ext>
              </a:extLst>
            </p:cNvPr>
            <p:cNvSpPr/>
            <p:nvPr/>
          </p:nvSpPr>
          <p:spPr>
            <a:xfrm>
              <a:off x="1494803" y="3482599"/>
              <a:ext cx="254340" cy="11069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0" name="Rectangle 289">
              <a:extLst>
                <a:ext uri="{FF2B5EF4-FFF2-40B4-BE49-F238E27FC236}">
                  <a16:creationId xmlns:a16="http://schemas.microsoft.com/office/drawing/2014/main" id="{CB3C6032-AB49-6F4C-891D-D9315508C3E2}"/>
                </a:ext>
              </a:extLst>
            </p:cNvPr>
            <p:cNvSpPr/>
            <p:nvPr/>
          </p:nvSpPr>
          <p:spPr>
            <a:xfrm>
              <a:off x="1804218" y="3482599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9A3DA29F-1822-F747-BA4A-47E8B5854A09}"/>
                </a:ext>
              </a:extLst>
            </p:cNvPr>
            <p:cNvSpPr/>
            <p:nvPr/>
          </p:nvSpPr>
          <p:spPr>
            <a:xfrm>
              <a:off x="2113633" y="3482599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Rectangle 291">
              <a:extLst>
                <a:ext uri="{FF2B5EF4-FFF2-40B4-BE49-F238E27FC236}">
                  <a16:creationId xmlns:a16="http://schemas.microsoft.com/office/drawing/2014/main" id="{0C75FFD4-F2C3-C246-9793-F037AC25A911}"/>
                </a:ext>
              </a:extLst>
            </p:cNvPr>
            <p:cNvSpPr/>
            <p:nvPr/>
          </p:nvSpPr>
          <p:spPr>
            <a:xfrm>
              <a:off x="2423049" y="3482599"/>
              <a:ext cx="254340" cy="11069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3" name="Rectangle 292">
              <a:extLst>
                <a:ext uri="{FF2B5EF4-FFF2-40B4-BE49-F238E27FC236}">
                  <a16:creationId xmlns:a16="http://schemas.microsoft.com/office/drawing/2014/main" id="{6F434112-1294-4647-B4C8-6305A0E932C2}"/>
                </a:ext>
              </a:extLst>
            </p:cNvPr>
            <p:cNvSpPr/>
            <p:nvPr/>
          </p:nvSpPr>
          <p:spPr>
            <a:xfrm>
              <a:off x="2732464" y="3482599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4" name="Rectangle 293">
              <a:extLst>
                <a:ext uri="{FF2B5EF4-FFF2-40B4-BE49-F238E27FC236}">
                  <a16:creationId xmlns:a16="http://schemas.microsoft.com/office/drawing/2014/main" id="{1C4105FE-8B0F-B744-96E6-1EAC70964F7C}"/>
                </a:ext>
              </a:extLst>
            </p:cNvPr>
            <p:cNvSpPr/>
            <p:nvPr/>
          </p:nvSpPr>
          <p:spPr>
            <a:xfrm>
              <a:off x="3041879" y="3482599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5" name="Rectangle 294">
              <a:extLst>
                <a:ext uri="{FF2B5EF4-FFF2-40B4-BE49-F238E27FC236}">
                  <a16:creationId xmlns:a16="http://schemas.microsoft.com/office/drawing/2014/main" id="{F575580A-40FF-ED45-ADC5-54FD8E2E4870}"/>
                </a:ext>
              </a:extLst>
            </p:cNvPr>
            <p:cNvSpPr/>
            <p:nvPr/>
          </p:nvSpPr>
          <p:spPr>
            <a:xfrm>
              <a:off x="3351295" y="3482599"/>
              <a:ext cx="254340" cy="11069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6" name="Rectangle 295">
              <a:extLst>
                <a:ext uri="{FF2B5EF4-FFF2-40B4-BE49-F238E27FC236}">
                  <a16:creationId xmlns:a16="http://schemas.microsoft.com/office/drawing/2014/main" id="{B7AB84F5-EBAC-4546-889C-CD4142FE0E25}"/>
                </a:ext>
              </a:extLst>
            </p:cNvPr>
            <p:cNvSpPr/>
            <p:nvPr/>
          </p:nvSpPr>
          <p:spPr>
            <a:xfrm>
              <a:off x="3660710" y="3482599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7" name="Rectangle 296">
              <a:extLst>
                <a:ext uri="{FF2B5EF4-FFF2-40B4-BE49-F238E27FC236}">
                  <a16:creationId xmlns:a16="http://schemas.microsoft.com/office/drawing/2014/main" id="{29A513D0-818C-884F-9F52-7EF0CC8936A8}"/>
                </a:ext>
              </a:extLst>
            </p:cNvPr>
            <p:cNvSpPr/>
            <p:nvPr/>
          </p:nvSpPr>
          <p:spPr>
            <a:xfrm>
              <a:off x="3970125" y="3482599"/>
              <a:ext cx="254340" cy="11069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8" name="Rectangle 297">
              <a:extLst>
                <a:ext uri="{FF2B5EF4-FFF2-40B4-BE49-F238E27FC236}">
                  <a16:creationId xmlns:a16="http://schemas.microsoft.com/office/drawing/2014/main" id="{9D35E404-459C-4441-A78D-FD915D775FF4}"/>
                </a:ext>
              </a:extLst>
            </p:cNvPr>
            <p:cNvSpPr/>
            <p:nvPr/>
          </p:nvSpPr>
          <p:spPr>
            <a:xfrm>
              <a:off x="4279538" y="3482599"/>
              <a:ext cx="254340" cy="11069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9" name="Rectangle 298">
              <a:extLst>
                <a:ext uri="{FF2B5EF4-FFF2-40B4-BE49-F238E27FC236}">
                  <a16:creationId xmlns:a16="http://schemas.microsoft.com/office/drawing/2014/main" id="{E96BDD16-D58F-1B4E-A87D-937DE0910D86}"/>
                </a:ext>
              </a:extLst>
            </p:cNvPr>
            <p:cNvSpPr/>
            <p:nvPr/>
          </p:nvSpPr>
          <p:spPr>
            <a:xfrm>
              <a:off x="4588951" y="3482599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0" name="Rectangle 299">
              <a:extLst>
                <a:ext uri="{FF2B5EF4-FFF2-40B4-BE49-F238E27FC236}">
                  <a16:creationId xmlns:a16="http://schemas.microsoft.com/office/drawing/2014/main" id="{1FC7B7C8-0B0A-C34E-AD5A-B6F4848A06D8}"/>
                </a:ext>
              </a:extLst>
            </p:cNvPr>
            <p:cNvSpPr/>
            <p:nvPr/>
          </p:nvSpPr>
          <p:spPr>
            <a:xfrm>
              <a:off x="4898366" y="3482599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1" name="Rectangle 300">
              <a:extLst>
                <a:ext uri="{FF2B5EF4-FFF2-40B4-BE49-F238E27FC236}">
                  <a16:creationId xmlns:a16="http://schemas.microsoft.com/office/drawing/2014/main" id="{9BAA518E-BCBF-3F4E-ADD1-E9ED4419FAFE}"/>
                </a:ext>
              </a:extLst>
            </p:cNvPr>
            <p:cNvSpPr/>
            <p:nvPr/>
          </p:nvSpPr>
          <p:spPr>
            <a:xfrm>
              <a:off x="5207782" y="3482599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2" name="Rectangle 301">
              <a:extLst>
                <a:ext uri="{FF2B5EF4-FFF2-40B4-BE49-F238E27FC236}">
                  <a16:creationId xmlns:a16="http://schemas.microsoft.com/office/drawing/2014/main" id="{00335CED-D1A8-2044-81ED-2E0927064FB3}"/>
                </a:ext>
              </a:extLst>
            </p:cNvPr>
            <p:cNvSpPr/>
            <p:nvPr/>
          </p:nvSpPr>
          <p:spPr>
            <a:xfrm>
              <a:off x="5517197" y="3482599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3" name="Rectangle 302">
              <a:extLst>
                <a:ext uri="{FF2B5EF4-FFF2-40B4-BE49-F238E27FC236}">
                  <a16:creationId xmlns:a16="http://schemas.microsoft.com/office/drawing/2014/main" id="{7E8683F1-5D97-AE43-AFD6-8429372867DD}"/>
                </a:ext>
              </a:extLst>
            </p:cNvPr>
            <p:cNvSpPr/>
            <p:nvPr/>
          </p:nvSpPr>
          <p:spPr>
            <a:xfrm>
              <a:off x="5826612" y="3482599"/>
              <a:ext cx="254340" cy="11069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4" name="Rectangle 303">
              <a:extLst>
                <a:ext uri="{FF2B5EF4-FFF2-40B4-BE49-F238E27FC236}">
                  <a16:creationId xmlns:a16="http://schemas.microsoft.com/office/drawing/2014/main" id="{A3AD8564-493B-0C44-9F39-43C8FB823C69}"/>
                </a:ext>
              </a:extLst>
            </p:cNvPr>
            <p:cNvSpPr/>
            <p:nvPr/>
          </p:nvSpPr>
          <p:spPr>
            <a:xfrm>
              <a:off x="6136028" y="3482599"/>
              <a:ext cx="254340" cy="11069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5" name="Rectangle 304">
              <a:extLst>
                <a:ext uri="{FF2B5EF4-FFF2-40B4-BE49-F238E27FC236}">
                  <a16:creationId xmlns:a16="http://schemas.microsoft.com/office/drawing/2014/main" id="{82AE4EB8-DC48-BC40-AEE4-50E17068AEEA}"/>
                </a:ext>
              </a:extLst>
            </p:cNvPr>
            <p:cNvSpPr/>
            <p:nvPr/>
          </p:nvSpPr>
          <p:spPr>
            <a:xfrm>
              <a:off x="6445443" y="3482599"/>
              <a:ext cx="254340" cy="11069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6" name="Rectangle 305">
              <a:extLst>
                <a:ext uri="{FF2B5EF4-FFF2-40B4-BE49-F238E27FC236}">
                  <a16:creationId xmlns:a16="http://schemas.microsoft.com/office/drawing/2014/main" id="{27FC702E-03F9-CC48-84BA-47BCF445C4DA}"/>
                </a:ext>
              </a:extLst>
            </p:cNvPr>
            <p:cNvSpPr/>
            <p:nvPr/>
          </p:nvSpPr>
          <p:spPr>
            <a:xfrm>
              <a:off x="6754858" y="3482599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7" name="Rectangle 306">
              <a:extLst>
                <a:ext uri="{FF2B5EF4-FFF2-40B4-BE49-F238E27FC236}">
                  <a16:creationId xmlns:a16="http://schemas.microsoft.com/office/drawing/2014/main" id="{B8793A75-41A5-5442-B866-35BC46967811}"/>
                </a:ext>
              </a:extLst>
            </p:cNvPr>
            <p:cNvSpPr/>
            <p:nvPr/>
          </p:nvSpPr>
          <p:spPr>
            <a:xfrm>
              <a:off x="7064274" y="3482599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8" name="Rectangle 307">
              <a:extLst>
                <a:ext uri="{FF2B5EF4-FFF2-40B4-BE49-F238E27FC236}">
                  <a16:creationId xmlns:a16="http://schemas.microsoft.com/office/drawing/2014/main" id="{A61A0FE2-325E-0A4E-AC53-99CBB62007FD}"/>
                </a:ext>
              </a:extLst>
            </p:cNvPr>
            <p:cNvSpPr/>
            <p:nvPr/>
          </p:nvSpPr>
          <p:spPr>
            <a:xfrm>
              <a:off x="7373689" y="3482599"/>
              <a:ext cx="254340" cy="11069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9" name="Rectangle 308">
              <a:extLst>
                <a:ext uri="{FF2B5EF4-FFF2-40B4-BE49-F238E27FC236}">
                  <a16:creationId xmlns:a16="http://schemas.microsoft.com/office/drawing/2014/main" id="{D24BFF77-465D-9749-B155-7C9230700D04}"/>
                </a:ext>
              </a:extLst>
            </p:cNvPr>
            <p:cNvSpPr/>
            <p:nvPr/>
          </p:nvSpPr>
          <p:spPr>
            <a:xfrm>
              <a:off x="7683104" y="3482599"/>
              <a:ext cx="254340" cy="11069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0" name="Rectangle 309">
              <a:extLst>
                <a:ext uri="{FF2B5EF4-FFF2-40B4-BE49-F238E27FC236}">
                  <a16:creationId xmlns:a16="http://schemas.microsoft.com/office/drawing/2014/main" id="{7E78BB80-DD9C-9549-B169-E5047706CEC0}"/>
                </a:ext>
              </a:extLst>
            </p:cNvPr>
            <p:cNvSpPr/>
            <p:nvPr/>
          </p:nvSpPr>
          <p:spPr>
            <a:xfrm>
              <a:off x="7992517" y="3482599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1" name="Rectangle 310">
              <a:extLst>
                <a:ext uri="{FF2B5EF4-FFF2-40B4-BE49-F238E27FC236}">
                  <a16:creationId xmlns:a16="http://schemas.microsoft.com/office/drawing/2014/main" id="{82A7D6D0-CB97-4D40-94AF-B73173F68819}"/>
                </a:ext>
              </a:extLst>
            </p:cNvPr>
            <p:cNvSpPr/>
            <p:nvPr/>
          </p:nvSpPr>
          <p:spPr>
            <a:xfrm>
              <a:off x="8301930" y="3482599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2" name="Rectangle 311">
              <a:extLst>
                <a:ext uri="{FF2B5EF4-FFF2-40B4-BE49-F238E27FC236}">
                  <a16:creationId xmlns:a16="http://schemas.microsoft.com/office/drawing/2014/main" id="{5528F695-7283-1948-9332-AF77BB1B1CD9}"/>
                </a:ext>
              </a:extLst>
            </p:cNvPr>
            <p:cNvSpPr/>
            <p:nvPr/>
          </p:nvSpPr>
          <p:spPr>
            <a:xfrm>
              <a:off x="875972" y="3699166"/>
              <a:ext cx="254340" cy="1106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313" name="Rectangle 312">
              <a:extLst>
                <a:ext uri="{FF2B5EF4-FFF2-40B4-BE49-F238E27FC236}">
                  <a16:creationId xmlns:a16="http://schemas.microsoft.com/office/drawing/2014/main" id="{4D28B1F5-5FBD-2C4E-B2C1-AF1678DF8102}"/>
                </a:ext>
              </a:extLst>
            </p:cNvPr>
            <p:cNvSpPr/>
            <p:nvPr/>
          </p:nvSpPr>
          <p:spPr>
            <a:xfrm>
              <a:off x="1185387" y="3699166"/>
              <a:ext cx="254340" cy="1106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4" name="Rectangle 313">
              <a:extLst>
                <a:ext uri="{FF2B5EF4-FFF2-40B4-BE49-F238E27FC236}">
                  <a16:creationId xmlns:a16="http://schemas.microsoft.com/office/drawing/2014/main" id="{DEBAC72E-4049-DA45-99CA-F6E94B43A511}"/>
                </a:ext>
              </a:extLst>
            </p:cNvPr>
            <p:cNvSpPr/>
            <p:nvPr/>
          </p:nvSpPr>
          <p:spPr>
            <a:xfrm>
              <a:off x="1494803" y="3699166"/>
              <a:ext cx="254340" cy="1106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5" name="Rectangle 314">
              <a:extLst>
                <a:ext uri="{FF2B5EF4-FFF2-40B4-BE49-F238E27FC236}">
                  <a16:creationId xmlns:a16="http://schemas.microsoft.com/office/drawing/2014/main" id="{CB742469-B139-3340-9044-38C14C12658E}"/>
                </a:ext>
              </a:extLst>
            </p:cNvPr>
            <p:cNvSpPr/>
            <p:nvPr/>
          </p:nvSpPr>
          <p:spPr>
            <a:xfrm>
              <a:off x="1804218" y="3699166"/>
              <a:ext cx="254340" cy="1106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6" name="Rectangle 315">
              <a:extLst>
                <a:ext uri="{FF2B5EF4-FFF2-40B4-BE49-F238E27FC236}">
                  <a16:creationId xmlns:a16="http://schemas.microsoft.com/office/drawing/2014/main" id="{F369F565-3AC9-8B43-B5A4-C03CC9BADF08}"/>
                </a:ext>
              </a:extLst>
            </p:cNvPr>
            <p:cNvSpPr/>
            <p:nvPr/>
          </p:nvSpPr>
          <p:spPr>
            <a:xfrm>
              <a:off x="2113633" y="3699166"/>
              <a:ext cx="254340" cy="11069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7" name="Rectangle 316">
              <a:extLst>
                <a:ext uri="{FF2B5EF4-FFF2-40B4-BE49-F238E27FC236}">
                  <a16:creationId xmlns:a16="http://schemas.microsoft.com/office/drawing/2014/main" id="{9C2B5319-4A1D-C04F-8FC1-1ACC47AA4870}"/>
                </a:ext>
              </a:extLst>
            </p:cNvPr>
            <p:cNvSpPr/>
            <p:nvPr/>
          </p:nvSpPr>
          <p:spPr>
            <a:xfrm>
              <a:off x="2423049" y="3699166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8" name="Rectangle 317">
              <a:extLst>
                <a:ext uri="{FF2B5EF4-FFF2-40B4-BE49-F238E27FC236}">
                  <a16:creationId xmlns:a16="http://schemas.microsoft.com/office/drawing/2014/main" id="{F859A3AE-5EDB-BB42-8BD9-11B7384D045E}"/>
                </a:ext>
              </a:extLst>
            </p:cNvPr>
            <p:cNvSpPr/>
            <p:nvPr/>
          </p:nvSpPr>
          <p:spPr>
            <a:xfrm>
              <a:off x="2732464" y="3699166"/>
              <a:ext cx="254340" cy="11069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9" name="Rectangle 318">
              <a:extLst>
                <a:ext uri="{FF2B5EF4-FFF2-40B4-BE49-F238E27FC236}">
                  <a16:creationId xmlns:a16="http://schemas.microsoft.com/office/drawing/2014/main" id="{E5EBA663-402C-0A45-8082-F07D949C7840}"/>
                </a:ext>
              </a:extLst>
            </p:cNvPr>
            <p:cNvSpPr/>
            <p:nvPr/>
          </p:nvSpPr>
          <p:spPr>
            <a:xfrm>
              <a:off x="3041879" y="3699166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0" name="Rectangle 319">
              <a:extLst>
                <a:ext uri="{FF2B5EF4-FFF2-40B4-BE49-F238E27FC236}">
                  <a16:creationId xmlns:a16="http://schemas.microsoft.com/office/drawing/2014/main" id="{EE914C87-4861-C947-BEC1-78EF4AF84CE5}"/>
                </a:ext>
              </a:extLst>
            </p:cNvPr>
            <p:cNvSpPr/>
            <p:nvPr/>
          </p:nvSpPr>
          <p:spPr>
            <a:xfrm>
              <a:off x="3351295" y="3699166"/>
              <a:ext cx="254340" cy="1106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1" name="Rectangle 320">
              <a:extLst>
                <a:ext uri="{FF2B5EF4-FFF2-40B4-BE49-F238E27FC236}">
                  <a16:creationId xmlns:a16="http://schemas.microsoft.com/office/drawing/2014/main" id="{32DEC662-8E60-6A45-BA37-687FFFEA1057}"/>
                </a:ext>
              </a:extLst>
            </p:cNvPr>
            <p:cNvSpPr/>
            <p:nvPr/>
          </p:nvSpPr>
          <p:spPr>
            <a:xfrm>
              <a:off x="3660710" y="3699166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2" name="Rectangle 321">
              <a:extLst>
                <a:ext uri="{FF2B5EF4-FFF2-40B4-BE49-F238E27FC236}">
                  <a16:creationId xmlns:a16="http://schemas.microsoft.com/office/drawing/2014/main" id="{A18703FD-09C0-F945-9C76-7FD0934C34F7}"/>
                </a:ext>
              </a:extLst>
            </p:cNvPr>
            <p:cNvSpPr/>
            <p:nvPr/>
          </p:nvSpPr>
          <p:spPr>
            <a:xfrm>
              <a:off x="3970125" y="3699166"/>
              <a:ext cx="254340" cy="1106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3" name="Rectangle 322">
              <a:extLst>
                <a:ext uri="{FF2B5EF4-FFF2-40B4-BE49-F238E27FC236}">
                  <a16:creationId xmlns:a16="http://schemas.microsoft.com/office/drawing/2014/main" id="{C1CAD9DC-A0BA-5744-B134-2C5A4EC0CFE4}"/>
                </a:ext>
              </a:extLst>
            </p:cNvPr>
            <p:cNvSpPr/>
            <p:nvPr/>
          </p:nvSpPr>
          <p:spPr>
            <a:xfrm>
              <a:off x="4279538" y="3699166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4" name="Rectangle 323">
              <a:extLst>
                <a:ext uri="{FF2B5EF4-FFF2-40B4-BE49-F238E27FC236}">
                  <a16:creationId xmlns:a16="http://schemas.microsoft.com/office/drawing/2014/main" id="{73C0DF77-DD6B-1146-9BB7-7FEC79E62888}"/>
                </a:ext>
              </a:extLst>
            </p:cNvPr>
            <p:cNvSpPr/>
            <p:nvPr/>
          </p:nvSpPr>
          <p:spPr>
            <a:xfrm>
              <a:off x="4588951" y="3699166"/>
              <a:ext cx="254340" cy="11069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5" name="Rectangle 324">
              <a:extLst>
                <a:ext uri="{FF2B5EF4-FFF2-40B4-BE49-F238E27FC236}">
                  <a16:creationId xmlns:a16="http://schemas.microsoft.com/office/drawing/2014/main" id="{07F0D01E-26D2-3A48-8FF5-71C9F78D921C}"/>
                </a:ext>
              </a:extLst>
            </p:cNvPr>
            <p:cNvSpPr/>
            <p:nvPr/>
          </p:nvSpPr>
          <p:spPr>
            <a:xfrm>
              <a:off x="4898366" y="3699166"/>
              <a:ext cx="254340" cy="11069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6" name="Rectangle 325">
              <a:extLst>
                <a:ext uri="{FF2B5EF4-FFF2-40B4-BE49-F238E27FC236}">
                  <a16:creationId xmlns:a16="http://schemas.microsoft.com/office/drawing/2014/main" id="{297695CF-B16D-2149-A0C2-B60E75B143F1}"/>
                </a:ext>
              </a:extLst>
            </p:cNvPr>
            <p:cNvSpPr/>
            <p:nvPr/>
          </p:nvSpPr>
          <p:spPr>
            <a:xfrm>
              <a:off x="5207782" y="3699166"/>
              <a:ext cx="254340" cy="11069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7" name="Rectangle 326">
              <a:extLst>
                <a:ext uri="{FF2B5EF4-FFF2-40B4-BE49-F238E27FC236}">
                  <a16:creationId xmlns:a16="http://schemas.microsoft.com/office/drawing/2014/main" id="{0DA7C55A-7C8D-5145-8B5F-8F3415E7D395}"/>
                </a:ext>
              </a:extLst>
            </p:cNvPr>
            <p:cNvSpPr/>
            <p:nvPr/>
          </p:nvSpPr>
          <p:spPr>
            <a:xfrm>
              <a:off x="5517197" y="3699166"/>
              <a:ext cx="254340" cy="1106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8" name="Rectangle 327">
              <a:extLst>
                <a:ext uri="{FF2B5EF4-FFF2-40B4-BE49-F238E27FC236}">
                  <a16:creationId xmlns:a16="http://schemas.microsoft.com/office/drawing/2014/main" id="{127F33B6-0353-E343-A759-7900C8239493}"/>
                </a:ext>
              </a:extLst>
            </p:cNvPr>
            <p:cNvSpPr/>
            <p:nvPr/>
          </p:nvSpPr>
          <p:spPr>
            <a:xfrm>
              <a:off x="5826612" y="3699166"/>
              <a:ext cx="254340" cy="1106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9" name="Rectangle 328">
              <a:extLst>
                <a:ext uri="{FF2B5EF4-FFF2-40B4-BE49-F238E27FC236}">
                  <a16:creationId xmlns:a16="http://schemas.microsoft.com/office/drawing/2014/main" id="{92450103-2B4B-9F46-851E-B8507ADB83D1}"/>
                </a:ext>
              </a:extLst>
            </p:cNvPr>
            <p:cNvSpPr/>
            <p:nvPr/>
          </p:nvSpPr>
          <p:spPr>
            <a:xfrm>
              <a:off x="6136028" y="3699166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0" name="Rectangle 329">
              <a:extLst>
                <a:ext uri="{FF2B5EF4-FFF2-40B4-BE49-F238E27FC236}">
                  <a16:creationId xmlns:a16="http://schemas.microsoft.com/office/drawing/2014/main" id="{51CC61FA-2824-FF49-8F18-66324AD48FDC}"/>
                </a:ext>
              </a:extLst>
            </p:cNvPr>
            <p:cNvSpPr/>
            <p:nvPr/>
          </p:nvSpPr>
          <p:spPr>
            <a:xfrm>
              <a:off x="6445443" y="3699166"/>
              <a:ext cx="254340" cy="1106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1" name="Rectangle 330">
              <a:extLst>
                <a:ext uri="{FF2B5EF4-FFF2-40B4-BE49-F238E27FC236}">
                  <a16:creationId xmlns:a16="http://schemas.microsoft.com/office/drawing/2014/main" id="{3F6511DE-1F58-4B41-8ABF-3F8314C5FA60}"/>
                </a:ext>
              </a:extLst>
            </p:cNvPr>
            <p:cNvSpPr/>
            <p:nvPr/>
          </p:nvSpPr>
          <p:spPr>
            <a:xfrm>
              <a:off x="6754858" y="3699166"/>
              <a:ext cx="254340" cy="1106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2" name="Rectangle 331">
              <a:extLst>
                <a:ext uri="{FF2B5EF4-FFF2-40B4-BE49-F238E27FC236}">
                  <a16:creationId xmlns:a16="http://schemas.microsoft.com/office/drawing/2014/main" id="{CCBC4303-4DE4-9843-9C2C-4F161F4A5D42}"/>
                </a:ext>
              </a:extLst>
            </p:cNvPr>
            <p:cNvSpPr/>
            <p:nvPr/>
          </p:nvSpPr>
          <p:spPr>
            <a:xfrm>
              <a:off x="7064274" y="3699166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3" name="Rectangle 332">
              <a:extLst>
                <a:ext uri="{FF2B5EF4-FFF2-40B4-BE49-F238E27FC236}">
                  <a16:creationId xmlns:a16="http://schemas.microsoft.com/office/drawing/2014/main" id="{3B195804-04AF-EB43-9BEB-929F8C2A1EEB}"/>
                </a:ext>
              </a:extLst>
            </p:cNvPr>
            <p:cNvSpPr/>
            <p:nvPr/>
          </p:nvSpPr>
          <p:spPr>
            <a:xfrm>
              <a:off x="7373689" y="3699166"/>
              <a:ext cx="254340" cy="1106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4" name="Rectangle 333">
              <a:extLst>
                <a:ext uri="{FF2B5EF4-FFF2-40B4-BE49-F238E27FC236}">
                  <a16:creationId xmlns:a16="http://schemas.microsoft.com/office/drawing/2014/main" id="{9F5EE9C1-75DE-DB41-BA00-BA063D7F4EB3}"/>
                </a:ext>
              </a:extLst>
            </p:cNvPr>
            <p:cNvSpPr/>
            <p:nvPr/>
          </p:nvSpPr>
          <p:spPr>
            <a:xfrm>
              <a:off x="7683104" y="3699166"/>
              <a:ext cx="254340" cy="1106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5" name="Rectangle 334">
              <a:extLst>
                <a:ext uri="{FF2B5EF4-FFF2-40B4-BE49-F238E27FC236}">
                  <a16:creationId xmlns:a16="http://schemas.microsoft.com/office/drawing/2014/main" id="{18902EB7-2F99-DB4A-A689-AB6E1F332396}"/>
                </a:ext>
              </a:extLst>
            </p:cNvPr>
            <p:cNvSpPr/>
            <p:nvPr/>
          </p:nvSpPr>
          <p:spPr>
            <a:xfrm>
              <a:off x="7992517" y="3699166"/>
              <a:ext cx="254340" cy="1106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6" name="Rectangle 335">
              <a:extLst>
                <a:ext uri="{FF2B5EF4-FFF2-40B4-BE49-F238E27FC236}">
                  <a16:creationId xmlns:a16="http://schemas.microsoft.com/office/drawing/2014/main" id="{0437E6C5-1E07-164D-A9CB-0D46D53FFEB3}"/>
                </a:ext>
              </a:extLst>
            </p:cNvPr>
            <p:cNvSpPr/>
            <p:nvPr/>
          </p:nvSpPr>
          <p:spPr>
            <a:xfrm>
              <a:off x="8301930" y="3699166"/>
              <a:ext cx="254340" cy="1106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762E5284-7EBE-C94E-AD26-1C8BCA0C7C52}"/>
                </a:ext>
              </a:extLst>
            </p:cNvPr>
            <p:cNvSpPr txBox="1"/>
            <p:nvPr/>
          </p:nvSpPr>
          <p:spPr>
            <a:xfrm>
              <a:off x="813092" y="3197851"/>
              <a:ext cx="78542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MT  NE   NV  NH  NJ  NM  NY   NC  ND   OH  OK  OR  PA    RI    SC   SD  TN   TX   UT   VT   VA  WA  WV  WI  WY </a:t>
              </a:r>
            </a:p>
          </p:txBody>
        </p:sp>
        <p:sp>
          <p:nvSpPr>
            <p:cNvPr id="338" name="Rectangle 337">
              <a:extLst>
                <a:ext uri="{FF2B5EF4-FFF2-40B4-BE49-F238E27FC236}">
                  <a16:creationId xmlns:a16="http://schemas.microsoft.com/office/drawing/2014/main" id="{7F945AFD-A661-B843-9B1B-B6E0CC4AE94D}"/>
                </a:ext>
              </a:extLst>
            </p:cNvPr>
            <p:cNvSpPr/>
            <p:nvPr/>
          </p:nvSpPr>
          <p:spPr>
            <a:xfrm>
              <a:off x="461904" y="3473858"/>
              <a:ext cx="254340" cy="11069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9" name="Rectangle 338">
              <a:extLst>
                <a:ext uri="{FF2B5EF4-FFF2-40B4-BE49-F238E27FC236}">
                  <a16:creationId xmlns:a16="http://schemas.microsoft.com/office/drawing/2014/main" id="{71EFA311-27BC-9948-9F9F-103365FC75B7}"/>
                </a:ext>
              </a:extLst>
            </p:cNvPr>
            <p:cNvSpPr/>
            <p:nvPr/>
          </p:nvSpPr>
          <p:spPr>
            <a:xfrm>
              <a:off x="461904" y="3690425"/>
              <a:ext cx="254340" cy="1106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0" name="Rectangle 339">
              <a:extLst>
                <a:ext uri="{FF2B5EF4-FFF2-40B4-BE49-F238E27FC236}">
                  <a16:creationId xmlns:a16="http://schemas.microsoft.com/office/drawing/2014/main" id="{CD254D0B-35C3-6146-ADE7-88C8E7C32F99}"/>
                </a:ext>
              </a:extLst>
            </p:cNvPr>
            <p:cNvSpPr/>
            <p:nvPr/>
          </p:nvSpPr>
          <p:spPr>
            <a:xfrm>
              <a:off x="890757" y="4177323"/>
              <a:ext cx="254340" cy="11069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341" name="Rectangle 340">
              <a:extLst>
                <a:ext uri="{FF2B5EF4-FFF2-40B4-BE49-F238E27FC236}">
                  <a16:creationId xmlns:a16="http://schemas.microsoft.com/office/drawing/2014/main" id="{4B8759E9-7765-5C4D-AD1A-F37D261D11AD}"/>
                </a:ext>
              </a:extLst>
            </p:cNvPr>
            <p:cNvSpPr/>
            <p:nvPr/>
          </p:nvSpPr>
          <p:spPr>
            <a:xfrm>
              <a:off x="1200172" y="4177323"/>
              <a:ext cx="254340" cy="110691"/>
            </a:xfrm>
            <a:prstGeom prst="rect">
              <a:avLst/>
            </a:prstGeom>
            <a:solidFill>
              <a:srgbClr val="E8E6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2" name="Rectangle 341">
              <a:extLst>
                <a:ext uri="{FF2B5EF4-FFF2-40B4-BE49-F238E27FC236}">
                  <a16:creationId xmlns:a16="http://schemas.microsoft.com/office/drawing/2014/main" id="{5528F695-7283-1948-9332-AF77BB1B1CD9}"/>
                </a:ext>
              </a:extLst>
            </p:cNvPr>
            <p:cNvSpPr/>
            <p:nvPr/>
          </p:nvSpPr>
          <p:spPr>
            <a:xfrm>
              <a:off x="890757" y="4393890"/>
              <a:ext cx="254340" cy="11069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343" name="Rectangle 342">
              <a:extLst>
                <a:ext uri="{FF2B5EF4-FFF2-40B4-BE49-F238E27FC236}">
                  <a16:creationId xmlns:a16="http://schemas.microsoft.com/office/drawing/2014/main" id="{4D28B1F5-5FBD-2C4E-B2C1-AF1678DF8102}"/>
                </a:ext>
              </a:extLst>
            </p:cNvPr>
            <p:cNvSpPr/>
            <p:nvPr/>
          </p:nvSpPr>
          <p:spPr>
            <a:xfrm>
              <a:off x="1200172" y="4393890"/>
              <a:ext cx="254340" cy="1106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4" name="TextBox 343">
              <a:extLst>
                <a:ext uri="{FF2B5EF4-FFF2-40B4-BE49-F238E27FC236}">
                  <a16:creationId xmlns:a16="http://schemas.microsoft.com/office/drawing/2014/main" id="{762E5284-7EBE-C94E-AD26-1C8BCA0C7C52}"/>
                </a:ext>
              </a:extLst>
            </p:cNvPr>
            <p:cNvSpPr txBox="1"/>
            <p:nvPr/>
          </p:nvSpPr>
          <p:spPr>
            <a:xfrm>
              <a:off x="827877" y="3892575"/>
              <a:ext cx="78542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DC  GU</a:t>
              </a:r>
            </a:p>
          </p:txBody>
        </p:sp>
        <p:sp>
          <p:nvSpPr>
            <p:cNvPr id="345" name="Rectangle 344">
              <a:extLst>
                <a:ext uri="{FF2B5EF4-FFF2-40B4-BE49-F238E27FC236}">
                  <a16:creationId xmlns:a16="http://schemas.microsoft.com/office/drawing/2014/main" id="{7F945AFD-A661-B843-9B1B-B6E0CC4AE94D}"/>
                </a:ext>
              </a:extLst>
            </p:cNvPr>
            <p:cNvSpPr/>
            <p:nvPr/>
          </p:nvSpPr>
          <p:spPr>
            <a:xfrm>
              <a:off x="476689" y="4168582"/>
              <a:ext cx="254340" cy="11069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6" name="Rectangle 345">
              <a:extLst>
                <a:ext uri="{FF2B5EF4-FFF2-40B4-BE49-F238E27FC236}">
                  <a16:creationId xmlns:a16="http://schemas.microsoft.com/office/drawing/2014/main" id="{71EFA311-27BC-9948-9F9F-103365FC75B7}"/>
                </a:ext>
              </a:extLst>
            </p:cNvPr>
            <p:cNvSpPr/>
            <p:nvPr/>
          </p:nvSpPr>
          <p:spPr>
            <a:xfrm>
              <a:off x="476689" y="4385149"/>
              <a:ext cx="254340" cy="1106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47" name="Rectangle 14">
            <a:extLst>
              <a:ext uri="{FF2B5EF4-FFF2-40B4-BE49-F238E27FC236}">
                <a16:creationId xmlns:a16="http://schemas.microsoft.com/office/drawing/2014/main" id="{B94512C0-77A9-3E42-B579-0736B3558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19" y="1294452"/>
            <a:ext cx="6567506" cy="276999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+mj-lt"/>
              </a:rPr>
              <a:t>State membership of interstate licensing compacts</a:t>
            </a:r>
          </a:p>
        </p:txBody>
      </p:sp>
      <p:sp>
        <p:nvSpPr>
          <p:cNvPr id="348" name="Rectangle 14">
            <a:extLst>
              <a:ext uri="{FF2B5EF4-FFF2-40B4-BE49-F238E27FC236}">
                <a16:creationId xmlns:a16="http://schemas.microsoft.com/office/drawing/2014/main" id="{2D1B5491-4742-0743-B5CE-587E2B8FC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58" y="1520614"/>
            <a:ext cx="6436728" cy="262078"/>
          </a:xfrm>
          <a:prstGeom prst="rect">
            <a:avLst/>
          </a:prstGeom>
          <a:noFill/>
          <a:ln>
            <a:noFill/>
          </a:ln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NCSL, ILMCC, APRIL 1, 2020</a:t>
            </a:r>
          </a:p>
        </p:txBody>
      </p:sp>
      <p:sp>
        <p:nvSpPr>
          <p:cNvPr id="349" name="TextBox 348"/>
          <p:cNvSpPr txBox="1"/>
          <p:nvPr/>
        </p:nvSpPr>
        <p:spPr>
          <a:xfrm>
            <a:off x="538571" y="4571705"/>
            <a:ext cx="3995306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What is UEVHPA?</a:t>
            </a:r>
          </a:p>
          <a:p>
            <a:endParaRPr lang="en-US" sz="600" i="1" dirty="0"/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UEVHPA legislation allows states to recognize out-of-state licenses for certain health practitioners during a state of declared emergency 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States must have a system in which all volunteers must register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Developed in 2006 by the Uniform Law Commission</a:t>
            </a:r>
          </a:p>
        </p:txBody>
      </p:sp>
      <p:sp>
        <p:nvSpPr>
          <p:cNvPr id="350" name="Rounded Rectangle 349"/>
          <p:cNvSpPr/>
          <p:nvPr/>
        </p:nvSpPr>
        <p:spPr>
          <a:xfrm>
            <a:off x="476689" y="4541003"/>
            <a:ext cx="4112261" cy="1668108"/>
          </a:xfrm>
          <a:prstGeom prst="roundRect">
            <a:avLst/>
          </a:prstGeom>
          <a:noFill/>
          <a:ln w="19050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Rounded Rectangle 350"/>
          <p:cNvSpPr/>
          <p:nvPr/>
        </p:nvSpPr>
        <p:spPr>
          <a:xfrm>
            <a:off x="4701839" y="4538721"/>
            <a:ext cx="4112261" cy="1668108"/>
          </a:xfrm>
          <a:prstGeom prst="roundRect">
            <a:avLst/>
          </a:prstGeom>
          <a:noFill/>
          <a:ln w="19050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TextBox 351"/>
          <p:cNvSpPr txBox="1"/>
          <p:nvPr/>
        </p:nvSpPr>
        <p:spPr>
          <a:xfrm>
            <a:off x="4754986" y="4551984"/>
            <a:ext cx="399530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What is the IMLC?</a:t>
            </a:r>
          </a:p>
          <a:p>
            <a:endParaRPr lang="en-US" sz="600" i="1" dirty="0"/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States within the Interstate Medical Licensure Compact have a permanently expedited process that allows doctors with a license in one state to quickly apply for a license in another compact state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Roughly 80% of physician meet IMLC licensure criteria</a:t>
            </a:r>
          </a:p>
        </p:txBody>
      </p:sp>
    </p:spTree>
    <p:extLst>
      <p:ext uri="{BB962C8B-B14F-4D97-AF65-F5344CB8AC3E}">
        <p14:creationId xmlns:p14="http://schemas.microsoft.com/office/powerpoint/2010/main" val="3542343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schools are offering early graduation for medical and nursing students to bolster the available health workforce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9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95300" y="4409729"/>
            <a:ext cx="8236324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01620" y="4538066"/>
            <a:ext cx="47564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Barriers to fast-tracking</a:t>
            </a:r>
          </a:p>
        </p:txBody>
      </p:sp>
      <p:sp>
        <p:nvSpPr>
          <p:cNvPr id="8" name="Oval 7"/>
          <p:cNvSpPr/>
          <p:nvPr/>
        </p:nvSpPr>
        <p:spPr>
          <a:xfrm>
            <a:off x="463216" y="5014404"/>
            <a:ext cx="914400" cy="914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8071" y="1470689"/>
            <a:ext cx="4150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Highlights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64409" y="5317715"/>
            <a:ext cx="3012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Strict state licensing requirements</a:t>
            </a:r>
          </a:p>
        </p:txBody>
      </p:sp>
      <p:sp>
        <p:nvSpPr>
          <p:cNvPr id="13" name="Oval 12"/>
          <p:cNvSpPr/>
          <p:nvPr/>
        </p:nvSpPr>
        <p:spPr>
          <a:xfrm>
            <a:off x="4841413" y="4974179"/>
            <a:ext cx="914400" cy="9144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871411" y="4954325"/>
            <a:ext cx="28602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Low PPE availability limits the number of health workers who can responsibly work with patients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456387" y="1944489"/>
            <a:ext cx="3020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b="1" dirty="0"/>
              <a:t>California: </a:t>
            </a:r>
            <a:r>
              <a:rPr lang="en-US" sz="1200" dirty="0"/>
              <a:t>The newly created California Health Corps is recruiting health care providers, including medical students nearly completed with their studies</a:t>
            </a:r>
          </a:p>
        </p:txBody>
      </p:sp>
      <p:sp>
        <p:nvSpPr>
          <p:cNvPr id="29" name="Google Shape;73;p7">
            <a:extLst>
              <a:ext uri="{FF2B5EF4-FFF2-40B4-BE49-F238E27FC236}">
                <a16:creationId xmlns:a16="http://schemas.microsoft.com/office/drawing/2014/main" id="{4592189E-6B30-FE4E-B125-C592771DDFD1}"/>
              </a:ext>
            </a:extLst>
          </p:cNvPr>
          <p:cNvSpPr txBox="1"/>
          <p:nvPr/>
        </p:nvSpPr>
        <p:spPr>
          <a:xfrm>
            <a:off x="401620" y="6209111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700"/>
              <a:buFont typeface="Arial"/>
              <a:buNone/>
            </a:pPr>
            <a:r>
              <a:rPr lang="en-US" sz="7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Sources: ABC News, Axios, Chicago Sun Times. </a:t>
            </a:r>
            <a:endParaRPr sz="700" dirty="0">
              <a:solidFill>
                <a:srgbClr val="7F7F7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2974" y="6410619"/>
            <a:ext cx="394272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Molly Newell | Slide last updated: April 8, 2020.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419" y="5073268"/>
            <a:ext cx="712388" cy="71238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92" y="4988106"/>
            <a:ext cx="929196" cy="929196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1456387" y="3179709"/>
            <a:ext cx="30523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b="1" dirty="0"/>
              <a:t>New York: </a:t>
            </a:r>
            <a:r>
              <a:rPr lang="en-US" sz="1200" dirty="0"/>
              <a:t>State law allows students who have graduated medical school to practice under the supervision of a licensed physician as long as it is a part of an accredited residency program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40601" y="1945482"/>
            <a:ext cx="28910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b="1" dirty="0"/>
              <a:t>Massachusetts: </a:t>
            </a:r>
            <a:r>
              <a:rPr lang="en-US" sz="1200" dirty="0"/>
              <a:t>The state’s Board of Registration of Medicine is prepared to offer medical school graduates with provisional 90-day limited licenses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71410" y="3217341"/>
            <a:ext cx="29426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b="1" dirty="0"/>
              <a:t>Illinois: </a:t>
            </a:r>
            <a:r>
              <a:rPr lang="en-US" sz="1200" dirty="0"/>
              <a:t>Gov. Pritzker said his administration is exploring options to allow some fourth-year medical students and nursing students at the end of their programs to help with relief efforts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364" y="2995147"/>
            <a:ext cx="1322914" cy="13229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72" y="1663868"/>
            <a:ext cx="1382498" cy="13824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87" y="2949531"/>
            <a:ext cx="1455057" cy="145505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01" y="1849968"/>
            <a:ext cx="1106714" cy="110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842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3775</TotalTime>
  <Words>2596</Words>
  <Application>Microsoft Office PowerPoint</Application>
  <PresentationFormat>On-screen Show (4:3)</PresentationFormat>
  <Paragraphs>327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Georgia</vt:lpstr>
      <vt:lpstr>Verdana</vt:lpstr>
      <vt:lpstr>Office Theme</vt:lpstr>
      <vt:lpstr>Coronavirus – impact on health care workforce</vt:lpstr>
      <vt:lpstr>Key trends in the health care workforce during the COVID-19 pandemic</vt:lpstr>
      <vt:lpstr>Health care employment dropped by 1.4 million in April as the pandemic forced delays in non-urgent procedures</vt:lpstr>
      <vt:lpstr>In May, health care employment rose, showing a slight recovery from drastic drops in previous months</vt:lpstr>
      <vt:lpstr>Health care workers on the frontline spend more time around the virus, increasing their risk of contracting COVID-19</vt:lpstr>
      <vt:lpstr>As of May 5, all states and territories are waiving certain licensure requirements in response to COVID-19</vt:lpstr>
      <vt:lpstr>As of June 9, 39 states are expediting licensure for inactive or retired licensees</vt:lpstr>
      <vt:lpstr>States are activating interstate compact laws in response to COVID-19, making it easier for practitioners to work where needed most </vt:lpstr>
      <vt:lpstr>Some schools are offering early graduation for medical and nursing students to bolster the available health workforce</vt:lpstr>
      <vt:lpstr>The nation’s 4.5 billion direct care workers face unique risks during the COVID-19 pandemic</vt:lpstr>
      <vt:lpstr>Nearly one in three health care workers has a young child at home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Gizaw, Mona</cp:lastModifiedBy>
  <cp:revision>161</cp:revision>
  <dcterms:created xsi:type="dcterms:W3CDTF">2018-11-02T00:48:26Z</dcterms:created>
  <dcterms:modified xsi:type="dcterms:W3CDTF">2020-06-24T21:42:16Z</dcterms:modified>
</cp:coreProperties>
</file>