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7" r:id="rId2"/>
    <p:sldId id="259" r:id="rId3"/>
    <p:sldId id="291" r:id="rId4"/>
    <p:sldId id="266" r:id="rId5"/>
    <p:sldId id="742" r:id="rId6"/>
    <p:sldId id="741" r:id="rId7"/>
    <p:sldId id="292" r:id="rId8"/>
    <p:sldId id="269" r:id="rId9"/>
    <p:sldId id="262" r:id="rId10"/>
    <p:sldId id="293" r:id="rId11"/>
    <p:sldId id="738" r:id="rId12"/>
    <p:sldId id="740" r:id="rId13"/>
    <p:sldId id="73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44" userDrawn="1">
          <p15:clr>
            <a:srgbClr val="A4A3A4"/>
          </p15:clr>
        </p15:guide>
        <p15:guide id="2" pos="3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ublen, Daniel" initials="SD" lastIdx="2" clrIdx="0">
    <p:extLst>
      <p:ext uri="{19B8F6BF-5375-455C-9EA6-DF929625EA0E}">
        <p15:presenceInfo xmlns:p15="http://schemas.microsoft.com/office/powerpoint/2012/main" userId="Stublen, Daniel" providerId="None"/>
      </p:ext>
    </p:extLst>
  </p:cmAuthor>
  <p:cmAuthor id="2" name="Newell, Molly" initials="NM" lastIdx="80" clrIdx="1">
    <p:extLst>
      <p:ext uri="{19B8F6BF-5375-455C-9EA6-DF929625EA0E}">
        <p15:presenceInfo xmlns:p15="http://schemas.microsoft.com/office/powerpoint/2012/main" userId="Newell, Molly" providerId="None"/>
      </p:ext>
    </p:extLst>
  </p:cmAuthor>
  <p:cmAuthor id="3" name="Johnson, Christopher" initials="JC" lastIdx="36" clrIdx="2">
    <p:extLst>
      <p:ext uri="{19B8F6BF-5375-455C-9EA6-DF929625EA0E}">
        <p15:presenceInfo xmlns:p15="http://schemas.microsoft.com/office/powerpoint/2012/main" userId="Johnson, Christopher" providerId="None"/>
      </p:ext>
    </p:extLst>
  </p:cmAuthor>
  <p:cmAuthor id="4" name="Johnson, Christopher" initials="JC [2]" lastIdx="33" clrIdx="3">
    <p:extLst>
      <p:ext uri="{19B8F6BF-5375-455C-9EA6-DF929625EA0E}">
        <p15:presenceInfo xmlns:p15="http://schemas.microsoft.com/office/powerpoint/2012/main" userId="S-1-5-21-1051994155-1011428760-1846952604-30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06E"/>
    <a:srgbClr val="477367"/>
    <a:srgbClr val="87B5A8"/>
    <a:srgbClr val="B8B8B8"/>
    <a:srgbClr val="ADC4C8"/>
    <a:srgbClr val="686053"/>
    <a:srgbClr val="284D81"/>
    <a:srgbClr val="A02C1C"/>
    <a:srgbClr val="EDEDED"/>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3" autoAdjust="0"/>
    <p:restoredTop sz="89392" autoAdjust="0"/>
  </p:normalViewPr>
  <p:slideViewPr>
    <p:cSldViewPr snapToGrid="0">
      <p:cViewPr varScale="1">
        <p:scale>
          <a:sx n="116" d="100"/>
          <a:sy n="116" d="100"/>
        </p:scale>
        <p:origin x="1860" y="108"/>
      </p:cViewPr>
      <p:guideLst>
        <p:guide orient="horz" pos="2544"/>
        <p:guide pos="312"/>
      </p:guideLst>
    </p:cSldViewPr>
  </p:slideViewPr>
  <p:notesTextViewPr>
    <p:cViewPr>
      <p:scale>
        <a:sx n="1" d="1"/>
        <a:sy n="1" d="1"/>
      </p:scale>
      <p:origin x="0" y="0"/>
    </p:cViewPr>
  </p:notesTextViewPr>
  <p:notesViewPr>
    <p:cSldViewPr snapToGrid="0">
      <p:cViewPr varScale="1">
        <p:scale>
          <a:sx n="110" d="100"/>
          <a:sy n="110" d="100"/>
        </p:scale>
        <p:origin x="39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928668254190944"/>
          <c:y val="9.881276148777926E-2"/>
          <c:w val="0.573719535932525"/>
          <c:h val="0.80237447702444153"/>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284D81"/>
              </a:solidFill>
              <a:ln>
                <a:noFill/>
              </a:ln>
              <a:effectLst/>
            </c:spPr>
            <c:extLst>
              <c:ext xmlns:c16="http://schemas.microsoft.com/office/drawing/2014/chart" uri="{C3380CC4-5D6E-409C-BE32-E72D297353CC}">
                <c16:uniqueId val="{00000004-5508-4F1B-8C24-AC65B22491E3}"/>
              </c:ext>
            </c:extLst>
          </c:dPt>
          <c:dPt>
            <c:idx val="1"/>
            <c:invertIfNegative val="0"/>
            <c:bubble3D val="0"/>
            <c:spPr>
              <a:solidFill>
                <a:srgbClr val="A02C1C"/>
              </a:solidFill>
              <a:ln>
                <a:noFill/>
              </a:ln>
              <a:effectLst/>
            </c:spPr>
            <c:extLst>
              <c:ext xmlns:c16="http://schemas.microsoft.com/office/drawing/2014/chart" uri="{C3380CC4-5D6E-409C-BE32-E72D297353CC}">
                <c16:uniqueId val="{00000003-5508-4F1B-8C24-AC65B22491E3}"/>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Verdana" panose="020B0604030504040204" pitchFamily="34" charset="0"/>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Dem</c:v>
                </c:pt>
                <c:pt idx="1">
                  <c:v>GOP</c:v>
                </c:pt>
              </c:strCache>
            </c:strRef>
          </c:cat>
          <c:val>
            <c:numRef>
              <c:f>Sheet1!$B$2:$B$3</c:f>
              <c:numCache>
                <c:formatCode>General</c:formatCode>
                <c:ptCount val="2"/>
                <c:pt idx="0">
                  <c:v>1</c:v>
                </c:pt>
                <c:pt idx="1">
                  <c:v>0</c:v>
                </c:pt>
              </c:numCache>
            </c:numRef>
          </c:val>
          <c:extLst>
            <c:ext xmlns:c16="http://schemas.microsoft.com/office/drawing/2014/chart" uri="{C3380CC4-5D6E-409C-BE32-E72D297353CC}">
              <c16:uniqueId val="{00000000-5508-4F1B-8C24-AC65B22491E3}"/>
            </c:ext>
          </c:extLst>
        </c:ser>
        <c:dLbls>
          <c:showLegendKey val="0"/>
          <c:showVal val="0"/>
          <c:showCatName val="0"/>
          <c:showSerName val="0"/>
          <c:showPercent val="0"/>
          <c:showBubbleSize val="0"/>
        </c:dLbls>
        <c:gapWidth val="90"/>
        <c:axId val="463046480"/>
        <c:axId val="463041904"/>
      </c:barChart>
      <c:catAx>
        <c:axId val="46304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Verdana" panose="020B0604030504040204" pitchFamily="34" charset="0"/>
                <a:cs typeface="+mn-cs"/>
              </a:defRPr>
            </a:pPr>
            <a:endParaRPr lang="en-US"/>
          </a:p>
        </c:txPr>
        <c:crossAx val="463041904"/>
        <c:crosses val="autoZero"/>
        <c:auto val="1"/>
        <c:lblAlgn val="ctr"/>
        <c:lblOffset val="100"/>
        <c:noMultiLvlLbl val="0"/>
      </c:catAx>
      <c:valAx>
        <c:axId val="463041904"/>
        <c:scaling>
          <c:orientation val="minMax"/>
        </c:scaling>
        <c:delete val="1"/>
        <c:axPos val="b"/>
        <c:numFmt formatCode="General" sourceLinked="1"/>
        <c:majorTickMark val="none"/>
        <c:minorTickMark val="none"/>
        <c:tickLblPos val="nextTo"/>
        <c:crossAx val="46304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928668254190944"/>
          <c:y val="9.881276148777926E-2"/>
          <c:w val="0.573719535932525"/>
          <c:h val="0.80237447702444153"/>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284D81"/>
              </a:solidFill>
              <a:ln>
                <a:noFill/>
              </a:ln>
              <a:effectLst/>
            </c:spPr>
            <c:extLst>
              <c:ext xmlns:c16="http://schemas.microsoft.com/office/drawing/2014/chart" uri="{C3380CC4-5D6E-409C-BE32-E72D297353CC}">
                <c16:uniqueId val="{00000004-5508-4F1B-8C24-AC65B22491E3}"/>
              </c:ext>
            </c:extLst>
          </c:dPt>
          <c:dPt>
            <c:idx val="1"/>
            <c:invertIfNegative val="0"/>
            <c:bubble3D val="0"/>
            <c:spPr>
              <a:solidFill>
                <a:srgbClr val="A02C1C"/>
              </a:solidFill>
              <a:ln>
                <a:noFill/>
              </a:ln>
              <a:effectLst/>
            </c:spPr>
            <c:extLst>
              <c:ext xmlns:c16="http://schemas.microsoft.com/office/drawing/2014/chart" uri="{C3380CC4-5D6E-409C-BE32-E72D297353CC}">
                <c16:uniqueId val="{00000003-5508-4F1B-8C24-AC65B22491E3}"/>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Verdana" panose="020B0604030504040204" pitchFamily="34" charset="0"/>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Dem</c:v>
                </c:pt>
                <c:pt idx="1">
                  <c:v>GOP</c:v>
                </c:pt>
              </c:strCache>
            </c:strRef>
          </c:cat>
          <c:val>
            <c:numRef>
              <c:f>Sheet1!$B$2:$B$3</c:f>
              <c:numCache>
                <c:formatCode>General</c:formatCode>
                <c:ptCount val="2"/>
                <c:pt idx="0">
                  <c:v>0</c:v>
                </c:pt>
                <c:pt idx="1">
                  <c:v>4</c:v>
                </c:pt>
              </c:numCache>
            </c:numRef>
          </c:val>
          <c:extLst>
            <c:ext xmlns:c16="http://schemas.microsoft.com/office/drawing/2014/chart" uri="{C3380CC4-5D6E-409C-BE32-E72D297353CC}">
              <c16:uniqueId val="{00000000-5508-4F1B-8C24-AC65B22491E3}"/>
            </c:ext>
          </c:extLst>
        </c:ser>
        <c:dLbls>
          <c:showLegendKey val="0"/>
          <c:showVal val="0"/>
          <c:showCatName val="0"/>
          <c:showSerName val="0"/>
          <c:showPercent val="0"/>
          <c:showBubbleSize val="0"/>
        </c:dLbls>
        <c:gapWidth val="90"/>
        <c:axId val="463046480"/>
        <c:axId val="463041904"/>
      </c:barChart>
      <c:catAx>
        <c:axId val="46304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Verdana" panose="020B0604030504040204" pitchFamily="34" charset="0"/>
                <a:cs typeface="+mn-cs"/>
              </a:defRPr>
            </a:pPr>
            <a:endParaRPr lang="en-US"/>
          </a:p>
        </c:txPr>
        <c:crossAx val="463041904"/>
        <c:crosses val="autoZero"/>
        <c:auto val="1"/>
        <c:lblAlgn val="ctr"/>
        <c:lblOffset val="100"/>
        <c:noMultiLvlLbl val="0"/>
      </c:catAx>
      <c:valAx>
        <c:axId val="463041904"/>
        <c:scaling>
          <c:orientation val="minMax"/>
        </c:scaling>
        <c:delete val="1"/>
        <c:axPos val="b"/>
        <c:numFmt formatCode="General" sourceLinked="1"/>
        <c:majorTickMark val="none"/>
        <c:minorTickMark val="none"/>
        <c:tickLblPos val="nextTo"/>
        <c:crossAx val="46304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928668254190944"/>
          <c:y val="9.881276148777926E-2"/>
          <c:w val="0.573719535932525"/>
          <c:h val="0.80237447702444153"/>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284D81"/>
              </a:solidFill>
              <a:ln>
                <a:noFill/>
              </a:ln>
              <a:effectLst/>
            </c:spPr>
            <c:extLst>
              <c:ext xmlns:c16="http://schemas.microsoft.com/office/drawing/2014/chart" uri="{C3380CC4-5D6E-409C-BE32-E72D297353CC}">
                <c16:uniqueId val="{00000004-5508-4F1B-8C24-AC65B22491E3}"/>
              </c:ext>
            </c:extLst>
          </c:dPt>
          <c:dPt>
            <c:idx val="1"/>
            <c:invertIfNegative val="0"/>
            <c:bubble3D val="0"/>
            <c:spPr>
              <a:solidFill>
                <a:srgbClr val="A02C1C"/>
              </a:solidFill>
              <a:ln>
                <a:noFill/>
              </a:ln>
              <a:effectLst/>
            </c:spPr>
            <c:extLst>
              <c:ext xmlns:c16="http://schemas.microsoft.com/office/drawing/2014/chart" uri="{C3380CC4-5D6E-409C-BE32-E72D297353CC}">
                <c16:uniqueId val="{00000003-5508-4F1B-8C24-AC65B22491E3}"/>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Verdana" panose="020B0604030504040204" pitchFamily="34" charset="0"/>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Dem</c:v>
                </c:pt>
                <c:pt idx="1">
                  <c:v>GOP</c:v>
                </c:pt>
              </c:strCache>
            </c:strRef>
          </c:cat>
          <c:val>
            <c:numRef>
              <c:f>Sheet1!$B$2:$B$3</c:f>
              <c:numCache>
                <c:formatCode>General</c:formatCode>
                <c:ptCount val="2"/>
                <c:pt idx="0">
                  <c:v>58</c:v>
                </c:pt>
                <c:pt idx="1">
                  <c:v>0</c:v>
                </c:pt>
              </c:numCache>
            </c:numRef>
          </c:val>
          <c:extLst>
            <c:ext xmlns:c16="http://schemas.microsoft.com/office/drawing/2014/chart" uri="{C3380CC4-5D6E-409C-BE32-E72D297353CC}">
              <c16:uniqueId val="{00000000-5508-4F1B-8C24-AC65B22491E3}"/>
            </c:ext>
          </c:extLst>
        </c:ser>
        <c:dLbls>
          <c:showLegendKey val="0"/>
          <c:showVal val="0"/>
          <c:showCatName val="0"/>
          <c:showSerName val="0"/>
          <c:showPercent val="0"/>
          <c:showBubbleSize val="0"/>
        </c:dLbls>
        <c:gapWidth val="90"/>
        <c:axId val="463046480"/>
        <c:axId val="463041904"/>
      </c:barChart>
      <c:catAx>
        <c:axId val="46304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Verdana" panose="020B0604030504040204" pitchFamily="34" charset="0"/>
                <a:cs typeface="+mn-cs"/>
              </a:defRPr>
            </a:pPr>
            <a:endParaRPr lang="en-US"/>
          </a:p>
        </c:txPr>
        <c:crossAx val="463041904"/>
        <c:crosses val="autoZero"/>
        <c:auto val="1"/>
        <c:lblAlgn val="ctr"/>
        <c:lblOffset val="100"/>
        <c:noMultiLvlLbl val="0"/>
      </c:catAx>
      <c:valAx>
        <c:axId val="463041904"/>
        <c:scaling>
          <c:orientation val="minMax"/>
        </c:scaling>
        <c:delete val="1"/>
        <c:axPos val="b"/>
        <c:numFmt formatCode="General" sourceLinked="1"/>
        <c:majorTickMark val="none"/>
        <c:minorTickMark val="none"/>
        <c:tickLblPos val="nextTo"/>
        <c:crossAx val="46304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6AE86F-1C31-455E-8C8E-B2CBD2C72432}" type="datetimeFigureOut">
              <a:rPr lang="en-US" smtClean="0"/>
              <a:t>6/22/2020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E447A3-A4D5-4E42-B279-33F8FB6C3E14}" type="slidenum">
              <a:rPr lang="en-US" smtClean="0"/>
              <a:t>‹#›</a:t>
            </a:fld>
            <a:endParaRPr lang="en-US"/>
          </a:p>
        </p:txBody>
      </p:sp>
    </p:spTree>
    <p:extLst>
      <p:ext uri="{BB962C8B-B14F-4D97-AF65-F5344CB8AC3E}">
        <p14:creationId xmlns:p14="http://schemas.microsoft.com/office/powerpoint/2010/main" val="785033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EBE26-B8DD-487B-9957-931C7ED68A9D}" type="datetimeFigureOut">
              <a:rPr lang="en-US" smtClean="0"/>
              <a:t>6/22/2020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F0B2D-7785-4EC0-9F4A-91A1149DEB67}" type="slidenum">
              <a:rPr lang="en-US" smtClean="0"/>
              <a:t>‹#›</a:t>
            </a:fld>
            <a:endParaRPr lang="en-US"/>
          </a:p>
        </p:txBody>
      </p:sp>
    </p:spTree>
    <p:extLst>
      <p:ext uri="{BB962C8B-B14F-4D97-AF65-F5344CB8AC3E}">
        <p14:creationId xmlns:p14="http://schemas.microsoft.com/office/powerpoint/2010/main" val="2357128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ongress.gov/bill/116th-congress/senate-bill/3749?q=%7b%22search%22:%5b%22mark+warner%22%5d%7d&amp;s=8&amp;r=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ongress.gov/bill/116th-congress/senate-bill/3663?q=%7b%22search%22:%5b%22data+privacy%22%5d%7d&amp;s=2&amp;r=2"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complianceweek.com/regulatory-policy/senate-republicans-to-introduce-contact-tracing-privacy-bill/28849.article"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ongress.gov/bill/116th-congress/house-bill/6666?q=%7b%22search%22:%5b%22contact+tracing%22%5d%7d&amp;r=1&amp;s=1"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dc.gov/coronavirus/2019-ncov/downloads/case-investigation-contact-tracing.pdf"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cdc.gov/coronavirus/2019-ncov/php/open-america/contact-tracing.html"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loomberg.com/news/articles/2020-04-10/apple-google-bring-covid-19-contact-tracing-to-3-billion-peopl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olitico.com/news/2020/06/10/google-and-apples-rules-for-virus-tracking-apps-sow-division-among-states-312199"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nytimes.com/2020/06/21/nyregion/nyc-contact-tracing.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latimes.com/politics/story/2020-04-26/privacy-americans-trade-off-trace-coronavirus-contacts"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cnn.com/2020/04/20/tech/contact-tracing-smartphones-apple-google/index.html"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pr.org/2020/04/27/845165404/ex-officials-call-for-46-billion-for-tracing-isolating-in-next-coronavirus-pack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tLang="en-US" dirty="0">
              <a:ea typeface="MS PGothic" charset="-128"/>
            </a:endParaRP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MS PGothic" charset="-128"/>
              </a:defRPr>
            </a:lvl1pPr>
            <a:lvl2pPr marL="742950" indent="-285750">
              <a:defRPr>
                <a:solidFill>
                  <a:schemeClr val="tx1"/>
                </a:solidFill>
                <a:latin typeface="Calibri Light" charset="0"/>
                <a:ea typeface="MS PGothic" charset="-128"/>
              </a:defRPr>
            </a:lvl2pPr>
            <a:lvl3pPr marL="1143000" indent="-228600">
              <a:defRPr>
                <a:solidFill>
                  <a:schemeClr val="tx1"/>
                </a:solidFill>
                <a:latin typeface="Calibri Light" charset="0"/>
                <a:ea typeface="MS PGothic" charset="-128"/>
              </a:defRPr>
            </a:lvl3pPr>
            <a:lvl4pPr marL="1600200" indent="-228600">
              <a:defRPr>
                <a:solidFill>
                  <a:schemeClr val="tx1"/>
                </a:solidFill>
                <a:latin typeface="Calibri Light" charset="0"/>
                <a:ea typeface="MS PGothic" charset="-128"/>
              </a:defRPr>
            </a:lvl4pPr>
            <a:lvl5pPr marL="2057400" indent="-228600">
              <a:defRPr>
                <a:solidFill>
                  <a:schemeClr val="tx1"/>
                </a:solidFill>
                <a:latin typeface="Calibri Light" charset="0"/>
                <a:ea typeface="MS PGothic" charset="-128"/>
              </a:defRPr>
            </a:lvl5pPr>
            <a:lvl6pPr marL="2514600" indent="-228600" eaLnBrk="0" fontAlgn="base" hangingPunct="0">
              <a:spcBef>
                <a:spcPct val="0"/>
              </a:spcBef>
              <a:spcAft>
                <a:spcPct val="0"/>
              </a:spcAft>
              <a:defRPr>
                <a:solidFill>
                  <a:schemeClr val="tx1"/>
                </a:solidFill>
                <a:latin typeface="Calibri Light" charset="0"/>
                <a:ea typeface="MS PGothic" charset="-128"/>
              </a:defRPr>
            </a:lvl6pPr>
            <a:lvl7pPr marL="2971800" indent="-228600" eaLnBrk="0" fontAlgn="base" hangingPunct="0">
              <a:spcBef>
                <a:spcPct val="0"/>
              </a:spcBef>
              <a:spcAft>
                <a:spcPct val="0"/>
              </a:spcAft>
              <a:defRPr>
                <a:solidFill>
                  <a:schemeClr val="tx1"/>
                </a:solidFill>
                <a:latin typeface="Calibri Light" charset="0"/>
                <a:ea typeface="MS PGothic" charset="-128"/>
              </a:defRPr>
            </a:lvl7pPr>
            <a:lvl8pPr marL="3429000" indent="-228600" eaLnBrk="0" fontAlgn="base" hangingPunct="0">
              <a:spcBef>
                <a:spcPct val="0"/>
              </a:spcBef>
              <a:spcAft>
                <a:spcPct val="0"/>
              </a:spcAft>
              <a:defRPr>
                <a:solidFill>
                  <a:schemeClr val="tx1"/>
                </a:solidFill>
                <a:latin typeface="Calibri Light" charset="0"/>
                <a:ea typeface="MS PGothic" charset="-128"/>
              </a:defRPr>
            </a:lvl8pPr>
            <a:lvl9pPr marL="3886200" indent="-228600" eaLnBrk="0" fontAlgn="base" hangingPunct="0">
              <a:spcBef>
                <a:spcPct val="0"/>
              </a:spcBef>
              <a:spcAft>
                <a:spcPct val="0"/>
              </a:spcAft>
              <a:defRPr>
                <a:solidFill>
                  <a:schemeClr val="tx1"/>
                </a:solidFill>
                <a:latin typeface="Calibri Light" charset="0"/>
                <a:ea typeface="MS PGothic"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85C1A663-4413-6449-89E8-18E39478C918}" type="slidenum">
              <a:rPr kumimoji="0" lang="en-US" altLang="en-US" sz="1200" b="0" i="0" u="none" strike="noStrike" kern="1200" cap="none" spc="0" normalizeH="0" baseline="0" noProof="0">
                <a:ln>
                  <a:noFill/>
                </a:ln>
                <a:solidFill>
                  <a:prstClr val="black"/>
                </a:solidFill>
                <a:effectLst/>
                <a:uLnTx/>
                <a:uFillTx/>
                <a:latin typeface="Calibri" charset="0"/>
                <a:ea typeface="MS PGothic"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Calibri" charset="0"/>
              <a:ea typeface="MS PGothic" charset="-128"/>
              <a:cs typeface="+mn-cs"/>
            </a:endParaRPr>
          </a:p>
        </p:txBody>
      </p:sp>
    </p:spTree>
    <p:extLst>
      <p:ext uri="{BB962C8B-B14F-4D97-AF65-F5344CB8AC3E}">
        <p14:creationId xmlns:p14="http://schemas.microsoft.com/office/powerpoint/2010/main" val="921984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3749– The Public Health Emergency Privacy Act,” Congress.gov, Accessed May 18, 2020,</a:t>
            </a:r>
          </a:p>
          <a:p>
            <a:r>
              <a:rPr lang="en-US" dirty="0">
                <a:hlinkClick r:id="rId3"/>
              </a:rPr>
              <a:t>https://www.congress.gov/bill/116th-congress/senate-bill/3749?q=%7B%22search%22%3A%5B%22mark+warner%22%5D%7D&amp;s=8&amp;r=1</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56A13F-28BC-9E49-9D0E-49492B5171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1428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“S.3663 - COVID-19 Consumer Data Protection Act,” Congress.gov, Accessed May 18, 2020,</a:t>
            </a:r>
          </a:p>
          <a:p>
            <a:r>
              <a:rPr lang="en-US" dirty="0">
                <a:hlinkClick r:id="rId3"/>
              </a:rPr>
              <a:t>https://www.congress.gov/bill/116th-congress/senate-bill/3663?q=%7B%22search%22%3A%5B%22data+privacy%22%5D%7D&amp;s=2&amp;r=2</a:t>
            </a:r>
            <a:endParaRPr lang="en-US" dirty="0"/>
          </a:p>
          <a:p>
            <a:endParaRPr lang="en-US" dirty="0"/>
          </a:p>
          <a:p>
            <a:r>
              <a:rPr lang="en-US" dirty="0"/>
              <a:t>Nicodemus, Aaron “</a:t>
            </a:r>
            <a:r>
              <a:rPr lang="en-US" sz="1200" b="0" i="0" kern="1200" dirty="0">
                <a:solidFill>
                  <a:schemeClr val="tx1"/>
                </a:solidFill>
                <a:effectLst/>
                <a:latin typeface="+mn-lt"/>
                <a:ea typeface="+mn-ea"/>
                <a:cs typeface="+mn-cs"/>
              </a:rPr>
              <a:t>Senate Republicans to introduce contact tracing privacy bill” Compliance Week, May 4, 2020 </a:t>
            </a:r>
            <a:r>
              <a:rPr lang="en-US" dirty="0">
                <a:hlinkClick r:id="rId4"/>
              </a:rPr>
              <a:t>https://www.complianceweek.com/regulatory-policy/senate-republicans-to-introduce-contact-tracing-privacy-bill/28849.article</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56A13F-28BC-9E49-9D0E-49492B5171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4458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“H.R.6666 - COVID-19 Testing, Reaching, And Contacting Everyone (TRACE) Act,” Congress.gov, Accessed May 18, 2020,</a:t>
            </a:r>
          </a:p>
          <a:p>
            <a:r>
              <a:rPr lang="en-US" dirty="0">
                <a:hlinkClick r:id="rId3"/>
              </a:rPr>
              <a:t>https://www.congress.gov/bill/116th-congress/house-bill/6666?q=%7B%22search%22%3A%5B%22contact+tracing%22%5D%7D&amp;r=1&amp;s=1</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56A13F-28BC-9E49-9D0E-49492B5171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6961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DEPARTMENTS: Interim Guidance on Developing a COVID-19 Case Investigation &amp; Contact Tracing Plan” CDC, Last Accessed, May 18, 2020</a:t>
            </a:r>
          </a:p>
          <a:p>
            <a:r>
              <a:rPr lang="en-US" dirty="0">
                <a:hlinkClick r:id="rId3"/>
              </a:rPr>
              <a:t>https://www.cdc.gov/coronavirus/2019-ncov/downloads/case-investigation-contact-tracing.pdf</a:t>
            </a:r>
            <a:endParaRPr lang="en-US" dirty="0"/>
          </a:p>
          <a:p>
            <a:endParaRPr lang="en-US" dirty="0"/>
          </a:p>
          <a:p>
            <a:r>
              <a:rPr lang="en-US" dirty="0"/>
              <a:t>“</a:t>
            </a:r>
            <a:r>
              <a:rPr lang="en-US" sz="1200" b="0" i="0" kern="1200" dirty="0">
                <a:solidFill>
                  <a:schemeClr val="tx1"/>
                </a:solidFill>
                <a:effectLst/>
                <a:latin typeface="+mn-lt"/>
                <a:ea typeface="+mn-ea"/>
                <a:cs typeface="+mn-cs"/>
              </a:rPr>
              <a:t>Contact Tracing” CDC, Last Accessed, May 18, 2020 </a:t>
            </a:r>
            <a:r>
              <a:rPr lang="en-US" dirty="0">
                <a:hlinkClick r:id="rId4"/>
              </a:rPr>
              <a:t>https://www.cdc.gov/coronavirus/2019-ncov/php/open-america/contact-tracing.html</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A3F0B2D-7785-4EC0-9F4A-91A1149DEB67}" type="slidenum">
              <a:rPr lang="en-US" smtClean="0"/>
              <a:t>3</a:t>
            </a:fld>
            <a:endParaRPr lang="en-US"/>
          </a:p>
        </p:txBody>
      </p:sp>
    </p:spTree>
    <p:extLst>
      <p:ext uri="{BB962C8B-B14F-4D97-AF65-F5344CB8AC3E}">
        <p14:creationId xmlns:p14="http://schemas.microsoft.com/office/powerpoint/2010/main" val="2783993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Gurman</a:t>
            </a:r>
            <a:r>
              <a:rPr lang="en-US" dirty="0"/>
              <a:t>, Mark “Apple, Google Bring Covid-19 Contact-Tracing to 3 Billion People” Bloomberg</a:t>
            </a:r>
            <a:r>
              <a:rPr lang="en-US" baseline="0" dirty="0"/>
              <a:t>, April 10, 2020</a:t>
            </a:r>
          </a:p>
          <a:p>
            <a:r>
              <a:rPr lang="en-US" dirty="0">
                <a:hlinkClick r:id="rId3"/>
              </a:rPr>
              <a:t>https://www.bloomberg.com/news/articles/2020-04-10/apple-google-bring-covid-19-contact-tracing-to-3-billion-people</a:t>
            </a:r>
            <a:endParaRPr lang="en-US" dirty="0"/>
          </a:p>
        </p:txBody>
      </p:sp>
      <p:sp>
        <p:nvSpPr>
          <p:cNvPr id="4" name="Slide Number Placeholder 3"/>
          <p:cNvSpPr>
            <a:spLocks noGrp="1"/>
          </p:cNvSpPr>
          <p:nvPr>
            <p:ph type="sldNum" sz="quarter" idx="10"/>
          </p:nvPr>
        </p:nvSpPr>
        <p:spPr/>
        <p:txBody>
          <a:bodyPr/>
          <a:lstStyle/>
          <a:p>
            <a:fld id="{9A3F0B2D-7785-4EC0-9F4A-91A1149DEB67}" type="slidenum">
              <a:rPr lang="en-US" smtClean="0"/>
              <a:t>4</a:t>
            </a:fld>
            <a:endParaRPr lang="en-US"/>
          </a:p>
        </p:txBody>
      </p:sp>
    </p:spTree>
    <p:extLst>
      <p:ext uri="{BB962C8B-B14F-4D97-AF65-F5344CB8AC3E}">
        <p14:creationId xmlns:p14="http://schemas.microsoft.com/office/powerpoint/2010/main" val="2446140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Steven Overly and </a:t>
            </a:r>
            <a:r>
              <a:rPr lang="en-US" dirty="0" err="1"/>
              <a:t>Mohana</a:t>
            </a:r>
            <a:r>
              <a:rPr lang="en-US" baseline="0" dirty="0"/>
              <a:t> </a:t>
            </a:r>
            <a:r>
              <a:rPr lang="en-US" baseline="0" dirty="0" err="1"/>
              <a:t>Ravindranath</a:t>
            </a:r>
            <a:r>
              <a:rPr lang="en-US" baseline="0" dirty="0"/>
              <a:t>, “</a:t>
            </a:r>
            <a:r>
              <a:rPr lang="en-US" dirty="0"/>
              <a:t>Google and Apple’s rules for virus tracking apps sow division among states,” Politico,</a:t>
            </a:r>
            <a:r>
              <a:rPr lang="en-US" baseline="0" dirty="0"/>
              <a:t> June 11, 2020,</a:t>
            </a:r>
          </a:p>
          <a:p>
            <a:r>
              <a:rPr lang="en-US" dirty="0">
                <a:hlinkClick r:id="rId3"/>
              </a:rPr>
              <a:t>https://www.politico.com/news/2020/06/10/google-and-apples-rules-for-virus-tracking-apps-sow-division-among-states-312199</a:t>
            </a:r>
            <a:endParaRPr lang="en-US" dirty="0"/>
          </a:p>
        </p:txBody>
      </p:sp>
      <p:sp>
        <p:nvSpPr>
          <p:cNvPr id="4" name="Slide Number Placeholder 3"/>
          <p:cNvSpPr>
            <a:spLocks noGrp="1"/>
          </p:cNvSpPr>
          <p:nvPr>
            <p:ph type="sldNum" sz="quarter" idx="10"/>
          </p:nvPr>
        </p:nvSpPr>
        <p:spPr/>
        <p:txBody>
          <a:bodyPr/>
          <a:lstStyle/>
          <a:p>
            <a:fld id="{9A3F0B2D-7785-4EC0-9F4A-91A1149DEB67}" type="slidenum">
              <a:rPr lang="en-US" smtClean="0"/>
              <a:t>5</a:t>
            </a:fld>
            <a:endParaRPr lang="en-US"/>
          </a:p>
        </p:txBody>
      </p:sp>
    </p:spTree>
    <p:extLst>
      <p:ext uri="{BB962C8B-B14F-4D97-AF65-F5344CB8AC3E}">
        <p14:creationId xmlns:p14="http://schemas.microsoft.com/office/powerpoint/2010/main" val="3166822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Otterman, Sharon “N.Y.C. Hired 3,000 Workers for Contact Tracing. It’s Off to a Slow Start.” The New York Times, June 21, 2020 </a:t>
            </a:r>
            <a:r>
              <a:rPr lang="en-US" dirty="0">
                <a:hlinkClick r:id="rId3"/>
              </a:rPr>
              <a:t>https://www.nytimes.com/2020/06/21/nyregion/nyc-contact-tracing.html</a:t>
            </a:r>
            <a:endParaRPr lang="en-US" dirty="0"/>
          </a:p>
        </p:txBody>
      </p:sp>
      <p:sp>
        <p:nvSpPr>
          <p:cNvPr id="4" name="Slide Number Placeholder 3"/>
          <p:cNvSpPr>
            <a:spLocks noGrp="1"/>
          </p:cNvSpPr>
          <p:nvPr>
            <p:ph type="sldNum" sz="quarter" idx="10"/>
          </p:nvPr>
        </p:nvSpPr>
        <p:spPr/>
        <p:txBody>
          <a:bodyPr/>
          <a:lstStyle/>
          <a:p>
            <a:fld id="{9A3F0B2D-7785-4EC0-9F4A-91A1149DEB67}" type="slidenum">
              <a:rPr lang="en-US" smtClean="0"/>
              <a:t>6</a:t>
            </a:fld>
            <a:endParaRPr lang="en-US"/>
          </a:p>
        </p:txBody>
      </p:sp>
    </p:spTree>
    <p:extLst>
      <p:ext uri="{BB962C8B-B14F-4D97-AF65-F5344CB8AC3E}">
        <p14:creationId xmlns:p14="http://schemas.microsoft.com/office/powerpoint/2010/main" val="100997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tLang="en-US" dirty="0">
              <a:ea typeface="MS PGothic" charset="-128"/>
            </a:endParaRP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MS PGothic" charset="-128"/>
              </a:defRPr>
            </a:lvl1pPr>
            <a:lvl2pPr marL="742950" indent="-285750">
              <a:defRPr>
                <a:solidFill>
                  <a:schemeClr val="tx1"/>
                </a:solidFill>
                <a:latin typeface="Calibri Light" charset="0"/>
                <a:ea typeface="MS PGothic" charset="-128"/>
              </a:defRPr>
            </a:lvl2pPr>
            <a:lvl3pPr marL="1143000" indent="-228600">
              <a:defRPr>
                <a:solidFill>
                  <a:schemeClr val="tx1"/>
                </a:solidFill>
                <a:latin typeface="Calibri Light" charset="0"/>
                <a:ea typeface="MS PGothic" charset="-128"/>
              </a:defRPr>
            </a:lvl3pPr>
            <a:lvl4pPr marL="1600200" indent="-228600">
              <a:defRPr>
                <a:solidFill>
                  <a:schemeClr val="tx1"/>
                </a:solidFill>
                <a:latin typeface="Calibri Light" charset="0"/>
                <a:ea typeface="MS PGothic" charset="-128"/>
              </a:defRPr>
            </a:lvl4pPr>
            <a:lvl5pPr marL="2057400" indent="-228600">
              <a:defRPr>
                <a:solidFill>
                  <a:schemeClr val="tx1"/>
                </a:solidFill>
                <a:latin typeface="Calibri Light" charset="0"/>
                <a:ea typeface="MS PGothic" charset="-128"/>
              </a:defRPr>
            </a:lvl5pPr>
            <a:lvl6pPr marL="2514600" indent="-228600" eaLnBrk="0" fontAlgn="base" hangingPunct="0">
              <a:spcBef>
                <a:spcPct val="0"/>
              </a:spcBef>
              <a:spcAft>
                <a:spcPct val="0"/>
              </a:spcAft>
              <a:defRPr>
                <a:solidFill>
                  <a:schemeClr val="tx1"/>
                </a:solidFill>
                <a:latin typeface="Calibri Light" charset="0"/>
                <a:ea typeface="MS PGothic" charset="-128"/>
              </a:defRPr>
            </a:lvl6pPr>
            <a:lvl7pPr marL="2971800" indent="-228600" eaLnBrk="0" fontAlgn="base" hangingPunct="0">
              <a:spcBef>
                <a:spcPct val="0"/>
              </a:spcBef>
              <a:spcAft>
                <a:spcPct val="0"/>
              </a:spcAft>
              <a:defRPr>
                <a:solidFill>
                  <a:schemeClr val="tx1"/>
                </a:solidFill>
                <a:latin typeface="Calibri Light" charset="0"/>
                <a:ea typeface="MS PGothic" charset="-128"/>
              </a:defRPr>
            </a:lvl7pPr>
            <a:lvl8pPr marL="3429000" indent="-228600" eaLnBrk="0" fontAlgn="base" hangingPunct="0">
              <a:spcBef>
                <a:spcPct val="0"/>
              </a:spcBef>
              <a:spcAft>
                <a:spcPct val="0"/>
              </a:spcAft>
              <a:defRPr>
                <a:solidFill>
                  <a:schemeClr val="tx1"/>
                </a:solidFill>
                <a:latin typeface="Calibri Light" charset="0"/>
                <a:ea typeface="MS PGothic" charset="-128"/>
              </a:defRPr>
            </a:lvl8pPr>
            <a:lvl9pPr marL="3886200" indent="-228600" eaLnBrk="0" fontAlgn="base" hangingPunct="0">
              <a:spcBef>
                <a:spcPct val="0"/>
              </a:spcBef>
              <a:spcAft>
                <a:spcPct val="0"/>
              </a:spcAft>
              <a:defRPr>
                <a:solidFill>
                  <a:schemeClr val="tx1"/>
                </a:solidFill>
                <a:latin typeface="Calibri Light" charset="0"/>
                <a:ea typeface="MS PGothic"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85C1A663-4413-6449-89E8-18E39478C918}" type="slidenum">
              <a:rPr kumimoji="0" lang="en-US" altLang="en-US" sz="1200" b="0" i="0" u="none" strike="noStrike" kern="1200" cap="none" spc="0" normalizeH="0" baseline="0" noProof="0">
                <a:ln>
                  <a:noFill/>
                </a:ln>
                <a:solidFill>
                  <a:prstClr val="black"/>
                </a:solidFill>
                <a:effectLst/>
                <a:uLnTx/>
                <a:uFillTx/>
                <a:latin typeface="Calibri" charset="0"/>
                <a:ea typeface="MS PGothic"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dirty="0">
              <a:ln>
                <a:noFill/>
              </a:ln>
              <a:solidFill>
                <a:prstClr val="black"/>
              </a:solidFill>
              <a:effectLst/>
              <a:uLnTx/>
              <a:uFillTx/>
              <a:latin typeface="Calibri" charset="0"/>
              <a:ea typeface="MS PGothic" charset="-128"/>
              <a:cs typeface="+mn-cs"/>
            </a:endParaRPr>
          </a:p>
        </p:txBody>
      </p:sp>
    </p:spTree>
    <p:extLst>
      <p:ext uri="{BB962C8B-B14F-4D97-AF65-F5344CB8AC3E}">
        <p14:creationId xmlns:p14="http://schemas.microsoft.com/office/powerpoint/2010/main" val="113184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Halper,</a:t>
            </a:r>
            <a:r>
              <a:rPr lang="en-US" baseline="0" dirty="0"/>
              <a:t> Evan “</a:t>
            </a:r>
            <a:r>
              <a:rPr lang="en-US" sz="1200" b="0" i="0" kern="1200" dirty="0">
                <a:solidFill>
                  <a:schemeClr val="tx1"/>
                </a:solidFill>
                <a:effectLst/>
                <a:latin typeface="+mn-lt"/>
                <a:ea typeface="+mn-ea"/>
                <a:cs typeface="+mn-cs"/>
              </a:rPr>
              <a:t>Lawmakers warn coronavirus contact-tracing is ripe for abusive surveillance” LA Times,</a:t>
            </a:r>
            <a:r>
              <a:rPr lang="en-US" sz="1200" b="0" i="0" kern="1200" baseline="0" dirty="0">
                <a:solidFill>
                  <a:schemeClr val="tx1"/>
                </a:solidFill>
                <a:effectLst/>
                <a:latin typeface="+mn-lt"/>
                <a:ea typeface="+mn-ea"/>
                <a:cs typeface="+mn-cs"/>
              </a:rPr>
              <a:t> April 26, 2020 </a:t>
            </a:r>
            <a:r>
              <a:rPr lang="en-US" dirty="0">
                <a:hlinkClick r:id="rId3"/>
              </a:rPr>
              <a:t>https://www.latimes.com/politics/story/2020-04-26/privacy-americans-trade-off-trace-coronavirus-contacts</a:t>
            </a:r>
            <a:endParaRPr lang="en-US" dirty="0"/>
          </a:p>
          <a:p>
            <a:endParaRPr lang="en-US" sz="1200" b="0" i="0" kern="1200" dirty="0">
              <a:solidFill>
                <a:schemeClr val="tx1"/>
              </a:solidFill>
              <a:effectLst/>
              <a:latin typeface="+mn-lt"/>
              <a:ea typeface="+mn-ea"/>
              <a:cs typeface="+mn-cs"/>
            </a:endParaRPr>
          </a:p>
          <a:p>
            <a:r>
              <a:rPr lang="en-US" sz="1200" b="0" i="0" kern="1200" dirty="0" err="1">
                <a:solidFill>
                  <a:schemeClr val="tx1"/>
                </a:solidFill>
                <a:effectLst/>
                <a:latin typeface="+mn-lt"/>
                <a:ea typeface="+mn-ea"/>
                <a:cs typeface="+mn-cs"/>
              </a:rPr>
              <a:t>Iyengar</a:t>
            </a:r>
            <a:r>
              <a:rPr lang="en-US" sz="1200" b="0" i="0" kern="1200" dirty="0">
                <a:solidFill>
                  <a:schemeClr val="tx1"/>
                </a:solidFill>
                <a:effectLst/>
                <a:latin typeface="+mn-lt"/>
                <a:ea typeface="+mn-ea"/>
                <a:cs typeface="+mn-cs"/>
              </a:rPr>
              <a:t>, Rishi “Apple and Google's contact tracing initiative would omit billions who don't have smartphones” CNN, April 20, 2020</a:t>
            </a:r>
          </a:p>
          <a:p>
            <a:r>
              <a:rPr lang="en-US">
                <a:hlinkClick r:id="rId4"/>
              </a:rPr>
              <a:t>https://www.cnn.com/2020/04/20/tech/contact-tracing-smartphones-apple-google/index.html</a:t>
            </a:r>
            <a:endParaRPr lang="en-US" sz="1200" b="0" i="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56A13F-28BC-9E49-9D0E-49492B51710C}" type="slidenum">
              <a:rPr lang="en-US" smtClean="0"/>
              <a:t>8</a:t>
            </a:fld>
            <a:endParaRPr lang="en-US"/>
          </a:p>
        </p:txBody>
      </p:sp>
    </p:spTree>
    <p:extLst>
      <p:ext uri="{BB962C8B-B14F-4D97-AF65-F5344CB8AC3E}">
        <p14:creationId xmlns:p14="http://schemas.microsoft.com/office/powerpoint/2010/main" val="1001851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“Ex-Officials Call For $46 Billion For Tracing, Isolating In Next Coronavirus Package,” NPR,</a:t>
            </a:r>
            <a:r>
              <a:rPr lang="en-US" baseline="0" dirty="0"/>
              <a:t> April 27, 2020,</a:t>
            </a:r>
          </a:p>
          <a:p>
            <a:r>
              <a:rPr lang="en-US" dirty="0">
                <a:hlinkClick r:id="rId3"/>
              </a:rPr>
              <a:t>https://www.npr.org/2020/04/27/845165404/ex-officials-call-for-46-billion-for-tracing-isolating-in-next-coronavirus-packa</a:t>
            </a:r>
            <a:endParaRPr lang="en-US" dirty="0"/>
          </a:p>
        </p:txBody>
      </p:sp>
      <p:sp>
        <p:nvSpPr>
          <p:cNvPr id="4" name="Slide Number Placeholder 3"/>
          <p:cNvSpPr>
            <a:spLocks noGrp="1"/>
          </p:cNvSpPr>
          <p:nvPr>
            <p:ph type="sldNum" sz="quarter" idx="10"/>
          </p:nvPr>
        </p:nvSpPr>
        <p:spPr/>
        <p:txBody>
          <a:bodyPr/>
          <a:lstStyle/>
          <a:p>
            <a:fld id="{9A3F0B2D-7785-4EC0-9F4A-91A1149DEB67}" type="slidenum">
              <a:rPr lang="en-US" smtClean="0"/>
              <a:t>9</a:t>
            </a:fld>
            <a:endParaRPr lang="en-US"/>
          </a:p>
        </p:txBody>
      </p:sp>
    </p:spTree>
    <p:extLst>
      <p:ext uri="{BB962C8B-B14F-4D97-AF65-F5344CB8AC3E}">
        <p14:creationId xmlns:p14="http://schemas.microsoft.com/office/powerpoint/2010/main" val="1487319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tLang="en-US" dirty="0">
              <a:ea typeface="MS PGothic" charset="-128"/>
            </a:endParaRP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MS PGothic" charset="-128"/>
              </a:defRPr>
            </a:lvl1pPr>
            <a:lvl2pPr marL="742950" indent="-285750">
              <a:defRPr>
                <a:solidFill>
                  <a:schemeClr val="tx1"/>
                </a:solidFill>
                <a:latin typeface="Calibri Light" charset="0"/>
                <a:ea typeface="MS PGothic" charset="-128"/>
              </a:defRPr>
            </a:lvl2pPr>
            <a:lvl3pPr marL="1143000" indent="-228600">
              <a:defRPr>
                <a:solidFill>
                  <a:schemeClr val="tx1"/>
                </a:solidFill>
                <a:latin typeface="Calibri Light" charset="0"/>
                <a:ea typeface="MS PGothic" charset="-128"/>
              </a:defRPr>
            </a:lvl3pPr>
            <a:lvl4pPr marL="1600200" indent="-228600">
              <a:defRPr>
                <a:solidFill>
                  <a:schemeClr val="tx1"/>
                </a:solidFill>
                <a:latin typeface="Calibri Light" charset="0"/>
                <a:ea typeface="MS PGothic" charset="-128"/>
              </a:defRPr>
            </a:lvl4pPr>
            <a:lvl5pPr marL="2057400" indent="-228600">
              <a:defRPr>
                <a:solidFill>
                  <a:schemeClr val="tx1"/>
                </a:solidFill>
                <a:latin typeface="Calibri Light" charset="0"/>
                <a:ea typeface="MS PGothic" charset="-128"/>
              </a:defRPr>
            </a:lvl5pPr>
            <a:lvl6pPr marL="2514600" indent="-228600" eaLnBrk="0" fontAlgn="base" hangingPunct="0">
              <a:spcBef>
                <a:spcPct val="0"/>
              </a:spcBef>
              <a:spcAft>
                <a:spcPct val="0"/>
              </a:spcAft>
              <a:defRPr>
                <a:solidFill>
                  <a:schemeClr val="tx1"/>
                </a:solidFill>
                <a:latin typeface="Calibri Light" charset="0"/>
                <a:ea typeface="MS PGothic" charset="-128"/>
              </a:defRPr>
            </a:lvl6pPr>
            <a:lvl7pPr marL="2971800" indent="-228600" eaLnBrk="0" fontAlgn="base" hangingPunct="0">
              <a:spcBef>
                <a:spcPct val="0"/>
              </a:spcBef>
              <a:spcAft>
                <a:spcPct val="0"/>
              </a:spcAft>
              <a:defRPr>
                <a:solidFill>
                  <a:schemeClr val="tx1"/>
                </a:solidFill>
                <a:latin typeface="Calibri Light" charset="0"/>
                <a:ea typeface="MS PGothic" charset="-128"/>
              </a:defRPr>
            </a:lvl7pPr>
            <a:lvl8pPr marL="3429000" indent="-228600" eaLnBrk="0" fontAlgn="base" hangingPunct="0">
              <a:spcBef>
                <a:spcPct val="0"/>
              </a:spcBef>
              <a:spcAft>
                <a:spcPct val="0"/>
              </a:spcAft>
              <a:defRPr>
                <a:solidFill>
                  <a:schemeClr val="tx1"/>
                </a:solidFill>
                <a:latin typeface="Calibri Light" charset="0"/>
                <a:ea typeface="MS PGothic" charset="-128"/>
              </a:defRPr>
            </a:lvl8pPr>
            <a:lvl9pPr marL="3886200" indent="-228600" eaLnBrk="0" fontAlgn="base" hangingPunct="0">
              <a:spcBef>
                <a:spcPct val="0"/>
              </a:spcBef>
              <a:spcAft>
                <a:spcPct val="0"/>
              </a:spcAft>
              <a:defRPr>
                <a:solidFill>
                  <a:schemeClr val="tx1"/>
                </a:solidFill>
                <a:latin typeface="Calibri Light" charset="0"/>
                <a:ea typeface="MS PGothic"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85C1A663-4413-6449-89E8-18E39478C918}" type="slidenum">
              <a:rPr kumimoji="0" lang="en-US" altLang="en-US" sz="1200" b="0" i="0" u="none" strike="noStrike" kern="1200" cap="none" spc="0" normalizeH="0" baseline="0" noProof="0">
                <a:ln>
                  <a:noFill/>
                </a:ln>
                <a:solidFill>
                  <a:prstClr val="black"/>
                </a:solidFill>
                <a:effectLst/>
                <a:uLnTx/>
                <a:uFillTx/>
                <a:latin typeface="Calibri" charset="0"/>
                <a:ea typeface="MS PGothic"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dirty="0">
              <a:ln>
                <a:noFill/>
              </a:ln>
              <a:solidFill>
                <a:prstClr val="black"/>
              </a:solidFill>
              <a:effectLst/>
              <a:uLnTx/>
              <a:uFillTx/>
              <a:latin typeface="Calibri" charset="0"/>
              <a:ea typeface="MS PGothic" charset="-128"/>
              <a:cs typeface="+mn-cs"/>
            </a:endParaRPr>
          </a:p>
        </p:txBody>
      </p:sp>
    </p:spTree>
    <p:extLst>
      <p:ext uri="{BB962C8B-B14F-4D97-AF65-F5344CB8AC3E}">
        <p14:creationId xmlns:p14="http://schemas.microsoft.com/office/powerpoint/2010/main" val="76289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3412" y="1122363"/>
            <a:ext cx="8447980" cy="1115568"/>
          </a:xfrm>
        </p:spPr>
        <p:txBody>
          <a:bodyPr anchor="t" anchorCtr="0">
            <a:normAutofit/>
          </a:bodyPr>
          <a:lstStyle>
            <a:lvl1pPr algn="l">
              <a:defRPr sz="3200" b="1">
                <a:solidFill>
                  <a:schemeClr val="tx1"/>
                </a:solidFill>
                <a:latin typeface="+mj-lt"/>
              </a:defRPr>
            </a:lvl1pPr>
          </a:lstStyle>
          <a:p>
            <a:r>
              <a:rPr lang="en-US" altLang="en-US" sz="3200" b="1" dirty="0">
                <a:solidFill>
                  <a:schemeClr val="tx1">
                    <a:lumMod val="65000"/>
                    <a:lumOff val="35000"/>
                  </a:schemeClr>
                </a:solidFill>
                <a:latin typeface="Georgia" charset="0"/>
                <a:ea typeface="ＭＳ Ｐゴシック" charset="-128"/>
                <a:cs typeface="MS PGothic" charset="-128"/>
              </a:rPr>
              <a:t>Presentation Center title </a:t>
            </a:r>
            <a:br>
              <a:rPr lang="en-US" altLang="en-US" sz="3200" b="1" dirty="0">
                <a:solidFill>
                  <a:schemeClr val="tx1">
                    <a:lumMod val="65000"/>
                    <a:lumOff val="35000"/>
                  </a:schemeClr>
                </a:solidFill>
                <a:latin typeface="Georgia" charset="0"/>
                <a:ea typeface="ＭＳ Ｐゴシック" charset="-128"/>
                <a:cs typeface="MS PGothic" charset="-128"/>
              </a:rPr>
            </a:br>
            <a:r>
              <a:rPr lang="en-US" altLang="en-US" sz="3200" b="1" dirty="0">
                <a:solidFill>
                  <a:schemeClr val="tx1">
                    <a:lumMod val="65000"/>
                    <a:lumOff val="35000"/>
                  </a:schemeClr>
                </a:solidFill>
                <a:latin typeface="Georgia" charset="0"/>
                <a:ea typeface="ＭＳ Ｐゴシック" charset="-128"/>
                <a:cs typeface="MS PGothic" charset="-128"/>
              </a:rPr>
              <a:t>[Max 2 line title]</a:t>
            </a:r>
            <a:endParaRPr lang="en-US" dirty="0"/>
          </a:p>
        </p:txBody>
      </p:sp>
      <p:sp>
        <p:nvSpPr>
          <p:cNvPr id="3" name="Subtitle 2"/>
          <p:cNvSpPr>
            <a:spLocks noGrp="1"/>
          </p:cNvSpPr>
          <p:nvPr>
            <p:ph type="subTitle" idx="1"/>
          </p:nvPr>
        </p:nvSpPr>
        <p:spPr>
          <a:xfrm>
            <a:off x="403412" y="2237931"/>
            <a:ext cx="7140388" cy="1188720"/>
          </a:xfrm>
        </p:spPr>
        <p:txBody>
          <a:bodyPr>
            <a:normAutofit/>
          </a:bodyPr>
          <a:lstStyle>
            <a:lvl1pPr marL="0" indent="0" algn="l">
              <a:buNone/>
              <a:defRPr sz="2000" b="0">
                <a:solidFill>
                  <a:schemeClr val="bg1">
                    <a:lumMod val="50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36" name="Text Placeholder 35"/>
          <p:cNvSpPr>
            <a:spLocks noGrp="1"/>
          </p:cNvSpPr>
          <p:nvPr>
            <p:ph type="body" sz="quarter" idx="10" hasCustomPrompt="1"/>
          </p:nvPr>
        </p:nvSpPr>
        <p:spPr>
          <a:xfrm>
            <a:off x="403412" y="3848101"/>
            <a:ext cx="5165538" cy="304800"/>
          </a:xfrm>
        </p:spPr>
        <p:txBody>
          <a:bodyPr>
            <a:norm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a:solidFill>
                  <a:schemeClr val="tx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Month xx, Year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p:txBody>
      </p:sp>
      <p:sp>
        <p:nvSpPr>
          <p:cNvPr id="5" name="Text Placeholder 35"/>
          <p:cNvSpPr>
            <a:spLocks noGrp="1"/>
          </p:cNvSpPr>
          <p:nvPr>
            <p:ph type="body" sz="quarter" idx="11" hasCustomPrompt="1"/>
          </p:nvPr>
        </p:nvSpPr>
        <p:spPr>
          <a:xfrm>
            <a:off x="403412" y="4152900"/>
            <a:ext cx="5165538" cy="520699"/>
          </a:xfrm>
        </p:spPr>
        <p:txBody>
          <a:bodyPr>
            <a:norm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a:solidFill>
                  <a:schemeClr val="tx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mj-lt"/>
                <a:ea typeface="MS PGothic" panose="020B0600070205080204" pitchFamily="34" charset="-128"/>
                <a:cs typeface="Georgia"/>
              </a:rPr>
              <a:t>Producer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mj-lt"/>
                <a:ea typeface="MS PGothic" panose="020B0600070205080204" pitchFamily="34" charset="-128"/>
                <a:cs typeface="Georgia"/>
              </a:rPr>
              <a:t>Johnny Q. Appleseed</a:t>
            </a:r>
          </a:p>
        </p:txBody>
      </p:sp>
    </p:spTree>
    <p:extLst>
      <p:ext uri="{BB962C8B-B14F-4D97-AF65-F5344CB8AC3E}">
        <p14:creationId xmlns:p14="http://schemas.microsoft.com/office/powerpoint/2010/main" val="46814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20" y="757881"/>
            <a:ext cx="8412480" cy="640080"/>
          </a:xfrm>
        </p:spPr>
        <p:txBody>
          <a:bodyPr anchor="t" anchorCtr="0">
            <a:normAutofit/>
          </a:bodyPr>
          <a:lstStyle>
            <a:lvl1pPr>
              <a:defRPr sz="2000" b="1">
                <a:latin typeface="+mj-lt"/>
              </a:defRPr>
            </a:lvl1pPr>
          </a:lstStyle>
          <a:p>
            <a:r>
              <a:rPr lang="en-US" dirty="0"/>
              <a:t>Click to edit Master title style</a:t>
            </a:r>
          </a:p>
        </p:txBody>
      </p:sp>
      <p:sp>
        <p:nvSpPr>
          <p:cNvPr id="3" name="Content Placeholder 2"/>
          <p:cNvSpPr>
            <a:spLocks noGrp="1"/>
          </p:cNvSpPr>
          <p:nvPr>
            <p:ph idx="1"/>
          </p:nvPr>
        </p:nvSpPr>
        <p:spPr>
          <a:effectLst/>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4">
            <a:extLst>
              <a:ext uri="{FF2B5EF4-FFF2-40B4-BE49-F238E27FC236}">
                <a16:creationId xmlns:a16="http://schemas.microsoft.com/office/drawing/2014/main" id="{834B8457-10ED-A54A-9E67-2A9E61E8ED56}"/>
              </a:ext>
            </a:extLst>
          </p:cNvPr>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Tree>
    <p:extLst>
      <p:ext uri="{BB962C8B-B14F-4D97-AF65-F5344CB8AC3E}">
        <p14:creationId xmlns:p14="http://schemas.microsoft.com/office/powerpoint/2010/main" val="3639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D949AD-CADB-4775-B725-C8FB0A05DB58}" type="datetime1">
              <a:rPr lang="en-US" smtClean="0"/>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
        <p:nvSpPr>
          <p:cNvPr id="6" name="Title 1">
            <a:extLst>
              <a:ext uri="{FF2B5EF4-FFF2-40B4-BE49-F238E27FC236}">
                <a16:creationId xmlns:a16="http://schemas.microsoft.com/office/drawing/2014/main" id="{64A58510-0239-9545-8865-9C020B96CB6B}"/>
              </a:ext>
            </a:extLst>
          </p:cNvPr>
          <p:cNvSpPr>
            <a:spLocks noGrp="1"/>
          </p:cNvSpPr>
          <p:nvPr>
            <p:ph type="title"/>
          </p:nvPr>
        </p:nvSpPr>
        <p:spPr>
          <a:xfrm>
            <a:off x="401620" y="757881"/>
            <a:ext cx="8412480" cy="640080"/>
          </a:xfrm>
        </p:spPr>
        <p:txBody>
          <a:bodyPr anchor="t" anchorCtr="0">
            <a:normAutofit/>
          </a:bodyPr>
          <a:lstStyle>
            <a:lvl1pPr>
              <a:defRPr sz="2000" b="1">
                <a:latin typeface="+mj-lt"/>
              </a:defRPr>
            </a:lvl1pPr>
          </a:lstStyle>
          <a:p>
            <a:r>
              <a:rPr lang="en-US" dirty="0"/>
              <a:t>Click to edit Master title style</a:t>
            </a:r>
          </a:p>
        </p:txBody>
      </p:sp>
    </p:spTree>
    <p:extLst>
      <p:ext uri="{BB962C8B-B14F-4D97-AF65-F5344CB8AC3E}">
        <p14:creationId xmlns:p14="http://schemas.microsoft.com/office/powerpoint/2010/main" val="88654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6/22/2020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854880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7E146-7137-4458-82B3-319C79A7EECB}" type="datetime1">
              <a:rPr lang="en-US" smtClean="0"/>
              <a:t>6/22/2020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398A3-3D67-41EC-B411-1428348954E9}" type="slidenum">
              <a:rPr lang="en-US" smtClean="0"/>
              <a:t>‹#›</a:t>
            </a:fld>
            <a:endParaRPr lang="en-US"/>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cxnSp>
        <p:nvCxnSpPr>
          <p:cNvPr id="8" name="Straight Connector 7"/>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94306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6" r:id="rId3"/>
    <p:sldLayoutId id="214748367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4.jpe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5.jpe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6.jpe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ea typeface="ＭＳ Ｐゴシック" charset="-128"/>
                <a:cs typeface="MS PGothic" charset="-128"/>
              </a:rPr>
              <a:t>Coronavirus – contact tracing</a:t>
            </a:r>
            <a:endParaRPr lang="en-US" dirty="0"/>
          </a:p>
        </p:txBody>
      </p:sp>
      <p:sp>
        <p:nvSpPr>
          <p:cNvPr id="3" name="Subtitle 2"/>
          <p:cNvSpPr>
            <a:spLocks noGrp="1"/>
          </p:cNvSpPr>
          <p:nvPr>
            <p:ph type="subTitle" idx="1"/>
          </p:nvPr>
        </p:nvSpPr>
        <p:spPr>
          <a:xfrm>
            <a:off x="403412" y="2237931"/>
            <a:ext cx="7480500" cy="1188720"/>
          </a:xfrm>
        </p:spPr>
        <p:txBody>
          <a:bodyPr/>
          <a:lstStyle/>
          <a:p>
            <a:pPr>
              <a:lnSpc>
                <a:spcPct val="100000"/>
              </a:lnSpc>
              <a:spcBef>
                <a:spcPts val="0"/>
              </a:spcBef>
              <a:defRPr/>
            </a:pPr>
            <a:r>
              <a:rPr lang="en-US" dirty="0">
                <a:latin typeface="+mj-lt"/>
                <a:ea typeface="MS PGothic" panose="020B0600070205080204" pitchFamily="34" charset="-128"/>
                <a:cs typeface="Georgia"/>
              </a:rPr>
              <a:t>An overview of developing contact tracing programs, partnerships, and congressional responses</a:t>
            </a:r>
          </a:p>
        </p:txBody>
      </p:sp>
      <p:sp>
        <p:nvSpPr>
          <p:cNvPr id="8" name="TextBox 7"/>
          <p:cNvSpPr txBox="1"/>
          <p:nvPr/>
        </p:nvSpPr>
        <p:spPr>
          <a:xfrm>
            <a:off x="403412" y="3942054"/>
            <a:ext cx="3957453"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Georgia"/>
                <a:ea typeface="MS PGothic" panose="020B0600070205080204" pitchFamily="34" charset="-128"/>
                <a:cs typeface="Georgia"/>
              </a:rPr>
              <a:t>June 22</a:t>
            </a:r>
            <a:r>
              <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 2020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Producer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Christopher Johnson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p:txBody>
      </p:sp>
    </p:spTree>
    <p:extLst>
      <p:ext uri="{BB962C8B-B14F-4D97-AF65-F5344CB8AC3E}">
        <p14:creationId xmlns:p14="http://schemas.microsoft.com/office/powerpoint/2010/main" val="4289727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FBC90E-502A-A54D-9BAE-6F74229062B0}" type="slidenum">
              <a:rPr kumimoji="0" lang="en-US" sz="800" b="0" i="0" u="none" strike="noStrike" kern="1200" cap="none" spc="0" normalizeH="0" baseline="0" noProof="0" smtClean="0">
                <a:ln>
                  <a:noFill/>
                </a:ln>
                <a:solidFill>
                  <a:prstClr val="black"/>
                </a:solidFill>
                <a:effectLst/>
                <a:uLnTx/>
                <a:uFillTx/>
                <a:latin typeface="Georgia"/>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dirty="0">
              <a:ln>
                <a:noFill/>
              </a:ln>
              <a:solidFill>
                <a:prstClr val="black"/>
              </a:solidFill>
              <a:effectLst/>
              <a:uLnTx/>
              <a:uFillTx/>
              <a:latin typeface="Georgia"/>
              <a:ea typeface="+mn-ea"/>
              <a:cs typeface="+mn-cs"/>
            </a:endParaRPr>
          </a:p>
        </p:txBody>
      </p:sp>
      <p:cxnSp>
        <p:nvCxnSpPr>
          <p:cNvPr id="18" name="Straight Arrow Connector 17">
            <a:extLst>
              <a:ext uri="{FF2B5EF4-FFF2-40B4-BE49-F238E27FC236}">
                <a16:creationId xmlns:a16="http://schemas.microsoft.com/office/drawing/2014/main" id="{E7E6026F-FC4E-C141-A13F-BC06EEFC32C0}"/>
              </a:ext>
            </a:extLst>
          </p:cNvPr>
          <p:cNvCxnSpPr>
            <a:cxnSpLocks/>
            <a:stCxn id="10" idx="4"/>
            <a:endCxn id="22" idx="4"/>
          </p:cNvCxnSpPr>
          <p:nvPr/>
        </p:nvCxnSpPr>
        <p:spPr>
          <a:xfrm flipV="1">
            <a:off x="1052124" y="1892201"/>
            <a:ext cx="0" cy="1308384"/>
          </a:xfrm>
          <a:prstGeom prst="straightConnector1">
            <a:avLst/>
          </a:prstGeom>
          <a:ln w="28575">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E6519490-C440-874F-AC48-30900A12FFFE}"/>
              </a:ext>
            </a:extLst>
          </p:cNvPr>
          <p:cNvSpPr>
            <a:spLocks noChangeAspect="1"/>
          </p:cNvSpPr>
          <p:nvPr/>
        </p:nvSpPr>
        <p:spPr>
          <a:xfrm>
            <a:off x="961563" y="1709321"/>
            <a:ext cx="181122" cy="182880"/>
          </a:xfrm>
          <a:prstGeom prst="ellipse">
            <a:avLst/>
          </a:prstGeom>
          <a:solidFill>
            <a:schemeClr val="bg1"/>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Rectangle 22">
            <a:extLst>
              <a:ext uri="{FF2B5EF4-FFF2-40B4-BE49-F238E27FC236}">
                <a16:creationId xmlns:a16="http://schemas.microsoft.com/office/drawing/2014/main" id="{E8270CD2-6A0C-C041-8DB0-DD9B544CF09F}"/>
              </a:ext>
            </a:extLst>
          </p:cNvPr>
          <p:cNvSpPr>
            <a:spLocks noChangeArrowheads="1"/>
          </p:cNvSpPr>
          <p:nvPr/>
        </p:nvSpPr>
        <p:spPr bwMode="auto">
          <a:xfrm>
            <a:off x="1217612" y="1648167"/>
            <a:ext cx="6296354" cy="1631216"/>
          </a:xfrm>
          <a:prstGeom prst="rect">
            <a:avLst/>
          </a:prstGeom>
          <a:solidFill>
            <a:schemeClr val="bg1"/>
          </a:solidFill>
          <a:ln>
            <a:noFill/>
          </a:ln>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spcAft>
                <a:spcPts val="600"/>
              </a:spcAft>
              <a:buNone/>
              <a:defRPr/>
            </a:pPr>
            <a:r>
              <a:rPr lang="en-US" altLang="en-US" sz="1600" dirty="0">
                <a:latin typeface="Georgia"/>
                <a:cs typeface="Georgia"/>
              </a:rPr>
              <a:t>Contact tracing overview and developing applications</a:t>
            </a:r>
          </a:p>
          <a:p>
            <a:pPr>
              <a:lnSpc>
                <a:spcPct val="100000"/>
              </a:lnSpc>
              <a:spcBef>
                <a:spcPct val="0"/>
              </a:spcBef>
              <a:spcAft>
                <a:spcPts val="600"/>
              </a:spcAft>
              <a:buNone/>
              <a:defRPr/>
            </a:pPr>
            <a:endParaRPr lang="en-US" altLang="en-US" sz="1600" dirty="0">
              <a:latin typeface="Georgia"/>
              <a:cs typeface="Georgia"/>
            </a:endParaRPr>
          </a:p>
          <a:p>
            <a:pPr>
              <a:lnSpc>
                <a:spcPct val="100000"/>
              </a:lnSpc>
              <a:spcBef>
                <a:spcPct val="0"/>
              </a:spcBef>
              <a:spcAft>
                <a:spcPts val="600"/>
              </a:spcAft>
              <a:buNone/>
              <a:defRPr/>
            </a:pPr>
            <a:r>
              <a:rPr lang="en-US" altLang="en-US" sz="1600" dirty="0">
                <a:latin typeface="Georgia"/>
                <a:cs typeface="Georgia"/>
              </a:rPr>
              <a:t>Congressional response</a:t>
            </a:r>
          </a:p>
          <a:p>
            <a:pPr>
              <a:lnSpc>
                <a:spcPct val="100000"/>
              </a:lnSpc>
              <a:spcBef>
                <a:spcPct val="0"/>
              </a:spcBef>
              <a:spcAft>
                <a:spcPts val="600"/>
              </a:spcAft>
              <a:buNone/>
              <a:defRPr/>
            </a:pPr>
            <a:endParaRPr lang="en-US" altLang="en-US" sz="1600" dirty="0">
              <a:latin typeface="Georgia"/>
              <a:cs typeface="Georgia"/>
            </a:endParaRPr>
          </a:p>
          <a:p>
            <a:pPr>
              <a:lnSpc>
                <a:spcPct val="100000"/>
              </a:lnSpc>
              <a:spcBef>
                <a:spcPct val="0"/>
              </a:spcBef>
              <a:spcAft>
                <a:spcPts val="600"/>
              </a:spcAft>
              <a:buNone/>
              <a:defRPr/>
            </a:pPr>
            <a:r>
              <a:rPr lang="en-US" altLang="en-US" sz="1600" dirty="0">
                <a:latin typeface="Georgia"/>
                <a:cs typeface="Georgia"/>
              </a:rPr>
              <a:t>Legislation to watch</a:t>
            </a:r>
          </a:p>
        </p:txBody>
      </p:sp>
      <p:sp>
        <p:nvSpPr>
          <p:cNvPr id="9" name="Oval 8">
            <a:extLst>
              <a:ext uri="{FF2B5EF4-FFF2-40B4-BE49-F238E27FC236}">
                <a16:creationId xmlns:a16="http://schemas.microsoft.com/office/drawing/2014/main" id="{9B5D2399-9F0C-C64A-B99A-0DFF6740A60C}"/>
              </a:ext>
            </a:extLst>
          </p:cNvPr>
          <p:cNvSpPr>
            <a:spLocks noChangeAspect="1"/>
          </p:cNvSpPr>
          <p:nvPr/>
        </p:nvSpPr>
        <p:spPr>
          <a:xfrm>
            <a:off x="961563" y="2363513"/>
            <a:ext cx="181122" cy="182880"/>
          </a:xfrm>
          <a:prstGeom prst="ellipse">
            <a:avLst/>
          </a:prstGeom>
          <a:solidFill>
            <a:schemeClr val="bg1"/>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Oval 9">
            <a:extLst>
              <a:ext uri="{FF2B5EF4-FFF2-40B4-BE49-F238E27FC236}">
                <a16:creationId xmlns:a16="http://schemas.microsoft.com/office/drawing/2014/main" id="{2D74A597-4400-9D41-B4C6-02FF0947307D}"/>
              </a:ext>
            </a:extLst>
          </p:cNvPr>
          <p:cNvSpPr>
            <a:spLocks noChangeAspect="1"/>
          </p:cNvSpPr>
          <p:nvPr/>
        </p:nvSpPr>
        <p:spPr>
          <a:xfrm>
            <a:off x="961563" y="3017705"/>
            <a:ext cx="181122" cy="182880"/>
          </a:xfrm>
          <a:prstGeom prst="ellipse">
            <a:avLst/>
          </a:prstGeom>
          <a:solidFill>
            <a:schemeClr val="accent3"/>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Title 7"/>
          <p:cNvSpPr txBox="1">
            <a:spLocks/>
          </p:cNvSpPr>
          <p:nvPr/>
        </p:nvSpPr>
        <p:spPr>
          <a:xfrm>
            <a:off x="404814" y="869410"/>
            <a:ext cx="8167688" cy="65421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Georgia" charset="0"/>
                <a:ea typeface="ＭＳ Ｐゴシック" charset="-128"/>
                <a:cs typeface="MS PGothic" charset="-128"/>
              </a:rPr>
              <a:t>Roadmap</a:t>
            </a:r>
          </a:p>
        </p:txBody>
      </p:sp>
    </p:spTree>
    <p:extLst>
      <p:ext uri="{BB962C8B-B14F-4D97-AF65-F5344CB8AC3E}">
        <p14:creationId xmlns:p14="http://schemas.microsoft.com/office/powerpoint/2010/main" val="864721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Christopher Johnson | Slide last updated on: </a:t>
            </a:r>
            <a:r>
              <a:rPr lang="en-US" sz="700" noProof="0" dirty="0">
                <a:solidFill>
                  <a:srgbClr val="000000"/>
                </a:solidFill>
                <a:latin typeface="Georgia"/>
                <a:cs typeface="Georgia"/>
              </a:rPr>
              <a:t>May 18, 2020.</a:t>
            </a:r>
            <a:endParaRPr kumimoji="0" lang="en-US" sz="7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p:txBody>
      </p:sp>
      <p:sp>
        <p:nvSpPr>
          <p:cNvPr id="15" name="Text Placeholder 18"/>
          <p:cNvSpPr txBox="1">
            <a:spLocks/>
          </p:cNvSpPr>
          <p:nvPr/>
        </p:nvSpPr>
        <p:spPr bwMode="auto">
          <a:xfrm>
            <a:off x="404807" y="621423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srgbClr val="000000">
                    <a:lumMod val="50000"/>
                    <a:lumOff val="50000"/>
                  </a:srgbClr>
                </a:solidFill>
                <a:effectLst/>
                <a:uLnTx/>
                <a:uFillTx/>
                <a:latin typeface="Georgia"/>
                <a:ea typeface="MS PGothic" panose="020B0600070205080204" pitchFamily="34" charset="-128"/>
                <a:cs typeface="Georgia"/>
              </a:rPr>
              <a:t>Sources: Congress.gov, Morning Consult</a:t>
            </a:r>
          </a:p>
        </p:txBody>
      </p:sp>
      <p:sp>
        <p:nvSpPr>
          <p:cNvPr id="5" name="Slide Number Placeholder 4"/>
          <p:cNvSpPr>
            <a:spLocks noGrp="1"/>
          </p:cNvSpPr>
          <p:nvPr>
            <p:ph type="sldNum" sz="quarter" idx="12"/>
          </p:nvPr>
        </p:nvSpPr>
        <p:spPr/>
        <p:txBody>
          <a:bodyPr/>
          <a:lstStyle/>
          <a:p>
            <a:pPr lvl="0"/>
            <a:fld id="{BEFBC90E-502A-A54D-9BAE-6F74229062B0}" type="slidenum">
              <a:rPr lang="en-US" noProof="0" smtClean="0"/>
              <a:pPr lvl="0"/>
              <a:t>11</a:t>
            </a:fld>
            <a:endParaRPr lang="en-US" noProof="0" dirty="0"/>
          </a:p>
        </p:txBody>
      </p:sp>
      <p:sp>
        <p:nvSpPr>
          <p:cNvPr id="63" name="Title 2">
            <a:extLst>
              <a:ext uri="{FF2B5EF4-FFF2-40B4-BE49-F238E27FC236}">
                <a16:creationId xmlns:a16="http://schemas.microsoft.com/office/drawing/2014/main" id="{49000C52-E5BF-AD47-9E2B-4FF5BBFA6F90}"/>
              </a:ext>
            </a:extLst>
          </p:cNvPr>
          <p:cNvSpPr>
            <a:spLocks noGrp="1"/>
          </p:cNvSpPr>
          <p:nvPr>
            <p:ph type="title"/>
          </p:nvPr>
        </p:nvSpPr>
        <p:spPr>
          <a:xfrm>
            <a:off x="1219200" y="860863"/>
            <a:ext cx="7594900" cy="537097"/>
          </a:xfrm>
        </p:spPr>
        <p:txBody>
          <a:bodyPr/>
          <a:lstStyle/>
          <a:p>
            <a:r>
              <a:rPr lang="en-US" dirty="0"/>
              <a:t>S. 3749– The Public Health Emergency Privacy Act</a:t>
            </a:r>
            <a:endParaRPr lang="en-US" sz="1200" dirty="0"/>
          </a:p>
        </p:txBody>
      </p:sp>
      <p:sp>
        <p:nvSpPr>
          <p:cNvPr id="51" name="Chevron 50">
            <a:extLst>
              <a:ext uri="{FF2B5EF4-FFF2-40B4-BE49-F238E27FC236}">
                <a16:creationId xmlns:a16="http://schemas.microsoft.com/office/drawing/2014/main" id="{AA923CD8-1C9F-5C40-B8DE-98D08AF0A0AE}"/>
              </a:ext>
            </a:extLst>
          </p:cNvPr>
          <p:cNvSpPr/>
          <p:nvPr/>
        </p:nvSpPr>
        <p:spPr bwMode="auto">
          <a:xfrm>
            <a:off x="2077900"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Passed House</a:t>
            </a:r>
          </a:p>
        </p:txBody>
      </p:sp>
      <p:sp>
        <p:nvSpPr>
          <p:cNvPr id="52" name="Pentagon 51">
            <a:extLst>
              <a:ext uri="{FF2B5EF4-FFF2-40B4-BE49-F238E27FC236}">
                <a16:creationId xmlns:a16="http://schemas.microsoft.com/office/drawing/2014/main" id="{CDBD5E8E-4EC3-9B44-A527-776686B35F5A}"/>
              </a:ext>
            </a:extLst>
          </p:cNvPr>
          <p:cNvSpPr/>
          <p:nvPr/>
        </p:nvSpPr>
        <p:spPr bwMode="auto">
          <a:xfrm>
            <a:off x="479182" y="1754765"/>
            <a:ext cx="1724575" cy="375129"/>
          </a:xfrm>
          <a:prstGeom prst="homePlat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mj-lt"/>
              </a:rPr>
              <a:t>Introduced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FFFFFF"/>
                </a:solidFill>
                <a:effectLst/>
                <a:uLnTx/>
                <a:uFillTx/>
                <a:latin typeface="+mj-lt"/>
              </a:rPr>
              <a:t>5/14/20</a:t>
            </a:r>
            <a:endParaRPr kumimoji="0" lang="en-US" sz="1000" b="1" i="0" u="none" strike="noStrike" kern="1200" cap="none" spc="0" normalizeH="0" baseline="0" noProof="0" dirty="0">
              <a:ln>
                <a:noFill/>
              </a:ln>
              <a:solidFill>
                <a:srgbClr val="FFFFFF"/>
              </a:solidFill>
              <a:effectLst/>
              <a:uLnTx/>
              <a:uFillTx/>
              <a:latin typeface="+mj-lt"/>
            </a:endParaRPr>
          </a:p>
        </p:txBody>
      </p:sp>
      <p:sp>
        <p:nvSpPr>
          <p:cNvPr id="53" name="Chevron 52">
            <a:extLst>
              <a:ext uri="{FF2B5EF4-FFF2-40B4-BE49-F238E27FC236}">
                <a16:creationId xmlns:a16="http://schemas.microsoft.com/office/drawing/2014/main" id="{586D21B9-D146-004B-B712-D1066C2BA33C}"/>
              </a:ext>
            </a:extLst>
          </p:cNvPr>
          <p:cNvSpPr/>
          <p:nvPr/>
        </p:nvSpPr>
        <p:spPr bwMode="auto">
          <a:xfrm>
            <a:off x="5275336"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To president</a:t>
            </a:r>
          </a:p>
        </p:txBody>
      </p:sp>
      <p:sp>
        <p:nvSpPr>
          <p:cNvPr id="54" name="Chevron 53">
            <a:extLst>
              <a:ext uri="{FF2B5EF4-FFF2-40B4-BE49-F238E27FC236}">
                <a16:creationId xmlns:a16="http://schemas.microsoft.com/office/drawing/2014/main" id="{B796D572-A907-4743-899D-FD6C87ABF479}"/>
              </a:ext>
            </a:extLst>
          </p:cNvPr>
          <p:cNvSpPr/>
          <p:nvPr/>
        </p:nvSpPr>
        <p:spPr bwMode="auto">
          <a:xfrm>
            <a:off x="3676618"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Passed Senate</a:t>
            </a:r>
          </a:p>
        </p:txBody>
      </p:sp>
      <p:sp>
        <p:nvSpPr>
          <p:cNvPr id="55" name="Chevron 54">
            <a:extLst>
              <a:ext uri="{FF2B5EF4-FFF2-40B4-BE49-F238E27FC236}">
                <a16:creationId xmlns:a16="http://schemas.microsoft.com/office/drawing/2014/main" id="{813FE434-7E46-1147-BAA7-F1E74BAB2A8A}"/>
              </a:ext>
            </a:extLst>
          </p:cNvPr>
          <p:cNvSpPr/>
          <p:nvPr/>
        </p:nvSpPr>
        <p:spPr bwMode="auto">
          <a:xfrm>
            <a:off x="6874054"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Signed into law</a:t>
            </a:r>
          </a:p>
        </p:txBody>
      </p:sp>
      <p:sp>
        <p:nvSpPr>
          <p:cNvPr id="58" name="Rectangle 14">
            <a:extLst>
              <a:ext uri="{FF2B5EF4-FFF2-40B4-BE49-F238E27FC236}">
                <a16:creationId xmlns:a16="http://schemas.microsoft.com/office/drawing/2014/main" id="{8DC225D0-1F60-5B46-A0D3-46A2BD3E933B}"/>
              </a:ext>
            </a:extLst>
          </p:cNvPr>
          <p:cNvSpPr>
            <a:spLocks noChangeArrowheads="1"/>
          </p:cNvSpPr>
          <p:nvPr/>
        </p:nvSpPr>
        <p:spPr bwMode="auto">
          <a:xfrm>
            <a:off x="509348" y="1461015"/>
            <a:ext cx="2389193" cy="276999"/>
          </a:xfrm>
          <a:prstGeom prst="rect">
            <a:avLst/>
          </a:prstGeom>
          <a:noFill/>
          <a:ln>
            <a:noFill/>
          </a:ln>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marL="0" marR="0" lvl="0" indent="0" algn="l" defTabSz="811213" rtl="0" eaLnBrk="1" fontAlgn="auto" latinLnBrk="0" hangingPunct="1">
              <a:lnSpc>
                <a:spcPct val="100000"/>
              </a:lnSpc>
              <a:spcBef>
                <a:spcPct val="0"/>
              </a:spcBef>
              <a:spcAft>
                <a:spcPts val="0"/>
              </a:spcAft>
              <a:buClrTx/>
              <a:buSzTx/>
              <a:buFontTx/>
              <a:buNone/>
              <a:tabLst/>
              <a:defRPr/>
            </a:pPr>
            <a:r>
              <a:rPr kumimoji="0" lang="en-US" altLang="en-US" sz="1200" b="1" i="1" u="none" strike="noStrike" kern="1200" cap="none" spc="0" normalizeH="0" baseline="0" noProof="0" dirty="0">
                <a:ln>
                  <a:noFill/>
                </a:ln>
                <a:solidFill>
                  <a:srgbClr val="000000"/>
                </a:solidFill>
                <a:effectLst/>
                <a:uLnTx/>
                <a:uFillTx/>
                <a:latin typeface="+mj-lt"/>
                <a:ea typeface="ＭＳ Ｐゴシック" panose="020B0600070205080204" pitchFamily="34" charset="-128"/>
                <a:cs typeface="+mn-cs"/>
              </a:rPr>
              <a:t>Bill at a glance</a:t>
            </a:r>
          </a:p>
        </p:txBody>
      </p:sp>
      <p:sp>
        <p:nvSpPr>
          <p:cNvPr id="60" name="TextBox 59">
            <a:extLst>
              <a:ext uri="{FF2B5EF4-FFF2-40B4-BE49-F238E27FC236}">
                <a16:creationId xmlns:a16="http://schemas.microsoft.com/office/drawing/2014/main" id="{1DC0A0D9-2AFC-DE4D-A873-53A1E9A27775}"/>
              </a:ext>
            </a:extLst>
          </p:cNvPr>
          <p:cNvSpPr txBox="1"/>
          <p:nvPr/>
        </p:nvSpPr>
        <p:spPr>
          <a:xfrm>
            <a:off x="6208907" y="2247901"/>
            <a:ext cx="2264449" cy="2983180"/>
          </a:xfrm>
          <a:prstGeom prst="roundRect">
            <a:avLst>
              <a:gd name="adj" fmla="val 3411"/>
            </a:avLst>
          </a:prstGeom>
          <a:solidFill>
            <a:schemeClr val="accent3">
              <a:lumMod val="20000"/>
              <a:lumOff val="80000"/>
            </a:schemeClr>
          </a:solidFill>
          <a:ln>
            <a:noFill/>
            <a:prstDash val="lgDash"/>
          </a:ln>
        </p:spPr>
        <p:txBody>
          <a:bodyPr wrap="square" lIns="91440" tIns="91440" rIns="91440" bIns="91440" rtlCol="0">
            <a:noAutofit/>
          </a:bodyPr>
          <a:lstStyle/>
          <a:p>
            <a:pPr marL="0" marR="0" lvl="0" indent="0" algn="l" defTabSz="457200" rtl="0" eaLnBrk="1" fontAlgn="auto" latinLnBrk="0" hangingPunct="1">
              <a:lnSpc>
                <a:spcPct val="100000"/>
              </a:lnSpc>
              <a:spcBef>
                <a:spcPts val="0"/>
              </a:spcBef>
              <a:spcAft>
                <a:spcPts val="4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mj-lt"/>
                <a:ea typeface="+mn-ea"/>
                <a:cs typeface="+mn-cs"/>
              </a:rPr>
              <a:t>Status in Congress</a:t>
            </a:r>
          </a:p>
          <a:p>
            <a:pPr marL="117475" lvl="0" indent="-117475">
              <a:spcAft>
                <a:spcPts val="400"/>
              </a:spcAft>
              <a:buFont typeface="Arial" panose="020B0604020202020204" pitchFamily="34" charset="0"/>
              <a:buChar char="•"/>
              <a:defRPr/>
            </a:pPr>
            <a:r>
              <a:rPr lang="en-US" sz="1100" b="1" dirty="0">
                <a:solidFill>
                  <a:srgbClr val="000000"/>
                </a:solidFill>
              </a:rPr>
              <a:t>Senate: </a:t>
            </a:r>
            <a:r>
              <a:rPr lang="en-US" sz="1100" dirty="0">
                <a:solidFill>
                  <a:srgbClr val="000000"/>
                </a:solidFill>
              </a:rPr>
              <a:t>Introduced on 5/14/20 </a:t>
            </a:r>
            <a:endParaRPr lang="en-US" sz="1100" b="1" dirty="0">
              <a:solidFill>
                <a:srgbClr val="000000"/>
              </a:solidFill>
            </a:endParaRPr>
          </a:p>
        </p:txBody>
      </p:sp>
      <p:sp>
        <p:nvSpPr>
          <p:cNvPr id="61" name="TextBox 60">
            <a:extLst>
              <a:ext uri="{FF2B5EF4-FFF2-40B4-BE49-F238E27FC236}">
                <a16:creationId xmlns:a16="http://schemas.microsoft.com/office/drawing/2014/main" id="{A0818100-1B1C-7745-A9D3-DB653D131E91}"/>
              </a:ext>
            </a:extLst>
          </p:cNvPr>
          <p:cNvSpPr txBox="1"/>
          <p:nvPr/>
        </p:nvSpPr>
        <p:spPr>
          <a:xfrm>
            <a:off x="2133600" y="2247900"/>
            <a:ext cx="3952875" cy="2983181"/>
          </a:xfrm>
          <a:prstGeom prst="roundRect">
            <a:avLst>
              <a:gd name="adj" fmla="val 3411"/>
            </a:avLst>
          </a:prstGeom>
          <a:solidFill>
            <a:schemeClr val="accent3">
              <a:lumMod val="20000"/>
              <a:lumOff val="80000"/>
            </a:schemeClr>
          </a:solidFill>
          <a:ln>
            <a:noFill/>
            <a:prstDash val="lgDash"/>
          </a:ln>
        </p:spPr>
        <p:txBody>
          <a:bodyPr wrap="square" lIns="91440" tIns="91440" rIns="91440" bIns="91440" rtlCol="0">
            <a:noAutofit/>
          </a:bodyPr>
          <a:lstStyle/>
          <a:p>
            <a:pPr marL="0" marR="0" lvl="0" indent="0" algn="l" defTabSz="457200" rtl="0" eaLnBrk="1" fontAlgn="auto" latinLnBrk="0" hangingPunct="1">
              <a:lnSpc>
                <a:spcPct val="100000"/>
              </a:lnSpc>
              <a:spcBef>
                <a:spcPts val="0"/>
              </a:spcBef>
              <a:spcAft>
                <a:spcPts val="4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mj-lt"/>
                <a:ea typeface="+mn-ea"/>
                <a:cs typeface="+mn-cs"/>
              </a:rPr>
              <a:t>Bill overview</a:t>
            </a:r>
          </a:p>
          <a:p>
            <a:pPr marL="171450" lvl="0" indent="-171450">
              <a:spcAft>
                <a:spcPts val="400"/>
              </a:spcAft>
              <a:buFont typeface="Arial" panose="020B0604020202020204" pitchFamily="34" charset="0"/>
              <a:buChar char="•"/>
              <a:defRPr/>
            </a:pPr>
            <a:r>
              <a:rPr lang="en-US" sz="1100" dirty="0">
                <a:solidFill>
                  <a:prstClr val="black">
                    <a:lumMod val="95000"/>
                    <a:lumOff val="5000"/>
                  </a:prstClr>
                </a:solidFill>
                <a:cs typeface="Georgia"/>
              </a:rPr>
              <a:t>Would require that any data collected for public health purposes isn’t used for unrelated situations and is deleted from the record of contact tracing deployment companies within 60 days of the ending of the public health emergency</a:t>
            </a:r>
          </a:p>
          <a:p>
            <a:pPr marL="171450" lvl="0" indent="-171450">
              <a:spcAft>
                <a:spcPts val="400"/>
              </a:spcAft>
              <a:buFont typeface="Arial" panose="020B0604020202020204" pitchFamily="34" charset="0"/>
              <a:buChar char="•"/>
              <a:defRPr/>
            </a:pPr>
            <a:r>
              <a:rPr lang="en-US" sz="1100" dirty="0">
                <a:solidFill>
                  <a:prstClr val="black">
                    <a:lumMod val="95000"/>
                    <a:lumOff val="5000"/>
                  </a:prstClr>
                </a:solidFill>
                <a:cs typeface="Georgia"/>
              </a:rPr>
              <a:t>Also targets public agencies on data privacy grounds for public health data, giving the Federal Trade Commission enforcement provides while consulting with the Department of Health and Human Services on collection practices</a:t>
            </a:r>
          </a:p>
        </p:txBody>
      </p:sp>
      <p:sp>
        <p:nvSpPr>
          <p:cNvPr id="50" name="TextBox 49">
            <a:extLst>
              <a:ext uri="{FF2B5EF4-FFF2-40B4-BE49-F238E27FC236}">
                <a16:creationId xmlns:a16="http://schemas.microsoft.com/office/drawing/2014/main" id="{196FC618-93E0-6445-83F5-73C0445460A0}"/>
              </a:ext>
            </a:extLst>
          </p:cNvPr>
          <p:cNvSpPr txBox="1"/>
          <p:nvPr/>
        </p:nvSpPr>
        <p:spPr>
          <a:xfrm>
            <a:off x="469847" y="2247902"/>
            <a:ext cx="1541321" cy="1602740"/>
          </a:xfrm>
          <a:prstGeom prst="round2SameRect">
            <a:avLst>
              <a:gd name="adj1" fmla="val 4589"/>
              <a:gd name="adj2" fmla="val 3743"/>
            </a:avLst>
          </a:prstGeom>
          <a:solidFill>
            <a:schemeClr val="accent3">
              <a:lumMod val="20000"/>
              <a:lumOff val="80000"/>
            </a:schemeClr>
          </a:solidFill>
          <a:ln>
            <a:noFill/>
            <a:prstDash val="lgDash"/>
          </a:ln>
        </p:spPr>
        <p:txBody>
          <a:bodyPr wrap="square" lIns="137160" tIns="91440" rIns="137160" bIns="137160"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Georgia"/>
              <a:ea typeface="+mn-ea"/>
              <a:cs typeface="+mn-cs"/>
            </a:endParaRPr>
          </a:p>
        </p:txBody>
      </p:sp>
      <p:sp>
        <p:nvSpPr>
          <p:cNvPr id="56" name="TextBox 55">
            <a:extLst>
              <a:ext uri="{FF2B5EF4-FFF2-40B4-BE49-F238E27FC236}">
                <a16:creationId xmlns:a16="http://schemas.microsoft.com/office/drawing/2014/main" id="{2424B222-F120-F241-9FFC-6F431B10673B}"/>
              </a:ext>
            </a:extLst>
          </p:cNvPr>
          <p:cNvSpPr txBox="1"/>
          <p:nvPr/>
        </p:nvSpPr>
        <p:spPr>
          <a:xfrm>
            <a:off x="392540" y="3081201"/>
            <a:ext cx="1695934"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mj-lt"/>
              </a:rPr>
              <a:t>Sen. Richard Blumenthal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mj-lt"/>
                <a:ea typeface="+mn-ea"/>
                <a:cs typeface="+mn-cs"/>
              </a:rPr>
              <a:t>(D-CT)</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i="1" dirty="0">
                <a:solidFill>
                  <a:srgbClr val="000000"/>
                </a:solidFill>
                <a:latin typeface="+mj-lt"/>
              </a:rPr>
              <a:t>Senate </a:t>
            </a:r>
            <a:r>
              <a:rPr kumimoji="0" lang="en-US" sz="1100" b="0" i="1" u="none" strike="noStrike" kern="1200" cap="none" spc="0" normalizeH="0" baseline="0" noProof="0" dirty="0">
                <a:ln>
                  <a:noFill/>
                </a:ln>
                <a:solidFill>
                  <a:srgbClr val="000000"/>
                </a:solidFill>
                <a:effectLst/>
                <a:uLnTx/>
                <a:uFillTx/>
                <a:latin typeface="+mj-lt"/>
                <a:ea typeface="+mn-ea"/>
                <a:cs typeface="+mn-cs"/>
              </a:rPr>
              <a:t>bill sponsor</a:t>
            </a:r>
          </a:p>
        </p:txBody>
      </p:sp>
      <p:graphicFrame>
        <p:nvGraphicFramePr>
          <p:cNvPr id="6" name="Chart 5"/>
          <p:cNvGraphicFramePr/>
          <p:nvPr>
            <p:extLst>
              <p:ext uri="{D42A27DB-BD31-4B8C-83A1-F6EECF244321}">
                <p14:modId xmlns:p14="http://schemas.microsoft.com/office/powerpoint/2010/main" val="2746939972"/>
              </p:ext>
            </p:extLst>
          </p:nvPr>
        </p:nvGraphicFramePr>
        <p:xfrm>
          <a:off x="392540" y="4103903"/>
          <a:ext cx="2152618" cy="82489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60692" y="3881251"/>
            <a:ext cx="1243252" cy="261610"/>
          </a:xfrm>
          <a:prstGeom prst="rect">
            <a:avLst/>
          </a:prstGeom>
          <a:noFill/>
        </p:spPr>
        <p:txBody>
          <a:bodyPr wrap="square" rtlCol="0">
            <a:spAutoFit/>
          </a:bodyPr>
          <a:lstStyle/>
          <a:p>
            <a:r>
              <a:rPr lang="en-US" sz="1100" dirty="0"/>
              <a:t>Cosponsors: 1</a:t>
            </a:r>
          </a:p>
        </p:txBody>
      </p:sp>
      <p:pic>
        <p:nvPicPr>
          <p:cNvPr id="20" name="Picture 19" descr="A close up of a logo&#10;&#10;Description automatically generated">
            <a:extLst>
              <a:ext uri="{FF2B5EF4-FFF2-40B4-BE49-F238E27FC236}">
                <a16:creationId xmlns:a16="http://schemas.microsoft.com/office/drawing/2014/main" id="{E35A3C24-FB8B-4839-9065-6274AE53CC7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722" y="632685"/>
            <a:ext cx="890471" cy="890471"/>
          </a:xfrm>
          <a:prstGeom prst="rect">
            <a:avLst/>
          </a:prstGeom>
        </p:spPr>
      </p:pic>
      <p:pic>
        <p:nvPicPr>
          <p:cNvPr id="3" name="Picture 2" descr="A person wearing a suit and tie smiling at the camera&#10;&#10;Description automatically generated">
            <a:extLst>
              <a:ext uri="{FF2B5EF4-FFF2-40B4-BE49-F238E27FC236}">
                <a16:creationId xmlns:a16="http://schemas.microsoft.com/office/drawing/2014/main" id="{9EFE4A10-02E4-43A9-8EA2-4ED01236F9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3805" b="12861"/>
          <a:stretch/>
        </p:blipFill>
        <p:spPr>
          <a:xfrm>
            <a:off x="892556" y="2362896"/>
            <a:ext cx="704088" cy="704088"/>
          </a:xfrm>
          <a:prstGeom prst="ellipse">
            <a:avLst/>
          </a:prstGeom>
          <a:ln w="28575">
            <a:solidFill>
              <a:srgbClr val="284D81"/>
            </a:solidFill>
          </a:ln>
        </p:spPr>
      </p:pic>
    </p:spTree>
    <p:extLst>
      <p:ext uri="{BB962C8B-B14F-4D97-AF65-F5344CB8AC3E}">
        <p14:creationId xmlns:p14="http://schemas.microsoft.com/office/powerpoint/2010/main" val="3126396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Christopher Johnson | Slide last updated on: </a:t>
            </a:r>
            <a:r>
              <a:rPr lang="en-US" sz="700" noProof="0" dirty="0">
                <a:solidFill>
                  <a:srgbClr val="000000"/>
                </a:solidFill>
                <a:latin typeface="Georgia"/>
                <a:cs typeface="Georgia"/>
              </a:rPr>
              <a:t>May 18, 2020.</a:t>
            </a:r>
            <a:endParaRPr kumimoji="0" lang="en-US" sz="7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p:txBody>
      </p:sp>
      <p:sp>
        <p:nvSpPr>
          <p:cNvPr id="15" name="Text Placeholder 18"/>
          <p:cNvSpPr txBox="1">
            <a:spLocks/>
          </p:cNvSpPr>
          <p:nvPr/>
        </p:nvSpPr>
        <p:spPr bwMode="auto">
          <a:xfrm>
            <a:off x="404807" y="621423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srgbClr val="000000">
                    <a:lumMod val="50000"/>
                    <a:lumOff val="50000"/>
                  </a:srgbClr>
                </a:solidFill>
                <a:effectLst/>
                <a:uLnTx/>
                <a:uFillTx/>
                <a:latin typeface="Georgia"/>
                <a:ea typeface="MS PGothic" panose="020B0600070205080204" pitchFamily="34" charset="-128"/>
                <a:cs typeface="Georgia"/>
              </a:rPr>
              <a:t>Sources: Congress.gov, Compliance Week</a:t>
            </a:r>
          </a:p>
        </p:txBody>
      </p:sp>
      <p:sp>
        <p:nvSpPr>
          <p:cNvPr id="5" name="Slide Number Placeholder 4"/>
          <p:cNvSpPr>
            <a:spLocks noGrp="1"/>
          </p:cNvSpPr>
          <p:nvPr>
            <p:ph type="sldNum" sz="quarter" idx="12"/>
          </p:nvPr>
        </p:nvSpPr>
        <p:spPr/>
        <p:txBody>
          <a:bodyPr/>
          <a:lstStyle/>
          <a:p>
            <a:pPr lvl="0"/>
            <a:fld id="{BEFBC90E-502A-A54D-9BAE-6F74229062B0}" type="slidenum">
              <a:rPr lang="en-US" noProof="0" smtClean="0"/>
              <a:pPr lvl="0"/>
              <a:t>12</a:t>
            </a:fld>
            <a:endParaRPr lang="en-US" noProof="0" dirty="0"/>
          </a:p>
        </p:txBody>
      </p:sp>
      <p:sp>
        <p:nvSpPr>
          <p:cNvPr id="63" name="Title 2">
            <a:extLst>
              <a:ext uri="{FF2B5EF4-FFF2-40B4-BE49-F238E27FC236}">
                <a16:creationId xmlns:a16="http://schemas.microsoft.com/office/drawing/2014/main" id="{49000C52-E5BF-AD47-9E2B-4FF5BBFA6F90}"/>
              </a:ext>
            </a:extLst>
          </p:cNvPr>
          <p:cNvSpPr>
            <a:spLocks noGrp="1"/>
          </p:cNvSpPr>
          <p:nvPr>
            <p:ph type="title"/>
          </p:nvPr>
        </p:nvSpPr>
        <p:spPr>
          <a:xfrm>
            <a:off x="1219200" y="860863"/>
            <a:ext cx="7594900" cy="537097"/>
          </a:xfrm>
        </p:spPr>
        <p:txBody>
          <a:bodyPr>
            <a:normAutofit/>
          </a:bodyPr>
          <a:lstStyle/>
          <a:p>
            <a:r>
              <a:rPr lang="en-US" dirty="0"/>
              <a:t>S.3663 - COVID-19 Consumer Data Protection Act</a:t>
            </a:r>
          </a:p>
        </p:txBody>
      </p:sp>
      <p:sp>
        <p:nvSpPr>
          <p:cNvPr id="51" name="Chevron 50">
            <a:extLst>
              <a:ext uri="{FF2B5EF4-FFF2-40B4-BE49-F238E27FC236}">
                <a16:creationId xmlns:a16="http://schemas.microsoft.com/office/drawing/2014/main" id="{AA923CD8-1C9F-5C40-B8DE-98D08AF0A0AE}"/>
              </a:ext>
            </a:extLst>
          </p:cNvPr>
          <p:cNvSpPr/>
          <p:nvPr/>
        </p:nvSpPr>
        <p:spPr bwMode="auto">
          <a:xfrm>
            <a:off x="2077900"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Passed House</a:t>
            </a:r>
          </a:p>
        </p:txBody>
      </p:sp>
      <p:sp>
        <p:nvSpPr>
          <p:cNvPr id="52" name="Pentagon 51">
            <a:extLst>
              <a:ext uri="{FF2B5EF4-FFF2-40B4-BE49-F238E27FC236}">
                <a16:creationId xmlns:a16="http://schemas.microsoft.com/office/drawing/2014/main" id="{CDBD5E8E-4EC3-9B44-A527-776686B35F5A}"/>
              </a:ext>
            </a:extLst>
          </p:cNvPr>
          <p:cNvSpPr/>
          <p:nvPr/>
        </p:nvSpPr>
        <p:spPr bwMode="auto">
          <a:xfrm>
            <a:off x="479182" y="1754765"/>
            <a:ext cx="1724575" cy="375129"/>
          </a:xfrm>
          <a:prstGeom prst="homePlat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mj-lt"/>
              </a:rPr>
              <a:t>Introduced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FFFFFF"/>
                </a:solidFill>
                <a:effectLst/>
                <a:uLnTx/>
                <a:uFillTx/>
                <a:latin typeface="+mj-lt"/>
              </a:rPr>
              <a:t>5/7/20</a:t>
            </a:r>
            <a:endParaRPr kumimoji="0" lang="en-US" sz="1000" b="1" i="0" u="none" strike="noStrike" kern="1200" cap="none" spc="0" normalizeH="0" baseline="0" noProof="0" dirty="0">
              <a:ln>
                <a:noFill/>
              </a:ln>
              <a:solidFill>
                <a:srgbClr val="FFFFFF"/>
              </a:solidFill>
              <a:effectLst/>
              <a:uLnTx/>
              <a:uFillTx/>
              <a:latin typeface="+mj-lt"/>
            </a:endParaRPr>
          </a:p>
        </p:txBody>
      </p:sp>
      <p:sp>
        <p:nvSpPr>
          <p:cNvPr id="53" name="Chevron 52">
            <a:extLst>
              <a:ext uri="{FF2B5EF4-FFF2-40B4-BE49-F238E27FC236}">
                <a16:creationId xmlns:a16="http://schemas.microsoft.com/office/drawing/2014/main" id="{586D21B9-D146-004B-B712-D1066C2BA33C}"/>
              </a:ext>
            </a:extLst>
          </p:cNvPr>
          <p:cNvSpPr/>
          <p:nvPr/>
        </p:nvSpPr>
        <p:spPr bwMode="auto">
          <a:xfrm>
            <a:off x="5275336"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To president</a:t>
            </a:r>
          </a:p>
        </p:txBody>
      </p:sp>
      <p:sp>
        <p:nvSpPr>
          <p:cNvPr id="54" name="Chevron 53">
            <a:extLst>
              <a:ext uri="{FF2B5EF4-FFF2-40B4-BE49-F238E27FC236}">
                <a16:creationId xmlns:a16="http://schemas.microsoft.com/office/drawing/2014/main" id="{B796D572-A907-4743-899D-FD6C87ABF479}"/>
              </a:ext>
            </a:extLst>
          </p:cNvPr>
          <p:cNvSpPr/>
          <p:nvPr/>
        </p:nvSpPr>
        <p:spPr bwMode="auto">
          <a:xfrm>
            <a:off x="3676618"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Passed Senate</a:t>
            </a:r>
          </a:p>
        </p:txBody>
      </p:sp>
      <p:sp>
        <p:nvSpPr>
          <p:cNvPr id="55" name="Chevron 54">
            <a:extLst>
              <a:ext uri="{FF2B5EF4-FFF2-40B4-BE49-F238E27FC236}">
                <a16:creationId xmlns:a16="http://schemas.microsoft.com/office/drawing/2014/main" id="{813FE434-7E46-1147-BAA7-F1E74BAB2A8A}"/>
              </a:ext>
            </a:extLst>
          </p:cNvPr>
          <p:cNvSpPr/>
          <p:nvPr/>
        </p:nvSpPr>
        <p:spPr bwMode="auto">
          <a:xfrm>
            <a:off x="6874054"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Signed into law</a:t>
            </a:r>
          </a:p>
        </p:txBody>
      </p:sp>
      <p:sp>
        <p:nvSpPr>
          <p:cNvPr id="58" name="Rectangle 14">
            <a:extLst>
              <a:ext uri="{FF2B5EF4-FFF2-40B4-BE49-F238E27FC236}">
                <a16:creationId xmlns:a16="http://schemas.microsoft.com/office/drawing/2014/main" id="{8DC225D0-1F60-5B46-A0D3-46A2BD3E933B}"/>
              </a:ext>
            </a:extLst>
          </p:cNvPr>
          <p:cNvSpPr>
            <a:spLocks noChangeArrowheads="1"/>
          </p:cNvSpPr>
          <p:nvPr/>
        </p:nvSpPr>
        <p:spPr bwMode="auto">
          <a:xfrm>
            <a:off x="509348" y="1461015"/>
            <a:ext cx="2389193" cy="276999"/>
          </a:xfrm>
          <a:prstGeom prst="rect">
            <a:avLst/>
          </a:prstGeom>
          <a:noFill/>
          <a:ln>
            <a:noFill/>
          </a:ln>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marL="0" marR="0" lvl="0" indent="0" algn="l" defTabSz="811213" rtl="0" eaLnBrk="1" fontAlgn="auto" latinLnBrk="0" hangingPunct="1">
              <a:lnSpc>
                <a:spcPct val="100000"/>
              </a:lnSpc>
              <a:spcBef>
                <a:spcPct val="0"/>
              </a:spcBef>
              <a:spcAft>
                <a:spcPts val="0"/>
              </a:spcAft>
              <a:buClrTx/>
              <a:buSzTx/>
              <a:buFontTx/>
              <a:buNone/>
              <a:tabLst/>
              <a:defRPr/>
            </a:pPr>
            <a:r>
              <a:rPr kumimoji="0" lang="en-US" altLang="en-US" sz="1200" b="1" i="1" u="none" strike="noStrike" kern="1200" cap="none" spc="0" normalizeH="0" baseline="0" noProof="0" dirty="0">
                <a:ln>
                  <a:noFill/>
                </a:ln>
                <a:solidFill>
                  <a:srgbClr val="000000"/>
                </a:solidFill>
                <a:effectLst/>
                <a:uLnTx/>
                <a:uFillTx/>
                <a:latin typeface="+mj-lt"/>
                <a:ea typeface="ＭＳ Ｐゴシック" panose="020B0600070205080204" pitchFamily="34" charset="-128"/>
                <a:cs typeface="+mn-cs"/>
              </a:rPr>
              <a:t>Bill at a glance</a:t>
            </a:r>
          </a:p>
        </p:txBody>
      </p:sp>
      <p:sp>
        <p:nvSpPr>
          <p:cNvPr id="60" name="TextBox 59">
            <a:extLst>
              <a:ext uri="{FF2B5EF4-FFF2-40B4-BE49-F238E27FC236}">
                <a16:creationId xmlns:a16="http://schemas.microsoft.com/office/drawing/2014/main" id="{1DC0A0D9-2AFC-DE4D-A873-53A1E9A27775}"/>
              </a:ext>
            </a:extLst>
          </p:cNvPr>
          <p:cNvSpPr txBox="1"/>
          <p:nvPr/>
        </p:nvSpPr>
        <p:spPr>
          <a:xfrm>
            <a:off x="6208907" y="2247901"/>
            <a:ext cx="2264449" cy="2983180"/>
          </a:xfrm>
          <a:prstGeom prst="roundRect">
            <a:avLst>
              <a:gd name="adj" fmla="val 3411"/>
            </a:avLst>
          </a:prstGeom>
          <a:solidFill>
            <a:schemeClr val="accent3">
              <a:lumMod val="20000"/>
              <a:lumOff val="80000"/>
            </a:schemeClr>
          </a:solidFill>
          <a:ln>
            <a:noFill/>
            <a:prstDash val="lgDash"/>
          </a:ln>
        </p:spPr>
        <p:txBody>
          <a:bodyPr wrap="square" lIns="91440" tIns="91440" rIns="91440" bIns="91440" rtlCol="0">
            <a:noAutofit/>
          </a:bodyPr>
          <a:lstStyle/>
          <a:p>
            <a:pPr marL="0" marR="0" lvl="0" indent="0" algn="l" defTabSz="457200" rtl="0" eaLnBrk="1" fontAlgn="auto" latinLnBrk="0" hangingPunct="1">
              <a:lnSpc>
                <a:spcPct val="100000"/>
              </a:lnSpc>
              <a:spcBef>
                <a:spcPts val="0"/>
              </a:spcBef>
              <a:spcAft>
                <a:spcPts val="4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mj-lt"/>
                <a:ea typeface="+mn-ea"/>
                <a:cs typeface="+mn-cs"/>
              </a:rPr>
              <a:t>Status in Congress</a:t>
            </a:r>
          </a:p>
          <a:p>
            <a:pPr marL="117475" lvl="0" indent="-117475">
              <a:spcAft>
                <a:spcPts val="400"/>
              </a:spcAft>
              <a:buFont typeface="Arial" panose="020B0604020202020204" pitchFamily="34" charset="0"/>
              <a:buChar char="•"/>
              <a:defRPr/>
            </a:pPr>
            <a:r>
              <a:rPr lang="en-US" sz="1100" b="1" dirty="0">
                <a:solidFill>
                  <a:srgbClr val="000000"/>
                </a:solidFill>
              </a:rPr>
              <a:t>Senate: </a:t>
            </a:r>
            <a:r>
              <a:rPr lang="en-US" sz="1100" dirty="0">
                <a:solidFill>
                  <a:srgbClr val="000000"/>
                </a:solidFill>
              </a:rPr>
              <a:t>Introduced on 5/7/20 </a:t>
            </a:r>
            <a:endParaRPr lang="en-US" sz="1100" b="1" dirty="0">
              <a:solidFill>
                <a:srgbClr val="000000"/>
              </a:solidFill>
            </a:endParaRPr>
          </a:p>
        </p:txBody>
      </p:sp>
      <p:sp>
        <p:nvSpPr>
          <p:cNvPr id="61" name="TextBox 60">
            <a:extLst>
              <a:ext uri="{FF2B5EF4-FFF2-40B4-BE49-F238E27FC236}">
                <a16:creationId xmlns:a16="http://schemas.microsoft.com/office/drawing/2014/main" id="{A0818100-1B1C-7745-A9D3-DB653D131E91}"/>
              </a:ext>
            </a:extLst>
          </p:cNvPr>
          <p:cNvSpPr txBox="1"/>
          <p:nvPr/>
        </p:nvSpPr>
        <p:spPr>
          <a:xfrm>
            <a:off x="2133600" y="2247900"/>
            <a:ext cx="3952875" cy="2983181"/>
          </a:xfrm>
          <a:prstGeom prst="roundRect">
            <a:avLst>
              <a:gd name="adj" fmla="val 3411"/>
            </a:avLst>
          </a:prstGeom>
          <a:solidFill>
            <a:schemeClr val="accent3">
              <a:lumMod val="20000"/>
              <a:lumOff val="80000"/>
            </a:schemeClr>
          </a:solidFill>
          <a:ln>
            <a:noFill/>
            <a:prstDash val="lgDash"/>
          </a:ln>
        </p:spPr>
        <p:txBody>
          <a:bodyPr wrap="square" lIns="91440" tIns="91440" rIns="91440" bIns="91440" rtlCol="0">
            <a:noAutofit/>
          </a:bodyPr>
          <a:lstStyle/>
          <a:p>
            <a:pPr marL="0" marR="0" lvl="0" indent="0" algn="l" defTabSz="457200" rtl="0" eaLnBrk="1" fontAlgn="auto" latinLnBrk="0" hangingPunct="1">
              <a:lnSpc>
                <a:spcPct val="100000"/>
              </a:lnSpc>
              <a:spcBef>
                <a:spcPts val="0"/>
              </a:spcBef>
              <a:spcAft>
                <a:spcPts val="4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mj-lt"/>
                <a:ea typeface="+mn-ea"/>
                <a:cs typeface="+mn-cs"/>
              </a:rPr>
              <a:t>Bill overview</a:t>
            </a:r>
          </a:p>
          <a:p>
            <a:pPr marL="171450" lvl="0" indent="-171450">
              <a:spcAft>
                <a:spcPts val="400"/>
              </a:spcAft>
              <a:buFont typeface="Arial" panose="020B0604020202020204" pitchFamily="34" charset="0"/>
              <a:buChar char="•"/>
              <a:defRPr/>
            </a:pPr>
            <a:r>
              <a:rPr lang="en-US" sz="1100" dirty="0">
                <a:solidFill>
                  <a:prstClr val="black">
                    <a:lumMod val="95000"/>
                    <a:lumOff val="5000"/>
                  </a:prstClr>
                </a:solidFill>
                <a:cs typeface="Georgia"/>
              </a:rPr>
              <a:t>Imposes a series of restrictions on companies aiming to assist public health departments with contact tracing programs</a:t>
            </a:r>
          </a:p>
          <a:p>
            <a:pPr marL="171450" lvl="0" indent="-171450">
              <a:spcAft>
                <a:spcPts val="400"/>
              </a:spcAft>
              <a:buFont typeface="Arial" panose="020B0604020202020204" pitchFamily="34" charset="0"/>
              <a:buChar char="•"/>
              <a:defRPr/>
            </a:pPr>
            <a:r>
              <a:rPr lang="en-US" sz="1100" dirty="0">
                <a:solidFill>
                  <a:prstClr val="black">
                    <a:lumMod val="95000"/>
                    <a:lumOff val="5000"/>
                  </a:prstClr>
                </a:solidFill>
                <a:cs typeface="Georgia"/>
              </a:rPr>
              <a:t>Would require companies under the jurisdiction of the FTC to obtain consent from user to collect, transfer, and store their health data</a:t>
            </a:r>
          </a:p>
          <a:p>
            <a:pPr marL="171450" lvl="0" indent="-171450">
              <a:spcAft>
                <a:spcPts val="400"/>
              </a:spcAft>
              <a:buFont typeface="Arial" panose="020B0604020202020204" pitchFamily="34" charset="0"/>
              <a:buChar char="•"/>
              <a:defRPr/>
            </a:pPr>
            <a:r>
              <a:rPr lang="en-US" sz="1100" dirty="0">
                <a:solidFill>
                  <a:prstClr val="black">
                    <a:lumMod val="95000"/>
                    <a:lumOff val="5000"/>
                  </a:prstClr>
                </a:solidFill>
                <a:cs typeface="Georgia"/>
              </a:rPr>
              <a:t>Companies would be required to disclose data handling, transfer, and retaining practices</a:t>
            </a:r>
          </a:p>
          <a:p>
            <a:pPr marL="171450" lvl="0" indent="-171450">
              <a:spcAft>
                <a:spcPts val="400"/>
              </a:spcAft>
              <a:buFont typeface="Arial" panose="020B0604020202020204" pitchFamily="34" charset="0"/>
              <a:buChar char="•"/>
              <a:defRPr/>
            </a:pPr>
            <a:r>
              <a:rPr lang="en-US" sz="1100" dirty="0">
                <a:solidFill>
                  <a:prstClr val="black">
                    <a:lumMod val="95000"/>
                    <a:lumOff val="5000"/>
                  </a:prstClr>
                </a:solidFill>
                <a:cs typeface="Georgia"/>
              </a:rPr>
              <a:t>Allows consumers to opt out of the “collection, processing, or transfer of their personal health, geolocation, or proximity information.”</a:t>
            </a:r>
          </a:p>
          <a:p>
            <a:pPr marL="171450" lvl="0" indent="-171450">
              <a:spcAft>
                <a:spcPts val="400"/>
              </a:spcAft>
              <a:buFont typeface="Arial" panose="020B0604020202020204" pitchFamily="34" charset="0"/>
              <a:buChar char="•"/>
              <a:defRPr/>
            </a:pPr>
            <a:endParaRPr lang="en-US" sz="1100" dirty="0">
              <a:solidFill>
                <a:prstClr val="black">
                  <a:lumMod val="95000"/>
                  <a:lumOff val="5000"/>
                </a:prstClr>
              </a:solidFill>
              <a:cs typeface="Georgia"/>
            </a:endParaRPr>
          </a:p>
        </p:txBody>
      </p:sp>
      <p:sp>
        <p:nvSpPr>
          <p:cNvPr id="50" name="TextBox 49">
            <a:extLst>
              <a:ext uri="{FF2B5EF4-FFF2-40B4-BE49-F238E27FC236}">
                <a16:creationId xmlns:a16="http://schemas.microsoft.com/office/drawing/2014/main" id="{196FC618-93E0-6445-83F5-73C0445460A0}"/>
              </a:ext>
            </a:extLst>
          </p:cNvPr>
          <p:cNvSpPr txBox="1"/>
          <p:nvPr/>
        </p:nvSpPr>
        <p:spPr>
          <a:xfrm>
            <a:off x="469847" y="2247902"/>
            <a:ext cx="1541321" cy="1602740"/>
          </a:xfrm>
          <a:prstGeom prst="round2SameRect">
            <a:avLst>
              <a:gd name="adj1" fmla="val 4589"/>
              <a:gd name="adj2" fmla="val 3743"/>
            </a:avLst>
          </a:prstGeom>
          <a:solidFill>
            <a:schemeClr val="accent3">
              <a:lumMod val="20000"/>
              <a:lumOff val="80000"/>
            </a:schemeClr>
          </a:solidFill>
          <a:ln>
            <a:noFill/>
            <a:prstDash val="lgDash"/>
          </a:ln>
        </p:spPr>
        <p:txBody>
          <a:bodyPr wrap="square" lIns="137160" tIns="91440" rIns="137160" bIns="137160"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Georgia"/>
              <a:ea typeface="+mn-ea"/>
              <a:cs typeface="+mn-cs"/>
            </a:endParaRPr>
          </a:p>
        </p:txBody>
      </p:sp>
      <p:sp>
        <p:nvSpPr>
          <p:cNvPr id="56" name="TextBox 55">
            <a:extLst>
              <a:ext uri="{FF2B5EF4-FFF2-40B4-BE49-F238E27FC236}">
                <a16:creationId xmlns:a16="http://schemas.microsoft.com/office/drawing/2014/main" id="{2424B222-F120-F241-9FFC-6F431B10673B}"/>
              </a:ext>
            </a:extLst>
          </p:cNvPr>
          <p:cNvSpPr txBox="1"/>
          <p:nvPr/>
        </p:nvSpPr>
        <p:spPr>
          <a:xfrm>
            <a:off x="392540" y="3081201"/>
            <a:ext cx="1695934" cy="6001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mj-lt"/>
              </a:rPr>
              <a:t>Sen. Roger Wicker (R-MS)</a:t>
            </a:r>
            <a:endParaRPr kumimoji="0" lang="en-US" sz="1100" b="1" i="0" u="none" strike="noStrike" kern="1200" cap="none" spc="0" normalizeH="0" baseline="0" noProof="0" dirty="0">
              <a:ln>
                <a:noFill/>
              </a:ln>
              <a:solidFill>
                <a:srgbClr val="000000"/>
              </a:solidFill>
              <a:effectLst/>
              <a:uLnTx/>
              <a:uFillTx/>
              <a:latin typeface="+mj-lt"/>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i="1" dirty="0">
                <a:solidFill>
                  <a:srgbClr val="000000"/>
                </a:solidFill>
                <a:latin typeface="+mj-lt"/>
              </a:rPr>
              <a:t>Senate </a:t>
            </a:r>
            <a:r>
              <a:rPr kumimoji="0" lang="en-US" sz="1100" b="0" i="1" u="none" strike="noStrike" kern="1200" cap="none" spc="0" normalizeH="0" baseline="0" noProof="0" dirty="0">
                <a:ln>
                  <a:noFill/>
                </a:ln>
                <a:solidFill>
                  <a:srgbClr val="000000"/>
                </a:solidFill>
                <a:effectLst/>
                <a:uLnTx/>
                <a:uFillTx/>
                <a:latin typeface="+mj-lt"/>
                <a:ea typeface="+mn-ea"/>
                <a:cs typeface="+mn-cs"/>
              </a:rPr>
              <a:t>bill sponsor</a:t>
            </a:r>
          </a:p>
        </p:txBody>
      </p:sp>
      <p:graphicFrame>
        <p:nvGraphicFramePr>
          <p:cNvPr id="6" name="Chart 5"/>
          <p:cNvGraphicFramePr/>
          <p:nvPr>
            <p:extLst>
              <p:ext uri="{D42A27DB-BD31-4B8C-83A1-F6EECF244321}">
                <p14:modId xmlns:p14="http://schemas.microsoft.com/office/powerpoint/2010/main" val="2199008919"/>
              </p:ext>
            </p:extLst>
          </p:nvPr>
        </p:nvGraphicFramePr>
        <p:xfrm>
          <a:off x="392540" y="4103903"/>
          <a:ext cx="2152618" cy="82489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60692" y="3881251"/>
            <a:ext cx="1243252" cy="261610"/>
          </a:xfrm>
          <a:prstGeom prst="rect">
            <a:avLst/>
          </a:prstGeom>
          <a:noFill/>
        </p:spPr>
        <p:txBody>
          <a:bodyPr wrap="square" rtlCol="0">
            <a:spAutoFit/>
          </a:bodyPr>
          <a:lstStyle/>
          <a:p>
            <a:r>
              <a:rPr lang="en-US" sz="1100" dirty="0"/>
              <a:t>Cosponsors: 4</a:t>
            </a:r>
          </a:p>
        </p:txBody>
      </p:sp>
      <p:pic>
        <p:nvPicPr>
          <p:cNvPr id="20" name="Picture 19" descr="A close up of a logo&#10;&#10;Description automatically generated">
            <a:extLst>
              <a:ext uri="{FF2B5EF4-FFF2-40B4-BE49-F238E27FC236}">
                <a16:creationId xmlns:a16="http://schemas.microsoft.com/office/drawing/2014/main" id="{E35A3C24-FB8B-4839-9065-6274AE53CC7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722" y="632685"/>
            <a:ext cx="890471" cy="890471"/>
          </a:xfrm>
          <a:prstGeom prst="rect">
            <a:avLst/>
          </a:prstGeom>
        </p:spPr>
      </p:pic>
      <p:pic>
        <p:nvPicPr>
          <p:cNvPr id="4" name="Picture 3" descr="A person wearing a suit and tie smiling at the camera&#10;&#10;Description automatically generated">
            <a:extLst>
              <a:ext uri="{FF2B5EF4-FFF2-40B4-BE49-F238E27FC236}">
                <a16:creationId xmlns:a16="http://schemas.microsoft.com/office/drawing/2014/main" id="{4AE3E261-9FDF-4449-B580-FC0A2945994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11" t="2029" r="-611" b="19033"/>
          <a:stretch/>
        </p:blipFill>
        <p:spPr>
          <a:xfrm>
            <a:off x="862640" y="2362821"/>
            <a:ext cx="704088" cy="704088"/>
          </a:xfrm>
          <a:prstGeom prst="ellipse">
            <a:avLst/>
          </a:prstGeom>
          <a:ln w="28575">
            <a:solidFill>
              <a:srgbClr val="A02C1C"/>
            </a:solidFill>
          </a:ln>
        </p:spPr>
      </p:pic>
    </p:spTree>
    <p:extLst>
      <p:ext uri="{BB962C8B-B14F-4D97-AF65-F5344CB8AC3E}">
        <p14:creationId xmlns:p14="http://schemas.microsoft.com/office/powerpoint/2010/main" val="2422158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Christopher Johnson | Slide last updated on: </a:t>
            </a:r>
            <a:r>
              <a:rPr lang="en-US" sz="700" noProof="0" dirty="0">
                <a:solidFill>
                  <a:srgbClr val="000000"/>
                </a:solidFill>
                <a:latin typeface="Georgia"/>
                <a:cs typeface="Georgia"/>
              </a:rPr>
              <a:t>May 18, 2020.</a:t>
            </a:r>
            <a:endParaRPr kumimoji="0" lang="en-US" sz="7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p:txBody>
      </p:sp>
      <p:sp>
        <p:nvSpPr>
          <p:cNvPr id="15" name="Text Placeholder 18"/>
          <p:cNvSpPr txBox="1">
            <a:spLocks/>
          </p:cNvSpPr>
          <p:nvPr/>
        </p:nvSpPr>
        <p:spPr bwMode="auto">
          <a:xfrm>
            <a:off x="404807" y="621423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srgbClr val="000000">
                    <a:lumMod val="50000"/>
                    <a:lumOff val="50000"/>
                  </a:srgbClr>
                </a:solidFill>
                <a:effectLst/>
                <a:uLnTx/>
                <a:uFillTx/>
                <a:latin typeface="Georgia"/>
                <a:ea typeface="MS PGothic" panose="020B0600070205080204" pitchFamily="34" charset="-128"/>
                <a:cs typeface="Georgia"/>
              </a:rPr>
              <a:t>Sources: Congress.gov</a:t>
            </a:r>
          </a:p>
        </p:txBody>
      </p:sp>
      <p:sp>
        <p:nvSpPr>
          <p:cNvPr id="5" name="Slide Number Placeholder 4"/>
          <p:cNvSpPr>
            <a:spLocks noGrp="1"/>
          </p:cNvSpPr>
          <p:nvPr>
            <p:ph type="sldNum" sz="quarter" idx="12"/>
          </p:nvPr>
        </p:nvSpPr>
        <p:spPr/>
        <p:txBody>
          <a:bodyPr/>
          <a:lstStyle/>
          <a:p>
            <a:pPr lvl="0"/>
            <a:fld id="{BEFBC90E-502A-A54D-9BAE-6F74229062B0}" type="slidenum">
              <a:rPr lang="en-US" noProof="0" smtClean="0"/>
              <a:pPr lvl="0"/>
              <a:t>13</a:t>
            </a:fld>
            <a:endParaRPr lang="en-US" noProof="0" dirty="0"/>
          </a:p>
        </p:txBody>
      </p:sp>
      <p:sp>
        <p:nvSpPr>
          <p:cNvPr id="63" name="Title 2">
            <a:extLst>
              <a:ext uri="{FF2B5EF4-FFF2-40B4-BE49-F238E27FC236}">
                <a16:creationId xmlns:a16="http://schemas.microsoft.com/office/drawing/2014/main" id="{49000C52-E5BF-AD47-9E2B-4FF5BBFA6F90}"/>
              </a:ext>
            </a:extLst>
          </p:cNvPr>
          <p:cNvSpPr>
            <a:spLocks noGrp="1"/>
          </p:cNvSpPr>
          <p:nvPr>
            <p:ph type="title"/>
          </p:nvPr>
        </p:nvSpPr>
        <p:spPr>
          <a:xfrm>
            <a:off x="1219200" y="860863"/>
            <a:ext cx="7594900" cy="537097"/>
          </a:xfrm>
        </p:spPr>
        <p:txBody>
          <a:bodyPr>
            <a:normAutofit fontScale="90000"/>
          </a:bodyPr>
          <a:lstStyle/>
          <a:p>
            <a:r>
              <a:rPr lang="en-US" dirty="0"/>
              <a:t>H.R.6666 - COVID-19 Testing, Reaching, And Contacting Everyone (TRACE) Act</a:t>
            </a:r>
          </a:p>
        </p:txBody>
      </p:sp>
      <p:sp>
        <p:nvSpPr>
          <p:cNvPr id="51" name="Chevron 50">
            <a:extLst>
              <a:ext uri="{FF2B5EF4-FFF2-40B4-BE49-F238E27FC236}">
                <a16:creationId xmlns:a16="http://schemas.microsoft.com/office/drawing/2014/main" id="{AA923CD8-1C9F-5C40-B8DE-98D08AF0A0AE}"/>
              </a:ext>
            </a:extLst>
          </p:cNvPr>
          <p:cNvSpPr/>
          <p:nvPr/>
        </p:nvSpPr>
        <p:spPr bwMode="auto">
          <a:xfrm>
            <a:off x="2077900"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Passed House</a:t>
            </a:r>
          </a:p>
        </p:txBody>
      </p:sp>
      <p:sp>
        <p:nvSpPr>
          <p:cNvPr id="52" name="Pentagon 51">
            <a:extLst>
              <a:ext uri="{FF2B5EF4-FFF2-40B4-BE49-F238E27FC236}">
                <a16:creationId xmlns:a16="http://schemas.microsoft.com/office/drawing/2014/main" id="{CDBD5E8E-4EC3-9B44-A527-776686B35F5A}"/>
              </a:ext>
            </a:extLst>
          </p:cNvPr>
          <p:cNvSpPr/>
          <p:nvPr/>
        </p:nvSpPr>
        <p:spPr bwMode="auto">
          <a:xfrm>
            <a:off x="479182" y="1754765"/>
            <a:ext cx="1724575" cy="375129"/>
          </a:xfrm>
          <a:prstGeom prst="homePlat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mj-lt"/>
              </a:rPr>
              <a:t>Introduced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FFFFFF"/>
                </a:solidFill>
                <a:effectLst/>
                <a:uLnTx/>
                <a:uFillTx/>
                <a:latin typeface="+mj-lt"/>
              </a:rPr>
              <a:t>5/1/20</a:t>
            </a:r>
            <a:endParaRPr kumimoji="0" lang="en-US" sz="1000" b="1" i="0" u="none" strike="noStrike" kern="1200" cap="none" spc="0" normalizeH="0" baseline="0" noProof="0" dirty="0">
              <a:ln>
                <a:noFill/>
              </a:ln>
              <a:solidFill>
                <a:srgbClr val="FFFFFF"/>
              </a:solidFill>
              <a:effectLst/>
              <a:uLnTx/>
              <a:uFillTx/>
              <a:latin typeface="+mj-lt"/>
            </a:endParaRPr>
          </a:p>
        </p:txBody>
      </p:sp>
      <p:sp>
        <p:nvSpPr>
          <p:cNvPr id="53" name="Chevron 52">
            <a:extLst>
              <a:ext uri="{FF2B5EF4-FFF2-40B4-BE49-F238E27FC236}">
                <a16:creationId xmlns:a16="http://schemas.microsoft.com/office/drawing/2014/main" id="{586D21B9-D146-004B-B712-D1066C2BA33C}"/>
              </a:ext>
            </a:extLst>
          </p:cNvPr>
          <p:cNvSpPr/>
          <p:nvPr/>
        </p:nvSpPr>
        <p:spPr bwMode="auto">
          <a:xfrm>
            <a:off x="5275336"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To president</a:t>
            </a:r>
          </a:p>
        </p:txBody>
      </p:sp>
      <p:sp>
        <p:nvSpPr>
          <p:cNvPr id="54" name="Chevron 53">
            <a:extLst>
              <a:ext uri="{FF2B5EF4-FFF2-40B4-BE49-F238E27FC236}">
                <a16:creationId xmlns:a16="http://schemas.microsoft.com/office/drawing/2014/main" id="{B796D572-A907-4743-899D-FD6C87ABF479}"/>
              </a:ext>
            </a:extLst>
          </p:cNvPr>
          <p:cNvSpPr/>
          <p:nvPr/>
        </p:nvSpPr>
        <p:spPr bwMode="auto">
          <a:xfrm>
            <a:off x="3676618"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Passed Senate</a:t>
            </a:r>
          </a:p>
        </p:txBody>
      </p:sp>
      <p:sp>
        <p:nvSpPr>
          <p:cNvPr id="55" name="Chevron 54">
            <a:extLst>
              <a:ext uri="{FF2B5EF4-FFF2-40B4-BE49-F238E27FC236}">
                <a16:creationId xmlns:a16="http://schemas.microsoft.com/office/drawing/2014/main" id="{813FE434-7E46-1147-BAA7-F1E74BAB2A8A}"/>
              </a:ext>
            </a:extLst>
          </p:cNvPr>
          <p:cNvSpPr/>
          <p:nvPr/>
        </p:nvSpPr>
        <p:spPr bwMode="auto">
          <a:xfrm>
            <a:off x="6874054" y="1754765"/>
            <a:ext cx="1724575" cy="375129"/>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2"/>
                </a:solidFill>
                <a:effectLst/>
                <a:uLnTx/>
                <a:uFillTx/>
                <a:latin typeface="+mj-lt"/>
                <a:ea typeface="+mn-ea"/>
                <a:cs typeface="+mn-cs"/>
              </a:rPr>
              <a:t>Signed into law</a:t>
            </a:r>
          </a:p>
        </p:txBody>
      </p:sp>
      <p:sp>
        <p:nvSpPr>
          <p:cNvPr id="58" name="Rectangle 14">
            <a:extLst>
              <a:ext uri="{FF2B5EF4-FFF2-40B4-BE49-F238E27FC236}">
                <a16:creationId xmlns:a16="http://schemas.microsoft.com/office/drawing/2014/main" id="{8DC225D0-1F60-5B46-A0D3-46A2BD3E933B}"/>
              </a:ext>
            </a:extLst>
          </p:cNvPr>
          <p:cNvSpPr>
            <a:spLocks noChangeArrowheads="1"/>
          </p:cNvSpPr>
          <p:nvPr/>
        </p:nvSpPr>
        <p:spPr bwMode="auto">
          <a:xfrm>
            <a:off x="509348" y="1461015"/>
            <a:ext cx="2389193" cy="276999"/>
          </a:xfrm>
          <a:prstGeom prst="rect">
            <a:avLst/>
          </a:prstGeom>
          <a:noFill/>
          <a:ln>
            <a:noFill/>
          </a:ln>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marL="0" marR="0" lvl="0" indent="0" algn="l" defTabSz="811213" rtl="0" eaLnBrk="1" fontAlgn="auto" latinLnBrk="0" hangingPunct="1">
              <a:lnSpc>
                <a:spcPct val="100000"/>
              </a:lnSpc>
              <a:spcBef>
                <a:spcPct val="0"/>
              </a:spcBef>
              <a:spcAft>
                <a:spcPts val="0"/>
              </a:spcAft>
              <a:buClrTx/>
              <a:buSzTx/>
              <a:buFontTx/>
              <a:buNone/>
              <a:tabLst/>
              <a:defRPr/>
            </a:pPr>
            <a:r>
              <a:rPr kumimoji="0" lang="en-US" altLang="en-US" sz="1200" b="1" i="1" u="none" strike="noStrike" kern="1200" cap="none" spc="0" normalizeH="0" baseline="0" noProof="0" dirty="0">
                <a:ln>
                  <a:noFill/>
                </a:ln>
                <a:solidFill>
                  <a:srgbClr val="000000"/>
                </a:solidFill>
                <a:effectLst/>
                <a:uLnTx/>
                <a:uFillTx/>
                <a:latin typeface="+mj-lt"/>
                <a:ea typeface="ＭＳ Ｐゴシック" panose="020B0600070205080204" pitchFamily="34" charset="-128"/>
                <a:cs typeface="+mn-cs"/>
              </a:rPr>
              <a:t>Bill at a glance</a:t>
            </a:r>
          </a:p>
        </p:txBody>
      </p:sp>
      <p:sp>
        <p:nvSpPr>
          <p:cNvPr id="60" name="TextBox 59">
            <a:extLst>
              <a:ext uri="{FF2B5EF4-FFF2-40B4-BE49-F238E27FC236}">
                <a16:creationId xmlns:a16="http://schemas.microsoft.com/office/drawing/2014/main" id="{1DC0A0D9-2AFC-DE4D-A873-53A1E9A27775}"/>
              </a:ext>
            </a:extLst>
          </p:cNvPr>
          <p:cNvSpPr txBox="1"/>
          <p:nvPr/>
        </p:nvSpPr>
        <p:spPr>
          <a:xfrm>
            <a:off x="6208907" y="2247901"/>
            <a:ext cx="2264449" cy="2983180"/>
          </a:xfrm>
          <a:prstGeom prst="roundRect">
            <a:avLst>
              <a:gd name="adj" fmla="val 3411"/>
            </a:avLst>
          </a:prstGeom>
          <a:solidFill>
            <a:schemeClr val="accent3">
              <a:lumMod val="20000"/>
              <a:lumOff val="80000"/>
            </a:schemeClr>
          </a:solidFill>
          <a:ln>
            <a:noFill/>
            <a:prstDash val="lgDash"/>
          </a:ln>
        </p:spPr>
        <p:txBody>
          <a:bodyPr wrap="square" lIns="91440" tIns="91440" rIns="91440" bIns="91440" rtlCol="0">
            <a:noAutofit/>
          </a:bodyPr>
          <a:lstStyle/>
          <a:p>
            <a:pPr marL="0" marR="0" lvl="0" indent="0" algn="l" defTabSz="457200" rtl="0" eaLnBrk="1" fontAlgn="auto" latinLnBrk="0" hangingPunct="1">
              <a:lnSpc>
                <a:spcPct val="100000"/>
              </a:lnSpc>
              <a:spcBef>
                <a:spcPts val="0"/>
              </a:spcBef>
              <a:spcAft>
                <a:spcPts val="4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mj-lt"/>
                <a:ea typeface="+mn-ea"/>
                <a:cs typeface="+mn-cs"/>
              </a:rPr>
              <a:t>Status in Congress</a:t>
            </a:r>
          </a:p>
          <a:p>
            <a:pPr marL="117475" lvl="0" indent="-117475">
              <a:spcAft>
                <a:spcPts val="400"/>
              </a:spcAft>
              <a:buFont typeface="Arial" panose="020B0604020202020204" pitchFamily="34" charset="0"/>
              <a:buChar char="•"/>
              <a:defRPr/>
            </a:pPr>
            <a:r>
              <a:rPr lang="en-US" sz="1100" b="1" dirty="0">
                <a:solidFill>
                  <a:srgbClr val="000000"/>
                </a:solidFill>
              </a:rPr>
              <a:t>House: </a:t>
            </a:r>
            <a:r>
              <a:rPr lang="en-US" sz="1100" dirty="0">
                <a:solidFill>
                  <a:srgbClr val="000000"/>
                </a:solidFill>
              </a:rPr>
              <a:t>Introduced on 5/1/20 </a:t>
            </a:r>
            <a:endParaRPr lang="en-US" sz="1100" b="1" dirty="0">
              <a:solidFill>
                <a:srgbClr val="000000"/>
              </a:solidFill>
            </a:endParaRPr>
          </a:p>
        </p:txBody>
      </p:sp>
      <p:sp>
        <p:nvSpPr>
          <p:cNvPr id="61" name="TextBox 60">
            <a:extLst>
              <a:ext uri="{FF2B5EF4-FFF2-40B4-BE49-F238E27FC236}">
                <a16:creationId xmlns:a16="http://schemas.microsoft.com/office/drawing/2014/main" id="{A0818100-1B1C-7745-A9D3-DB653D131E91}"/>
              </a:ext>
            </a:extLst>
          </p:cNvPr>
          <p:cNvSpPr txBox="1"/>
          <p:nvPr/>
        </p:nvSpPr>
        <p:spPr>
          <a:xfrm>
            <a:off x="2133600" y="2247900"/>
            <a:ext cx="3952875" cy="2983181"/>
          </a:xfrm>
          <a:prstGeom prst="roundRect">
            <a:avLst>
              <a:gd name="adj" fmla="val 3411"/>
            </a:avLst>
          </a:prstGeom>
          <a:solidFill>
            <a:schemeClr val="accent3">
              <a:lumMod val="20000"/>
              <a:lumOff val="80000"/>
            </a:schemeClr>
          </a:solidFill>
          <a:ln>
            <a:noFill/>
            <a:prstDash val="lgDash"/>
          </a:ln>
        </p:spPr>
        <p:txBody>
          <a:bodyPr wrap="square" lIns="91440" tIns="91440" rIns="91440" bIns="91440" rtlCol="0">
            <a:noAutofit/>
          </a:bodyPr>
          <a:lstStyle/>
          <a:p>
            <a:pPr marL="0" marR="0" lvl="0" indent="0" algn="l" defTabSz="457200" rtl="0" eaLnBrk="1" fontAlgn="auto" latinLnBrk="0" hangingPunct="1">
              <a:lnSpc>
                <a:spcPct val="100000"/>
              </a:lnSpc>
              <a:spcBef>
                <a:spcPts val="0"/>
              </a:spcBef>
              <a:spcAft>
                <a:spcPts val="4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mj-lt"/>
                <a:ea typeface="+mn-ea"/>
                <a:cs typeface="+mn-cs"/>
              </a:rPr>
              <a:t>Bill overview</a:t>
            </a:r>
          </a:p>
          <a:p>
            <a:pPr marL="171450" lvl="0" indent="-171450">
              <a:spcAft>
                <a:spcPts val="400"/>
              </a:spcAft>
              <a:buFont typeface="Arial" panose="020B0604020202020204" pitchFamily="34" charset="0"/>
              <a:buChar char="•"/>
              <a:defRPr/>
            </a:pPr>
            <a:r>
              <a:rPr lang="en-US" sz="1100" dirty="0">
                <a:solidFill>
                  <a:prstClr val="black">
                    <a:lumMod val="95000"/>
                    <a:lumOff val="5000"/>
                  </a:prstClr>
                </a:solidFill>
                <a:cs typeface="Georgia"/>
              </a:rPr>
              <a:t>Authorizes the Centers for Disease Control and Prevention (CDC) to award grants for testing, contact tracing, monitoring, and other activities to address COVID-19</a:t>
            </a:r>
          </a:p>
          <a:p>
            <a:pPr marL="171450" lvl="0" indent="-171450">
              <a:spcAft>
                <a:spcPts val="400"/>
              </a:spcAft>
              <a:buFont typeface="Arial" panose="020B0604020202020204" pitchFamily="34" charset="0"/>
              <a:buChar char="•"/>
              <a:defRPr/>
            </a:pPr>
            <a:r>
              <a:rPr lang="en-US" sz="1100" dirty="0">
                <a:solidFill>
                  <a:prstClr val="black">
                    <a:lumMod val="95000"/>
                    <a:lumOff val="5000"/>
                  </a:prstClr>
                </a:solidFill>
                <a:cs typeface="Georgia"/>
              </a:rPr>
              <a:t> Entities such as federally qualified health centers, nonprofit organizations, and certain hospitals and schools are eligible to receive such grants, prioritizing applicants that operate in hot spots and medically underserved communities, and agree to hire individuals from the communities where grant activities occur</a:t>
            </a:r>
          </a:p>
          <a:p>
            <a:pPr marL="171450" lvl="0" indent="-171450">
              <a:spcAft>
                <a:spcPts val="400"/>
              </a:spcAft>
              <a:buFont typeface="Arial" panose="020B0604020202020204" pitchFamily="34" charset="0"/>
              <a:buChar char="•"/>
              <a:defRPr/>
            </a:pPr>
            <a:endParaRPr lang="en-US" sz="1100" dirty="0">
              <a:solidFill>
                <a:prstClr val="black">
                  <a:lumMod val="95000"/>
                  <a:lumOff val="5000"/>
                </a:prstClr>
              </a:solidFill>
              <a:cs typeface="Georgia"/>
            </a:endParaRPr>
          </a:p>
        </p:txBody>
      </p:sp>
      <p:sp>
        <p:nvSpPr>
          <p:cNvPr id="50" name="TextBox 49">
            <a:extLst>
              <a:ext uri="{FF2B5EF4-FFF2-40B4-BE49-F238E27FC236}">
                <a16:creationId xmlns:a16="http://schemas.microsoft.com/office/drawing/2014/main" id="{196FC618-93E0-6445-83F5-73C0445460A0}"/>
              </a:ext>
            </a:extLst>
          </p:cNvPr>
          <p:cNvSpPr txBox="1"/>
          <p:nvPr/>
        </p:nvSpPr>
        <p:spPr>
          <a:xfrm>
            <a:off x="469847" y="2247902"/>
            <a:ext cx="1541321" cy="1602740"/>
          </a:xfrm>
          <a:prstGeom prst="round2SameRect">
            <a:avLst>
              <a:gd name="adj1" fmla="val 4589"/>
              <a:gd name="adj2" fmla="val 3743"/>
            </a:avLst>
          </a:prstGeom>
          <a:solidFill>
            <a:schemeClr val="accent3">
              <a:lumMod val="20000"/>
              <a:lumOff val="80000"/>
            </a:schemeClr>
          </a:solidFill>
          <a:ln>
            <a:noFill/>
            <a:prstDash val="lgDash"/>
          </a:ln>
        </p:spPr>
        <p:txBody>
          <a:bodyPr wrap="square" lIns="137160" tIns="91440" rIns="137160" bIns="137160"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Georgia"/>
              <a:ea typeface="+mn-ea"/>
              <a:cs typeface="+mn-cs"/>
            </a:endParaRPr>
          </a:p>
        </p:txBody>
      </p:sp>
      <p:sp>
        <p:nvSpPr>
          <p:cNvPr id="56" name="TextBox 55">
            <a:extLst>
              <a:ext uri="{FF2B5EF4-FFF2-40B4-BE49-F238E27FC236}">
                <a16:creationId xmlns:a16="http://schemas.microsoft.com/office/drawing/2014/main" id="{2424B222-F120-F241-9FFC-6F431B10673B}"/>
              </a:ext>
            </a:extLst>
          </p:cNvPr>
          <p:cNvSpPr txBox="1"/>
          <p:nvPr/>
        </p:nvSpPr>
        <p:spPr>
          <a:xfrm>
            <a:off x="392540" y="3081201"/>
            <a:ext cx="1695934" cy="6001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mj-lt"/>
              </a:rPr>
              <a:t>Rep. Bobby Rush</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mj-lt"/>
              </a:rPr>
              <a:t> (D-IL-1)</a:t>
            </a:r>
            <a:endParaRPr kumimoji="0" lang="en-US" sz="1100" b="1" i="0" u="none" strike="noStrike" kern="1200" cap="none" spc="0" normalizeH="0" baseline="0" noProof="0" dirty="0">
              <a:ln>
                <a:noFill/>
              </a:ln>
              <a:solidFill>
                <a:srgbClr val="000000"/>
              </a:solidFill>
              <a:effectLst/>
              <a:uLnTx/>
              <a:uFillTx/>
              <a:latin typeface="+mj-lt"/>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i="1" dirty="0">
                <a:solidFill>
                  <a:srgbClr val="000000"/>
                </a:solidFill>
                <a:latin typeface="+mj-lt"/>
              </a:rPr>
              <a:t>House </a:t>
            </a:r>
            <a:r>
              <a:rPr kumimoji="0" lang="en-US" sz="1100" b="0" i="1" u="none" strike="noStrike" kern="1200" cap="none" spc="0" normalizeH="0" baseline="0" noProof="0" dirty="0">
                <a:ln>
                  <a:noFill/>
                </a:ln>
                <a:solidFill>
                  <a:srgbClr val="000000"/>
                </a:solidFill>
                <a:effectLst/>
                <a:uLnTx/>
                <a:uFillTx/>
                <a:latin typeface="+mj-lt"/>
                <a:ea typeface="+mn-ea"/>
                <a:cs typeface="+mn-cs"/>
              </a:rPr>
              <a:t>bill sponsor</a:t>
            </a:r>
          </a:p>
        </p:txBody>
      </p:sp>
      <p:graphicFrame>
        <p:nvGraphicFramePr>
          <p:cNvPr id="6" name="Chart 5"/>
          <p:cNvGraphicFramePr/>
          <p:nvPr>
            <p:extLst>
              <p:ext uri="{D42A27DB-BD31-4B8C-83A1-F6EECF244321}">
                <p14:modId xmlns:p14="http://schemas.microsoft.com/office/powerpoint/2010/main" val="952917535"/>
              </p:ext>
            </p:extLst>
          </p:nvPr>
        </p:nvGraphicFramePr>
        <p:xfrm>
          <a:off x="392540" y="4103903"/>
          <a:ext cx="2152618" cy="82489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60692" y="3881251"/>
            <a:ext cx="1243252" cy="261610"/>
          </a:xfrm>
          <a:prstGeom prst="rect">
            <a:avLst/>
          </a:prstGeom>
          <a:noFill/>
        </p:spPr>
        <p:txBody>
          <a:bodyPr wrap="square" rtlCol="0">
            <a:spAutoFit/>
          </a:bodyPr>
          <a:lstStyle/>
          <a:p>
            <a:r>
              <a:rPr lang="en-US" sz="1100" dirty="0"/>
              <a:t>Cosponsors: 58</a:t>
            </a:r>
          </a:p>
        </p:txBody>
      </p:sp>
      <p:pic>
        <p:nvPicPr>
          <p:cNvPr id="20" name="Picture 19" descr="A close up of a logo&#10;&#10;Description automatically generated">
            <a:extLst>
              <a:ext uri="{FF2B5EF4-FFF2-40B4-BE49-F238E27FC236}">
                <a16:creationId xmlns:a16="http://schemas.microsoft.com/office/drawing/2014/main" id="{E35A3C24-FB8B-4839-9065-6274AE53CC7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722" y="632685"/>
            <a:ext cx="890471" cy="890471"/>
          </a:xfrm>
          <a:prstGeom prst="rect">
            <a:avLst/>
          </a:prstGeom>
        </p:spPr>
      </p:pic>
      <p:pic>
        <p:nvPicPr>
          <p:cNvPr id="3" name="Picture 2" descr="A person wearing a suit and tie&#10;&#10;Description automatically generated">
            <a:extLst>
              <a:ext uri="{FF2B5EF4-FFF2-40B4-BE49-F238E27FC236}">
                <a16:creationId xmlns:a16="http://schemas.microsoft.com/office/drawing/2014/main" id="{00E9E508-5E99-43B5-86F2-2B68406B880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0000" b="10000"/>
          <a:stretch/>
        </p:blipFill>
        <p:spPr>
          <a:xfrm>
            <a:off x="882957" y="2367677"/>
            <a:ext cx="704088" cy="704088"/>
          </a:xfrm>
          <a:prstGeom prst="ellipse">
            <a:avLst/>
          </a:prstGeom>
          <a:ln w="28575">
            <a:solidFill>
              <a:srgbClr val="284D81"/>
            </a:solidFill>
          </a:ln>
        </p:spPr>
      </p:pic>
    </p:spTree>
    <p:extLst>
      <p:ext uri="{BB962C8B-B14F-4D97-AF65-F5344CB8AC3E}">
        <p14:creationId xmlns:p14="http://schemas.microsoft.com/office/powerpoint/2010/main" val="1976321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FBC90E-502A-A54D-9BAE-6F74229062B0}" type="slidenum">
              <a:rPr kumimoji="0" lang="en-US" sz="800" b="0" i="0" u="none" strike="noStrike" kern="1200" cap="none" spc="0" normalizeH="0" baseline="0" noProof="0" smtClean="0">
                <a:ln>
                  <a:noFill/>
                </a:ln>
                <a:solidFill>
                  <a:prstClr val="black"/>
                </a:solidFill>
                <a:effectLst/>
                <a:uLnTx/>
                <a:uFillTx/>
                <a:latin typeface="Georgia"/>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800" b="0" i="0" u="none" strike="noStrike" kern="1200" cap="none" spc="0" normalizeH="0" baseline="0" noProof="0" dirty="0">
              <a:ln>
                <a:noFill/>
              </a:ln>
              <a:solidFill>
                <a:prstClr val="black"/>
              </a:solidFill>
              <a:effectLst/>
              <a:uLnTx/>
              <a:uFillTx/>
              <a:latin typeface="Georgia"/>
              <a:ea typeface="+mn-ea"/>
              <a:cs typeface="+mn-cs"/>
            </a:endParaRPr>
          </a:p>
        </p:txBody>
      </p:sp>
      <p:cxnSp>
        <p:nvCxnSpPr>
          <p:cNvPr id="18" name="Straight Arrow Connector 17">
            <a:extLst>
              <a:ext uri="{FF2B5EF4-FFF2-40B4-BE49-F238E27FC236}">
                <a16:creationId xmlns:a16="http://schemas.microsoft.com/office/drawing/2014/main" id="{E7E6026F-FC4E-C141-A13F-BC06EEFC32C0}"/>
              </a:ext>
            </a:extLst>
          </p:cNvPr>
          <p:cNvCxnSpPr>
            <a:cxnSpLocks/>
            <a:stCxn id="10" idx="4"/>
            <a:endCxn id="22" idx="4"/>
          </p:cNvCxnSpPr>
          <p:nvPr/>
        </p:nvCxnSpPr>
        <p:spPr>
          <a:xfrm flipV="1">
            <a:off x="1052124" y="1892201"/>
            <a:ext cx="0" cy="1308384"/>
          </a:xfrm>
          <a:prstGeom prst="straightConnector1">
            <a:avLst/>
          </a:prstGeom>
          <a:ln w="28575">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E6519490-C440-874F-AC48-30900A12FFFE}"/>
              </a:ext>
            </a:extLst>
          </p:cNvPr>
          <p:cNvSpPr>
            <a:spLocks noChangeAspect="1"/>
          </p:cNvSpPr>
          <p:nvPr/>
        </p:nvSpPr>
        <p:spPr>
          <a:xfrm>
            <a:off x="961563" y="1709321"/>
            <a:ext cx="181122" cy="182880"/>
          </a:xfrm>
          <a:prstGeom prst="ellipse">
            <a:avLst/>
          </a:prstGeom>
          <a:solidFill>
            <a:schemeClr val="accent3"/>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Rectangle 22">
            <a:extLst>
              <a:ext uri="{FF2B5EF4-FFF2-40B4-BE49-F238E27FC236}">
                <a16:creationId xmlns:a16="http://schemas.microsoft.com/office/drawing/2014/main" id="{E8270CD2-6A0C-C041-8DB0-DD9B544CF09F}"/>
              </a:ext>
            </a:extLst>
          </p:cNvPr>
          <p:cNvSpPr>
            <a:spLocks noChangeArrowheads="1"/>
          </p:cNvSpPr>
          <p:nvPr/>
        </p:nvSpPr>
        <p:spPr bwMode="auto">
          <a:xfrm>
            <a:off x="1217612" y="1648167"/>
            <a:ext cx="6296354" cy="1631216"/>
          </a:xfrm>
          <a:prstGeom prst="rect">
            <a:avLst/>
          </a:prstGeom>
          <a:solidFill>
            <a:schemeClr val="bg1"/>
          </a:solidFill>
          <a:ln>
            <a:noFill/>
          </a:ln>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spcAft>
                <a:spcPts val="600"/>
              </a:spcAft>
              <a:buNone/>
              <a:defRPr/>
            </a:pPr>
            <a:r>
              <a:rPr lang="en-US" altLang="en-US" sz="1600" dirty="0">
                <a:latin typeface="Georgia"/>
                <a:cs typeface="Georgia"/>
              </a:rPr>
              <a:t>Contact tracing overview and developing applications</a:t>
            </a:r>
          </a:p>
          <a:p>
            <a:pPr>
              <a:lnSpc>
                <a:spcPct val="100000"/>
              </a:lnSpc>
              <a:spcBef>
                <a:spcPct val="0"/>
              </a:spcBef>
              <a:spcAft>
                <a:spcPts val="600"/>
              </a:spcAft>
              <a:buNone/>
              <a:defRPr/>
            </a:pPr>
            <a:endParaRPr lang="en-US" altLang="en-US" sz="1600" dirty="0">
              <a:latin typeface="Georgia"/>
              <a:cs typeface="Georgia"/>
            </a:endParaRPr>
          </a:p>
          <a:p>
            <a:pPr>
              <a:lnSpc>
                <a:spcPct val="100000"/>
              </a:lnSpc>
              <a:spcBef>
                <a:spcPct val="0"/>
              </a:spcBef>
              <a:spcAft>
                <a:spcPts val="600"/>
              </a:spcAft>
              <a:buNone/>
              <a:defRPr/>
            </a:pPr>
            <a:r>
              <a:rPr lang="en-US" altLang="en-US" sz="1600" dirty="0">
                <a:latin typeface="Georgia"/>
                <a:cs typeface="Georgia"/>
              </a:rPr>
              <a:t>Congressional response</a:t>
            </a:r>
          </a:p>
          <a:p>
            <a:pPr>
              <a:lnSpc>
                <a:spcPct val="100000"/>
              </a:lnSpc>
              <a:spcBef>
                <a:spcPct val="0"/>
              </a:spcBef>
              <a:spcAft>
                <a:spcPts val="600"/>
              </a:spcAft>
              <a:buNone/>
              <a:defRPr/>
            </a:pPr>
            <a:endParaRPr lang="en-US" altLang="en-US" sz="1600" dirty="0">
              <a:latin typeface="Georgia"/>
              <a:cs typeface="Georgia"/>
            </a:endParaRPr>
          </a:p>
          <a:p>
            <a:pPr>
              <a:lnSpc>
                <a:spcPct val="100000"/>
              </a:lnSpc>
              <a:spcBef>
                <a:spcPct val="0"/>
              </a:spcBef>
              <a:spcAft>
                <a:spcPts val="600"/>
              </a:spcAft>
              <a:buNone/>
              <a:defRPr/>
            </a:pPr>
            <a:r>
              <a:rPr lang="en-US" altLang="en-US" sz="1600" dirty="0">
                <a:latin typeface="Georgia"/>
                <a:cs typeface="Georgia"/>
              </a:rPr>
              <a:t>Legislation to watch</a:t>
            </a:r>
          </a:p>
        </p:txBody>
      </p:sp>
      <p:sp>
        <p:nvSpPr>
          <p:cNvPr id="9" name="Oval 8">
            <a:extLst>
              <a:ext uri="{FF2B5EF4-FFF2-40B4-BE49-F238E27FC236}">
                <a16:creationId xmlns:a16="http://schemas.microsoft.com/office/drawing/2014/main" id="{9B5D2399-9F0C-C64A-B99A-0DFF6740A60C}"/>
              </a:ext>
            </a:extLst>
          </p:cNvPr>
          <p:cNvSpPr>
            <a:spLocks noChangeAspect="1"/>
          </p:cNvSpPr>
          <p:nvPr/>
        </p:nvSpPr>
        <p:spPr>
          <a:xfrm>
            <a:off x="961563" y="2363513"/>
            <a:ext cx="181122" cy="182880"/>
          </a:xfrm>
          <a:prstGeom prst="ellipse">
            <a:avLst/>
          </a:prstGeom>
          <a:solidFill>
            <a:schemeClr val="bg1"/>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Oval 9">
            <a:extLst>
              <a:ext uri="{FF2B5EF4-FFF2-40B4-BE49-F238E27FC236}">
                <a16:creationId xmlns:a16="http://schemas.microsoft.com/office/drawing/2014/main" id="{2D74A597-4400-9D41-B4C6-02FF0947307D}"/>
              </a:ext>
            </a:extLst>
          </p:cNvPr>
          <p:cNvSpPr>
            <a:spLocks noChangeAspect="1"/>
          </p:cNvSpPr>
          <p:nvPr/>
        </p:nvSpPr>
        <p:spPr>
          <a:xfrm>
            <a:off x="961563" y="3017705"/>
            <a:ext cx="181122" cy="182880"/>
          </a:xfrm>
          <a:prstGeom prst="ellipse">
            <a:avLst/>
          </a:prstGeom>
          <a:solidFill>
            <a:schemeClr val="bg1"/>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Title 7"/>
          <p:cNvSpPr txBox="1">
            <a:spLocks/>
          </p:cNvSpPr>
          <p:nvPr/>
        </p:nvSpPr>
        <p:spPr>
          <a:xfrm>
            <a:off x="404814" y="869410"/>
            <a:ext cx="8167688" cy="65421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Georgia" charset="0"/>
                <a:ea typeface="ＭＳ Ｐゴシック" charset="-128"/>
                <a:cs typeface="MS PGothic" charset="-128"/>
              </a:rPr>
              <a:t>Roadmap</a:t>
            </a:r>
          </a:p>
        </p:txBody>
      </p:sp>
    </p:spTree>
    <p:extLst>
      <p:ext uri="{BB962C8B-B14F-4D97-AF65-F5344CB8AC3E}">
        <p14:creationId xmlns:p14="http://schemas.microsoft.com/office/powerpoint/2010/main" val="297721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67398A3-3D67-41EC-B411-1428348954E9}" type="slidenum">
              <a:rPr lang="en-US" smtClean="0"/>
              <a:pPr/>
              <a:t>3</a:t>
            </a:fld>
            <a:endParaRPr lang="en-US" dirty="0"/>
          </a:p>
        </p:txBody>
      </p:sp>
      <p:sp>
        <p:nvSpPr>
          <p:cNvPr id="3" name="Title 2"/>
          <p:cNvSpPr>
            <a:spLocks noGrp="1"/>
          </p:cNvSpPr>
          <p:nvPr>
            <p:ph type="title"/>
          </p:nvPr>
        </p:nvSpPr>
        <p:spPr/>
        <p:txBody>
          <a:bodyPr/>
          <a:lstStyle/>
          <a:p>
            <a:r>
              <a:rPr lang="en-US" dirty="0"/>
              <a:t>The CDC has issued guidelines for local health departments developing contact tracing plans</a:t>
            </a:r>
          </a:p>
        </p:txBody>
      </p:sp>
      <p:sp>
        <p:nvSpPr>
          <p:cNvPr id="6" name="Rectangle 5"/>
          <p:cNvSpPr/>
          <p:nvPr/>
        </p:nvSpPr>
        <p:spPr>
          <a:xfrm>
            <a:off x="5957455" y="1551399"/>
            <a:ext cx="2856645" cy="4493607"/>
          </a:xfrm>
          <a:prstGeom prst="rect">
            <a:avLst/>
          </a:prstGeom>
          <a:solidFill>
            <a:schemeClr val="accent3">
              <a:lumMod val="20000"/>
              <a:lumOff val="80000"/>
            </a:schemeClr>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680510" y="1614443"/>
            <a:ext cx="2133587" cy="523220"/>
          </a:xfrm>
          <a:prstGeom prst="rect">
            <a:avLst/>
          </a:prstGeom>
          <a:noFill/>
        </p:spPr>
        <p:txBody>
          <a:bodyPr wrap="square" rtlCol="0">
            <a:spAutoFit/>
          </a:bodyPr>
          <a:lstStyle/>
          <a:p>
            <a:r>
              <a:rPr lang="en-US" sz="1400" b="1" dirty="0"/>
              <a:t>Key concepts for health departments</a:t>
            </a:r>
          </a:p>
        </p:txBody>
      </p:sp>
      <p:sp>
        <p:nvSpPr>
          <p:cNvPr id="9" name="TextBox 8"/>
          <p:cNvSpPr txBox="1"/>
          <p:nvPr/>
        </p:nvSpPr>
        <p:spPr>
          <a:xfrm>
            <a:off x="6029001" y="2130409"/>
            <a:ext cx="2713551" cy="346248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US" sz="1200" b="1" dirty="0"/>
              <a:t>Trace and monitor contacts of infected people.</a:t>
            </a:r>
            <a:r>
              <a:rPr lang="en-US" sz="1200" dirty="0"/>
              <a:t> Notify them of their exposure.</a:t>
            </a:r>
          </a:p>
          <a:p>
            <a:pPr marL="171450" indent="-171450">
              <a:spcAft>
                <a:spcPts val="600"/>
              </a:spcAft>
              <a:buFont typeface="Arial" panose="020B0604020202020204" pitchFamily="34" charset="0"/>
              <a:buChar char="•"/>
            </a:pPr>
            <a:r>
              <a:rPr lang="en-US" sz="1200" b="1" dirty="0"/>
              <a:t>Support the quarantine of contacts.</a:t>
            </a:r>
            <a:r>
              <a:rPr lang="en-US" sz="1200" dirty="0"/>
              <a:t> Help ensure the safe, sustainable and effective quarantine of contacts to prevent additional transmission.</a:t>
            </a:r>
          </a:p>
          <a:p>
            <a:pPr marL="171450" indent="-171450">
              <a:spcAft>
                <a:spcPts val="600"/>
              </a:spcAft>
              <a:buFont typeface="Arial" panose="020B0604020202020204" pitchFamily="34" charset="0"/>
              <a:buChar char="•"/>
            </a:pPr>
            <a:r>
              <a:rPr lang="en-US" sz="1200" b="1" dirty="0"/>
              <a:t>Expand staffing resources. </a:t>
            </a:r>
            <a:r>
              <a:rPr lang="en-US" sz="1200" dirty="0"/>
              <a:t>Contact tracing in the US will require that states, tribes, localities and territorial establish large cadres of contact tracers.</a:t>
            </a:r>
          </a:p>
          <a:p>
            <a:pPr marL="171450" indent="-171450">
              <a:spcAft>
                <a:spcPts val="600"/>
              </a:spcAft>
              <a:buFont typeface="Arial" panose="020B0604020202020204" pitchFamily="34" charset="0"/>
              <a:buChar char="•"/>
            </a:pPr>
            <a:r>
              <a:rPr lang="en-US" sz="1200" b="1" dirty="0"/>
              <a:t>Use digital tools</a:t>
            </a:r>
            <a:r>
              <a:rPr lang="en-US" sz="1200" dirty="0"/>
              <a:t>. Adoption and evaluation of digital tools may expand reach and efficacy of contact tracers.</a:t>
            </a:r>
          </a:p>
        </p:txBody>
      </p:sp>
      <p:sp>
        <p:nvSpPr>
          <p:cNvPr id="10" name="TextBox 9"/>
          <p:cNvSpPr txBox="1"/>
          <p:nvPr/>
        </p:nvSpPr>
        <p:spPr>
          <a:xfrm>
            <a:off x="401620" y="1551399"/>
            <a:ext cx="5555835" cy="307777"/>
          </a:xfrm>
          <a:prstGeom prst="rect">
            <a:avLst/>
          </a:prstGeom>
          <a:noFill/>
        </p:spPr>
        <p:txBody>
          <a:bodyPr wrap="square" rtlCol="0">
            <a:spAutoFit/>
          </a:bodyPr>
          <a:lstStyle/>
          <a:p>
            <a:r>
              <a:rPr lang="en-US" sz="1400" b="1" dirty="0"/>
              <a:t>CDC contact tracing framework </a:t>
            </a:r>
          </a:p>
        </p:txBody>
      </p:sp>
      <p:sp>
        <p:nvSpPr>
          <p:cNvPr id="11"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Christopher Johnson | Slide last updated on: </a:t>
            </a:r>
            <a:r>
              <a:rPr lang="en-US" sz="700" dirty="0">
                <a:solidFill>
                  <a:srgbClr val="000000"/>
                </a:solidFill>
                <a:latin typeface="Georgia"/>
                <a:cs typeface="Georgia"/>
              </a:rPr>
              <a:t>May 18, 2020</a:t>
            </a:r>
            <a:endParaRPr kumimoji="0" lang="en-US" sz="7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p:txBody>
      </p:sp>
      <p:sp>
        <p:nvSpPr>
          <p:cNvPr id="12" name="Text Placeholder 18"/>
          <p:cNvSpPr txBox="1">
            <a:spLocks/>
          </p:cNvSpPr>
          <p:nvPr/>
        </p:nvSpPr>
        <p:spPr bwMode="auto">
          <a:xfrm>
            <a:off x="404807" y="621423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srgbClr val="000000">
                    <a:lumMod val="50000"/>
                    <a:lumOff val="50000"/>
                  </a:srgbClr>
                </a:solidFill>
                <a:effectLst/>
                <a:uLnTx/>
                <a:uFillTx/>
                <a:latin typeface="Georgia"/>
                <a:ea typeface="MS PGothic" panose="020B0600070205080204" pitchFamily="34" charset="-128"/>
                <a:cs typeface="Georgia"/>
              </a:rPr>
              <a:t>Source: CDC</a:t>
            </a:r>
          </a:p>
        </p:txBody>
      </p:sp>
      <p:grpSp>
        <p:nvGrpSpPr>
          <p:cNvPr id="20" name="Group 19"/>
          <p:cNvGrpSpPr/>
          <p:nvPr/>
        </p:nvGrpSpPr>
        <p:grpSpPr>
          <a:xfrm>
            <a:off x="495300" y="1981406"/>
            <a:ext cx="5143501" cy="830997"/>
            <a:chOff x="495300" y="1995054"/>
            <a:chExt cx="5143501" cy="830997"/>
          </a:xfrm>
        </p:grpSpPr>
        <p:sp>
          <p:nvSpPr>
            <p:cNvPr id="13" name="Oval 12"/>
            <p:cNvSpPr/>
            <p:nvPr/>
          </p:nvSpPr>
          <p:spPr>
            <a:xfrm>
              <a:off x="495300" y="2013515"/>
              <a:ext cx="751609" cy="748146"/>
            </a:xfrm>
            <a:prstGeom prst="ellipse">
              <a:avLst/>
            </a:prstGeom>
            <a:no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371601" y="1995054"/>
              <a:ext cx="4267200" cy="830997"/>
            </a:xfrm>
            <a:prstGeom prst="rect">
              <a:avLst/>
            </a:prstGeom>
            <a:noFill/>
          </p:spPr>
          <p:txBody>
            <a:bodyPr wrap="square" rtlCol="0">
              <a:spAutoFit/>
            </a:bodyPr>
            <a:lstStyle/>
            <a:p>
              <a:r>
                <a:rPr lang="en-US" sz="1200" b="1" dirty="0"/>
                <a:t>Rapid Notification of Exposure: </a:t>
              </a:r>
              <a:r>
                <a:rPr lang="en-US" sz="1200" dirty="0"/>
                <a:t>Involves notifying close contacts of positive COVID-19 patients within 24 hours of contact elicitation through a variety of channels without revealing the identify of the patient</a:t>
              </a:r>
              <a:endParaRPr lang="en-US" sz="1200" b="1" dirty="0"/>
            </a:p>
          </p:txBody>
        </p:sp>
        <p:sp>
          <p:nvSpPr>
            <p:cNvPr id="19" name="TextBox 18"/>
            <p:cNvSpPr txBox="1"/>
            <p:nvPr/>
          </p:nvSpPr>
          <p:spPr>
            <a:xfrm>
              <a:off x="587166" y="2043986"/>
              <a:ext cx="567875" cy="646331"/>
            </a:xfrm>
            <a:prstGeom prst="rect">
              <a:avLst/>
            </a:prstGeom>
            <a:noFill/>
          </p:spPr>
          <p:txBody>
            <a:bodyPr wrap="square" rtlCol="0">
              <a:spAutoFit/>
            </a:bodyPr>
            <a:lstStyle/>
            <a:p>
              <a:pPr algn="ctr"/>
              <a:r>
                <a:rPr lang="en-US" sz="3600" b="1" dirty="0">
                  <a:solidFill>
                    <a:schemeClr val="accent3">
                      <a:lumMod val="60000"/>
                      <a:lumOff val="40000"/>
                    </a:schemeClr>
                  </a:solidFill>
                  <a:latin typeface="Verdana" panose="020B0604030504040204" pitchFamily="34" charset="0"/>
                  <a:ea typeface="Verdana" panose="020B0604030504040204" pitchFamily="34" charset="0"/>
                </a:rPr>
                <a:t>1</a:t>
              </a:r>
            </a:p>
          </p:txBody>
        </p:sp>
      </p:grpSp>
      <p:grpSp>
        <p:nvGrpSpPr>
          <p:cNvPr id="22" name="Group 21"/>
          <p:cNvGrpSpPr/>
          <p:nvPr/>
        </p:nvGrpSpPr>
        <p:grpSpPr>
          <a:xfrm>
            <a:off x="495300" y="2871388"/>
            <a:ext cx="5143501" cy="1015663"/>
            <a:chOff x="495300" y="3165569"/>
            <a:chExt cx="5143501" cy="1015663"/>
          </a:xfrm>
        </p:grpSpPr>
        <p:sp>
          <p:nvSpPr>
            <p:cNvPr id="15" name="Oval 14"/>
            <p:cNvSpPr/>
            <p:nvPr/>
          </p:nvSpPr>
          <p:spPr>
            <a:xfrm>
              <a:off x="495300" y="3320908"/>
              <a:ext cx="751609" cy="748146"/>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371601" y="3165569"/>
              <a:ext cx="4267200" cy="1015663"/>
            </a:xfrm>
            <a:prstGeom prst="rect">
              <a:avLst/>
            </a:prstGeom>
            <a:noFill/>
          </p:spPr>
          <p:txBody>
            <a:bodyPr wrap="square" rtlCol="0">
              <a:spAutoFit/>
            </a:bodyPr>
            <a:lstStyle/>
            <a:p>
              <a:r>
                <a:rPr lang="en-US" sz="1200" b="1" dirty="0"/>
                <a:t>Contact Interview: </a:t>
              </a:r>
              <a:r>
                <a:rPr lang="en-US" sz="1200" dirty="0"/>
                <a:t>Interviewing all close contacts of a patient via all channels except in-person if possible, instructing self-isolation and testing for contacts with symptoms and 14-day self-quarantine for contacts without symptoms</a:t>
              </a:r>
              <a:endParaRPr lang="en-US" sz="1200" b="1" dirty="0"/>
            </a:p>
          </p:txBody>
        </p:sp>
        <p:sp>
          <p:nvSpPr>
            <p:cNvPr id="21" name="TextBox 20"/>
            <p:cNvSpPr txBox="1"/>
            <p:nvPr/>
          </p:nvSpPr>
          <p:spPr>
            <a:xfrm>
              <a:off x="587167" y="3358305"/>
              <a:ext cx="567874" cy="646331"/>
            </a:xfrm>
            <a:prstGeom prst="rect">
              <a:avLst/>
            </a:prstGeom>
            <a:noFill/>
          </p:spPr>
          <p:txBody>
            <a:bodyPr wrap="square" rtlCol="0">
              <a:spAutoFit/>
            </a:bodyPr>
            <a:lstStyle/>
            <a:p>
              <a:pPr algn="ctr"/>
              <a:r>
                <a:rPr lang="en-US" sz="3600" b="1" dirty="0">
                  <a:solidFill>
                    <a:schemeClr val="accent3"/>
                  </a:solidFill>
                  <a:latin typeface="Verdana" panose="020B0604030504040204" pitchFamily="34" charset="0"/>
                  <a:ea typeface="Verdana" panose="020B0604030504040204" pitchFamily="34" charset="0"/>
                </a:rPr>
                <a:t>2</a:t>
              </a:r>
            </a:p>
          </p:txBody>
        </p:sp>
      </p:grpSp>
      <p:grpSp>
        <p:nvGrpSpPr>
          <p:cNvPr id="26" name="Group 25"/>
          <p:cNvGrpSpPr/>
          <p:nvPr/>
        </p:nvGrpSpPr>
        <p:grpSpPr>
          <a:xfrm>
            <a:off x="495300" y="3960454"/>
            <a:ext cx="5143501" cy="1015663"/>
            <a:chOff x="495300" y="4304842"/>
            <a:chExt cx="5143501" cy="1015663"/>
          </a:xfrm>
        </p:grpSpPr>
        <p:sp>
          <p:nvSpPr>
            <p:cNvPr id="17" name="Oval 16"/>
            <p:cNvSpPr/>
            <p:nvPr/>
          </p:nvSpPr>
          <p:spPr>
            <a:xfrm>
              <a:off x="495300" y="4399075"/>
              <a:ext cx="751609" cy="748146"/>
            </a:xfrm>
            <a:prstGeom prst="ellipse">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371601" y="4304842"/>
              <a:ext cx="4267200" cy="1015663"/>
            </a:xfrm>
            <a:prstGeom prst="rect">
              <a:avLst/>
            </a:prstGeom>
            <a:noFill/>
          </p:spPr>
          <p:txBody>
            <a:bodyPr wrap="square" rtlCol="0">
              <a:spAutoFit/>
            </a:bodyPr>
            <a:lstStyle/>
            <a:p>
              <a:r>
                <a:rPr lang="en-US" sz="1200" b="1" dirty="0"/>
                <a:t>Medical Monitoring: </a:t>
              </a:r>
              <a:r>
                <a:rPr lang="en-US" sz="1200" dirty="0"/>
                <a:t>Follow self-quarantining close contacts with active monitoring or self-monitoring protocols through remote communication channels. Contacts who develop symptoms are to follow testing protocols  and follow-up on status with a case investigator</a:t>
              </a:r>
              <a:endParaRPr lang="en-US" sz="1200" b="1" dirty="0"/>
            </a:p>
          </p:txBody>
        </p:sp>
        <p:sp>
          <p:nvSpPr>
            <p:cNvPr id="23" name="TextBox 22"/>
            <p:cNvSpPr txBox="1"/>
            <p:nvPr/>
          </p:nvSpPr>
          <p:spPr>
            <a:xfrm>
              <a:off x="587247" y="4449981"/>
              <a:ext cx="567875" cy="646331"/>
            </a:xfrm>
            <a:prstGeom prst="rect">
              <a:avLst/>
            </a:prstGeom>
            <a:noFill/>
          </p:spPr>
          <p:txBody>
            <a:bodyPr wrap="square" rtlCol="0">
              <a:spAutoFit/>
            </a:bodyPr>
            <a:lstStyle/>
            <a:p>
              <a:pPr algn="ctr"/>
              <a:r>
                <a:rPr lang="en-US" sz="3600" b="1" dirty="0">
                  <a:solidFill>
                    <a:schemeClr val="accent3">
                      <a:lumMod val="75000"/>
                    </a:schemeClr>
                  </a:solidFill>
                  <a:latin typeface="Verdana" panose="020B0604030504040204" pitchFamily="34" charset="0"/>
                  <a:ea typeface="Verdana" panose="020B0604030504040204" pitchFamily="34" charset="0"/>
                </a:rPr>
                <a:t>3</a:t>
              </a:r>
            </a:p>
          </p:txBody>
        </p:sp>
      </p:grpSp>
      <p:grpSp>
        <p:nvGrpSpPr>
          <p:cNvPr id="29" name="Group 28"/>
          <p:cNvGrpSpPr/>
          <p:nvPr/>
        </p:nvGrpSpPr>
        <p:grpSpPr>
          <a:xfrm>
            <a:off x="495300" y="5104064"/>
            <a:ext cx="5143501" cy="830997"/>
            <a:chOff x="495300" y="5104064"/>
            <a:chExt cx="5143501" cy="830997"/>
          </a:xfrm>
        </p:grpSpPr>
        <p:grpSp>
          <p:nvGrpSpPr>
            <p:cNvPr id="28" name="Group 27"/>
            <p:cNvGrpSpPr/>
            <p:nvPr/>
          </p:nvGrpSpPr>
          <p:grpSpPr>
            <a:xfrm>
              <a:off x="495300" y="5150738"/>
              <a:ext cx="751609" cy="748146"/>
              <a:chOff x="495300" y="5219520"/>
              <a:chExt cx="751609" cy="748146"/>
            </a:xfrm>
          </p:grpSpPr>
          <p:sp>
            <p:nvSpPr>
              <p:cNvPr id="24" name="Oval 23"/>
              <p:cNvSpPr/>
              <p:nvPr/>
            </p:nvSpPr>
            <p:spPr>
              <a:xfrm>
                <a:off x="495300" y="5219520"/>
                <a:ext cx="751609" cy="748146"/>
              </a:xfrm>
              <a:prstGeom prst="ellipse">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87167" y="5270428"/>
                <a:ext cx="567875" cy="646331"/>
              </a:xfrm>
              <a:prstGeom prst="rect">
                <a:avLst/>
              </a:prstGeom>
              <a:noFill/>
            </p:spPr>
            <p:txBody>
              <a:bodyPr wrap="square" rtlCol="0">
                <a:spAutoFit/>
              </a:bodyPr>
              <a:lstStyle/>
              <a:p>
                <a:pPr algn="ctr"/>
                <a:r>
                  <a:rPr lang="en-US" sz="3600" b="1" dirty="0">
                    <a:solidFill>
                      <a:schemeClr val="accent3">
                        <a:lumMod val="50000"/>
                      </a:schemeClr>
                    </a:solidFill>
                    <a:latin typeface="Verdana" panose="020B0604030504040204" pitchFamily="34" charset="0"/>
                    <a:ea typeface="Verdana" panose="020B0604030504040204" pitchFamily="34" charset="0"/>
                  </a:rPr>
                  <a:t>4</a:t>
                </a:r>
              </a:p>
            </p:txBody>
          </p:sp>
        </p:grpSp>
        <p:sp>
          <p:nvSpPr>
            <p:cNvPr id="27" name="TextBox 26"/>
            <p:cNvSpPr txBox="1"/>
            <p:nvPr/>
          </p:nvSpPr>
          <p:spPr>
            <a:xfrm>
              <a:off x="1371601" y="5104064"/>
              <a:ext cx="4267200" cy="830997"/>
            </a:xfrm>
            <a:prstGeom prst="rect">
              <a:avLst/>
            </a:prstGeom>
            <a:noFill/>
          </p:spPr>
          <p:txBody>
            <a:bodyPr wrap="square" rtlCol="0">
              <a:spAutoFit/>
            </a:bodyPr>
            <a:lstStyle/>
            <a:p>
              <a:r>
                <a:rPr lang="en-US" sz="1200" b="1" dirty="0"/>
                <a:t>Contact Close Out: </a:t>
              </a:r>
              <a:r>
                <a:rPr lang="en-US" sz="1200" dirty="0"/>
                <a:t>Contacts who remain asymptomatic after 14 days since exposure are notified of their release of monitoring , while contacts who developed symptoms continue to self-quarantine and re-test if needed</a:t>
              </a:r>
              <a:endParaRPr lang="en-US" sz="1200" b="1" dirty="0"/>
            </a:p>
          </p:txBody>
        </p:sp>
      </p:grpSp>
      <p:pic>
        <p:nvPicPr>
          <p:cNvPr id="31" name="Picture 30" descr="A close up of a logo&#10;&#10;Description automatically generated">
            <a:extLst>
              <a:ext uri="{FF2B5EF4-FFF2-40B4-BE49-F238E27FC236}">
                <a16:creationId xmlns:a16="http://schemas.microsoft.com/office/drawing/2014/main" id="{E64F28BC-3DB4-494A-9523-7C5246330A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28172" y="1542648"/>
            <a:ext cx="659556" cy="659556"/>
          </a:xfrm>
          <a:prstGeom prst="rect">
            <a:avLst/>
          </a:prstGeom>
        </p:spPr>
      </p:pic>
    </p:spTree>
    <p:extLst>
      <p:ext uri="{BB962C8B-B14F-4D97-AF65-F5344CB8AC3E}">
        <p14:creationId xmlns:p14="http://schemas.microsoft.com/office/powerpoint/2010/main" val="2588461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April 10, Apple and Google announced a partnership to build contact tracing into smartphone software to track COVID-19</a:t>
            </a:r>
          </a:p>
        </p:txBody>
      </p:sp>
      <p:sp>
        <p:nvSpPr>
          <p:cNvPr id="4" name="Slide Number Placeholder 3"/>
          <p:cNvSpPr>
            <a:spLocks noGrp="1"/>
          </p:cNvSpPr>
          <p:nvPr>
            <p:ph type="sldNum" sz="quarter" idx="12"/>
          </p:nvPr>
        </p:nvSpPr>
        <p:spPr/>
        <p:txBody>
          <a:bodyPr/>
          <a:lstStyle/>
          <a:p>
            <a:fld id="{067398A3-3D67-41EC-B411-1428348954E9}" type="slidenum">
              <a:rPr lang="en-US" smtClean="0"/>
              <a:pPr/>
              <a:t>4</a:t>
            </a:fld>
            <a:endParaRPr lang="en-US" dirty="0"/>
          </a:p>
        </p:txBody>
      </p:sp>
      <p:sp>
        <p:nvSpPr>
          <p:cNvPr id="11"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Georgia"/>
                <a:cs typeface="Georgia"/>
              </a:rPr>
              <a:t>Christopher Johnson | Slide last updated on: April 13, 2020</a:t>
            </a:r>
          </a:p>
        </p:txBody>
      </p:sp>
      <p:sp>
        <p:nvSpPr>
          <p:cNvPr id="12" name="Text Placeholder 18"/>
          <p:cNvSpPr txBox="1">
            <a:spLocks/>
          </p:cNvSpPr>
          <p:nvPr/>
        </p:nvSpPr>
        <p:spPr bwMode="auto">
          <a:xfrm>
            <a:off x="404807" y="6233159"/>
            <a:ext cx="8247721" cy="178655"/>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Bloomberg</a:t>
            </a:r>
          </a:p>
        </p:txBody>
      </p:sp>
      <p:sp>
        <p:nvSpPr>
          <p:cNvPr id="16" name="Rectangle 15"/>
          <p:cNvSpPr/>
          <p:nvPr/>
        </p:nvSpPr>
        <p:spPr>
          <a:xfrm>
            <a:off x="543683" y="1404662"/>
            <a:ext cx="4173790" cy="39483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91144" y="1397961"/>
            <a:ext cx="3840480" cy="395508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500340" y="1568015"/>
            <a:ext cx="2426671" cy="307777"/>
          </a:xfrm>
          <a:prstGeom prst="rect">
            <a:avLst/>
          </a:prstGeom>
          <a:noFill/>
        </p:spPr>
        <p:txBody>
          <a:bodyPr wrap="square" rtlCol="0">
            <a:spAutoFit/>
          </a:bodyPr>
          <a:lstStyle/>
          <a:p>
            <a:r>
              <a:rPr lang="en-US" sz="1400" b="1" dirty="0"/>
              <a:t>Overview and rollout</a:t>
            </a:r>
          </a:p>
        </p:txBody>
      </p:sp>
      <p:sp>
        <p:nvSpPr>
          <p:cNvPr id="21" name="TextBox 20"/>
          <p:cNvSpPr txBox="1"/>
          <p:nvPr/>
        </p:nvSpPr>
        <p:spPr>
          <a:xfrm>
            <a:off x="5525647" y="1511743"/>
            <a:ext cx="3242134" cy="523220"/>
          </a:xfrm>
          <a:prstGeom prst="rect">
            <a:avLst/>
          </a:prstGeom>
          <a:noFill/>
        </p:spPr>
        <p:txBody>
          <a:bodyPr wrap="square" rtlCol="0">
            <a:spAutoFit/>
          </a:bodyPr>
          <a:lstStyle/>
          <a:p>
            <a:r>
              <a:rPr lang="en-US" sz="1400" b="1" dirty="0"/>
              <a:t>Public response and privacy concerns</a:t>
            </a:r>
          </a:p>
        </p:txBody>
      </p:sp>
      <p:sp>
        <p:nvSpPr>
          <p:cNvPr id="20" name="TextBox 19"/>
          <p:cNvSpPr txBox="1"/>
          <p:nvPr/>
        </p:nvSpPr>
        <p:spPr>
          <a:xfrm>
            <a:off x="561762" y="2086172"/>
            <a:ext cx="4103756" cy="2677656"/>
          </a:xfrm>
          <a:prstGeom prst="rect">
            <a:avLst/>
          </a:prstGeom>
          <a:noFill/>
        </p:spPr>
        <p:txBody>
          <a:bodyPr wrap="square" rtlCol="0">
            <a:spAutoFit/>
          </a:bodyPr>
          <a:lstStyle/>
          <a:p>
            <a:pPr marL="285750" indent="-285750">
              <a:buFont typeface="Arial" panose="020B0604020202020204" pitchFamily="34" charset="0"/>
              <a:buChar char="•"/>
            </a:pPr>
            <a:r>
              <a:rPr lang="en-US" sz="1400" dirty="0"/>
              <a:t>The two companies plan to have the feature built into most iPhones and Androids by mid-May, allowing those devices to wirelessly exchange anonymous health information and notify individuals of contact</a:t>
            </a:r>
          </a:p>
          <a:p>
            <a:pPr marL="285750" indent="-285750">
              <a:buFont typeface="Arial" panose="020B0604020202020204" pitchFamily="34" charset="0"/>
              <a:buChar char="•"/>
            </a:pPr>
            <a:endParaRPr lang="en-US" sz="700" dirty="0"/>
          </a:p>
          <a:p>
            <a:pPr marL="285750" indent="-285750">
              <a:buFont typeface="Arial" panose="020B0604020202020204" pitchFamily="34" charset="0"/>
              <a:buChar char="•"/>
            </a:pPr>
            <a:r>
              <a:rPr lang="en-US" sz="1400" dirty="0"/>
              <a:t>In the first iteration of this technology, users would need to opt in via an app controlled by public health authorities</a:t>
            </a:r>
          </a:p>
          <a:p>
            <a:pPr marL="285750" indent="-285750">
              <a:buFont typeface="Arial" panose="020B0604020202020204" pitchFamily="34" charset="0"/>
              <a:buChar char="•"/>
            </a:pPr>
            <a:endParaRPr lang="en-US" sz="700" dirty="0"/>
          </a:p>
          <a:p>
            <a:pPr marL="285750" indent="-285750">
              <a:buFont typeface="Arial" panose="020B0604020202020204" pitchFamily="34" charset="0"/>
              <a:buChar char="•"/>
            </a:pPr>
            <a:r>
              <a:rPr lang="en-US" sz="1400" dirty="0"/>
              <a:t>Future plans for rollout include adding the software directly into operating systems, allowing a larger share of users to participate</a:t>
            </a:r>
          </a:p>
        </p:txBody>
      </p:sp>
      <p:sp>
        <p:nvSpPr>
          <p:cNvPr id="23" name="TextBox 22"/>
          <p:cNvSpPr txBox="1"/>
          <p:nvPr/>
        </p:nvSpPr>
        <p:spPr>
          <a:xfrm>
            <a:off x="5029200" y="2098827"/>
            <a:ext cx="3699164" cy="3323987"/>
          </a:xfrm>
          <a:prstGeom prst="rect">
            <a:avLst/>
          </a:prstGeom>
          <a:noFill/>
        </p:spPr>
        <p:txBody>
          <a:bodyPr wrap="square" rtlCol="0">
            <a:spAutoFit/>
          </a:bodyPr>
          <a:lstStyle/>
          <a:p>
            <a:pPr marL="285750" indent="-285750">
              <a:buFont typeface="Arial" panose="020B0604020202020204" pitchFamily="34" charset="0"/>
              <a:buChar char="•"/>
            </a:pPr>
            <a:r>
              <a:rPr lang="en-US" sz="1400" dirty="0"/>
              <a:t>Public official and regulators have criticized the technology in its sharing of sensitive health information alongside location information</a:t>
            </a:r>
          </a:p>
          <a:p>
            <a:pPr marL="285750" indent="-285750">
              <a:buFont typeface="Arial" panose="020B0604020202020204" pitchFamily="34" charset="0"/>
              <a:buChar char="•"/>
            </a:pPr>
            <a:endParaRPr lang="en-US" sz="700" dirty="0"/>
          </a:p>
          <a:p>
            <a:pPr marL="285750" indent="-285750">
              <a:buFont typeface="Arial" panose="020B0604020202020204" pitchFamily="34" charset="0"/>
              <a:buChar char="•"/>
            </a:pPr>
            <a:r>
              <a:rPr lang="en-US" sz="1400" dirty="0"/>
              <a:t>Members of the House Freedom Caucus in a letter to the president expressed concerns over data collection from these two companies</a:t>
            </a:r>
          </a:p>
          <a:p>
            <a:pPr marL="285750" indent="-285750">
              <a:buFont typeface="Arial" panose="020B0604020202020204" pitchFamily="34" charset="0"/>
              <a:buChar char="•"/>
            </a:pPr>
            <a:endParaRPr lang="en-US" sz="700" dirty="0"/>
          </a:p>
          <a:p>
            <a:pPr marL="285750" indent="-285750">
              <a:buFont typeface="Arial" panose="020B0604020202020204" pitchFamily="34" charset="0"/>
              <a:buChar char="•"/>
            </a:pPr>
            <a:r>
              <a:rPr lang="en-US" sz="1400" dirty="0"/>
              <a:t>The two companies have responded to these concerns by stressing that no location data is collected and all health data shared between phones is anonymous and unable to be accessed by Apple or Google</a:t>
            </a:r>
          </a:p>
        </p:txBody>
      </p:sp>
      <p:sp>
        <p:nvSpPr>
          <p:cNvPr id="24" name="Rectangle 23"/>
          <p:cNvSpPr/>
          <p:nvPr/>
        </p:nvSpPr>
        <p:spPr>
          <a:xfrm>
            <a:off x="543683" y="5440287"/>
            <a:ext cx="8184681" cy="733015"/>
          </a:xfrm>
          <a:prstGeom prst="rect">
            <a:avLst/>
          </a:prstGeom>
          <a:noFill/>
          <a:ln w="9525">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43684" y="5515000"/>
            <a:ext cx="8184680" cy="600164"/>
          </a:xfrm>
          <a:prstGeom prst="rect">
            <a:avLst/>
          </a:prstGeom>
          <a:noFill/>
        </p:spPr>
        <p:txBody>
          <a:bodyPr wrap="square" rtlCol="0">
            <a:spAutoFit/>
          </a:bodyPr>
          <a:lstStyle/>
          <a:p>
            <a:r>
              <a:rPr lang="en-US" sz="1100" dirty="0"/>
              <a:t>The partnership comes from two of the largest smartphone software manufacturers in the world, potentially reaching 3 billion users worldwide. These companies stress the </a:t>
            </a:r>
            <a:r>
              <a:rPr lang="en-US" sz="1100" b="1" dirty="0"/>
              <a:t>importance of contact tracing </a:t>
            </a:r>
            <a:r>
              <a:rPr lang="en-US" sz="1100" dirty="0"/>
              <a:t>in </a:t>
            </a:r>
            <a:r>
              <a:rPr lang="en-US" sz="1100" b="1" dirty="0"/>
              <a:t>containing a future outbreak </a:t>
            </a:r>
            <a:r>
              <a:rPr lang="en-US" sz="1100" dirty="0"/>
              <a:t>allowing authorities to track instances of contact.</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7394" y="1311037"/>
            <a:ext cx="897937" cy="897937"/>
          </a:xfrm>
          <a:prstGeom prst="rect">
            <a:avLst/>
          </a:prstGeom>
        </p:spPr>
      </p:pic>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9957" y="1318180"/>
            <a:ext cx="883649" cy="883649"/>
          </a:xfrm>
          <a:prstGeom prst="rect">
            <a:avLst/>
          </a:prstGeom>
        </p:spPr>
      </p:pic>
    </p:spTree>
    <p:extLst>
      <p:ext uri="{BB962C8B-B14F-4D97-AF65-F5344CB8AC3E}">
        <p14:creationId xmlns:p14="http://schemas.microsoft.com/office/powerpoint/2010/main" val="113634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plans to for using smartphone apps to trace the spread of COVID-19 vary</a:t>
            </a:r>
          </a:p>
        </p:txBody>
      </p:sp>
      <p:sp>
        <p:nvSpPr>
          <p:cNvPr id="4" name="Slide Number Placeholder 3"/>
          <p:cNvSpPr>
            <a:spLocks noGrp="1"/>
          </p:cNvSpPr>
          <p:nvPr>
            <p:ph type="sldNum" sz="quarter" idx="12"/>
          </p:nvPr>
        </p:nvSpPr>
        <p:spPr/>
        <p:txBody>
          <a:bodyPr/>
          <a:lstStyle/>
          <a:p>
            <a:fld id="{067398A3-3D67-41EC-B411-1428348954E9}" type="slidenum">
              <a:rPr lang="en-US" smtClean="0"/>
              <a:pPr/>
              <a:t>5</a:t>
            </a:fld>
            <a:endParaRPr lang="en-US" dirty="0"/>
          </a:p>
        </p:txBody>
      </p:sp>
      <p:sp>
        <p:nvSpPr>
          <p:cNvPr id="5" name="Freeform 26"/>
          <p:cNvSpPr>
            <a:spLocks/>
          </p:cNvSpPr>
          <p:nvPr/>
        </p:nvSpPr>
        <p:spPr bwMode="auto">
          <a:xfrm>
            <a:off x="2375432" y="4861240"/>
            <a:ext cx="954981" cy="767538"/>
          </a:xfrm>
          <a:custGeom>
            <a:avLst/>
            <a:gdLst>
              <a:gd name="T0" fmla="*/ 913852 w 450"/>
              <a:gd name="T1" fmla="*/ 622508 h 356"/>
              <a:gd name="T2" fmla="*/ 840492 w 450"/>
              <a:gd name="T3" fmla="*/ 565916 h 356"/>
              <a:gd name="T4" fmla="*/ 773421 w 450"/>
              <a:gd name="T5" fmla="*/ 507229 h 356"/>
              <a:gd name="T6" fmla="*/ 714733 w 450"/>
              <a:gd name="T7" fmla="*/ 528188 h 356"/>
              <a:gd name="T8" fmla="*/ 641373 w 450"/>
              <a:gd name="T9" fmla="*/ 496749 h 356"/>
              <a:gd name="T10" fmla="*/ 563822 w 450"/>
              <a:gd name="T11" fmla="*/ 301822 h 356"/>
              <a:gd name="T12" fmla="*/ 503038 w 450"/>
              <a:gd name="T13" fmla="*/ 46112 h 356"/>
              <a:gd name="T14" fmla="*/ 459022 w 450"/>
              <a:gd name="T15" fmla="*/ 35632 h 356"/>
              <a:gd name="T16" fmla="*/ 396142 w 450"/>
              <a:gd name="T17" fmla="*/ 35632 h 356"/>
              <a:gd name="T18" fmla="*/ 337455 w 450"/>
              <a:gd name="T19" fmla="*/ 29344 h 356"/>
              <a:gd name="T20" fmla="*/ 291343 w 450"/>
              <a:gd name="T21" fmla="*/ 10480 h 356"/>
              <a:gd name="T22" fmla="*/ 241039 w 450"/>
              <a:gd name="T23" fmla="*/ 0 h 356"/>
              <a:gd name="T24" fmla="*/ 184447 w 450"/>
              <a:gd name="T25" fmla="*/ 18864 h 356"/>
              <a:gd name="T26" fmla="*/ 127855 w 450"/>
              <a:gd name="T27" fmla="*/ 33536 h 356"/>
              <a:gd name="T28" fmla="*/ 88032 w 450"/>
              <a:gd name="T29" fmla="*/ 98511 h 356"/>
              <a:gd name="T30" fmla="*/ 62880 w 450"/>
              <a:gd name="T31" fmla="*/ 127855 h 356"/>
              <a:gd name="T32" fmla="*/ 104800 w 450"/>
              <a:gd name="T33" fmla="*/ 190735 h 356"/>
              <a:gd name="T34" fmla="*/ 134143 w 450"/>
              <a:gd name="T35" fmla="*/ 236846 h 356"/>
              <a:gd name="T36" fmla="*/ 96416 w 450"/>
              <a:gd name="T37" fmla="*/ 215887 h 356"/>
              <a:gd name="T38" fmla="*/ 37728 w 450"/>
              <a:gd name="T39" fmla="*/ 224270 h 356"/>
              <a:gd name="T40" fmla="*/ 10480 w 450"/>
              <a:gd name="T41" fmla="*/ 253614 h 356"/>
              <a:gd name="T42" fmla="*/ 27248 w 450"/>
              <a:gd name="T43" fmla="*/ 295534 h 356"/>
              <a:gd name="T44" fmla="*/ 58688 w 450"/>
              <a:gd name="T45" fmla="*/ 316494 h 356"/>
              <a:gd name="T46" fmla="*/ 125759 w 450"/>
              <a:gd name="T47" fmla="*/ 314398 h 356"/>
              <a:gd name="T48" fmla="*/ 138335 w 450"/>
              <a:gd name="T49" fmla="*/ 350030 h 356"/>
              <a:gd name="T50" fmla="*/ 96416 w 450"/>
              <a:gd name="T51" fmla="*/ 362606 h 356"/>
              <a:gd name="T52" fmla="*/ 67072 w 450"/>
              <a:gd name="T53" fmla="*/ 375181 h 356"/>
              <a:gd name="T54" fmla="*/ 46112 w 450"/>
              <a:gd name="T55" fmla="*/ 398237 h 356"/>
              <a:gd name="T56" fmla="*/ 8384 w 450"/>
              <a:gd name="T57" fmla="*/ 444349 h 356"/>
              <a:gd name="T58" fmla="*/ 23056 w 450"/>
              <a:gd name="T59" fmla="*/ 496749 h 356"/>
              <a:gd name="T60" fmla="*/ 46112 w 450"/>
              <a:gd name="T61" fmla="*/ 542860 h 356"/>
              <a:gd name="T62" fmla="*/ 88032 w 450"/>
              <a:gd name="T63" fmla="*/ 570108 h 356"/>
              <a:gd name="T64" fmla="*/ 134143 w 450"/>
              <a:gd name="T65" fmla="*/ 599452 h 356"/>
              <a:gd name="T66" fmla="*/ 167679 w 450"/>
              <a:gd name="T67" fmla="*/ 616220 h 356"/>
              <a:gd name="T68" fmla="*/ 209599 w 450"/>
              <a:gd name="T69" fmla="*/ 612028 h 356"/>
              <a:gd name="T70" fmla="*/ 167679 w 450"/>
              <a:gd name="T71" fmla="*/ 702155 h 356"/>
              <a:gd name="T72" fmla="*/ 115280 w 450"/>
              <a:gd name="T73" fmla="*/ 727307 h 356"/>
              <a:gd name="T74" fmla="*/ 150911 w 450"/>
              <a:gd name="T75" fmla="*/ 739883 h 356"/>
              <a:gd name="T76" fmla="*/ 211695 w 450"/>
              <a:gd name="T77" fmla="*/ 697963 h 356"/>
              <a:gd name="T78" fmla="*/ 245231 w 450"/>
              <a:gd name="T79" fmla="*/ 670716 h 356"/>
              <a:gd name="T80" fmla="*/ 289247 w 450"/>
              <a:gd name="T81" fmla="*/ 639276 h 356"/>
              <a:gd name="T82" fmla="*/ 310207 w 450"/>
              <a:gd name="T83" fmla="*/ 616220 h 356"/>
              <a:gd name="T84" fmla="*/ 301823 w 450"/>
              <a:gd name="T85" fmla="*/ 574300 h 356"/>
              <a:gd name="T86" fmla="*/ 343743 w 450"/>
              <a:gd name="T87" fmla="*/ 505133 h 356"/>
              <a:gd name="T88" fmla="*/ 356318 w 450"/>
              <a:gd name="T89" fmla="*/ 519805 h 356"/>
              <a:gd name="T90" fmla="*/ 341647 w 450"/>
              <a:gd name="T91" fmla="*/ 580588 h 356"/>
              <a:gd name="T92" fmla="*/ 389854 w 450"/>
              <a:gd name="T93" fmla="*/ 557532 h 356"/>
              <a:gd name="T94" fmla="*/ 427582 w 450"/>
              <a:gd name="T95" fmla="*/ 534476 h 356"/>
              <a:gd name="T96" fmla="*/ 433870 w 450"/>
              <a:gd name="T97" fmla="*/ 500941 h 356"/>
              <a:gd name="T98" fmla="*/ 492558 w 450"/>
              <a:gd name="T99" fmla="*/ 509325 h 356"/>
              <a:gd name="T100" fmla="*/ 557534 w 450"/>
              <a:gd name="T101" fmla="*/ 519805 h 356"/>
              <a:gd name="T102" fmla="*/ 630893 w 450"/>
              <a:gd name="T103" fmla="*/ 523996 h 356"/>
              <a:gd name="T104" fmla="*/ 687485 w 450"/>
              <a:gd name="T105" fmla="*/ 544956 h 356"/>
              <a:gd name="T106" fmla="*/ 731501 w 450"/>
              <a:gd name="T107" fmla="*/ 568012 h 356"/>
              <a:gd name="T108" fmla="*/ 765037 w 450"/>
              <a:gd name="T109" fmla="*/ 551244 h 356"/>
              <a:gd name="T110" fmla="*/ 832108 w 450"/>
              <a:gd name="T111" fmla="*/ 593164 h 356"/>
              <a:gd name="T112" fmla="*/ 882412 w 450"/>
              <a:gd name="T113" fmla="*/ 635084 h 356"/>
              <a:gd name="T114" fmla="*/ 928524 w 450"/>
              <a:gd name="T115" fmla="*/ 679099 h 3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50" h="356">
                <a:moveTo>
                  <a:pt x="443" y="324"/>
                </a:moveTo>
                <a:lnTo>
                  <a:pt x="445" y="323"/>
                </a:lnTo>
                <a:lnTo>
                  <a:pt x="449" y="318"/>
                </a:lnTo>
                <a:lnTo>
                  <a:pt x="450" y="311"/>
                </a:lnTo>
                <a:lnTo>
                  <a:pt x="444" y="303"/>
                </a:lnTo>
                <a:lnTo>
                  <a:pt x="436" y="297"/>
                </a:lnTo>
                <a:lnTo>
                  <a:pt x="430" y="294"/>
                </a:lnTo>
                <a:lnTo>
                  <a:pt x="427" y="293"/>
                </a:lnTo>
                <a:lnTo>
                  <a:pt x="422" y="290"/>
                </a:lnTo>
                <a:lnTo>
                  <a:pt x="417" y="285"/>
                </a:lnTo>
                <a:lnTo>
                  <a:pt x="407" y="278"/>
                </a:lnTo>
                <a:lnTo>
                  <a:pt x="401" y="270"/>
                </a:lnTo>
                <a:lnTo>
                  <a:pt x="396" y="263"/>
                </a:lnTo>
                <a:lnTo>
                  <a:pt x="394" y="259"/>
                </a:lnTo>
                <a:lnTo>
                  <a:pt x="389" y="255"/>
                </a:lnTo>
                <a:lnTo>
                  <a:pt x="383" y="250"/>
                </a:lnTo>
                <a:lnTo>
                  <a:pt x="376" y="245"/>
                </a:lnTo>
                <a:lnTo>
                  <a:pt x="369" y="242"/>
                </a:lnTo>
                <a:lnTo>
                  <a:pt x="364" y="239"/>
                </a:lnTo>
                <a:lnTo>
                  <a:pt x="359" y="237"/>
                </a:lnTo>
                <a:lnTo>
                  <a:pt x="356" y="237"/>
                </a:lnTo>
                <a:lnTo>
                  <a:pt x="352" y="241"/>
                </a:lnTo>
                <a:lnTo>
                  <a:pt x="346" y="247"/>
                </a:lnTo>
                <a:lnTo>
                  <a:pt x="341" y="252"/>
                </a:lnTo>
                <a:lnTo>
                  <a:pt x="335" y="255"/>
                </a:lnTo>
                <a:lnTo>
                  <a:pt x="329" y="251"/>
                </a:lnTo>
                <a:lnTo>
                  <a:pt x="323" y="244"/>
                </a:lnTo>
                <a:lnTo>
                  <a:pt x="318" y="239"/>
                </a:lnTo>
                <a:lnTo>
                  <a:pt x="312" y="236"/>
                </a:lnTo>
                <a:lnTo>
                  <a:pt x="306" y="237"/>
                </a:lnTo>
                <a:lnTo>
                  <a:pt x="299" y="240"/>
                </a:lnTo>
                <a:lnTo>
                  <a:pt x="293" y="240"/>
                </a:lnTo>
                <a:lnTo>
                  <a:pt x="290" y="236"/>
                </a:lnTo>
                <a:lnTo>
                  <a:pt x="285" y="218"/>
                </a:lnTo>
                <a:lnTo>
                  <a:pt x="277" y="182"/>
                </a:lnTo>
                <a:lnTo>
                  <a:pt x="269" y="144"/>
                </a:lnTo>
                <a:lnTo>
                  <a:pt x="263" y="118"/>
                </a:lnTo>
                <a:lnTo>
                  <a:pt x="258" y="93"/>
                </a:lnTo>
                <a:lnTo>
                  <a:pt x="251" y="61"/>
                </a:lnTo>
                <a:lnTo>
                  <a:pt x="244" y="34"/>
                </a:lnTo>
                <a:lnTo>
                  <a:pt x="242" y="22"/>
                </a:lnTo>
                <a:lnTo>
                  <a:pt x="240" y="22"/>
                </a:lnTo>
                <a:lnTo>
                  <a:pt x="237" y="22"/>
                </a:lnTo>
                <a:lnTo>
                  <a:pt x="233" y="22"/>
                </a:lnTo>
                <a:lnTo>
                  <a:pt x="229" y="21"/>
                </a:lnTo>
                <a:lnTo>
                  <a:pt x="225" y="19"/>
                </a:lnTo>
                <a:lnTo>
                  <a:pt x="222" y="17"/>
                </a:lnTo>
                <a:lnTo>
                  <a:pt x="219" y="17"/>
                </a:lnTo>
                <a:lnTo>
                  <a:pt x="213" y="17"/>
                </a:lnTo>
                <a:lnTo>
                  <a:pt x="209" y="17"/>
                </a:lnTo>
                <a:lnTo>
                  <a:pt x="205" y="17"/>
                </a:lnTo>
                <a:lnTo>
                  <a:pt x="200" y="17"/>
                </a:lnTo>
                <a:lnTo>
                  <a:pt x="194" y="17"/>
                </a:lnTo>
                <a:lnTo>
                  <a:pt x="189" y="17"/>
                </a:lnTo>
                <a:lnTo>
                  <a:pt x="183" y="17"/>
                </a:lnTo>
                <a:lnTo>
                  <a:pt x="178" y="16"/>
                </a:lnTo>
                <a:lnTo>
                  <a:pt x="174" y="15"/>
                </a:lnTo>
                <a:lnTo>
                  <a:pt x="168" y="13"/>
                </a:lnTo>
                <a:lnTo>
                  <a:pt x="164" y="13"/>
                </a:lnTo>
                <a:lnTo>
                  <a:pt x="161" y="14"/>
                </a:lnTo>
                <a:lnTo>
                  <a:pt x="157" y="15"/>
                </a:lnTo>
                <a:lnTo>
                  <a:pt x="154" y="15"/>
                </a:lnTo>
                <a:lnTo>
                  <a:pt x="152" y="13"/>
                </a:lnTo>
                <a:lnTo>
                  <a:pt x="149" y="11"/>
                </a:lnTo>
                <a:lnTo>
                  <a:pt x="144" y="7"/>
                </a:lnTo>
                <a:lnTo>
                  <a:pt x="139" y="5"/>
                </a:lnTo>
                <a:lnTo>
                  <a:pt x="139" y="2"/>
                </a:lnTo>
                <a:lnTo>
                  <a:pt x="138" y="2"/>
                </a:lnTo>
                <a:lnTo>
                  <a:pt x="133" y="2"/>
                </a:lnTo>
                <a:lnTo>
                  <a:pt x="126" y="2"/>
                </a:lnTo>
                <a:lnTo>
                  <a:pt x="121" y="1"/>
                </a:lnTo>
                <a:lnTo>
                  <a:pt x="115" y="0"/>
                </a:lnTo>
                <a:lnTo>
                  <a:pt x="111" y="1"/>
                </a:lnTo>
                <a:lnTo>
                  <a:pt x="108" y="4"/>
                </a:lnTo>
                <a:lnTo>
                  <a:pt x="106" y="5"/>
                </a:lnTo>
                <a:lnTo>
                  <a:pt x="101" y="6"/>
                </a:lnTo>
                <a:lnTo>
                  <a:pt x="95" y="7"/>
                </a:lnTo>
                <a:lnTo>
                  <a:pt x="88" y="9"/>
                </a:lnTo>
                <a:lnTo>
                  <a:pt x="83" y="12"/>
                </a:lnTo>
                <a:lnTo>
                  <a:pt x="78" y="14"/>
                </a:lnTo>
                <a:lnTo>
                  <a:pt x="73" y="15"/>
                </a:lnTo>
                <a:lnTo>
                  <a:pt x="68" y="15"/>
                </a:lnTo>
                <a:lnTo>
                  <a:pt x="64" y="14"/>
                </a:lnTo>
                <a:lnTo>
                  <a:pt x="61" y="16"/>
                </a:lnTo>
                <a:lnTo>
                  <a:pt x="60" y="23"/>
                </a:lnTo>
                <a:lnTo>
                  <a:pt x="58" y="32"/>
                </a:lnTo>
                <a:lnTo>
                  <a:pt x="58" y="40"/>
                </a:lnTo>
                <a:lnTo>
                  <a:pt x="55" y="45"/>
                </a:lnTo>
                <a:lnTo>
                  <a:pt x="49" y="47"/>
                </a:lnTo>
                <a:lnTo>
                  <a:pt x="42" y="47"/>
                </a:lnTo>
                <a:lnTo>
                  <a:pt x="38" y="49"/>
                </a:lnTo>
                <a:lnTo>
                  <a:pt x="34" y="50"/>
                </a:lnTo>
                <a:lnTo>
                  <a:pt x="31" y="52"/>
                </a:lnTo>
                <a:lnTo>
                  <a:pt x="28" y="54"/>
                </a:lnTo>
                <a:lnTo>
                  <a:pt x="28" y="58"/>
                </a:lnTo>
                <a:lnTo>
                  <a:pt x="30" y="61"/>
                </a:lnTo>
                <a:lnTo>
                  <a:pt x="32" y="65"/>
                </a:lnTo>
                <a:lnTo>
                  <a:pt x="36" y="68"/>
                </a:lnTo>
                <a:lnTo>
                  <a:pt x="41" y="73"/>
                </a:lnTo>
                <a:lnTo>
                  <a:pt x="46" y="78"/>
                </a:lnTo>
                <a:lnTo>
                  <a:pt x="48" y="85"/>
                </a:lnTo>
                <a:lnTo>
                  <a:pt x="50" y="91"/>
                </a:lnTo>
                <a:lnTo>
                  <a:pt x="55" y="92"/>
                </a:lnTo>
                <a:lnTo>
                  <a:pt x="58" y="93"/>
                </a:lnTo>
                <a:lnTo>
                  <a:pt x="61" y="97"/>
                </a:lnTo>
                <a:lnTo>
                  <a:pt x="63" y="103"/>
                </a:lnTo>
                <a:lnTo>
                  <a:pt x="64" y="110"/>
                </a:lnTo>
                <a:lnTo>
                  <a:pt x="64" y="113"/>
                </a:lnTo>
                <a:lnTo>
                  <a:pt x="61" y="115"/>
                </a:lnTo>
                <a:lnTo>
                  <a:pt x="57" y="114"/>
                </a:lnTo>
                <a:lnTo>
                  <a:pt x="54" y="112"/>
                </a:lnTo>
                <a:lnTo>
                  <a:pt x="50" y="110"/>
                </a:lnTo>
                <a:lnTo>
                  <a:pt x="48" y="106"/>
                </a:lnTo>
                <a:lnTo>
                  <a:pt x="46" y="103"/>
                </a:lnTo>
                <a:lnTo>
                  <a:pt x="45" y="100"/>
                </a:lnTo>
                <a:lnTo>
                  <a:pt x="42" y="99"/>
                </a:lnTo>
                <a:lnTo>
                  <a:pt x="38" y="100"/>
                </a:lnTo>
                <a:lnTo>
                  <a:pt x="31" y="103"/>
                </a:lnTo>
                <a:lnTo>
                  <a:pt x="25" y="105"/>
                </a:lnTo>
                <a:lnTo>
                  <a:pt x="18" y="107"/>
                </a:lnTo>
                <a:lnTo>
                  <a:pt x="11" y="110"/>
                </a:lnTo>
                <a:lnTo>
                  <a:pt x="5" y="111"/>
                </a:lnTo>
                <a:lnTo>
                  <a:pt x="1" y="114"/>
                </a:lnTo>
                <a:lnTo>
                  <a:pt x="0" y="116"/>
                </a:lnTo>
                <a:lnTo>
                  <a:pt x="1" y="119"/>
                </a:lnTo>
                <a:lnTo>
                  <a:pt x="5" y="121"/>
                </a:lnTo>
                <a:lnTo>
                  <a:pt x="10" y="123"/>
                </a:lnTo>
                <a:lnTo>
                  <a:pt x="15" y="126"/>
                </a:lnTo>
                <a:lnTo>
                  <a:pt x="15" y="129"/>
                </a:lnTo>
                <a:lnTo>
                  <a:pt x="12" y="134"/>
                </a:lnTo>
                <a:lnTo>
                  <a:pt x="12" y="137"/>
                </a:lnTo>
                <a:lnTo>
                  <a:pt x="13" y="141"/>
                </a:lnTo>
                <a:lnTo>
                  <a:pt x="16" y="146"/>
                </a:lnTo>
                <a:lnTo>
                  <a:pt x="17" y="151"/>
                </a:lnTo>
                <a:lnTo>
                  <a:pt x="18" y="154"/>
                </a:lnTo>
                <a:lnTo>
                  <a:pt x="20" y="156"/>
                </a:lnTo>
                <a:lnTo>
                  <a:pt x="24" y="153"/>
                </a:lnTo>
                <a:lnTo>
                  <a:pt x="28" y="151"/>
                </a:lnTo>
                <a:lnTo>
                  <a:pt x="33" y="150"/>
                </a:lnTo>
                <a:lnTo>
                  <a:pt x="36" y="149"/>
                </a:lnTo>
                <a:lnTo>
                  <a:pt x="41" y="150"/>
                </a:lnTo>
                <a:lnTo>
                  <a:pt x="47" y="151"/>
                </a:lnTo>
                <a:lnTo>
                  <a:pt x="53" y="150"/>
                </a:lnTo>
                <a:lnTo>
                  <a:pt x="60" y="150"/>
                </a:lnTo>
                <a:lnTo>
                  <a:pt x="64" y="150"/>
                </a:lnTo>
                <a:lnTo>
                  <a:pt x="65" y="152"/>
                </a:lnTo>
                <a:lnTo>
                  <a:pt x="64" y="156"/>
                </a:lnTo>
                <a:lnTo>
                  <a:pt x="63" y="160"/>
                </a:lnTo>
                <a:lnTo>
                  <a:pt x="64" y="164"/>
                </a:lnTo>
                <a:lnTo>
                  <a:pt x="66" y="167"/>
                </a:lnTo>
                <a:lnTo>
                  <a:pt x="65" y="172"/>
                </a:lnTo>
                <a:lnTo>
                  <a:pt x="63" y="175"/>
                </a:lnTo>
                <a:lnTo>
                  <a:pt x="60" y="176"/>
                </a:lnTo>
                <a:lnTo>
                  <a:pt x="55" y="175"/>
                </a:lnTo>
                <a:lnTo>
                  <a:pt x="50" y="174"/>
                </a:lnTo>
                <a:lnTo>
                  <a:pt x="46" y="173"/>
                </a:lnTo>
                <a:lnTo>
                  <a:pt x="45" y="176"/>
                </a:lnTo>
                <a:lnTo>
                  <a:pt x="42" y="180"/>
                </a:lnTo>
                <a:lnTo>
                  <a:pt x="39" y="181"/>
                </a:lnTo>
                <a:lnTo>
                  <a:pt x="34" y="180"/>
                </a:lnTo>
                <a:lnTo>
                  <a:pt x="32" y="179"/>
                </a:lnTo>
                <a:lnTo>
                  <a:pt x="31" y="178"/>
                </a:lnTo>
                <a:lnTo>
                  <a:pt x="28" y="179"/>
                </a:lnTo>
                <a:lnTo>
                  <a:pt x="24" y="181"/>
                </a:lnTo>
                <a:lnTo>
                  <a:pt x="22" y="184"/>
                </a:lnTo>
                <a:lnTo>
                  <a:pt x="22" y="187"/>
                </a:lnTo>
                <a:lnTo>
                  <a:pt x="22" y="190"/>
                </a:lnTo>
                <a:lnTo>
                  <a:pt x="16" y="195"/>
                </a:lnTo>
                <a:lnTo>
                  <a:pt x="9" y="199"/>
                </a:lnTo>
                <a:lnTo>
                  <a:pt x="7" y="202"/>
                </a:lnTo>
                <a:lnTo>
                  <a:pt x="7" y="204"/>
                </a:lnTo>
                <a:lnTo>
                  <a:pt x="5" y="207"/>
                </a:lnTo>
                <a:lnTo>
                  <a:pt x="4" y="212"/>
                </a:lnTo>
                <a:lnTo>
                  <a:pt x="4" y="217"/>
                </a:lnTo>
                <a:lnTo>
                  <a:pt x="5" y="222"/>
                </a:lnTo>
                <a:lnTo>
                  <a:pt x="8" y="226"/>
                </a:lnTo>
                <a:lnTo>
                  <a:pt x="10" y="229"/>
                </a:lnTo>
                <a:lnTo>
                  <a:pt x="11" y="234"/>
                </a:lnTo>
                <a:lnTo>
                  <a:pt x="11" y="237"/>
                </a:lnTo>
                <a:lnTo>
                  <a:pt x="11" y="239"/>
                </a:lnTo>
                <a:lnTo>
                  <a:pt x="15" y="250"/>
                </a:lnTo>
                <a:lnTo>
                  <a:pt x="15" y="251"/>
                </a:lnTo>
                <a:lnTo>
                  <a:pt x="16" y="255"/>
                </a:lnTo>
                <a:lnTo>
                  <a:pt x="18" y="257"/>
                </a:lnTo>
                <a:lnTo>
                  <a:pt x="22" y="259"/>
                </a:lnTo>
                <a:lnTo>
                  <a:pt x="28" y="260"/>
                </a:lnTo>
                <a:lnTo>
                  <a:pt x="35" y="260"/>
                </a:lnTo>
                <a:lnTo>
                  <a:pt x="41" y="260"/>
                </a:lnTo>
                <a:lnTo>
                  <a:pt x="43" y="260"/>
                </a:lnTo>
                <a:lnTo>
                  <a:pt x="43" y="264"/>
                </a:lnTo>
                <a:lnTo>
                  <a:pt x="42" y="272"/>
                </a:lnTo>
                <a:lnTo>
                  <a:pt x="43" y="280"/>
                </a:lnTo>
                <a:lnTo>
                  <a:pt x="45" y="287"/>
                </a:lnTo>
                <a:lnTo>
                  <a:pt x="49" y="288"/>
                </a:lnTo>
                <a:lnTo>
                  <a:pt x="54" y="287"/>
                </a:lnTo>
                <a:lnTo>
                  <a:pt x="60" y="285"/>
                </a:lnTo>
                <a:lnTo>
                  <a:pt x="64" y="286"/>
                </a:lnTo>
                <a:lnTo>
                  <a:pt x="69" y="290"/>
                </a:lnTo>
                <a:lnTo>
                  <a:pt x="73" y="294"/>
                </a:lnTo>
                <a:lnTo>
                  <a:pt x="78" y="298"/>
                </a:lnTo>
                <a:lnTo>
                  <a:pt x="79" y="300"/>
                </a:lnTo>
                <a:lnTo>
                  <a:pt x="79" y="297"/>
                </a:lnTo>
                <a:lnTo>
                  <a:pt x="80" y="294"/>
                </a:lnTo>
                <a:lnTo>
                  <a:pt x="83" y="290"/>
                </a:lnTo>
                <a:lnTo>
                  <a:pt x="86" y="290"/>
                </a:lnTo>
                <a:lnTo>
                  <a:pt x="92" y="290"/>
                </a:lnTo>
                <a:lnTo>
                  <a:pt x="96" y="289"/>
                </a:lnTo>
                <a:lnTo>
                  <a:pt x="100" y="289"/>
                </a:lnTo>
                <a:lnTo>
                  <a:pt x="100" y="292"/>
                </a:lnTo>
                <a:lnTo>
                  <a:pt x="98" y="297"/>
                </a:lnTo>
                <a:lnTo>
                  <a:pt x="96" y="305"/>
                </a:lnTo>
                <a:lnTo>
                  <a:pt x="94" y="315"/>
                </a:lnTo>
                <a:lnTo>
                  <a:pt x="89" y="323"/>
                </a:lnTo>
                <a:lnTo>
                  <a:pt x="84" y="330"/>
                </a:lnTo>
                <a:lnTo>
                  <a:pt x="80" y="335"/>
                </a:lnTo>
                <a:lnTo>
                  <a:pt x="78" y="340"/>
                </a:lnTo>
                <a:lnTo>
                  <a:pt x="75" y="342"/>
                </a:lnTo>
                <a:lnTo>
                  <a:pt x="70" y="342"/>
                </a:lnTo>
                <a:lnTo>
                  <a:pt x="64" y="342"/>
                </a:lnTo>
                <a:lnTo>
                  <a:pt x="58" y="345"/>
                </a:lnTo>
                <a:lnTo>
                  <a:pt x="55" y="347"/>
                </a:lnTo>
                <a:lnTo>
                  <a:pt x="55" y="350"/>
                </a:lnTo>
                <a:lnTo>
                  <a:pt x="57" y="354"/>
                </a:lnTo>
                <a:lnTo>
                  <a:pt x="61" y="356"/>
                </a:lnTo>
                <a:lnTo>
                  <a:pt x="64" y="356"/>
                </a:lnTo>
                <a:lnTo>
                  <a:pt x="68" y="355"/>
                </a:lnTo>
                <a:lnTo>
                  <a:pt x="72" y="353"/>
                </a:lnTo>
                <a:lnTo>
                  <a:pt x="77" y="349"/>
                </a:lnTo>
                <a:lnTo>
                  <a:pt x="84" y="347"/>
                </a:lnTo>
                <a:lnTo>
                  <a:pt x="89" y="343"/>
                </a:lnTo>
                <a:lnTo>
                  <a:pt x="94" y="339"/>
                </a:lnTo>
                <a:lnTo>
                  <a:pt x="98" y="335"/>
                </a:lnTo>
                <a:lnTo>
                  <a:pt x="101" y="333"/>
                </a:lnTo>
                <a:lnTo>
                  <a:pt x="106" y="333"/>
                </a:lnTo>
                <a:lnTo>
                  <a:pt x="109" y="334"/>
                </a:lnTo>
                <a:lnTo>
                  <a:pt x="113" y="333"/>
                </a:lnTo>
                <a:lnTo>
                  <a:pt x="115" y="330"/>
                </a:lnTo>
                <a:lnTo>
                  <a:pt x="116" y="325"/>
                </a:lnTo>
                <a:lnTo>
                  <a:pt x="117" y="320"/>
                </a:lnTo>
                <a:lnTo>
                  <a:pt x="118" y="318"/>
                </a:lnTo>
                <a:lnTo>
                  <a:pt x="121" y="316"/>
                </a:lnTo>
                <a:lnTo>
                  <a:pt x="125" y="312"/>
                </a:lnTo>
                <a:lnTo>
                  <a:pt x="131" y="309"/>
                </a:lnTo>
                <a:lnTo>
                  <a:pt x="136" y="307"/>
                </a:lnTo>
                <a:lnTo>
                  <a:pt x="138" y="305"/>
                </a:lnTo>
                <a:lnTo>
                  <a:pt x="138" y="304"/>
                </a:lnTo>
                <a:lnTo>
                  <a:pt x="137" y="302"/>
                </a:lnTo>
                <a:lnTo>
                  <a:pt x="138" y="300"/>
                </a:lnTo>
                <a:lnTo>
                  <a:pt x="141" y="297"/>
                </a:lnTo>
                <a:lnTo>
                  <a:pt x="145" y="296"/>
                </a:lnTo>
                <a:lnTo>
                  <a:pt x="148" y="294"/>
                </a:lnTo>
                <a:lnTo>
                  <a:pt x="149" y="290"/>
                </a:lnTo>
                <a:lnTo>
                  <a:pt x="148" y="287"/>
                </a:lnTo>
                <a:lnTo>
                  <a:pt x="146" y="283"/>
                </a:lnTo>
                <a:lnTo>
                  <a:pt x="142" y="281"/>
                </a:lnTo>
                <a:lnTo>
                  <a:pt x="142" y="278"/>
                </a:lnTo>
                <a:lnTo>
                  <a:pt x="144" y="274"/>
                </a:lnTo>
                <a:lnTo>
                  <a:pt x="146" y="271"/>
                </a:lnTo>
                <a:lnTo>
                  <a:pt x="148" y="269"/>
                </a:lnTo>
                <a:lnTo>
                  <a:pt x="151" y="265"/>
                </a:lnTo>
                <a:lnTo>
                  <a:pt x="154" y="258"/>
                </a:lnTo>
                <a:lnTo>
                  <a:pt x="159" y="249"/>
                </a:lnTo>
                <a:lnTo>
                  <a:pt x="164" y="241"/>
                </a:lnTo>
                <a:lnTo>
                  <a:pt x="169" y="235"/>
                </a:lnTo>
                <a:lnTo>
                  <a:pt x="175" y="234"/>
                </a:lnTo>
                <a:lnTo>
                  <a:pt x="177" y="236"/>
                </a:lnTo>
                <a:lnTo>
                  <a:pt x="176" y="240"/>
                </a:lnTo>
                <a:lnTo>
                  <a:pt x="174" y="243"/>
                </a:lnTo>
                <a:lnTo>
                  <a:pt x="170" y="248"/>
                </a:lnTo>
                <a:lnTo>
                  <a:pt x="168" y="254"/>
                </a:lnTo>
                <a:lnTo>
                  <a:pt x="167" y="260"/>
                </a:lnTo>
                <a:lnTo>
                  <a:pt x="166" y="267"/>
                </a:lnTo>
                <a:lnTo>
                  <a:pt x="164" y="270"/>
                </a:lnTo>
                <a:lnTo>
                  <a:pt x="163" y="272"/>
                </a:lnTo>
                <a:lnTo>
                  <a:pt x="163" y="277"/>
                </a:lnTo>
                <a:lnTo>
                  <a:pt x="164" y="280"/>
                </a:lnTo>
                <a:lnTo>
                  <a:pt x="168" y="280"/>
                </a:lnTo>
                <a:lnTo>
                  <a:pt x="172" y="277"/>
                </a:lnTo>
                <a:lnTo>
                  <a:pt x="178" y="273"/>
                </a:lnTo>
                <a:lnTo>
                  <a:pt x="183" y="270"/>
                </a:lnTo>
                <a:lnTo>
                  <a:pt x="186" y="266"/>
                </a:lnTo>
                <a:lnTo>
                  <a:pt x="189" y="264"/>
                </a:lnTo>
                <a:lnTo>
                  <a:pt x="189" y="263"/>
                </a:lnTo>
                <a:lnTo>
                  <a:pt x="191" y="260"/>
                </a:lnTo>
                <a:lnTo>
                  <a:pt x="194" y="260"/>
                </a:lnTo>
                <a:lnTo>
                  <a:pt x="199" y="259"/>
                </a:lnTo>
                <a:lnTo>
                  <a:pt x="204" y="255"/>
                </a:lnTo>
                <a:lnTo>
                  <a:pt x="206" y="251"/>
                </a:lnTo>
                <a:lnTo>
                  <a:pt x="207" y="250"/>
                </a:lnTo>
                <a:lnTo>
                  <a:pt x="206" y="249"/>
                </a:lnTo>
                <a:lnTo>
                  <a:pt x="204" y="245"/>
                </a:lnTo>
                <a:lnTo>
                  <a:pt x="204" y="242"/>
                </a:lnTo>
                <a:lnTo>
                  <a:pt x="207" y="239"/>
                </a:lnTo>
                <a:lnTo>
                  <a:pt x="213" y="237"/>
                </a:lnTo>
                <a:lnTo>
                  <a:pt x="219" y="237"/>
                </a:lnTo>
                <a:lnTo>
                  <a:pt x="223" y="239"/>
                </a:lnTo>
                <a:lnTo>
                  <a:pt x="227" y="240"/>
                </a:lnTo>
                <a:lnTo>
                  <a:pt x="230" y="242"/>
                </a:lnTo>
                <a:lnTo>
                  <a:pt x="235" y="243"/>
                </a:lnTo>
                <a:lnTo>
                  <a:pt x="242" y="245"/>
                </a:lnTo>
                <a:lnTo>
                  <a:pt x="250" y="248"/>
                </a:lnTo>
                <a:lnTo>
                  <a:pt x="257" y="249"/>
                </a:lnTo>
                <a:lnTo>
                  <a:pt x="260" y="249"/>
                </a:lnTo>
                <a:lnTo>
                  <a:pt x="262" y="248"/>
                </a:lnTo>
                <a:lnTo>
                  <a:pt x="266" y="248"/>
                </a:lnTo>
                <a:lnTo>
                  <a:pt x="270" y="248"/>
                </a:lnTo>
                <a:lnTo>
                  <a:pt x="275" y="249"/>
                </a:lnTo>
                <a:lnTo>
                  <a:pt x="280" y="250"/>
                </a:lnTo>
                <a:lnTo>
                  <a:pt x="288" y="250"/>
                </a:lnTo>
                <a:lnTo>
                  <a:pt x="296" y="250"/>
                </a:lnTo>
                <a:lnTo>
                  <a:pt x="301" y="250"/>
                </a:lnTo>
                <a:lnTo>
                  <a:pt x="306" y="251"/>
                </a:lnTo>
                <a:lnTo>
                  <a:pt x="311" y="255"/>
                </a:lnTo>
                <a:lnTo>
                  <a:pt x="316" y="258"/>
                </a:lnTo>
                <a:lnTo>
                  <a:pt x="322" y="259"/>
                </a:lnTo>
                <a:lnTo>
                  <a:pt x="327" y="260"/>
                </a:lnTo>
                <a:lnTo>
                  <a:pt x="328" y="260"/>
                </a:lnTo>
                <a:lnTo>
                  <a:pt x="329" y="262"/>
                </a:lnTo>
                <a:lnTo>
                  <a:pt x="330" y="263"/>
                </a:lnTo>
                <a:lnTo>
                  <a:pt x="334" y="266"/>
                </a:lnTo>
                <a:lnTo>
                  <a:pt x="338" y="269"/>
                </a:lnTo>
                <a:lnTo>
                  <a:pt x="344" y="270"/>
                </a:lnTo>
                <a:lnTo>
                  <a:pt x="349" y="271"/>
                </a:lnTo>
                <a:lnTo>
                  <a:pt x="352" y="271"/>
                </a:lnTo>
                <a:lnTo>
                  <a:pt x="354" y="269"/>
                </a:lnTo>
                <a:lnTo>
                  <a:pt x="356" y="265"/>
                </a:lnTo>
                <a:lnTo>
                  <a:pt x="357" y="262"/>
                </a:lnTo>
                <a:lnTo>
                  <a:pt x="359" y="262"/>
                </a:lnTo>
                <a:lnTo>
                  <a:pt x="365" y="263"/>
                </a:lnTo>
                <a:lnTo>
                  <a:pt x="372" y="265"/>
                </a:lnTo>
                <a:lnTo>
                  <a:pt x="377" y="266"/>
                </a:lnTo>
                <a:lnTo>
                  <a:pt x="383" y="269"/>
                </a:lnTo>
                <a:lnTo>
                  <a:pt x="388" y="273"/>
                </a:lnTo>
                <a:lnTo>
                  <a:pt x="392" y="279"/>
                </a:lnTo>
                <a:lnTo>
                  <a:pt x="397" y="283"/>
                </a:lnTo>
                <a:lnTo>
                  <a:pt x="401" y="286"/>
                </a:lnTo>
                <a:lnTo>
                  <a:pt x="402" y="287"/>
                </a:lnTo>
                <a:lnTo>
                  <a:pt x="412" y="297"/>
                </a:lnTo>
                <a:lnTo>
                  <a:pt x="418" y="303"/>
                </a:lnTo>
                <a:lnTo>
                  <a:pt x="419" y="303"/>
                </a:lnTo>
                <a:lnTo>
                  <a:pt x="421" y="303"/>
                </a:lnTo>
                <a:lnTo>
                  <a:pt x="424" y="304"/>
                </a:lnTo>
                <a:lnTo>
                  <a:pt x="427" y="307"/>
                </a:lnTo>
                <a:lnTo>
                  <a:pt x="432" y="311"/>
                </a:lnTo>
                <a:lnTo>
                  <a:pt x="437" y="317"/>
                </a:lnTo>
                <a:lnTo>
                  <a:pt x="441" y="321"/>
                </a:lnTo>
                <a:lnTo>
                  <a:pt x="443" y="324"/>
                </a:lnTo>
                <a:close/>
              </a:path>
            </a:pathLst>
          </a:custGeom>
          <a:solidFill>
            <a:schemeClr val="bg2">
              <a:lumMod val="20000"/>
              <a:lumOff val="80000"/>
            </a:schemeClr>
          </a:solidFill>
          <a:ln w="28575">
            <a:noFill/>
          </a:ln>
        </p:spPr>
        <p:txBody>
          <a:bodyPr anchor="ctr">
            <a:noAutofit/>
          </a:bodyPr>
          <a:lstStyle/>
          <a:p>
            <a:pPr algn="ctr" eaLnBrk="1" fontAlgn="auto" hangingPunct="1">
              <a:spcBef>
                <a:spcPts val="0"/>
              </a:spcBef>
              <a:spcAft>
                <a:spcPts val="0"/>
              </a:spcAft>
              <a:defRPr/>
            </a:pPr>
            <a:endParaRPr lang="en-US" kern="0">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6" name="Freeform 1114"/>
          <p:cNvSpPr>
            <a:spLocks/>
          </p:cNvSpPr>
          <p:nvPr/>
        </p:nvSpPr>
        <p:spPr bwMode="auto">
          <a:xfrm>
            <a:off x="2529965" y="2112344"/>
            <a:ext cx="807394" cy="583467"/>
          </a:xfrm>
          <a:custGeom>
            <a:avLst/>
            <a:gdLst>
              <a:gd name="T0" fmla="*/ 26 w 730"/>
              <a:gd name="T1" fmla="*/ 112 h 517"/>
              <a:gd name="T2" fmla="*/ 17 w 730"/>
              <a:gd name="T3" fmla="*/ 255 h 517"/>
              <a:gd name="T4" fmla="*/ 34 w 730"/>
              <a:gd name="T5" fmla="*/ 255 h 517"/>
              <a:gd name="T6" fmla="*/ 24 w 730"/>
              <a:gd name="T7" fmla="*/ 285 h 517"/>
              <a:gd name="T8" fmla="*/ 11 w 730"/>
              <a:gd name="T9" fmla="*/ 268 h 517"/>
              <a:gd name="T10" fmla="*/ 0 w 730"/>
              <a:gd name="T11" fmla="*/ 304 h 517"/>
              <a:gd name="T12" fmla="*/ 51 w 730"/>
              <a:gd name="T13" fmla="*/ 333 h 517"/>
              <a:gd name="T14" fmla="*/ 53 w 730"/>
              <a:gd name="T15" fmla="*/ 346 h 517"/>
              <a:gd name="T16" fmla="*/ 66 w 730"/>
              <a:gd name="T17" fmla="*/ 348 h 517"/>
              <a:gd name="T18" fmla="*/ 133 w 730"/>
              <a:gd name="T19" fmla="*/ 452 h 517"/>
              <a:gd name="T20" fmla="*/ 207 w 730"/>
              <a:gd name="T21" fmla="*/ 449 h 517"/>
              <a:gd name="T22" fmla="*/ 262 w 730"/>
              <a:gd name="T23" fmla="*/ 473 h 517"/>
              <a:gd name="T24" fmla="*/ 289 w 730"/>
              <a:gd name="T25" fmla="*/ 469 h 517"/>
              <a:gd name="T26" fmla="*/ 456 w 730"/>
              <a:gd name="T27" fmla="*/ 473 h 517"/>
              <a:gd name="T28" fmla="*/ 646 w 730"/>
              <a:gd name="T29" fmla="*/ 517 h 517"/>
              <a:gd name="T30" fmla="*/ 650 w 730"/>
              <a:gd name="T31" fmla="*/ 460 h 517"/>
              <a:gd name="T32" fmla="*/ 730 w 730"/>
              <a:gd name="T33" fmla="*/ 129 h 517"/>
              <a:gd name="T34" fmla="*/ 224 w 730"/>
              <a:gd name="T35" fmla="*/ 0 h 517"/>
              <a:gd name="T36" fmla="*/ 228 w 730"/>
              <a:gd name="T37" fmla="*/ 97 h 517"/>
              <a:gd name="T38" fmla="*/ 203 w 730"/>
              <a:gd name="T39" fmla="*/ 177 h 517"/>
              <a:gd name="T40" fmla="*/ 199 w 730"/>
              <a:gd name="T41" fmla="*/ 219 h 517"/>
              <a:gd name="T42" fmla="*/ 146 w 730"/>
              <a:gd name="T43" fmla="*/ 234 h 517"/>
              <a:gd name="T44" fmla="*/ 142 w 730"/>
              <a:gd name="T45" fmla="*/ 213 h 517"/>
              <a:gd name="T46" fmla="*/ 186 w 730"/>
              <a:gd name="T47" fmla="*/ 186 h 517"/>
              <a:gd name="T48" fmla="*/ 182 w 730"/>
              <a:gd name="T49" fmla="*/ 165 h 517"/>
              <a:gd name="T50" fmla="*/ 144 w 730"/>
              <a:gd name="T51" fmla="*/ 169 h 517"/>
              <a:gd name="T52" fmla="*/ 173 w 730"/>
              <a:gd name="T53" fmla="*/ 144 h 517"/>
              <a:gd name="T54" fmla="*/ 194 w 730"/>
              <a:gd name="T55" fmla="*/ 127 h 517"/>
              <a:gd name="T56" fmla="*/ 30 w 730"/>
              <a:gd name="T57" fmla="*/ 25 h 517"/>
              <a:gd name="T58" fmla="*/ 17 w 730"/>
              <a:gd name="T59" fmla="*/ 53 h 517"/>
              <a:gd name="T60" fmla="*/ 26 w 730"/>
              <a:gd name="T61" fmla="*/ 112 h 517"/>
              <a:gd name="T62" fmla="*/ 26 w 730"/>
              <a:gd name="T63" fmla="*/ 112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0" h="517">
                <a:moveTo>
                  <a:pt x="26" y="112"/>
                </a:moveTo>
                <a:lnTo>
                  <a:pt x="17" y="255"/>
                </a:lnTo>
                <a:lnTo>
                  <a:pt x="34" y="255"/>
                </a:lnTo>
                <a:lnTo>
                  <a:pt x="24" y="285"/>
                </a:lnTo>
                <a:lnTo>
                  <a:pt x="11" y="268"/>
                </a:lnTo>
                <a:lnTo>
                  <a:pt x="0" y="304"/>
                </a:lnTo>
                <a:lnTo>
                  <a:pt x="51" y="333"/>
                </a:lnTo>
                <a:lnTo>
                  <a:pt x="53" y="346"/>
                </a:lnTo>
                <a:lnTo>
                  <a:pt x="66" y="348"/>
                </a:lnTo>
                <a:lnTo>
                  <a:pt x="133" y="452"/>
                </a:lnTo>
                <a:lnTo>
                  <a:pt x="207" y="449"/>
                </a:lnTo>
                <a:lnTo>
                  <a:pt x="262" y="473"/>
                </a:lnTo>
                <a:lnTo>
                  <a:pt x="289" y="469"/>
                </a:lnTo>
                <a:lnTo>
                  <a:pt x="456" y="473"/>
                </a:lnTo>
                <a:lnTo>
                  <a:pt x="646" y="517"/>
                </a:lnTo>
                <a:lnTo>
                  <a:pt x="650" y="460"/>
                </a:lnTo>
                <a:lnTo>
                  <a:pt x="730" y="129"/>
                </a:lnTo>
                <a:lnTo>
                  <a:pt x="224" y="0"/>
                </a:lnTo>
                <a:lnTo>
                  <a:pt x="228" y="97"/>
                </a:lnTo>
                <a:lnTo>
                  <a:pt x="203" y="177"/>
                </a:lnTo>
                <a:lnTo>
                  <a:pt x="199" y="219"/>
                </a:lnTo>
                <a:lnTo>
                  <a:pt x="146" y="234"/>
                </a:lnTo>
                <a:lnTo>
                  <a:pt x="142" y="213"/>
                </a:lnTo>
                <a:lnTo>
                  <a:pt x="186" y="186"/>
                </a:lnTo>
                <a:lnTo>
                  <a:pt x="182" y="165"/>
                </a:lnTo>
                <a:lnTo>
                  <a:pt x="144" y="169"/>
                </a:lnTo>
                <a:lnTo>
                  <a:pt x="173" y="144"/>
                </a:lnTo>
                <a:lnTo>
                  <a:pt x="194" y="127"/>
                </a:lnTo>
                <a:lnTo>
                  <a:pt x="30" y="25"/>
                </a:lnTo>
                <a:lnTo>
                  <a:pt x="17" y="53"/>
                </a:lnTo>
                <a:lnTo>
                  <a:pt x="26" y="112"/>
                </a:lnTo>
                <a:lnTo>
                  <a:pt x="26" y="112"/>
                </a:lnTo>
                <a:close/>
              </a:path>
            </a:pathLst>
          </a:custGeom>
          <a:solidFill>
            <a:schemeClr val="accent3">
              <a:lumMod val="50000"/>
            </a:schemeClr>
          </a:solidFill>
          <a:ln w="9525">
            <a:solidFill>
              <a:schemeClr val="bg1"/>
            </a:solidFill>
            <a:round/>
            <a:headEnd/>
            <a:tailEnd/>
          </a:ln>
          <a:effectLst/>
        </p:spPr>
        <p:txBody>
          <a:bodyPr anchor="ctr">
            <a:noAutofit/>
          </a:bodyPr>
          <a:lstStyle/>
          <a:p>
            <a:pPr algn="ct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 name="Freeform 1116"/>
          <p:cNvSpPr>
            <a:spLocks/>
          </p:cNvSpPr>
          <p:nvPr/>
        </p:nvSpPr>
        <p:spPr bwMode="auto">
          <a:xfrm>
            <a:off x="3276586" y="3348739"/>
            <a:ext cx="685850" cy="852627"/>
          </a:xfrm>
          <a:custGeom>
            <a:avLst/>
            <a:gdLst>
              <a:gd name="T0" fmla="*/ 135 w 618"/>
              <a:gd name="T1" fmla="*/ 0 h 752"/>
              <a:gd name="T2" fmla="*/ 433 w 618"/>
              <a:gd name="T3" fmla="*/ 55 h 752"/>
              <a:gd name="T4" fmla="*/ 410 w 618"/>
              <a:gd name="T5" fmla="*/ 186 h 752"/>
              <a:gd name="T6" fmla="*/ 618 w 618"/>
              <a:gd name="T7" fmla="*/ 218 h 752"/>
              <a:gd name="T8" fmla="*/ 538 w 618"/>
              <a:gd name="T9" fmla="*/ 752 h 752"/>
              <a:gd name="T10" fmla="*/ 0 w 618"/>
              <a:gd name="T11" fmla="*/ 663 h 752"/>
              <a:gd name="T12" fmla="*/ 135 w 618"/>
              <a:gd name="T13" fmla="*/ 0 h 752"/>
              <a:gd name="T14" fmla="*/ 135 w 618"/>
              <a:gd name="T15" fmla="*/ 0 h 7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8" h="752">
                <a:moveTo>
                  <a:pt x="135" y="0"/>
                </a:moveTo>
                <a:lnTo>
                  <a:pt x="433" y="55"/>
                </a:lnTo>
                <a:lnTo>
                  <a:pt x="410" y="186"/>
                </a:lnTo>
                <a:lnTo>
                  <a:pt x="618" y="218"/>
                </a:lnTo>
                <a:lnTo>
                  <a:pt x="538" y="752"/>
                </a:lnTo>
                <a:lnTo>
                  <a:pt x="0" y="663"/>
                </a:lnTo>
                <a:lnTo>
                  <a:pt x="135" y="0"/>
                </a:lnTo>
                <a:lnTo>
                  <a:pt x="135" y="0"/>
                </a:lnTo>
                <a:close/>
              </a:path>
            </a:pathLst>
          </a:custGeom>
          <a:solidFill>
            <a:srgbClr val="477367"/>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8" name="Freeform 1117"/>
          <p:cNvSpPr>
            <a:spLocks/>
          </p:cNvSpPr>
          <p:nvPr/>
        </p:nvSpPr>
        <p:spPr bwMode="auto">
          <a:xfrm>
            <a:off x="2312924" y="2468329"/>
            <a:ext cx="967135" cy="809214"/>
          </a:xfrm>
          <a:custGeom>
            <a:avLst/>
            <a:gdLst>
              <a:gd name="T0" fmla="*/ 0 w 871"/>
              <a:gd name="T1" fmla="*/ 537 h 720"/>
              <a:gd name="T2" fmla="*/ 38 w 871"/>
              <a:gd name="T3" fmla="*/ 355 h 720"/>
              <a:gd name="T4" fmla="*/ 82 w 871"/>
              <a:gd name="T5" fmla="*/ 302 h 720"/>
              <a:gd name="T6" fmla="*/ 188 w 871"/>
              <a:gd name="T7" fmla="*/ 0 h 720"/>
              <a:gd name="T8" fmla="*/ 243 w 871"/>
              <a:gd name="T9" fmla="*/ 15 h 720"/>
              <a:gd name="T10" fmla="*/ 245 w 871"/>
              <a:gd name="T11" fmla="*/ 28 h 720"/>
              <a:gd name="T12" fmla="*/ 258 w 871"/>
              <a:gd name="T13" fmla="*/ 30 h 720"/>
              <a:gd name="T14" fmla="*/ 325 w 871"/>
              <a:gd name="T15" fmla="*/ 134 h 720"/>
              <a:gd name="T16" fmla="*/ 399 w 871"/>
              <a:gd name="T17" fmla="*/ 133 h 720"/>
              <a:gd name="T18" fmla="*/ 454 w 871"/>
              <a:gd name="T19" fmla="*/ 157 h 720"/>
              <a:gd name="T20" fmla="*/ 481 w 871"/>
              <a:gd name="T21" fmla="*/ 152 h 720"/>
              <a:gd name="T22" fmla="*/ 648 w 871"/>
              <a:gd name="T23" fmla="*/ 157 h 720"/>
              <a:gd name="T24" fmla="*/ 838 w 871"/>
              <a:gd name="T25" fmla="*/ 199 h 720"/>
              <a:gd name="T26" fmla="*/ 848 w 871"/>
              <a:gd name="T27" fmla="*/ 224 h 720"/>
              <a:gd name="T28" fmla="*/ 871 w 871"/>
              <a:gd name="T29" fmla="*/ 256 h 720"/>
              <a:gd name="T30" fmla="*/ 806 w 871"/>
              <a:gd name="T31" fmla="*/ 353 h 720"/>
              <a:gd name="T32" fmla="*/ 766 w 871"/>
              <a:gd name="T33" fmla="*/ 389 h 720"/>
              <a:gd name="T34" fmla="*/ 760 w 871"/>
              <a:gd name="T35" fmla="*/ 416 h 720"/>
              <a:gd name="T36" fmla="*/ 783 w 871"/>
              <a:gd name="T37" fmla="*/ 444 h 720"/>
              <a:gd name="T38" fmla="*/ 756 w 871"/>
              <a:gd name="T39" fmla="*/ 503 h 720"/>
              <a:gd name="T40" fmla="*/ 703 w 871"/>
              <a:gd name="T41" fmla="*/ 720 h 720"/>
              <a:gd name="T42" fmla="*/ 410 w 871"/>
              <a:gd name="T43" fmla="*/ 650 h 720"/>
              <a:gd name="T44" fmla="*/ 0 w 871"/>
              <a:gd name="T45" fmla="*/ 537 h 720"/>
              <a:gd name="T46" fmla="*/ 0 w 871"/>
              <a:gd name="T47" fmla="*/ 537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71" h="720">
                <a:moveTo>
                  <a:pt x="0" y="537"/>
                </a:moveTo>
                <a:lnTo>
                  <a:pt x="38" y="355"/>
                </a:lnTo>
                <a:lnTo>
                  <a:pt x="82" y="302"/>
                </a:lnTo>
                <a:lnTo>
                  <a:pt x="188" y="0"/>
                </a:lnTo>
                <a:lnTo>
                  <a:pt x="243" y="15"/>
                </a:lnTo>
                <a:lnTo>
                  <a:pt x="245" y="28"/>
                </a:lnTo>
                <a:lnTo>
                  <a:pt x="258" y="30"/>
                </a:lnTo>
                <a:lnTo>
                  <a:pt x="325" y="134"/>
                </a:lnTo>
                <a:lnTo>
                  <a:pt x="399" y="133"/>
                </a:lnTo>
                <a:lnTo>
                  <a:pt x="454" y="157"/>
                </a:lnTo>
                <a:lnTo>
                  <a:pt x="481" y="152"/>
                </a:lnTo>
                <a:lnTo>
                  <a:pt x="648" y="157"/>
                </a:lnTo>
                <a:lnTo>
                  <a:pt x="838" y="199"/>
                </a:lnTo>
                <a:lnTo>
                  <a:pt x="848" y="224"/>
                </a:lnTo>
                <a:lnTo>
                  <a:pt x="871" y="256"/>
                </a:lnTo>
                <a:lnTo>
                  <a:pt x="806" y="353"/>
                </a:lnTo>
                <a:lnTo>
                  <a:pt x="766" y="389"/>
                </a:lnTo>
                <a:lnTo>
                  <a:pt x="760" y="416"/>
                </a:lnTo>
                <a:lnTo>
                  <a:pt x="783" y="444"/>
                </a:lnTo>
                <a:lnTo>
                  <a:pt x="756" y="503"/>
                </a:lnTo>
                <a:lnTo>
                  <a:pt x="703" y="720"/>
                </a:lnTo>
                <a:lnTo>
                  <a:pt x="410" y="650"/>
                </a:lnTo>
                <a:lnTo>
                  <a:pt x="0" y="537"/>
                </a:lnTo>
                <a:lnTo>
                  <a:pt x="0" y="537"/>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9" name="Freeform 1118"/>
          <p:cNvSpPr>
            <a:spLocks/>
          </p:cNvSpPr>
          <p:nvPr/>
        </p:nvSpPr>
        <p:spPr bwMode="auto">
          <a:xfrm>
            <a:off x="2222635" y="3076108"/>
            <a:ext cx="961926" cy="1621901"/>
          </a:xfrm>
          <a:custGeom>
            <a:avLst/>
            <a:gdLst>
              <a:gd name="T0" fmla="*/ 29 w 865"/>
              <a:gd name="T1" fmla="*/ 293 h 1443"/>
              <a:gd name="T2" fmla="*/ 4 w 865"/>
              <a:gd name="T3" fmla="*/ 405 h 1443"/>
              <a:gd name="T4" fmla="*/ 87 w 865"/>
              <a:gd name="T5" fmla="*/ 586 h 1443"/>
              <a:gd name="T6" fmla="*/ 103 w 865"/>
              <a:gd name="T7" fmla="*/ 574 h 1443"/>
              <a:gd name="T8" fmla="*/ 129 w 865"/>
              <a:gd name="T9" fmla="*/ 650 h 1443"/>
              <a:gd name="T10" fmla="*/ 87 w 865"/>
              <a:gd name="T11" fmla="*/ 597 h 1443"/>
              <a:gd name="T12" fmla="*/ 78 w 865"/>
              <a:gd name="T13" fmla="*/ 681 h 1443"/>
              <a:gd name="T14" fmla="*/ 125 w 865"/>
              <a:gd name="T15" fmla="*/ 732 h 1443"/>
              <a:gd name="T16" fmla="*/ 93 w 865"/>
              <a:gd name="T17" fmla="*/ 803 h 1443"/>
              <a:gd name="T18" fmla="*/ 184 w 865"/>
              <a:gd name="T19" fmla="*/ 994 h 1443"/>
              <a:gd name="T20" fmla="*/ 164 w 865"/>
              <a:gd name="T21" fmla="*/ 1065 h 1443"/>
              <a:gd name="T22" fmla="*/ 283 w 865"/>
              <a:gd name="T23" fmla="*/ 1120 h 1443"/>
              <a:gd name="T24" fmla="*/ 327 w 865"/>
              <a:gd name="T25" fmla="*/ 1177 h 1443"/>
              <a:gd name="T26" fmla="*/ 378 w 865"/>
              <a:gd name="T27" fmla="*/ 1196 h 1443"/>
              <a:gd name="T28" fmla="*/ 378 w 865"/>
              <a:gd name="T29" fmla="*/ 1230 h 1443"/>
              <a:gd name="T30" fmla="*/ 411 w 865"/>
              <a:gd name="T31" fmla="*/ 1238 h 1443"/>
              <a:gd name="T32" fmla="*/ 481 w 865"/>
              <a:gd name="T33" fmla="*/ 1348 h 1443"/>
              <a:gd name="T34" fmla="*/ 481 w 865"/>
              <a:gd name="T35" fmla="*/ 1426 h 1443"/>
              <a:gd name="T36" fmla="*/ 789 w 865"/>
              <a:gd name="T37" fmla="*/ 1443 h 1443"/>
              <a:gd name="T38" fmla="*/ 770 w 865"/>
              <a:gd name="T39" fmla="*/ 1413 h 1443"/>
              <a:gd name="T40" fmla="*/ 779 w 865"/>
              <a:gd name="T41" fmla="*/ 1365 h 1443"/>
              <a:gd name="T42" fmla="*/ 829 w 865"/>
              <a:gd name="T43" fmla="*/ 1287 h 1443"/>
              <a:gd name="T44" fmla="*/ 865 w 865"/>
              <a:gd name="T45" fmla="*/ 1264 h 1443"/>
              <a:gd name="T46" fmla="*/ 844 w 865"/>
              <a:gd name="T47" fmla="*/ 1236 h 1443"/>
              <a:gd name="T48" fmla="*/ 831 w 865"/>
              <a:gd name="T49" fmla="*/ 1160 h 1443"/>
              <a:gd name="T50" fmla="*/ 388 w 865"/>
              <a:gd name="T51" fmla="*/ 497 h 1443"/>
              <a:gd name="T52" fmla="*/ 492 w 865"/>
              <a:gd name="T53" fmla="*/ 113 h 1443"/>
              <a:gd name="T54" fmla="*/ 82 w 865"/>
              <a:gd name="T55" fmla="*/ 0 h 1443"/>
              <a:gd name="T56" fmla="*/ 70 w 865"/>
              <a:gd name="T57" fmla="*/ 23 h 1443"/>
              <a:gd name="T58" fmla="*/ 0 w 865"/>
              <a:gd name="T59" fmla="*/ 192 h 1443"/>
              <a:gd name="T60" fmla="*/ 29 w 865"/>
              <a:gd name="T61" fmla="*/ 293 h 1443"/>
              <a:gd name="T62" fmla="*/ 29 w 865"/>
              <a:gd name="T63" fmla="*/ 293 h 1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5" h="1443">
                <a:moveTo>
                  <a:pt x="29" y="293"/>
                </a:moveTo>
                <a:lnTo>
                  <a:pt x="4" y="405"/>
                </a:lnTo>
                <a:lnTo>
                  <a:pt x="87" y="586"/>
                </a:lnTo>
                <a:lnTo>
                  <a:pt x="103" y="574"/>
                </a:lnTo>
                <a:lnTo>
                  <a:pt x="129" y="650"/>
                </a:lnTo>
                <a:lnTo>
                  <a:pt x="87" y="597"/>
                </a:lnTo>
                <a:lnTo>
                  <a:pt x="78" y="681"/>
                </a:lnTo>
                <a:lnTo>
                  <a:pt x="125" y="732"/>
                </a:lnTo>
                <a:lnTo>
                  <a:pt x="93" y="803"/>
                </a:lnTo>
                <a:lnTo>
                  <a:pt x="184" y="994"/>
                </a:lnTo>
                <a:lnTo>
                  <a:pt x="164" y="1065"/>
                </a:lnTo>
                <a:lnTo>
                  <a:pt x="283" y="1120"/>
                </a:lnTo>
                <a:lnTo>
                  <a:pt x="327" y="1177"/>
                </a:lnTo>
                <a:lnTo>
                  <a:pt x="378" y="1196"/>
                </a:lnTo>
                <a:lnTo>
                  <a:pt x="378" y="1230"/>
                </a:lnTo>
                <a:lnTo>
                  <a:pt x="411" y="1238"/>
                </a:lnTo>
                <a:lnTo>
                  <a:pt x="481" y="1348"/>
                </a:lnTo>
                <a:lnTo>
                  <a:pt x="481" y="1426"/>
                </a:lnTo>
                <a:lnTo>
                  <a:pt x="789" y="1443"/>
                </a:lnTo>
                <a:lnTo>
                  <a:pt x="770" y="1413"/>
                </a:lnTo>
                <a:lnTo>
                  <a:pt x="779" y="1365"/>
                </a:lnTo>
                <a:lnTo>
                  <a:pt x="829" y="1287"/>
                </a:lnTo>
                <a:lnTo>
                  <a:pt x="865" y="1264"/>
                </a:lnTo>
                <a:lnTo>
                  <a:pt x="844" y="1236"/>
                </a:lnTo>
                <a:lnTo>
                  <a:pt x="831" y="1160"/>
                </a:lnTo>
                <a:lnTo>
                  <a:pt x="388" y="497"/>
                </a:lnTo>
                <a:lnTo>
                  <a:pt x="492" y="113"/>
                </a:lnTo>
                <a:lnTo>
                  <a:pt x="82" y="0"/>
                </a:lnTo>
                <a:lnTo>
                  <a:pt x="70" y="23"/>
                </a:lnTo>
                <a:lnTo>
                  <a:pt x="0" y="192"/>
                </a:lnTo>
                <a:lnTo>
                  <a:pt x="29" y="293"/>
                </a:lnTo>
                <a:lnTo>
                  <a:pt x="29" y="293"/>
                </a:lnTo>
                <a:close/>
              </a:path>
            </a:pathLst>
          </a:custGeom>
          <a:solidFill>
            <a:schemeClr val="accent3">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10" name="Freeform 1119"/>
          <p:cNvSpPr>
            <a:spLocks/>
          </p:cNvSpPr>
          <p:nvPr/>
        </p:nvSpPr>
        <p:spPr bwMode="auto">
          <a:xfrm>
            <a:off x="2651508" y="3202872"/>
            <a:ext cx="777876" cy="1177354"/>
          </a:xfrm>
          <a:custGeom>
            <a:avLst/>
            <a:gdLst>
              <a:gd name="T0" fmla="*/ 0 w 696"/>
              <a:gd name="T1" fmla="*/ 384 h 1047"/>
              <a:gd name="T2" fmla="*/ 443 w 696"/>
              <a:gd name="T3" fmla="*/ 1047 h 1047"/>
              <a:gd name="T4" fmla="*/ 458 w 696"/>
              <a:gd name="T5" fmla="*/ 904 h 1047"/>
              <a:gd name="T6" fmla="*/ 483 w 696"/>
              <a:gd name="T7" fmla="*/ 897 h 1047"/>
              <a:gd name="T8" fmla="*/ 525 w 696"/>
              <a:gd name="T9" fmla="*/ 921 h 1047"/>
              <a:gd name="T10" fmla="*/ 561 w 696"/>
              <a:gd name="T11" fmla="*/ 796 h 1047"/>
              <a:gd name="T12" fmla="*/ 696 w 696"/>
              <a:gd name="T13" fmla="*/ 133 h 1047"/>
              <a:gd name="T14" fmla="*/ 397 w 696"/>
              <a:gd name="T15" fmla="*/ 70 h 1047"/>
              <a:gd name="T16" fmla="*/ 104 w 696"/>
              <a:gd name="T17" fmla="*/ 0 h 1047"/>
              <a:gd name="T18" fmla="*/ 0 w 696"/>
              <a:gd name="T19" fmla="*/ 384 h 1047"/>
              <a:gd name="T20" fmla="*/ 0 w 696"/>
              <a:gd name="T21" fmla="*/ 384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1047">
                <a:moveTo>
                  <a:pt x="0" y="384"/>
                </a:moveTo>
                <a:lnTo>
                  <a:pt x="443" y="1047"/>
                </a:lnTo>
                <a:lnTo>
                  <a:pt x="458" y="904"/>
                </a:lnTo>
                <a:lnTo>
                  <a:pt x="483" y="897"/>
                </a:lnTo>
                <a:lnTo>
                  <a:pt x="525" y="921"/>
                </a:lnTo>
                <a:lnTo>
                  <a:pt x="561" y="796"/>
                </a:lnTo>
                <a:lnTo>
                  <a:pt x="696" y="133"/>
                </a:lnTo>
                <a:lnTo>
                  <a:pt x="397" y="70"/>
                </a:lnTo>
                <a:lnTo>
                  <a:pt x="104" y="0"/>
                </a:lnTo>
                <a:lnTo>
                  <a:pt x="0" y="384"/>
                </a:lnTo>
                <a:lnTo>
                  <a:pt x="0" y="384"/>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11" name="Freeform 1120"/>
          <p:cNvSpPr>
            <a:spLocks/>
          </p:cNvSpPr>
          <p:nvPr/>
        </p:nvSpPr>
        <p:spPr bwMode="auto">
          <a:xfrm>
            <a:off x="3094272" y="2254738"/>
            <a:ext cx="725786" cy="1154780"/>
          </a:xfrm>
          <a:custGeom>
            <a:avLst/>
            <a:gdLst>
              <a:gd name="T0" fmla="*/ 0 w 654"/>
              <a:gd name="T1" fmla="*/ 909 h 1027"/>
              <a:gd name="T2" fmla="*/ 53 w 654"/>
              <a:gd name="T3" fmla="*/ 692 h 1027"/>
              <a:gd name="T4" fmla="*/ 80 w 654"/>
              <a:gd name="T5" fmla="*/ 633 h 1027"/>
              <a:gd name="T6" fmla="*/ 57 w 654"/>
              <a:gd name="T7" fmla="*/ 605 h 1027"/>
              <a:gd name="T8" fmla="*/ 63 w 654"/>
              <a:gd name="T9" fmla="*/ 578 h 1027"/>
              <a:gd name="T10" fmla="*/ 103 w 654"/>
              <a:gd name="T11" fmla="*/ 542 h 1027"/>
              <a:gd name="T12" fmla="*/ 168 w 654"/>
              <a:gd name="T13" fmla="*/ 445 h 1027"/>
              <a:gd name="T14" fmla="*/ 145 w 654"/>
              <a:gd name="T15" fmla="*/ 413 h 1027"/>
              <a:gd name="T16" fmla="*/ 135 w 654"/>
              <a:gd name="T17" fmla="*/ 388 h 1027"/>
              <a:gd name="T18" fmla="*/ 139 w 654"/>
              <a:gd name="T19" fmla="*/ 333 h 1027"/>
              <a:gd name="T20" fmla="*/ 219 w 654"/>
              <a:gd name="T21" fmla="*/ 0 h 1027"/>
              <a:gd name="T22" fmla="*/ 304 w 654"/>
              <a:gd name="T23" fmla="*/ 19 h 1027"/>
              <a:gd name="T24" fmla="*/ 276 w 654"/>
              <a:gd name="T25" fmla="*/ 149 h 1027"/>
              <a:gd name="T26" fmla="*/ 295 w 654"/>
              <a:gd name="T27" fmla="*/ 194 h 1027"/>
              <a:gd name="T28" fmla="*/ 297 w 654"/>
              <a:gd name="T29" fmla="*/ 223 h 1027"/>
              <a:gd name="T30" fmla="*/ 287 w 654"/>
              <a:gd name="T31" fmla="*/ 228 h 1027"/>
              <a:gd name="T32" fmla="*/ 320 w 654"/>
              <a:gd name="T33" fmla="*/ 259 h 1027"/>
              <a:gd name="T34" fmla="*/ 354 w 654"/>
              <a:gd name="T35" fmla="*/ 342 h 1027"/>
              <a:gd name="T36" fmla="*/ 365 w 654"/>
              <a:gd name="T37" fmla="*/ 417 h 1027"/>
              <a:gd name="T38" fmla="*/ 371 w 654"/>
              <a:gd name="T39" fmla="*/ 457 h 1027"/>
              <a:gd name="T40" fmla="*/ 346 w 654"/>
              <a:gd name="T41" fmla="*/ 495 h 1027"/>
              <a:gd name="T42" fmla="*/ 363 w 654"/>
              <a:gd name="T43" fmla="*/ 512 h 1027"/>
              <a:gd name="T44" fmla="*/ 409 w 654"/>
              <a:gd name="T45" fmla="*/ 487 h 1027"/>
              <a:gd name="T46" fmla="*/ 439 w 654"/>
              <a:gd name="T47" fmla="*/ 618 h 1027"/>
              <a:gd name="T48" fmla="*/ 460 w 654"/>
              <a:gd name="T49" fmla="*/ 626 h 1027"/>
              <a:gd name="T50" fmla="*/ 464 w 654"/>
              <a:gd name="T51" fmla="*/ 664 h 1027"/>
              <a:gd name="T52" fmla="*/ 523 w 654"/>
              <a:gd name="T53" fmla="*/ 679 h 1027"/>
              <a:gd name="T54" fmla="*/ 616 w 654"/>
              <a:gd name="T55" fmla="*/ 679 h 1027"/>
              <a:gd name="T56" fmla="*/ 654 w 654"/>
              <a:gd name="T57" fmla="*/ 696 h 1027"/>
              <a:gd name="T58" fmla="*/ 599 w 654"/>
              <a:gd name="T59" fmla="*/ 1027 h 1027"/>
              <a:gd name="T60" fmla="*/ 299 w 654"/>
              <a:gd name="T61" fmla="*/ 972 h 1027"/>
              <a:gd name="T62" fmla="*/ 0 w 654"/>
              <a:gd name="T63" fmla="*/ 909 h 1027"/>
              <a:gd name="T64" fmla="*/ 0 w 654"/>
              <a:gd name="T65" fmla="*/ 909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54" h="1027">
                <a:moveTo>
                  <a:pt x="0" y="909"/>
                </a:moveTo>
                <a:lnTo>
                  <a:pt x="53" y="692"/>
                </a:lnTo>
                <a:lnTo>
                  <a:pt x="80" y="633"/>
                </a:lnTo>
                <a:lnTo>
                  <a:pt x="57" y="605"/>
                </a:lnTo>
                <a:lnTo>
                  <a:pt x="63" y="578"/>
                </a:lnTo>
                <a:lnTo>
                  <a:pt x="103" y="542"/>
                </a:lnTo>
                <a:lnTo>
                  <a:pt x="168" y="445"/>
                </a:lnTo>
                <a:lnTo>
                  <a:pt x="145" y="413"/>
                </a:lnTo>
                <a:lnTo>
                  <a:pt x="135" y="388"/>
                </a:lnTo>
                <a:lnTo>
                  <a:pt x="139" y="333"/>
                </a:lnTo>
                <a:lnTo>
                  <a:pt x="219" y="0"/>
                </a:lnTo>
                <a:lnTo>
                  <a:pt x="304" y="19"/>
                </a:lnTo>
                <a:lnTo>
                  <a:pt x="276" y="149"/>
                </a:lnTo>
                <a:lnTo>
                  <a:pt x="295" y="194"/>
                </a:lnTo>
                <a:lnTo>
                  <a:pt x="297" y="223"/>
                </a:lnTo>
                <a:lnTo>
                  <a:pt x="287" y="228"/>
                </a:lnTo>
                <a:lnTo>
                  <a:pt x="320" y="259"/>
                </a:lnTo>
                <a:lnTo>
                  <a:pt x="354" y="342"/>
                </a:lnTo>
                <a:lnTo>
                  <a:pt x="365" y="417"/>
                </a:lnTo>
                <a:lnTo>
                  <a:pt x="371" y="457"/>
                </a:lnTo>
                <a:lnTo>
                  <a:pt x="346" y="495"/>
                </a:lnTo>
                <a:lnTo>
                  <a:pt x="363" y="512"/>
                </a:lnTo>
                <a:lnTo>
                  <a:pt x="409" y="487"/>
                </a:lnTo>
                <a:lnTo>
                  <a:pt x="439" y="618"/>
                </a:lnTo>
                <a:lnTo>
                  <a:pt x="460" y="626"/>
                </a:lnTo>
                <a:lnTo>
                  <a:pt x="464" y="664"/>
                </a:lnTo>
                <a:lnTo>
                  <a:pt x="523" y="679"/>
                </a:lnTo>
                <a:lnTo>
                  <a:pt x="616" y="679"/>
                </a:lnTo>
                <a:lnTo>
                  <a:pt x="654" y="696"/>
                </a:lnTo>
                <a:lnTo>
                  <a:pt x="599" y="1027"/>
                </a:lnTo>
                <a:lnTo>
                  <a:pt x="299" y="972"/>
                </a:lnTo>
                <a:lnTo>
                  <a:pt x="0" y="909"/>
                </a:lnTo>
                <a:lnTo>
                  <a:pt x="0" y="909"/>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12" name="Freeform 1121"/>
          <p:cNvSpPr>
            <a:spLocks/>
          </p:cNvSpPr>
          <p:nvPr/>
        </p:nvSpPr>
        <p:spPr bwMode="auto">
          <a:xfrm>
            <a:off x="3399867" y="2277313"/>
            <a:ext cx="1244947" cy="779693"/>
          </a:xfrm>
          <a:custGeom>
            <a:avLst/>
            <a:gdLst>
              <a:gd name="T0" fmla="*/ 19 w 1118"/>
              <a:gd name="T1" fmla="*/ 175 h 692"/>
              <a:gd name="T2" fmla="*/ 21 w 1118"/>
              <a:gd name="T3" fmla="*/ 204 h 692"/>
              <a:gd name="T4" fmla="*/ 11 w 1118"/>
              <a:gd name="T5" fmla="*/ 209 h 692"/>
              <a:gd name="T6" fmla="*/ 44 w 1118"/>
              <a:gd name="T7" fmla="*/ 240 h 692"/>
              <a:gd name="T8" fmla="*/ 78 w 1118"/>
              <a:gd name="T9" fmla="*/ 323 h 692"/>
              <a:gd name="T10" fmla="*/ 89 w 1118"/>
              <a:gd name="T11" fmla="*/ 398 h 692"/>
              <a:gd name="T12" fmla="*/ 95 w 1118"/>
              <a:gd name="T13" fmla="*/ 438 h 692"/>
              <a:gd name="T14" fmla="*/ 70 w 1118"/>
              <a:gd name="T15" fmla="*/ 476 h 692"/>
              <a:gd name="T16" fmla="*/ 87 w 1118"/>
              <a:gd name="T17" fmla="*/ 493 h 692"/>
              <a:gd name="T18" fmla="*/ 133 w 1118"/>
              <a:gd name="T19" fmla="*/ 468 h 692"/>
              <a:gd name="T20" fmla="*/ 163 w 1118"/>
              <a:gd name="T21" fmla="*/ 599 h 692"/>
              <a:gd name="T22" fmla="*/ 184 w 1118"/>
              <a:gd name="T23" fmla="*/ 607 h 692"/>
              <a:gd name="T24" fmla="*/ 188 w 1118"/>
              <a:gd name="T25" fmla="*/ 645 h 692"/>
              <a:gd name="T26" fmla="*/ 205 w 1118"/>
              <a:gd name="T27" fmla="*/ 662 h 692"/>
              <a:gd name="T28" fmla="*/ 247 w 1118"/>
              <a:gd name="T29" fmla="*/ 660 h 692"/>
              <a:gd name="T30" fmla="*/ 340 w 1118"/>
              <a:gd name="T31" fmla="*/ 660 h 692"/>
              <a:gd name="T32" fmla="*/ 378 w 1118"/>
              <a:gd name="T33" fmla="*/ 677 h 692"/>
              <a:gd name="T34" fmla="*/ 390 w 1118"/>
              <a:gd name="T35" fmla="*/ 609 h 692"/>
              <a:gd name="T36" fmla="*/ 694 w 1118"/>
              <a:gd name="T37" fmla="*/ 654 h 692"/>
              <a:gd name="T38" fmla="*/ 1068 w 1118"/>
              <a:gd name="T39" fmla="*/ 692 h 692"/>
              <a:gd name="T40" fmla="*/ 1080 w 1118"/>
              <a:gd name="T41" fmla="*/ 567 h 692"/>
              <a:gd name="T42" fmla="*/ 1118 w 1118"/>
              <a:gd name="T43" fmla="*/ 162 h 692"/>
              <a:gd name="T44" fmla="*/ 622 w 1118"/>
              <a:gd name="T45" fmla="*/ 105 h 692"/>
              <a:gd name="T46" fmla="*/ 376 w 1118"/>
              <a:gd name="T47" fmla="*/ 67 h 692"/>
              <a:gd name="T48" fmla="*/ 28 w 1118"/>
              <a:gd name="T49" fmla="*/ 0 h 692"/>
              <a:gd name="T50" fmla="*/ 0 w 1118"/>
              <a:gd name="T51" fmla="*/ 130 h 692"/>
              <a:gd name="T52" fmla="*/ 19 w 1118"/>
              <a:gd name="T53" fmla="*/ 175 h 692"/>
              <a:gd name="T54" fmla="*/ 19 w 1118"/>
              <a:gd name="T55" fmla="*/ 175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18" h="692">
                <a:moveTo>
                  <a:pt x="19" y="175"/>
                </a:moveTo>
                <a:lnTo>
                  <a:pt x="21" y="204"/>
                </a:lnTo>
                <a:lnTo>
                  <a:pt x="11" y="209"/>
                </a:lnTo>
                <a:lnTo>
                  <a:pt x="44" y="240"/>
                </a:lnTo>
                <a:lnTo>
                  <a:pt x="78" y="323"/>
                </a:lnTo>
                <a:lnTo>
                  <a:pt x="89" y="398"/>
                </a:lnTo>
                <a:lnTo>
                  <a:pt x="95" y="438"/>
                </a:lnTo>
                <a:lnTo>
                  <a:pt x="70" y="476"/>
                </a:lnTo>
                <a:lnTo>
                  <a:pt x="87" y="493"/>
                </a:lnTo>
                <a:lnTo>
                  <a:pt x="133" y="468"/>
                </a:lnTo>
                <a:lnTo>
                  <a:pt x="163" y="599"/>
                </a:lnTo>
                <a:lnTo>
                  <a:pt x="184" y="607"/>
                </a:lnTo>
                <a:lnTo>
                  <a:pt x="188" y="645"/>
                </a:lnTo>
                <a:lnTo>
                  <a:pt x="205" y="662"/>
                </a:lnTo>
                <a:lnTo>
                  <a:pt x="247" y="660"/>
                </a:lnTo>
                <a:lnTo>
                  <a:pt x="340" y="660"/>
                </a:lnTo>
                <a:lnTo>
                  <a:pt x="378" y="677"/>
                </a:lnTo>
                <a:lnTo>
                  <a:pt x="390" y="609"/>
                </a:lnTo>
                <a:lnTo>
                  <a:pt x="694" y="654"/>
                </a:lnTo>
                <a:lnTo>
                  <a:pt x="1068" y="692"/>
                </a:lnTo>
                <a:lnTo>
                  <a:pt x="1080" y="567"/>
                </a:lnTo>
                <a:lnTo>
                  <a:pt x="1118" y="162"/>
                </a:lnTo>
                <a:lnTo>
                  <a:pt x="622" y="105"/>
                </a:lnTo>
                <a:lnTo>
                  <a:pt x="376" y="67"/>
                </a:lnTo>
                <a:lnTo>
                  <a:pt x="28" y="0"/>
                </a:lnTo>
                <a:lnTo>
                  <a:pt x="0" y="130"/>
                </a:lnTo>
                <a:lnTo>
                  <a:pt x="19" y="175"/>
                </a:lnTo>
                <a:lnTo>
                  <a:pt x="19" y="175"/>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13" name="Freeform 1122"/>
          <p:cNvSpPr>
            <a:spLocks/>
          </p:cNvSpPr>
          <p:nvPr/>
        </p:nvSpPr>
        <p:spPr bwMode="auto">
          <a:xfrm>
            <a:off x="3049128" y="4098912"/>
            <a:ext cx="826493" cy="944662"/>
          </a:xfrm>
          <a:custGeom>
            <a:avLst/>
            <a:gdLst>
              <a:gd name="T0" fmla="*/ 48 w 746"/>
              <a:gd name="T1" fmla="*/ 534 h 840"/>
              <a:gd name="T2" fmla="*/ 29 w 746"/>
              <a:gd name="T3" fmla="*/ 504 h 840"/>
              <a:gd name="T4" fmla="*/ 38 w 746"/>
              <a:gd name="T5" fmla="*/ 456 h 840"/>
              <a:gd name="T6" fmla="*/ 88 w 746"/>
              <a:gd name="T7" fmla="*/ 378 h 840"/>
              <a:gd name="T8" fmla="*/ 124 w 746"/>
              <a:gd name="T9" fmla="*/ 355 h 840"/>
              <a:gd name="T10" fmla="*/ 103 w 746"/>
              <a:gd name="T11" fmla="*/ 327 h 840"/>
              <a:gd name="T12" fmla="*/ 90 w 746"/>
              <a:gd name="T13" fmla="*/ 251 h 840"/>
              <a:gd name="T14" fmla="*/ 105 w 746"/>
              <a:gd name="T15" fmla="*/ 108 h 840"/>
              <a:gd name="T16" fmla="*/ 130 w 746"/>
              <a:gd name="T17" fmla="*/ 101 h 840"/>
              <a:gd name="T18" fmla="*/ 172 w 746"/>
              <a:gd name="T19" fmla="*/ 125 h 840"/>
              <a:gd name="T20" fmla="*/ 208 w 746"/>
              <a:gd name="T21" fmla="*/ 0 h 840"/>
              <a:gd name="T22" fmla="*/ 746 w 746"/>
              <a:gd name="T23" fmla="*/ 89 h 840"/>
              <a:gd name="T24" fmla="*/ 634 w 746"/>
              <a:gd name="T25" fmla="*/ 840 h 840"/>
              <a:gd name="T26" fmla="*/ 468 w 746"/>
              <a:gd name="T27" fmla="*/ 817 h 840"/>
              <a:gd name="T28" fmla="*/ 366 w 746"/>
              <a:gd name="T29" fmla="*/ 789 h 840"/>
              <a:gd name="T30" fmla="*/ 154 w 746"/>
              <a:gd name="T31" fmla="*/ 705 h 840"/>
              <a:gd name="T32" fmla="*/ 0 w 746"/>
              <a:gd name="T33" fmla="*/ 576 h 840"/>
              <a:gd name="T34" fmla="*/ 48 w 746"/>
              <a:gd name="T35" fmla="*/ 534 h 840"/>
              <a:gd name="T36" fmla="*/ 48 w 746"/>
              <a:gd name="T37" fmla="*/ 534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6" h="840">
                <a:moveTo>
                  <a:pt x="48" y="534"/>
                </a:moveTo>
                <a:lnTo>
                  <a:pt x="29" y="504"/>
                </a:lnTo>
                <a:lnTo>
                  <a:pt x="38" y="456"/>
                </a:lnTo>
                <a:lnTo>
                  <a:pt x="88" y="378"/>
                </a:lnTo>
                <a:lnTo>
                  <a:pt x="124" y="355"/>
                </a:lnTo>
                <a:lnTo>
                  <a:pt x="103" y="327"/>
                </a:lnTo>
                <a:lnTo>
                  <a:pt x="90" y="251"/>
                </a:lnTo>
                <a:lnTo>
                  <a:pt x="105" y="108"/>
                </a:lnTo>
                <a:lnTo>
                  <a:pt x="130" y="101"/>
                </a:lnTo>
                <a:lnTo>
                  <a:pt x="172" y="125"/>
                </a:lnTo>
                <a:lnTo>
                  <a:pt x="208" y="0"/>
                </a:lnTo>
                <a:lnTo>
                  <a:pt x="746" y="89"/>
                </a:lnTo>
                <a:lnTo>
                  <a:pt x="634" y="840"/>
                </a:lnTo>
                <a:lnTo>
                  <a:pt x="468" y="817"/>
                </a:lnTo>
                <a:lnTo>
                  <a:pt x="366" y="789"/>
                </a:lnTo>
                <a:lnTo>
                  <a:pt x="154" y="705"/>
                </a:lnTo>
                <a:lnTo>
                  <a:pt x="0" y="576"/>
                </a:lnTo>
                <a:lnTo>
                  <a:pt x="48" y="534"/>
                </a:lnTo>
                <a:lnTo>
                  <a:pt x="48" y="534"/>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14" name="Freeform 1123"/>
          <p:cNvSpPr>
            <a:spLocks/>
          </p:cNvSpPr>
          <p:nvPr/>
        </p:nvSpPr>
        <p:spPr bwMode="auto">
          <a:xfrm>
            <a:off x="3733242" y="2963234"/>
            <a:ext cx="856009" cy="696341"/>
          </a:xfrm>
          <a:custGeom>
            <a:avLst/>
            <a:gdLst>
              <a:gd name="T0" fmla="*/ 0 w 770"/>
              <a:gd name="T1" fmla="*/ 530 h 619"/>
              <a:gd name="T2" fmla="*/ 92 w 770"/>
              <a:gd name="T3" fmla="*/ 0 h 619"/>
              <a:gd name="T4" fmla="*/ 396 w 770"/>
              <a:gd name="T5" fmla="*/ 45 h 619"/>
              <a:gd name="T6" fmla="*/ 770 w 770"/>
              <a:gd name="T7" fmla="*/ 83 h 619"/>
              <a:gd name="T8" fmla="*/ 744 w 770"/>
              <a:gd name="T9" fmla="*/ 351 h 619"/>
              <a:gd name="T10" fmla="*/ 719 w 770"/>
              <a:gd name="T11" fmla="*/ 619 h 619"/>
              <a:gd name="T12" fmla="*/ 208 w 770"/>
              <a:gd name="T13" fmla="*/ 562 h 619"/>
              <a:gd name="T14" fmla="*/ 0 w 770"/>
              <a:gd name="T15" fmla="*/ 530 h 619"/>
              <a:gd name="T16" fmla="*/ 0 w 770"/>
              <a:gd name="T17" fmla="*/ 530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0" h="619">
                <a:moveTo>
                  <a:pt x="0" y="530"/>
                </a:moveTo>
                <a:lnTo>
                  <a:pt x="92" y="0"/>
                </a:lnTo>
                <a:lnTo>
                  <a:pt x="396" y="45"/>
                </a:lnTo>
                <a:lnTo>
                  <a:pt x="770" y="83"/>
                </a:lnTo>
                <a:lnTo>
                  <a:pt x="744" y="351"/>
                </a:lnTo>
                <a:lnTo>
                  <a:pt x="719" y="619"/>
                </a:lnTo>
                <a:lnTo>
                  <a:pt x="208" y="562"/>
                </a:lnTo>
                <a:lnTo>
                  <a:pt x="0" y="530"/>
                </a:lnTo>
                <a:lnTo>
                  <a:pt x="0" y="530"/>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15" name="Freeform 1124"/>
          <p:cNvSpPr>
            <a:spLocks/>
          </p:cNvSpPr>
          <p:nvPr/>
        </p:nvSpPr>
        <p:spPr bwMode="auto">
          <a:xfrm>
            <a:off x="3875620" y="3595324"/>
            <a:ext cx="885527" cy="691131"/>
          </a:xfrm>
          <a:custGeom>
            <a:avLst/>
            <a:gdLst>
              <a:gd name="T0" fmla="*/ 80 w 796"/>
              <a:gd name="T1" fmla="*/ 0 h 612"/>
              <a:gd name="T2" fmla="*/ 591 w 796"/>
              <a:gd name="T3" fmla="*/ 57 h 612"/>
              <a:gd name="T4" fmla="*/ 796 w 796"/>
              <a:gd name="T5" fmla="*/ 74 h 612"/>
              <a:gd name="T6" fmla="*/ 789 w 796"/>
              <a:gd name="T7" fmla="*/ 207 h 612"/>
              <a:gd name="T8" fmla="*/ 760 w 796"/>
              <a:gd name="T9" fmla="*/ 612 h 612"/>
              <a:gd name="T10" fmla="*/ 656 w 796"/>
              <a:gd name="T11" fmla="*/ 605 h 612"/>
              <a:gd name="T12" fmla="*/ 331 w 796"/>
              <a:gd name="T13" fmla="*/ 576 h 612"/>
              <a:gd name="T14" fmla="*/ 0 w 796"/>
              <a:gd name="T15" fmla="*/ 534 h 612"/>
              <a:gd name="T16" fmla="*/ 80 w 796"/>
              <a:gd name="T17" fmla="*/ 0 h 612"/>
              <a:gd name="T18" fmla="*/ 80 w 796"/>
              <a:gd name="T19"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6" h="612">
                <a:moveTo>
                  <a:pt x="80" y="0"/>
                </a:moveTo>
                <a:lnTo>
                  <a:pt x="591" y="57"/>
                </a:lnTo>
                <a:lnTo>
                  <a:pt x="796" y="74"/>
                </a:lnTo>
                <a:lnTo>
                  <a:pt x="789" y="207"/>
                </a:lnTo>
                <a:lnTo>
                  <a:pt x="760" y="612"/>
                </a:lnTo>
                <a:lnTo>
                  <a:pt x="656" y="605"/>
                </a:lnTo>
                <a:lnTo>
                  <a:pt x="331" y="576"/>
                </a:lnTo>
                <a:lnTo>
                  <a:pt x="0" y="534"/>
                </a:lnTo>
                <a:lnTo>
                  <a:pt x="80" y="0"/>
                </a:lnTo>
                <a:lnTo>
                  <a:pt x="80" y="0"/>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16" name="Freeform 1125"/>
          <p:cNvSpPr>
            <a:spLocks/>
          </p:cNvSpPr>
          <p:nvPr/>
        </p:nvSpPr>
        <p:spPr bwMode="auto">
          <a:xfrm>
            <a:off x="3747131" y="4197893"/>
            <a:ext cx="856009" cy="859572"/>
          </a:xfrm>
          <a:custGeom>
            <a:avLst/>
            <a:gdLst>
              <a:gd name="T0" fmla="*/ 97 w 768"/>
              <a:gd name="T1" fmla="*/ 764 h 764"/>
              <a:gd name="T2" fmla="*/ 106 w 768"/>
              <a:gd name="T3" fmla="*/ 707 h 764"/>
              <a:gd name="T4" fmla="*/ 298 w 768"/>
              <a:gd name="T5" fmla="*/ 732 h 764"/>
              <a:gd name="T6" fmla="*/ 290 w 768"/>
              <a:gd name="T7" fmla="*/ 704 h 764"/>
              <a:gd name="T8" fmla="*/ 705 w 768"/>
              <a:gd name="T9" fmla="*/ 742 h 764"/>
              <a:gd name="T10" fmla="*/ 768 w 768"/>
              <a:gd name="T11" fmla="*/ 71 h 764"/>
              <a:gd name="T12" fmla="*/ 443 w 768"/>
              <a:gd name="T13" fmla="*/ 42 h 764"/>
              <a:gd name="T14" fmla="*/ 112 w 768"/>
              <a:gd name="T15" fmla="*/ 0 h 764"/>
              <a:gd name="T16" fmla="*/ 0 w 768"/>
              <a:gd name="T17" fmla="*/ 751 h 764"/>
              <a:gd name="T18" fmla="*/ 97 w 768"/>
              <a:gd name="T19" fmla="*/ 764 h 764"/>
              <a:gd name="T20" fmla="*/ 97 w 768"/>
              <a:gd name="T21" fmla="*/ 76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764">
                <a:moveTo>
                  <a:pt x="97" y="764"/>
                </a:moveTo>
                <a:lnTo>
                  <a:pt x="106" y="707"/>
                </a:lnTo>
                <a:lnTo>
                  <a:pt x="298" y="732"/>
                </a:lnTo>
                <a:lnTo>
                  <a:pt x="290" y="704"/>
                </a:lnTo>
                <a:lnTo>
                  <a:pt x="705" y="742"/>
                </a:lnTo>
                <a:lnTo>
                  <a:pt x="768" y="71"/>
                </a:lnTo>
                <a:lnTo>
                  <a:pt x="443" y="42"/>
                </a:lnTo>
                <a:lnTo>
                  <a:pt x="112" y="0"/>
                </a:lnTo>
                <a:lnTo>
                  <a:pt x="0" y="751"/>
                </a:lnTo>
                <a:lnTo>
                  <a:pt x="97" y="764"/>
                </a:lnTo>
                <a:lnTo>
                  <a:pt x="97" y="764"/>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17" name="Freeform 1126"/>
          <p:cNvSpPr>
            <a:spLocks/>
          </p:cNvSpPr>
          <p:nvPr/>
        </p:nvSpPr>
        <p:spPr bwMode="auto">
          <a:xfrm>
            <a:off x="4074480" y="4350026"/>
            <a:ext cx="1692920" cy="1621901"/>
          </a:xfrm>
          <a:custGeom>
            <a:avLst/>
            <a:gdLst>
              <a:gd name="T0" fmla="*/ 0 w 1527"/>
              <a:gd name="T1" fmla="*/ 563 h 1439"/>
              <a:gd name="T2" fmla="*/ 415 w 1527"/>
              <a:gd name="T3" fmla="*/ 601 h 1439"/>
              <a:gd name="T4" fmla="*/ 472 w 1527"/>
              <a:gd name="T5" fmla="*/ 0 h 1439"/>
              <a:gd name="T6" fmla="*/ 803 w 1527"/>
              <a:gd name="T7" fmla="*/ 19 h 1439"/>
              <a:gd name="T8" fmla="*/ 791 w 1527"/>
              <a:gd name="T9" fmla="*/ 277 h 1439"/>
              <a:gd name="T10" fmla="*/ 824 w 1527"/>
              <a:gd name="T11" fmla="*/ 304 h 1439"/>
              <a:gd name="T12" fmla="*/ 854 w 1527"/>
              <a:gd name="T13" fmla="*/ 304 h 1439"/>
              <a:gd name="T14" fmla="*/ 879 w 1527"/>
              <a:gd name="T15" fmla="*/ 329 h 1439"/>
              <a:gd name="T16" fmla="*/ 928 w 1527"/>
              <a:gd name="T17" fmla="*/ 340 h 1439"/>
              <a:gd name="T18" fmla="*/ 1029 w 1527"/>
              <a:gd name="T19" fmla="*/ 384 h 1439"/>
              <a:gd name="T20" fmla="*/ 1046 w 1527"/>
              <a:gd name="T21" fmla="*/ 365 h 1439"/>
              <a:gd name="T22" fmla="*/ 1111 w 1527"/>
              <a:gd name="T23" fmla="*/ 403 h 1439"/>
              <a:gd name="T24" fmla="*/ 1196 w 1527"/>
              <a:gd name="T25" fmla="*/ 401 h 1439"/>
              <a:gd name="T26" fmla="*/ 1255 w 1527"/>
              <a:gd name="T27" fmla="*/ 384 h 1439"/>
              <a:gd name="T28" fmla="*/ 1337 w 1527"/>
              <a:gd name="T29" fmla="*/ 369 h 1439"/>
              <a:gd name="T30" fmla="*/ 1411 w 1527"/>
              <a:gd name="T31" fmla="*/ 409 h 1439"/>
              <a:gd name="T32" fmla="*/ 1423 w 1527"/>
              <a:gd name="T33" fmla="*/ 422 h 1439"/>
              <a:gd name="T34" fmla="*/ 1463 w 1527"/>
              <a:gd name="T35" fmla="*/ 422 h 1439"/>
              <a:gd name="T36" fmla="*/ 1470 w 1527"/>
              <a:gd name="T37" fmla="*/ 635 h 1439"/>
              <a:gd name="T38" fmla="*/ 1527 w 1527"/>
              <a:gd name="T39" fmla="*/ 739 h 1439"/>
              <a:gd name="T40" fmla="*/ 1506 w 1527"/>
              <a:gd name="T41" fmla="*/ 821 h 1439"/>
              <a:gd name="T42" fmla="*/ 1510 w 1527"/>
              <a:gd name="T43" fmla="*/ 889 h 1439"/>
              <a:gd name="T44" fmla="*/ 1485 w 1527"/>
              <a:gd name="T45" fmla="*/ 924 h 1439"/>
              <a:gd name="T46" fmla="*/ 1495 w 1527"/>
              <a:gd name="T47" fmla="*/ 935 h 1439"/>
              <a:gd name="T48" fmla="*/ 1432 w 1527"/>
              <a:gd name="T49" fmla="*/ 954 h 1439"/>
              <a:gd name="T50" fmla="*/ 1383 w 1527"/>
              <a:gd name="T51" fmla="*/ 960 h 1439"/>
              <a:gd name="T52" fmla="*/ 1392 w 1527"/>
              <a:gd name="T53" fmla="*/ 924 h 1439"/>
              <a:gd name="T54" fmla="*/ 1366 w 1527"/>
              <a:gd name="T55" fmla="*/ 945 h 1439"/>
              <a:gd name="T56" fmla="*/ 1367 w 1527"/>
              <a:gd name="T57" fmla="*/ 986 h 1439"/>
              <a:gd name="T58" fmla="*/ 1333 w 1527"/>
              <a:gd name="T59" fmla="*/ 1030 h 1439"/>
              <a:gd name="T60" fmla="*/ 1153 w 1527"/>
              <a:gd name="T61" fmla="*/ 1121 h 1439"/>
              <a:gd name="T62" fmla="*/ 1096 w 1527"/>
              <a:gd name="T63" fmla="*/ 1180 h 1439"/>
              <a:gd name="T64" fmla="*/ 1042 w 1527"/>
              <a:gd name="T65" fmla="*/ 1308 h 1439"/>
              <a:gd name="T66" fmla="*/ 1086 w 1527"/>
              <a:gd name="T67" fmla="*/ 1439 h 1439"/>
              <a:gd name="T68" fmla="*/ 1044 w 1527"/>
              <a:gd name="T69" fmla="*/ 1439 h 1439"/>
              <a:gd name="T70" fmla="*/ 848 w 1527"/>
              <a:gd name="T71" fmla="*/ 1370 h 1439"/>
              <a:gd name="T72" fmla="*/ 827 w 1527"/>
              <a:gd name="T73" fmla="*/ 1313 h 1439"/>
              <a:gd name="T74" fmla="*/ 807 w 1527"/>
              <a:gd name="T75" fmla="*/ 1289 h 1439"/>
              <a:gd name="T76" fmla="*/ 801 w 1527"/>
              <a:gd name="T77" fmla="*/ 1213 h 1439"/>
              <a:gd name="T78" fmla="*/ 763 w 1527"/>
              <a:gd name="T79" fmla="*/ 1186 h 1439"/>
              <a:gd name="T80" fmla="*/ 658 w 1527"/>
              <a:gd name="T81" fmla="*/ 984 h 1439"/>
              <a:gd name="T82" fmla="*/ 607 w 1527"/>
              <a:gd name="T83" fmla="*/ 946 h 1439"/>
              <a:gd name="T84" fmla="*/ 592 w 1527"/>
              <a:gd name="T85" fmla="*/ 914 h 1439"/>
              <a:gd name="T86" fmla="*/ 438 w 1527"/>
              <a:gd name="T87" fmla="*/ 907 h 1439"/>
              <a:gd name="T88" fmla="*/ 356 w 1527"/>
              <a:gd name="T89" fmla="*/ 1002 h 1439"/>
              <a:gd name="T90" fmla="*/ 217 w 1527"/>
              <a:gd name="T91" fmla="*/ 903 h 1439"/>
              <a:gd name="T92" fmla="*/ 175 w 1527"/>
              <a:gd name="T93" fmla="*/ 766 h 1439"/>
              <a:gd name="T94" fmla="*/ 42 w 1527"/>
              <a:gd name="T95" fmla="*/ 639 h 1439"/>
              <a:gd name="T96" fmla="*/ 27 w 1527"/>
              <a:gd name="T97" fmla="*/ 597 h 1439"/>
              <a:gd name="T98" fmla="*/ 8 w 1527"/>
              <a:gd name="T99" fmla="*/ 591 h 1439"/>
              <a:gd name="T100" fmla="*/ 0 w 1527"/>
              <a:gd name="T101" fmla="*/ 563 h 1439"/>
              <a:gd name="T102" fmla="*/ 0 w 1527"/>
              <a:gd name="T103" fmla="*/ 56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7" h="1439">
                <a:moveTo>
                  <a:pt x="0" y="563"/>
                </a:moveTo>
                <a:lnTo>
                  <a:pt x="415" y="601"/>
                </a:lnTo>
                <a:lnTo>
                  <a:pt x="472" y="0"/>
                </a:lnTo>
                <a:lnTo>
                  <a:pt x="803" y="19"/>
                </a:lnTo>
                <a:lnTo>
                  <a:pt x="791" y="277"/>
                </a:lnTo>
                <a:lnTo>
                  <a:pt x="824" y="304"/>
                </a:lnTo>
                <a:lnTo>
                  <a:pt x="854" y="304"/>
                </a:lnTo>
                <a:lnTo>
                  <a:pt x="879" y="329"/>
                </a:lnTo>
                <a:lnTo>
                  <a:pt x="928" y="340"/>
                </a:lnTo>
                <a:lnTo>
                  <a:pt x="1029" y="384"/>
                </a:lnTo>
                <a:lnTo>
                  <a:pt x="1046" y="365"/>
                </a:lnTo>
                <a:lnTo>
                  <a:pt x="1111" y="403"/>
                </a:lnTo>
                <a:lnTo>
                  <a:pt x="1196" y="401"/>
                </a:lnTo>
                <a:lnTo>
                  <a:pt x="1255" y="384"/>
                </a:lnTo>
                <a:lnTo>
                  <a:pt x="1337" y="369"/>
                </a:lnTo>
                <a:lnTo>
                  <a:pt x="1411" y="409"/>
                </a:lnTo>
                <a:lnTo>
                  <a:pt x="1423" y="422"/>
                </a:lnTo>
                <a:lnTo>
                  <a:pt x="1463" y="422"/>
                </a:lnTo>
                <a:lnTo>
                  <a:pt x="1470" y="635"/>
                </a:lnTo>
                <a:lnTo>
                  <a:pt x="1527" y="739"/>
                </a:lnTo>
                <a:lnTo>
                  <a:pt x="1506" y="821"/>
                </a:lnTo>
                <a:lnTo>
                  <a:pt x="1510" y="889"/>
                </a:lnTo>
                <a:lnTo>
                  <a:pt x="1485" y="924"/>
                </a:lnTo>
                <a:lnTo>
                  <a:pt x="1495" y="935"/>
                </a:lnTo>
                <a:lnTo>
                  <a:pt x="1432" y="954"/>
                </a:lnTo>
                <a:lnTo>
                  <a:pt x="1383" y="960"/>
                </a:lnTo>
                <a:lnTo>
                  <a:pt x="1392" y="924"/>
                </a:lnTo>
                <a:lnTo>
                  <a:pt x="1366" y="945"/>
                </a:lnTo>
                <a:lnTo>
                  <a:pt x="1367" y="986"/>
                </a:lnTo>
                <a:lnTo>
                  <a:pt x="1333" y="1030"/>
                </a:lnTo>
                <a:lnTo>
                  <a:pt x="1153" y="1121"/>
                </a:lnTo>
                <a:lnTo>
                  <a:pt x="1096" y="1180"/>
                </a:lnTo>
                <a:lnTo>
                  <a:pt x="1042" y="1308"/>
                </a:lnTo>
                <a:lnTo>
                  <a:pt x="1086" y="1439"/>
                </a:lnTo>
                <a:lnTo>
                  <a:pt x="1044" y="1439"/>
                </a:lnTo>
                <a:lnTo>
                  <a:pt x="848" y="1370"/>
                </a:lnTo>
                <a:lnTo>
                  <a:pt x="827" y="1313"/>
                </a:lnTo>
                <a:lnTo>
                  <a:pt x="807" y="1289"/>
                </a:lnTo>
                <a:lnTo>
                  <a:pt x="801" y="1213"/>
                </a:lnTo>
                <a:lnTo>
                  <a:pt x="763" y="1186"/>
                </a:lnTo>
                <a:lnTo>
                  <a:pt x="658" y="984"/>
                </a:lnTo>
                <a:lnTo>
                  <a:pt x="607" y="946"/>
                </a:lnTo>
                <a:lnTo>
                  <a:pt x="592" y="914"/>
                </a:lnTo>
                <a:lnTo>
                  <a:pt x="438" y="907"/>
                </a:lnTo>
                <a:lnTo>
                  <a:pt x="356" y="1002"/>
                </a:lnTo>
                <a:lnTo>
                  <a:pt x="217" y="903"/>
                </a:lnTo>
                <a:lnTo>
                  <a:pt x="175" y="766"/>
                </a:lnTo>
                <a:lnTo>
                  <a:pt x="42" y="639"/>
                </a:lnTo>
                <a:lnTo>
                  <a:pt x="27" y="597"/>
                </a:lnTo>
                <a:lnTo>
                  <a:pt x="8" y="591"/>
                </a:lnTo>
                <a:lnTo>
                  <a:pt x="0" y="563"/>
                </a:lnTo>
                <a:lnTo>
                  <a:pt x="0" y="563"/>
                </a:lnTo>
                <a:close/>
              </a:path>
            </a:pathLst>
          </a:custGeom>
          <a:solidFill>
            <a:schemeClr val="accent3">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18" name="Freeform 1127"/>
          <p:cNvSpPr>
            <a:spLocks/>
          </p:cNvSpPr>
          <p:nvPr/>
        </p:nvSpPr>
        <p:spPr bwMode="auto">
          <a:xfrm>
            <a:off x="4597933" y="2459646"/>
            <a:ext cx="802184" cy="493169"/>
          </a:xfrm>
          <a:custGeom>
            <a:avLst/>
            <a:gdLst>
              <a:gd name="T0" fmla="*/ 38 w 718"/>
              <a:gd name="T1" fmla="*/ 0 h 441"/>
              <a:gd name="T2" fmla="*/ 663 w 718"/>
              <a:gd name="T3" fmla="*/ 32 h 441"/>
              <a:gd name="T4" fmla="*/ 667 w 718"/>
              <a:gd name="T5" fmla="*/ 142 h 441"/>
              <a:gd name="T6" fmla="*/ 696 w 718"/>
              <a:gd name="T7" fmla="*/ 234 h 441"/>
              <a:gd name="T8" fmla="*/ 699 w 718"/>
              <a:gd name="T9" fmla="*/ 348 h 441"/>
              <a:gd name="T10" fmla="*/ 718 w 718"/>
              <a:gd name="T11" fmla="*/ 441 h 441"/>
              <a:gd name="T12" fmla="*/ 340 w 718"/>
              <a:gd name="T13" fmla="*/ 429 h 441"/>
              <a:gd name="T14" fmla="*/ 0 w 718"/>
              <a:gd name="T15" fmla="*/ 405 h 441"/>
              <a:gd name="T16" fmla="*/ 38 w 718"/>
              <a:gd name="T17" fmla="*/ 0 h 441"/>
              <a:gd name="T18" fmla="*/ 38 w 718"/>
              <a:gd name="T19"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8" h="441">
                <a:moveTo>
                  <a:pt x="38" y="0"/>
                </a:moveTo>
                <a:lnTo>
                  <a:pt x="663" y="32"/>
                </a:lnTo>
                <a:lnTo>
                  <a:pt x="667" y="142"/>
                </a:lnTo>
                <a:lnTo>
                  <a:pt x="696" y="234"/>
                </a:lnTo>
                <a:lnTo>
                  <a:pt x="699" y="348"/>
                </a:lnTo>
                <a:lnTo>
                  <a:pt x="718" y="441"/>
                </a:lnTo>
                <a:lnTo>
                  <a:pt x="340" y="429"/>
                </a:lnTo>
                <a:lnTo>
                  <a:pt x="0" y="405"/>
                </a:lnTo>
                <a:lnTo>
                  <a:pt x="38" y="0"/>
                </a:lnTo>
                <a:lnTo>
                  <a:pt x="38" y="0"/>
                </a:lnTo>
                <a:close/>
              </a:path>
            </a:pathLst>
          </a:custGeom>
          <a:solidFill>
            <a:srgbClr val="87B5A8"/>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19" name="Freeform 1128"/>
          <p:cNvSpPr>
            <a:spLocks/>
          </p:cNvSpPr>
          <p:nvPr/>
        </p:nvSpPr>
        <p:spPr bwMode="auto">
          <a:xfrm>
            <a:off x="4556261" y="2912876"/>
            <a:ext cx="856009" cy="564365"/>
          </a:xfrm>
          <a:custGeom>
            <a:avLst/>
            <a:gdLst>
              <a:gd name="T0" fmla="*/ 38 w 768"/>
              <a:gd name="T1" fmla="*/ 0 h 502"/>
              <a:gd name="T2" fmla="*/ 378 w 768"/>
              <a:gd name="T3" fmla="*/ 24 h 502"/>
              <a:gd name="T4" fmla="*/ 756 w 768"/>
              <a:gd name="T5" fmla="*/ 36 h 502"/>
              <a:gd name="T6" fmla="*/ 732 w 768"/>
              <a:gd name="T7" fmla="*/ 83 h 502"/>
              <a:gd name="T8" fmla="*/ 768 w 768"/>
              <a:gd name="T9" fmla="*/ 118 h 502"/>
              <a:gd name="T10" fmla="*/ 766 w 768"/>
              <a:gd name="T11" fmla="*/ 365 h 502"/>
              <a:gd name="T12" fmla="*/ 751 w 768"/>
              <a:gd name="T13" fmla="*/ 363 h 502"/>
              <a:gd name="T14" fmla="*/ 753 w 768"/>
              <a:gd name="T15" fmla="*/ 395 h 502"/>
              <a:gd name="T16" fmla="*/ 764 w 768"/>
              <a:gd name="T17" fmla="*/ 420 h 502"/>
              <a:gd name="T18" fmla="*/ 756 w 768"/>
              <a:gd name="T19" fmla="*/ 443 h 502"/>
              <a:gd name="T20" fmla="*/ 764 w 768"/>
              <a:gd name="T21" fmla="*/ 502 h 502"/>
              <a:gd name="T22" fmla="*/ 747 w 768"/>
              <a:gd name="T23" fmla="*/ 496 h 502"/>
              <a:gd name="T24" fmla="*/ 728 w 768"/>
              <a:gd name="T25" fmla="*/ 473 h 502"/>
              <a:gd name="T26" fmla="*/ 659 w 768"/>
              <a:gd name="T27" fmla="*/ 450 h 502"/>
              <a:gd name="T28" fmla="*/ 593 w 768"/>
              <a:gd name="T29" fmla="*/ 454 h 502"/>
              <a:gd name="T30" fmla="*/ 555 w 768"/>
              <a:gd name="T31" fmla="*/ 426 h 502"/>
              <a:gd name="T32" fmla="*/ 0 w 768"/>
              <a:gd name="T33" fmla="*/ 393 h 502"/>
              <a:gd name="T34" fmla="*/ 38 w 768"/>
              <a:gd name="T35" fmla="*/ 0 h 502"/>
              <a:gd name="T36" fmla="*/ 38 w 768"/>
              <a:gd name="T3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8" h="502">
                <a:moveTo>
                  <a:pt x="38" y="0"/>
                </a:moveTo>
                <a:lnTo>
                  <a:pt x="378" y="24"/>
                </a:lnTo>
                <a:lnTo>
                  <a:pt x="756" y="36"/>
                </a:lnTo>
                <a:lnTo>
                  <a:pt x="732" y="83"/>
                </a:lnTo>
                <a:lnTo>
                  <a:pt x="768" y="118"/>
                </a:lnTo>
                <a:lnTo>
                  <a:pt x="766" y="365"/>
                </a:lnTo>
                <a:lnTo>
                  <a:pt x="751" y="363"/>
                </a:lnTo>
                <a:lnTo>
                  <a:pt x="753" y="395"/>
                </a:lnTo>
                <a:lnTo>
                  <a:pt x="764" y="420"/>
                </a:lnTo>
                <a:lnTo>
                  <a:pt x="756" y="443"/>
                </a:lnTo>
                <a:lnTo>
                  <a:pt x="764" y="502"/>
                </a:lnTo>
                <a:lnTo>
                  <a:pt x="747" y="496"/>
                </a:lnTo>
                <a:lnTo>
                  <a:pt x="728" y="473"/>
                </a:lnTo>
                <a:lnTo>
                  <a:pt x="659" y="450"/>
                </a:lnTo>
                <a:lnTo>
                  <a:pt x="593" y="454"/>
                </a:lnTo>
                <a:lnTo>
                  <a:pt x="555" y="426"/>
                </a:lnTo>
                <a:lnTo>
                  <a:pt x="0" y="393"/>
                </a:lnTo>
                <a:lnTo>
                  <a:pt x="38" y="0"/>
                </a:lnTo>
                <a:lnTo>
                  <a:pt x="38" y="0"/>
                </a:lnTo>
                <a:close/>
              </a:path>
            </a:pathLst>
          </a:custGeom>
          <a:solidFill>
            <a:srgbClr val="477367"/>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0" name="Freeform 1129"/>
          <p:cNvSpPr>
            <a:spLocks/>
          </p:cNvSpPr>
          <p:nvPr/>
        </p:nvSpPr>
        <p:spPr bwMode="auto">
          <a:xfrm>
            <a:off x="4531952" y="3355685"/>
            <a:ext cx="1000125" cy="498379"/>
          </a:xfrm>
          <a:custGeom>
            <a:avLst/>
            <a:gdLst>
              <a:gd name="T0" fmla="*/ 25 w 901"/>
              <a:gd name="T1" fmla="*/ 0 h 439"/>
              <a:gd name="T2" fmla="*/ 580 w 901"/>
              <a:gd name="T3" fmla="*/ 33 h 439"/>
              <a:gd name="T4" fmla="*/ 618 w 901"/>
              <a:gd name="T5" fmla="*/ 61 h 439"/>
              <a:gd name="T6" fmla="*/ 684 w 901"/>
              <a:gd name="T7" fmla="*/ 57 h 439"/>
              <a:gd name="T8" fmla="*/ 753 w 901"/>
              <a:gd name="T9" fmla="*/ 80 h 439"/>
              <a:gd name="T10" fmla="*/ 772 w 901"/>
              <a:gd name="T11" fmla="*/ 103 h 439"/>
              <a:gd name="T12" fmla="*/ 789 w 901"/>
              <a:gd name="T13" fmla="*/ 109 h 439"/>
              <a:gd name="T14" fmla="*/ 819 w 901"/>
              <a:gd name="T15" fmla="*/ 192 h 439"/>
              <a:gd name="T16" fmla="*/ 819 w 901"/>
              <a:gd name="T17" fmla="*/ 217 h 439"/>
              <a:gd name="T18" fmla="*/ 840 w 901"/>
              <a:gd name="T19" fmla="*/ 257 h 439"/>
              <a:gd name="T20" fmla="*/ 850 w 901"/>
              <a:gd name="T21" fmla="*/ 320 h 439"/>
              <a:gd name="T22" fmla="*/ 844 w 901"/>
              <a:gd name="T23" fmla="*/ 339 h 439"/>
              <a:gd name="T24" fmla="*/ 857 w 901"/>
              <a:gd name="T25" fmla="*/ 359 h 439"/>
              <a:gd name="T26" fmla="*/ 901 w 901"/>
              <a:gd name="T27" fmla="*/ 439 h 439"/>
              <a:gd name="T28" fmla="*/ 500 w 901"/>
              <a:gd name="T29" fmla="*/ 435 h 439"/>
              <a:gd name="T30" fmla="*/ 198 w 901"/>
              <a:gd name="T31" fmla="*/ 418 h 439"/>
              <a:gd name="T32" fmla="*/ 205 w 901"/>
              <a:gd name="T33" fmla="*/ 285 h 439"/>
              <a:gd name="T34" fmla="*/ 0 w 901"/>
              <a:gd name="T35" fmla="*/ 268 h 439"/>
              <a:gd name="T36" fmla="*/ 25 w 901"/>
              <a:gd name="T37" fmla="*/ 0 h 439"/>
              <a:gd name="T38" fmla="*/ 25 w 901"/>
              <a:gd name="T39"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1" h="439">
                <a:moveTo>
                  <a:pt x="25" y="0"/>
                </a:moveTo>
                <a:lnTo>
                  <a:pt x="580" y="33"/>
                </a:lnTo>
                <a:lnTo>
                  <a:pt x="618" y="61"/>
                </a:lnTo>
                <a:lnTo>
                  <a:pt x="684" y="57"/>
                </a:lnTo>
                <a:lnTo>
                  <a:pt x="753" y="80"/>
                </a:lnTo>
                <a:lnTo>
                  <a:pt x="772" y="103"/>
                </a:lnTo>
                <a:lnTo>
                  <a:pt x="789" y="109"/>
                </a:lnTo>
                <a:lnTo>
                  <a:pt x="819" y="192"/>
                </a:lnTo>
                <a:lnTo>
                  <a:pt x="819" y="217"/>
                </a:lnTo>
                <a:lnTo>
                  <a:pt x="840" y="257"/>
                </a:lnTo>
                <a:lnTo>
                  <a:pt x="850" y="320"/>
                </a:lnTo>
                <a:lnTo>
                  <a:pt x="844" y="339"/>
                </a:lnTo>
                <a:lnTo>
                  <a:pt x="857" y="359"/>
                </a:lnTo>
                <a:lnTo>
                  <a:pt x="901" y="439"/>
                </a:lnTo>
                <a:lnTo>
                  <a:pt x="500" y="435"/>
                </a:lnTo>
                <a:lnTo>
                  <a:pt x="198" y="418"/>
                </a:lnTo>
                <a:lnTo>
                  <a:pt x="205" y="285"/>
                </a:lnTo>
                <a:lnTo>
                  <a:pt x="0" y="268"/>
                </a:lnTo>
                <a:lnTo>
                  <a:pt x="25" y="0"/>
                </a:lnTo>
                <a:lnTo>
                  <a:pt x="25" y="0"/>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1" name="Freeform 1130"/>
          <p:cNvSpPr>
            <a:spLocks/>
          </p:cNvSpPr>
          <p:nvPr/>
        </p:nvSpPr>
        <p:spPr bwMode="auto">
          <a:xfrm>
            <a:off x="4722949" y="3831489"/>
            <a:ext cx="899418" cy="477541"/>
          </a:xfrm>
          <a:custGeom>
            <a:avLst/>
            <a:gdLst>
              <a:gd name="T0" fmla="*/ 29 w 812"/>
              <a:gd name="T1" fmla="*/ 0 h 426"/>
              <a:gd name="T2" fmla="*/ 331 w 812"/>
              <a:gd name="T3" fmla="*/ 17 h 426"/>
              <a:gd name="T4" fmla="*/ 732 w 812"/>
              <a:gd name="T5" fmla="*/ 21 h 426"/>
              <a:gd name="T6" fmla="*/ 755 w 812"/>
              <a:gd name="T7" fmla="*/ 40 h 426"/>
              <a:gd name="T8" fmla="*/ 766 w 812"/>
              <a:gd name="T9" fmla="*/ 36 h 426"/>
              <a:gd name="T10" fmla="*/ 782 w 812"/>
              <a:gd name="T11" fmla="*/ 57 h 426"/>
              <a:gd name="T12" fmla="*/ 768 w 812"/>
              <a:gd name="T13" fmla="*/ 57 h 426"/>
              <a:gd name="T14" fmla="*/ 755 w 812"/>
              <a:gd name="T15" fmla="*/ 86 h 426"/>
              <a:gd name="T16" fmla="*/ 787 w 812"/>
              <a:gd name="T17" fmla="*/ 132 h 426"/>
              <a:gd name="T18" fmla="*/ 812 w 812"/>
              <a:gd name="T19" fmla="*/ 137 h 426"/>
              <a:gd name="T20" fmla="*/ 808 w 812"/>
              <a:gd name="T21" fmla="*/ 424 h 426"/>
              <a:gd name="T22" fmla="*/ 464 w 812"/>
              <a:gd name="T23" fmla="*/ 426 h 426"/>
              <a:gd name="T24" fmla="*/ 0 w 812"/>
              <a:gd name="T25" fmla="*/ 405 h 426"/>
              <a:gd name="T26" fmla="*/ 29 w 812"/>
              <a:gd name="T27" fmla="*/ 0 h 426"/>
              <a:gd name="T28" fmla="*/ 29 w 812"/>
              <a:gd name="T29" fmla="*/ 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2" h="426">
                <a:moveTo>
                  <a:pt x="29" y="0"/>
                </a:moveTo>
                <a:lnTo>
                  <a:pt x="331" y="17"/>
                </a:lnTo>
                <a:lnTo>
                  <a:pt x="732" y="21"/>
                </a:lnTo>
                <a:lnTo>
                  <a:pt x="755" y="40"/>
                </a:lnTo>
                <a:lnTo>
                  <a:pt x="766" y="36"/>
                </a:lnTo>
                <a:lnTo>
                  <a:pt x="782" y="57"/>
                </a:lnTo>
                <a:lnTo>
                  <a:pt x="768" y="57"/>
                </a:lnTo>
                <a:lnTo>
                  <a:pt x="755" y="86"/>
                </a:lnTo>
                <a:lnTo>
                  <a:pt x="787" y="132"/>
                </a:lnTo>
                <a:lnTo>
                  <a:pt x="812" y="137"/>
                </a:lnTo>
                <a:lnTo>
                  <a:pt x="808" y="424"/>
                </a:lnTo>
                <a:lnTo>
                  <a:pt x="464" y="426"/>
                </a:lnTo>
                <a:lnTo>
                  <a:pt x="0" y="405"/>
                </a:lnTo>
                <a:lnTo>
                  <a:pt x="29" y="0"/>
                </a:lnTo>
                <a:lnTo>
                  <a:pt x="29" y="0"/>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2" name="Freeform 1131"/>
          <p:cNvSpPr>
            <a:spLocks/>
          </p:cNvSpPr>
          <p:nvPr/>
        </p:nvSpPr>
        <p:spPr bwMode="auto">
          <a:xfrm>
            <a:off x="4594460" y="4273967"/>
            <a:ext cx="1048743" cy="536582"/>
          </a:xfrm>
          <a:custGeom>
            <a:avLst/>
            <a:gdLst>
              <a:gd name="T0" fmla="*/ 6 w 943"/>
              <a:gd name="T1" fmla="*/ 0 h 479"/>
              <a:gd name="T2" fmla="*/ 110 w 943"/>
              <a:gd name="T3" fmla="*/ 7 h 479"/>
              <a:gd name="T4" fmla="*/ 574 w 943"/>
              <a:gd name="T5" fmla="*/ 28 h 479"/>
              <a:gd name="T6" fmla="*/ 918 w 943"/>
              <a:gd name="T7" fmla="*/ 26 h 479"/>
              <a:gd name="T8" fmla="*/ 922 w 943"/>
              <a:gd name="T9" fmla="*/ 97 h 479"/>
              <a:gd name="T10" fmla="*/ 943 w 943"/>
              <a:gd name="T11" fmla="*/ 247 h 479"/>
              <a:gd name="T12" fmla="*/ 939 w 943"/>
              <a:gd name="T13" fmla="*/ 479 h 479"/>
              <a:gd name="T14" fmla="*/ 865 w 943"/>
              <a:gd name="T15" fmla="*/ 439 h 479"/>
              <a:gd name="T16" fmla="*/ 783 w 943"/>
              <a:gd name="T17" fmla="*/ 454 h 479"/>
              <a:gd name="T18" fmla="*/ 724 w 943"/>
              <a:gd name="T19" fmla="*/ 471 h 479"/>
              <a:gd name="T20" fmla="*/ 639 w 943"/>
              <a:gd name="T21" fmla="*/ 473 h 479"/>
              <a:gd name="T22" fmla="*/ 574 w 943"/>
              <a:gd name="T23" fmla="*/ 435 h 479"/>
              <a:gd name="T24" fmla="*/ 557 w 943"/>
              <a:gd name="T25" fmla="*/ 454 h 479"/>
              <a:gd name="T26" fmla="*/ 456 w 943"/>
              <a:gd name="T27" fmla="*/ 410 h 479"/>
              <a:gd name="T28" fmla="*/ 407 w 943"/>
              <a:gd name="T29" fmla="*/ 399 h 479"/>
              <a:gd name="T30" fmla="*/ 382 w 943"/>
              <a:gd name="T31" fmla="*/ 376 h 479"/>
              <a:gd name="T32" fmla="*/ 352 w 943"/>
              <a:gd name="T33" fmla="*/ 374 h 479"/>
              <a:gd name="T34" fmla="*/ 319 w 943"/>
              <a:gd name="T35" fmla="*/ 347 h 479"/>
              <a:gd name="T36" fmla="*/ 331 w 943"/>
              <a:gd name="T37" fmla="*/ 89 h 479"/>
              <a:gd name="T38" fmla="*/ 0 w 943"/>
              <a:gd name="T39" fmla="*/ 70 h 479"/>
              <a:gd name="T40" fmla="*/ 6 w 943"/>
              <a:gd name="T41" fmla="*/ 0 h 479"/>
              <a:gd name="T42" fmla="*/ 6 w 943"/>
              <a:gd name="T4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3" h="479">
                <a:moveTo>
                  <a:pt x="6" y="0"/>
                </a:moveTo>
                <a:lnTo>
                  <a:pt x="110" y="7"/>
                </a:lnTo>
                <a:lnTo>
                  <a:pt x="574" y="28"/>
                </a:lnTo>
                <a:lnTo>
                  <a:pt x="918" y="26"/>
                </a:lnTo>
                <a:lnTo>
                  <a:pt x="922" y="97"/>
                </a:lnTo>
                <a:lnTo>
                  <a:pt x="943" y="247"/>
                </a:lnTo>
                <a:lnTo>
                  <a:pt x="939" y="479"/>
                </a:lnTo>
                <a:lnTo>
                  <a:pt x="865" y="439"/>
                </a:lnTo>
                <a:lnTo>
                  <a:pt x="783" y="454"/>
                </a:lnTo>
                <a:lnTo>
                  <a:pt x="724" y="471"/>
                </a:lnTo>
                <a:lnTo>
                  <a:pt x="639" y="473"/>
                </a:lnTo>
                <a:lnTo>
                  <a:pt x="574" y="435"/>
                </a:lnTo>
                <a:lnTo>
                  <a:pt x="557" y="454"/>
                </a:lnTo>
                <a:lnTo>
                  <a:pt x="456" y="410"/>
                </a:lnTo>
                <a:lnTo>
                  <a:pt x="407" y="399"/>
                </a:lnTo>
                <a:lnTo>
                  <a:pt x="382" y="376"/>
                </a:lnTo>
                <a:lnTo>
                  <a:pt x="352" y="374"/>
                </a:lnTo>
                <a:lnTo>
                  <a:pt x="319" y="347"/>
                </a:lnTo>
                <a:lnTo>
                  <a:pt x="331" y="89"/>
                </a:lnTo>
                <a:lnTo>
                  <a:pt x="0" y="70"/>
                </a:lnTo>
                <a:lnTo>
                  <a:pt x="6" y="0"/>
                </a:lnTo>
                <a:lnTo>
                  <a:pt x="6" y="0"/>
                </a:lnTo>
                <a:close/>
              </a:path>
            </a:pathLst>
          </a:custGeom>
          <a:solidFill>
            <a:schemeClr val="accent3">
              <a:lumMod val="5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3" name="Freeform 1132"/>
          <p:cNvSpPr>
            <a:spLocks/>
          </p:cNvSpPr>
          <p:nvPr/>
        </p:nvSpPr>
        <p:spPr bwMode="auto">
          <a:xfrm>
            <a:off x="5337609" y="2456173"/>
            <a:ext cx="793502" cy="873465"/>
          </a:xfrm>
          <a:custGeom>
            <a:avLst/>
            <a:gdLst>
              <a:gd name="T0" fmla="*/ 4 w 711"/>
              <a:gd name="T1" fmla="*/ 146 h 774"/>
              <a:gd name="T2" fmla="*/ 33 w 711"/>
              <a:gd name="T3" fmla="*/ 238 h 774"/>
              <a:gd name="T4" fmla="*/ 36 w 711"/>
              <a:gd name="T5" fmla="*/ 352 h 774"/>
              <a:gd name="T6" fmla="*/ 55 w 711"/>
              <a:gd name="T7" fmla="*/ 445 h 774"/>
              <a:gd name="T8" fmla="*/ 31 w 711"/>
              <a:gd name="T9" fmla="*/ 492 h 774"/>
              <a:gd name="T10" fmla="*/ 67 w 711"/>
              <a:gd name="T11" fmla="*/ 527 h 774"/>
              <a:gd name="T12" fmla="*/ 65 w 711"/>
              <a:gd name="T13" fmla="*/ 774 h 774"/>
              <a:gd name="T14" fmla="*/ 584 w 711"/>
              <a:gd name="T15" fmla="*/ 764 h 774"/>
              <a:gd name="T16" fmla="*/ 576 w 711"/>
              <a:gd name="T17" fmla="*/ 715 h 774"/>
              <a:gd name="T18" fmla="*/ 519 w 711"/>
              <a:gd name="T19" fmla="*/ 673 h 774"/>
              <a:gd name="T20" fmla="*/ 493 w 711"/>
              <a:gd name="T21" fmla="*/ 643 h 774"/>
              <a:gd name="T22" fmla="*/ 422 w 711"/>
              <a:gd name="T23" fmla="*/ 599 h 774"/>
              <a:gd name="T24" fmla="*/ 424 w 711"/>
              <a:gd name="T25" fmla="*/ 529 h 774"/>
              <a:gd name="T26" fmla="*/ 409 w 711"/>
              <a:gd name="T27" fmla="*/ 481 h 774"/>
              <a:gd name="T28" fmla="*/ 466 w 711"/>
              <a:gd name="T29" fmla="*/ 413 h 774"/>
              <a:gd name="T30" fmla="*/ 462 w 711"/>
              <a:gd name="T31" fmla="*/ 344 h 774"/>
              <a:gd name="T32" fmla="*/ 557 w 711"/>
              <a:gd name="T33" fmla="*/ 274 h 774"/>
              <a:gd name="T34" fmla="*/ 580 w 711"/>
              <a:gd name="T35" fmla="*/ 234 h 774"/>
              <a:gd name="T36" fmla="*/ 711 w 711"/>
              <a:gd name="T37" fmla="*/ 165 h 774"/>
              <a:gd name="T38" fmla="*/ 652 w 711"/>
              <a:gd name="T39" fmla="*/ 141 h 774"/>
              <a:gd name="T40" fmla="*/ 601 w 711"/>
              <a:gd name="T41" fmla="*/ 146 h 774"/>
              <a:gd name="T42" fmla="*/ 590 w 711"/>
              <a:gd name="T43" fmla="*/ 127 h 774"/>
              <a:gd name="T44" fmla="*/ 495 w 711"/>
              <a:gd name="T45" fmla="*/ 126 h 774"/>
              <a:gd name="T46" fmla="*/ 432 w 711"/>
              <a:gd name="T47" fmla="*/ 107 h 774"/>
              <a:gd name="T48" fmla="*/ 301 w 711"/>
              <a:gd name="T49" fmla="*/ 93 h 774"/>
              <a:gd name="T50" fmla="*/ 282 w 711"/>
              <a:gd name="T51" fmla="*/ 70 h 774"/>
              <a:gd name="T52" fmla="*/ 228 w 711"/>
              <a:gd name="T53" fmla="*/ 50 h 774"/>
              <a:gd name="T54" fmla="*/ 219 w 711"/>
              <a:gd name="T55" fmla="*/ 0 h 774"/>
              <a:gd name="T56" fmla="*/ 187 w 711"/>
              <a:gd name="T57" fmla="*/ 0 h 774"/>
              <a:gd name="T58" fmla="*/ 187 w 711"/>
              <a:gd name="T59" fmla="*/ 36 h 774"/>
              <a:gd name="T60" fmla="*/ 0 w 711"/>
              <a:gd name="T61" fmla="*/ 36 h 774"/>
              <a:gd name="T62" fmla="*/ 4 w 711"/>
              <a:gd name="T63" fmla="*/ 146 h 774"/>
              <a:gd name="T64" fmla="*/ 4 w 711"/>
              <a:gd name="T65" fmla="*/ 14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1" h="774">
                <a:moveTo>
                  <a:pt x="4" y="146"/>
                </a:moveTo>
                <a:lnTo>
                  <a:pt x="33" y="238"/>
                </a:lnTo>
                <a:lnTo>
                  <a:pt x="36" y="352"/>
                </a:lnTo>
                <a:lnTo>
                  <a:pt x="55" y="445"/>
                </a:lnTo>
                <a:lnTo>
                  <a:pt x="31" y="492"/>
                </a:lnTo>
                <a:lnTo>
                  <a:pt x="67" y="527"/>
                </a:lnTo>
                <a:lnTo>
                  <a:pt x="65" y="774"/>
                </a:lnTo>
                <a:lnTo>
                  <a:pt x="584" y="764"/>
                </a:lnTo>
                <a:lnTo>
                  <a:pt x="576" y="715"/>
                </a:lnTo>
                <a:lnTo>
                  <a:pt x="519" y="673"/>
                </a:lnTo>
                <a:lnTo>
                  <a:pt x="493" y="643"/>
                </a:lnTo>
                <a:lnTo>
                  <a:pt x="422" y="599"/>
                </a:lnTo>
                <a:lnTo>
                  <a:pt x="424" y="529"/>
                </a:lnTo>
                <a:lnTo>
                  <a:pt x="409" y="481"/>
                </a:lnTo>
                <a:lnTo>
                  <a:pt x="466" y="413"/>
                </a:lnTo>
                <a:lnTo>
                  <a:pt x="462" y="344"/>
                </a:lnTo>
                <a:lnTo>
                  <a:pt x="557" y="274"/>
                </a:lnTo>
                <a:lnTo>
                  <a:pt x="580" y="234"/>
                </a:lnTo>
                <a:lnTo>
                  <a:pt x="711" y="165"/>
                </a:lnTo>
                <a:lnTo>
                  <a:pt x="652" y="141"/>
                </a:lnTo>
                <a:lnTo>
                  <a:pt x="601" y="146"/>
                </a:lnTo>
                <a:lnTo>
                  <a:pt x="590" y="127"/>
                </a:lnTo>
                <a:lnTo>
                  <a:pt x="495" y="126"/>
                </a:lnTo>
                <a:lnTo>
                  <a:pt x="432" y="107"/>
                </a:lnTo>
                <a:lnTo>
                  <a:pt x="301" y="93"/>
                </a:lnTo>
                <a:lnTo>
                  <a:pt x="282" y="70"/>
                </a:lnTo>
                <a:lnTo>
                  <a:pt x="228" y="50"/>
                </a:lnTo>
                <a:lnTo>
                  <a:pt x="219" y="0"/>
                </a:lnTo>
                <a:lnTo>
                  <a:pt x="187" y="0"/>
                </a:lnTo>
                <a:lnTo>
                  <a:pt x="187" y="36"/>
                </a:lnTo>
                <a:lnTo>
                  <a:pt x="0" y="36"/>
                </a:lnTo>
                <a:lnTo>
                  <a:pt x="4" y="146"/>
                </a:lnTo>
                <a:lnTo>
                  <a:pt x="4" y="146"/>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4" name="Freeform 1133"/>
          <p:cNvSpPr>
            <a:spLocks/>
          </p:cNvSpPr>
          <p:nvPr/>
        </p:nvSpPr>
        <p:spPr bwMode="auto">
          <a:xfrm>
            <a:off x="5396646" y="3315746"/>
            <a:ext cx="722313" cy="472331"/>
          </a:xfrm>
          <a:custGeom>
            <a:avLst/>
            <a:gdLst>
              <a:gd name="T0" fmla="*/ 2 w 652"/>
              <a:gd name="T1" fmla="*/ 40 h 420"/>
              <a:gd name="T2" fmla="*/ 13 w 652"/>
              <a:gd name="T3" fmla="*/ 65 h 420"/>
              <a:gd name="T4" fmla="*/ 5 w 652"/>
              <a:gd name="T5" fmla="*/ 88 h 420"/>
              <a:gd name="T6" fmla="*/ 13 w 652"/>
              <a:gd name="T7" fmla="*/ 147 h 420"/>
              <a:gd name="T8" fmla="*/ 43 w 652"/>
              <a:gd name="T9" fmla="*/ 230 h 420"/>
              <a:gd name="T10" fmla="*/ 43 w 652"/>
              <a:gd name="T11" fmla="*/ 255 h 420"/>
              <a:gd name="T12" fmla="*/ 64 w 652"/>
              <a:gd name="T13" fmla="*/ 295 h 420"/>
              <a:gd name="T14" fmla="*/ 74 w 652"/>
              <a:gd name="T15" fmla="*/ 358 h 420"/>
              <a:gd name="T16" fmla="*/ 68 w 652"/>
              <a:gd name="T17" fmla="*/ 377 h 420"/>
              <a:gd name="T18" fmla="*/ 81 w 652"/>
              <a:gd name="T19" fmla="*/ 397 h 420"/>
              <a:gd name="T20" fmla="*/ 504 w 652"/>
              <a:gd name="T21" fmla="*/ 388 h 420"/>
              <a:gd name="T22" fmla="*/ 534 w 652"/>
              <a:gd name="T23" fmla="*/ 420 h 420"/>
              <a:gd name="T24" fmla="*/ 578 w 652"/>
              <a:gd name="T25" fmla="*/ 325 h 420"/>
              <a:gd name="T26" fmla="*/ 564 w 652"/>
              <a:gd name="T27" fmla="*/ 289 h 420"/>
              <a:gd name="T28" fmla="*/ 639 w 652"/>
              <a:gd name="T29" fmla="*/ 232 h 420"/>
              <a:gd name="T30" fmla="*/ 652 w 652"/>
              <a:gd name="T31" fmla="*/ 190 h 420"/>
              <a:gd name="T32" fmla="*/ 599 w 652"/>
              <a:gd name="T33" fmla="*/ 129 h 420"/>
              <a:gd name="T34" fmla="*/ 545 w 652"/>
              <a:gd name="T35" fmla="*/ 67 h 420"/>
              <a:gd name="T36" fmla="*/ 534 w 652"/>
              <a:gd name="T37" fmla="*/ 0 h 420"/>
              <a:gd name="T38" fmla="*/ 15 w 652"/>
              <a:gd name="T39" fmla="*/ 10 h 420"/>
              <a:gd name="T40" fmla="*/ 0 w 652"/>
              <a:gd name="T41" fmla="*/ 8 h 420"/>
              <a:gd name="T42" fmla="*/ 2 w 652"/>
              <a:gd name="T43" fmla="*/ 40 h 420"/>
              <a:gd name="T44" fmla="*/ 2 w 652"/>
              <a:gd name="T45"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2" h="420">
                <a:moveTo>
                  <a:pt x="2" y="40"/>
                </a:moveTo>
                <a:lnTo>
                  <a:pt x="13" y="65"/>
                </a:lnTo>
                <a:lnTo>
                  <a:pt x="5" y="88"/>
                </a:lnTo>
                <a:lnTo>
                  <a:pt x="13" y="147"/>
                </a:lnTo>
                <a:lnTo>
                  <a:pt x="43" y="230"/>
                </a:lnTo>
                <a:lnTo>
                  <a:pt x="43" y="255"/>
                </a:lnTo>
                <a:lnTo>
                  <a:pt x="64" y="295"/>
                </a:lnTo>
                <a:lnTo>
                  <a:pt x="74" y="358"/>
                </a:lnTo>
                <a:lnTo>
                  <a:pt x="68" y="377"/>
                </a:lnTo>
                <a:lnTo>
                  <a:pt x="81" y="397"/>
                </a:lnTo>
                <a:lnTo>
                  <a:pt x="504" y="388"/>
                </a:lnTo>
                <a:lnTo>
                  <a:pt x="534" y="420"/>
                </a:lnTo>
                <a:lnTo>
                  <a:pt x="578" y="325"/>
                </a:lnTo>
                <a:lnTo>
                  <a:pt x="564" y="289"/>
                </a:lnTo>
                <a:lnTo>
                  <a:pt x="639" y="232"/>
                </a:lnTo>
                <a:lnTo>
                  <a:pt x="652" y="190"/>
                </a:lnTo>
                <a:lnTo>
                  <a:pt x="599" y="129"/>
                </a:lnTo>
                <a:lnTo>
                  <a:pt x="545" y="67"/>
                </a:lnTo>
                <a:lnTo>
                  <a:pt x="534" y="0"/>
                </a:lnTo>
                <a:lnTo>
                  <a:pt x="15" y="10"/>
                </a:lnTo>
                <a:lnTo>
                  <a:pt x="0" y="8"/>
                </a:lnTo>
                <a:lnTo>
                  <a:pt x="2" y="40"/>
                </a:lnTo>
                <a:lnTo>
                  <a:pt x="2" y="40"/>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5" name="Freeform 1134"/>
          <p:cNvSpPr>
            <a:spLocks/>
          </p:cNvSpPr>
          <p:nvPr/>
        </p:nvSpPr>
        <p:spPr bwMode="auto">
          <a:xfrm>
            <a:off x="5486934" y="3749874"/>
            <a:ext cx="807393" cy="696340"/>
          </a:xfrm>
          <a:custGeom>
            <a:avLst/>
            <a:gdLst>
              <a:gd name="T0" fmla="*/ 44 w 727"/>
              <a:gd name="T1" fmla="*/ 89 h 616"/>
              <a:gd name="T2" fmla="*/ 67 w 727"/>
              <a:gd name="T3" fmla="*/ 108 h 616"/>
              <a:gd name="T4" fmla="*/ 78 w 727"/>
              <a:gd name="T5" fmla="*/ 104 h 616"/>
              <a:gd name="T6" fmla="*/ 94 w 727"/>
              <a:gd name="T7" fmla="*/ 125 h 616"/>
              <a:gd name="T8" fmla="*/ 80 w 727"/>
              <a:gd name="T9" fmla="*/ 125 h 616"/>
              <a:gd name="T10" fmla="*/ 67 w 727"/>
              <a:gd name="T11" fmla="*/ 154 h 616"/>
              <a:gd name="T12" fmla="*/ 99 w 727"/>
              <a:gd name="T13" fmla="*/ 200 h 616"/>
              <a:gd name="T14" fmla="*/ 124 w 727"/>
              <a:gd name="T15" fmla="*/ 205 h 616"/>
              <a:gd name="T16" fmla="*/ 120 w 727"/>
              <a:gd name="T17" fmla="*/ 492 h 616"/>
              <a:gd name="T18" fmla="*/ 124 w 727"/>
              <a:gd name="T19" fmla="*/ 563 h 616"/>
              <a:gd name="T20" fmla="*/ 607 w 727"/>
              <a:gd name="T21" fmla="*/ 547 h 616"/>
              <a:gd name="T22" fmla="*/ 613 w 727"/>
              <a:gd name="T23" fmla="*/ 589 h 616"/>
              <a:gd name="T24" fmla="*/ 592 w 727"/>
              <a:gd name="T25" fmla="*/ 616 h 616"/>
              <a:gd name="T26" fmla="*/ 666 w 727"/>
              <a:gd name="T27" fmla="*/ 612 h 616"/>
              <a:gd name="T28" fmla="*/ 679 w 727"/>
              <a:gd name="T29" fmla="*/ 589 h 616"/>
              <a:gd name="T30" fmla="*/ 679 w 727"/>
              <a:gd name="T31" fmla="*/ 563 h 616"/>
              <a:gd name="T32" fmla="*/ 698 w 727"/>
              <a:gd name="T33" fmla="*/ 544 h 616"/>
              <a:gd name="T34" fmla="*/ 702 w 727"/>
              <a:gd name="T35" fmla="*/ 523 h 616"/>
              <a:gd name="T36" fmla="*/ 721 w 727"/>
              <a:gd name="T37" fmla="*/ 521 h 616"/>
              <a:gd name="T38" fmla="*/ 727 w 727"/>
              <a:gd name="T39" fmla="*/ 479 h 616"/>
              <a:gd name="T40" fmla="*/ 700 w 727"/>
              <a:gd name="T41" fmla="*/ 473 h 616"/>
              <a:gd name="T42" fmla="*/ 683 w 727"/>
              <a:gd name="T43" fmla="*/ 443 h 616"/>
              <a:gd name="T44" fmla="*/ 656 w 727"/>
              <a:gd name="T45" fmla="*/ 369 h 616"/>
              <a:gd name="T46" fmla="*/ 626 w 727"/>
              <a:gd name="T47" fmla="*/ 359 h 616"/>
              <a:gd name="T48" fmla="*/ 592 w 727"/>
              <a:gd name="T49" fmla="*/ 331 h 616"/>
              <a:gd name="T50" fmla="*/ 578 w 727"/>
              <a:gd name="T51" fmla="*/ 293 h 616"/>
              <a:gd name="T52" fmla="*/ 599 w 727"/>
              <a:gd name="T53" fmla="*/ 234 h 616"/>
              <a:gd name="T54" fmla="*/ 582 w 727"/>
              <a:gd name="T55" fmla="*/ 222 h 616"/>
              <a:gd name="T56" fmla="*/ 540 w 727"/>
              <a:gd name="T57" fmla="*/ 222 h 616"/>
              <a:gd name="T58" fmla="*/ 531 w 727"/>
              <a:gd name="T59" fmla="*/ 186 h 616"/>
              <a:gd name="T60" fmla="*/ 462 w 727"/>
              <a:gd name="T61" fmla="*/ 114 h 616"/>
              <a:gd name="T62" fmla="*/ 445 w 727"/>
              <a:gd name="T63" fmla="*/ 55 h 616"/>
              <a:gd name="T64" fmla="*/ 453 w 727"/>
              <a:gd name="T65" fmla="*/ 32 h 616"/>
              <a:gd name="T66" fmla="*/ 423 w 727"/>
              <a:gd name="T67" fmla="*/ 0 h 616"/>
              <a:gd name="T68" fmla="*/ 0 w 727"/>
              <a:gd name="T69" fmla="*/ 9 h 616"/>
              <a:gd name="T70" fmla="*/ 44 w 727"/>
              <a:gd name="T71" fmla="*/ 89 h 616"/>
              <a:gd name="T72" fmla="*/ 44 w 727"/>
              <a:gd name="T73" fmla="*/ 89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7" h="616">
                <a:moveTo>
                  <a:pt x="44" y="89"/>
                </a:moveTo>
                <a:lnTo>
                  <a:pt x="67" y="108"/>
                </a:lnTo>
                <a:lnTo>
                  <a:pt x="78" y="104"/>
                </a:lnTo>
                <a:lnTo>
                  <a:pt x="94" y="125"/>
                </a:lnTo>
                <a:lnTo>
                  <a:pt x="80" y="125"/>
                </a:lnTo>
                <a:lnTo>
                  <a:pt x="67" y="154"/>
                </a:lnTo>
                <a:lnTo>
                  <a:pt x="99" y="200"/>
                </a:lnTo>
                <a:lnTo>
                  <a:pt x="124" y="205"/>
                </a:lnTo>
                <a:lnTo>
                  <a:pt x="120" y="492"/>
                </a:lnTo>
                <a:lnTo>
                  <a:pt x="124" y="563"/>
                </a:lnTo>
                <a:lnTo>
                  <a:pt x="607" y="547"/>
                </a:lnTo>
                <a:lnTo>
                  <a:pt x="613" y="589"/>
                </a:lnTo>
                <a:lnTo>
                  <a:pt x="592" y="616"/>
                </a:lnTo>
                <a:lnTo>
                  <a:pt x="666" y="612"/>
                </a:lnTo>
                <a:lnTo>
                  <a:pt x="679" y="589"/>
                </a:lnTo>
                <a:lnTo>
                  <a:pt x="679" y="563"/>
                </a:lnTo>
                <a:lnTo>
                  <a:pt x="698" y="544"/>
                </a:lnTo>
                <a:lnTo>
                  <a:pt x="702" y="523"/>
                </a:lnTo>
                <a:lnTo>
                  <a:pt x="721" y="521"/>
                </a:lnTo>
                <a:lnTo>
                  <a:pt x="727" y="479"/>
                </a:lnTo>
                <a:lnTo>
                  <a:pt x="700" y="473"/>
                </a:lnTo>
                <a:lnTo>
                  <a:pt x="683" y="443"/>
                </a:lnTo>
                <a:lnTo>
                  <a:pt x="656" y="369"/>
                </a:lnTo>
                <a:lnTo>
                  <a:pt x="626" y="359"/>
                </a:lnTo>
                <a:lnTo>
                  <a:pt x="592" y="331"/>
                </a:lnTo>
                <a:lnTo>
                  <a:pt x="578" y="293"/>
                </a:lnTo>
                <a:lnTo>
                  <a:pt x="599" y="234"/>
                </a:lnTo>
                <a:lnTo>
                  <a:pt x="582" y="222"/>
                </a:lnTo>
                <a:lnTo>
                  <a:pt x="540" y="222"/>
                </a:lnTo>
                <a:lnTo>
                  <a:pt x="531" y="186"/>
                </a:lnTo>
                <a:lnTo>
                  <a:pt x="462" y="114"/>
                </a:lnTo>
                <a:lnTo>
                  <a:pt x="445" y="55"/>
                </a:lnTo>
                <a:lnTo>
                  <a:pt x="453" y="32"/>
                </a:lnTo>
                <a:lnTo>
                  <a:pt x="423" y="0"/>
                </a:lnTo>
                <a:lnTo>
                  <a:pt x="0" y="9"/>
                </a:lnTo>
                <a:lnTo>
                  <a:pt x="44" y="89"/>
                </a:lnTo>
                <a:lnTo>
                  <a:pt x="44" y="89"/>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6" name="Freeform 1135"/>
          <p:cNvSpPr>
            <a:spLocks/>
          </p:cNvSpPr>
          <p:nvPr/>
        </p:nvSpPr>
        <p:spPr bwMode="auto">
          <a:xfrm>
            <a:off x="5622368" y="4371544"/>
            <a:ext cx="611188" cy="541791"/>
          </a:xfrm>
          <a:custGeom>
            <a:avLst/>
            <a:gdLst>
              <a:gd name="T0" fmla="*/ 21 w 551"/>
              <a:gd name="T1" fmla="*/ 166 h 481"/>
              <a:gd name="T2" fmla="*/ 17 w 551"/>
              <a:gd name="T3" fmla="*/ 398 h 481"/>
              <a:gd name="T4" fmla="*/ 29 w 551"/>
              <a:gd name="T5" fmla="*/ 411 h 481"/>
              <a:gd name="T6" fmla="*/ 69 w 551"/>
              <a:gd name="T7" fmla="*/ 411 h 481"/>
              <a:gd name="T8" fmla="*/ 70 w 551"/>
              <a:gd name="T9" fmla="*/ 481 h 481"/>
              <a:gd name="T10" fmla="*/ 397 w 551"/>
              <a:gd name="T11" fmla="*/ 477 h 481"/>
              <a:gd name="T12" fmla="*/ 392 w 551"/>
              <a:gd name="T13" fmla="*/ 405 h 481"/>
              <a:gd name="T14" fmla="*/ 418 w 551"/>
              <a:gd name="T15" fmla="*/ 325 h 481"/>
              <a:gd name="T16" fmla="*/ 460 w 551"/>
              <a:gd name="T17" fmla="*/ 270 h 481"/>
              <a:gd name="T18" fmla="*/ 456 w 551"/>
              <a:gd name="T19" fmla="*/ 255 h 481"/>
              <a:gd name="T20" fmla="*/ 487 w 551"/>
              <a:gd name="T21" fmla="*/ 204 h 481"/>
              <a:gd name="T22" fmla="*/ 504 w 551"/>
              <a:gd name="T23" fmla="*/ 149 h 481"/>
              <a:gd name="T24" fmla="*/ 498 w 551"/>
              <a:gd name="T25" fmla="*/ 145 h 481"/>
              <a:gd name="T26" fmla="*/ 525 w 551"/>
              <a:gd name="T27" fmla="*/ 124 h 481"/>
              <a:gd name="T28" fmla="*/ 551 w 551"/>
              <a:gd name="T29" fmla="*/ 76 h 481"/>
              <a:gd name="T30" fmla="*/ 542 w 551"/>
              <a:gd name="T31" fmla="*/ 65 h 481"/>
              <a:gd name="T32" fmla="*/ 468 w 551"/>
              <a:gd name="T33" fmla="*/ 69 h 481"/>
              <a:gd name="T34" fmla="*/ 489 w 551"/>
              <a:gd name="T35" fmla="*/ 42 h 481"/>
              <a:gd name="T36" fmla="*/ 483 w 551"/>
              <a:gd name="T37" fmla="*/ 0 h 481"/>
              <a:gd name="T38" fmla="*/ 0 w 551"/>
              <a:gd name="T39" fmla="*/ 16 h 481"/>
              <a:gd name="T40" fmla="*/ 21 w 551"/>
              <a:gd name="T41" fmla="*/ 166 h 481"/>
              <a:gd name="T42" fmla="*/ 21 w 551"/>
              <a:gd name="T43" fmla="*/ 166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1" h="481">
                <a:moveTo>
                  <a:pt x="21" y="166"/>
                </a:moveTo>
                <a:lnTo>
                  <a:pt x="17" y="398"/>
                </a:lnTo>
                <a:lnTo>
                  <a:pt x="29" y="411"/>
                </a:lnTo>
                <a:lnTo>
                  <a:pt x="69" y="411"/>
                </a:lnTo>
                <a:lnTo>
                  <a:pt x="70" y="481"/>
                </a:lnTo>
                <a:lnTo>
                  <a:pt x="397" y="477"/>
                </a:lnTo>
                <a:lnTo>
                  <a:pt x="392" y="405"/>
                </a:lnTo>
                <a:lnTo>
                  <a:pt x="418" y="325"/>
                </a:lnTo>
                <a:lnTo>
                  <a:pt x="460" y="270"/>
                </a:lnTo>
                <a:lnTo>
                  <a:pt x="456" y="255"/>
                </a:lnTo>
                <a:lnTo>
                  <a:pt x="487" y="204"/>
                </a:lnTo>
                <a:lnTo>
                  <a:pt x="504" y="149"/>
                </a:lnTo>
                <a:lnTo>
                  <a:pt x="498" y="145"/>
                </a:lnTo>
                <a:lnTo>
                  <a:pt x="525" y="124"/>
                </a:lnTo>
                <a:lnTo>
                  <a:pt x="551" y="76"/>
                </a:lnTo>
                <a:lnTo>
                  <a:pt x="542" y="65"/>
                </a:lnTo>
                <a:lnTo>
                  <a:pt x="468" y="69"/>
                </a:lnTo>
                <a:lnTo>
                  <a:pt x="489" y="42"/>
                </a:lnTo>
                <a:lnTo>
                  <a:pt x="483" y="0"/>
                </a:lnTo>
                <a:lnTo>
                  <a:pt x="0" y="16"/>
                </a:lnTo>
                <a:lnTo>
                  <a:pt x="21" y="166"/>
                </a:lnTo>
                <a:lnTo>
                  <a:pt x="21" y="166"/>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7" name="Freeform 1136"/>
          <p:cNvSpPr>
            <a:spLocks/>
          </p:cNvSpPr>
          <p:nvPr/>
        </p:nvSpPr>
        <p:spPr bwMode="auto">
          <a:xfrm>
            <a:off x="5702240" y="4908126"/>
            <a:ext cx="694532" cy="595624"/>
          </a:xfrm>
          <a:custGeom>
            <a:avLst/>
            <a:gdLst>
              <a:gd name="T0" fmla="*/ 0 w 624"/>
              <a:gd name="T1" fmla="*/ 4 h 529"/>
              <a:gd name="T2" fmla="*/ 6 w 624"/>
              <a:gd name="T3" fmla="*/ 147 h 529"/>
              <a:gd name="T4" fmla="*/ 63 w 624"/>
              <a:gd name="T5" fmla="*/ 251 h 529"/>
              <a:gd name="T6" fmla="*/ 42 w 624"/>
              <a:gd name="T7" fmla="*/ 333 h 529"/>
              <a:gd name="T8" fmla="*/ 46 w 624"/>
              <a:gd name="T9" fmla="*/ 401 h 529"/>
              <a:gd name="T10" fmla="*/ 21 w 624"/>
              <a:gd name="T11" fmla="*/ 436 h 529"/>
              <a:gd name="T12" fmla="*/ 31 w 624"/>
              <a:gd name="T13" fmla="*/ 447 h 529"/>
              <a:gd name="T14" fmla="*/ 114 w 624"/>
              <a:gd name="T15" fmla="*/ 438 h 529"/>
              <a:gd name="T16" fmla="*/ 217 w 624"/>
              <a:gd name="T17" fmla="*/ 464 h 529"/>
              <a:gd name="T18" fmla="*/ 251 w 624"/>
              <a:gd name="T19" fmla="*/ 438 h 529"/>
              <a:gd name="T20" fmla="*/ 352 w 624"/>
              <a:gd name="T21" fmla="*/ 479 h 529"/>
              <a:gd name="T22" fmla="*/ 360 w 624"/>
              <a:gd name="T23" fmla="*/ 502 h 529"/>
              <a:gd name="T24" fmla="*/ 398 w 624"/>
              <a:gd name="T25" fmla="*/ 519 h 529"/>
              <a:gd name="T26" fmla="*/ 419 w 624"/>
              <a:gd name="T27" fmla="*/ 498 h 529"/>
              <a:gd name="T28" fmla="*/ 466 w 624"/>
              <a:gd name="T29" fmla="*/ 517 h 529"/>
              <a:gd name="T30" fmla="*/ 497 w 624"/>
              <a:gd name="T31" fmla="*/ 502 h 529"/>
              <a:gd name="T32" fmla="*/ 491 w 624"/>
              <a:gd name="T33" fmla="*/ 472 h 529"/>
              <a:gd name="T34" fmla="*/ 573 w 624"/>
              <a:gd name="T35" fmla="*/ 498 h 529"/>
              <a:gd name="T36" fmla="*/ 569 w 624"/>
              <a:gd name="T37" fmla="*/ 529 h 529"/>
              <a:gd name="T38" fmla="*/ 624 w 624"/>
              <a:gd name="T39" fmla="*/ 491 h 529"/>
              <a:gd name="T40" fmla="*/ 575 w 624"/>
              <a:gd name="T41" fmla="*/ 485 h 529"/>
              <a:gd name="T42" fmla="*/ 538 w 624"/>
              <a:gd name="T43" fmla="*/ 445 h 529"/>
              <a:gd name="T44" fmla="*/ 584 w 624"/>
              <a:gd name="T45" fmla="*/ 396 h 529"/>
              <a:gd name="T46" fmla="*/ 584 w 624"/>
              <a:gd name="T47" fmla="*/ 367 h 529"/>
              <a:gd name="T48" fmla="*/ 533 w 624"/>
              <a:gd name="T49" fmla="*/ 409 h 529"/>
              <a:gd name="T50" fmla="*/ 508 w 624"/>
              <a:gd name="T51" fmla="*/ 396 h 529"/>
              <a:gd name="T52" fmla="*/ 529 w 624"/>
              <a:gd name="T53" fmla="*/ 373 h 529"/>
              <a:gd name="T54" fmla="*/ 472 w 624"/>
              <a:gd name="T55" fmla="*/ 390 h 529"/>
              <a:gd name="T56" fmla="*/ 436 w 624"/>
              <a:gd name="T57" fmla="*/ 375 h 529"/>
              <a:gd name="T58" fmla="*/ 445 w 624"/>
              <a:gd name="T59" fmla="*/ 350 h 529"/>
              <a:gd name="T60" fmla="*/ 542 w 624"/>
              <a:gd name="T61" fmla="*/ 367 h 529"/>
              <a:gd name="T62" fmla="*/ 504 w 624"/>
              <a:gd name="T63" fmla="*/ 305 h 529"/>
              <a:gd name="T64" fmla="*/ 510 w 624"/>
              <a:gd name="T65" fmla="*/ 259 h 529"/>
              <a:gd name="T66" fmla="*/ 289 w 624"/>
              <a:gd name="T67" fmla="*/ 268 h 529"/>
              <a:gd name="T68" fmla="*/ 316 w 624"/>
              <a:gd name="T69" fmla="*/ 170 h 529"/>
              <a:gd name="T70" fmla="*/ 354 w 624"/>
              <a:gd name="T71" fmla="*/ 120 h 529"/>
              <a:gd name="T72" fmla="*/ 343 w 624"/>
              <a:gd name="T73" fmla="*/ 107 h 529"/>
              <a:gd name="T74" fmla="*/ 327 w 624"/>
              <a:gd name="T75" fmla="*/ 0 h 529"/>
              <a:gd name="T76" fmla="*/ 0 w 624"/>
              <a:gd name="T77" fmla="*/ 4 h 529"/>
              <a:gd name="T78" fmla="*/ 0 w 624"/>
              <a:gd name="T79" fmla="*/ 4 h 529"/>
              <a:gd name="T80" fmla="*/ 0 w 624"/>
              <a:gd name="T81" fmla="*/ 4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4" h="529">
                <a:moveTo>
                  <a:pt x="0" y="4"/>
                </a:moveTo>
                <a:lnTo>
                  <a:pt x="6" y="147"/>
                </a:lnTo>
                <a:lnTo>
                  <a:pt x="63" y="251"/>
                </a:lnTo>
                <a:lnTo>
                  <a:pt x="42" y="333"/>
                </a:lnTo>
                <a:lnTo>
                  <a:pt x="46" y="401"/>
                </a:lnTo>
                <a:lnTo>
                  <a:pt x="21" y="436"/>
                </a:lnTo>
                <a:lnTo>
                  <a:pt x="31" y="447"/>
                </a:lnTo>
                <a:lnTo>
                  <a:pt x="114" y="438"/>
                </a:lnTo>
                <a:lnTo>
                  <a:pt x="217" y="464"/>
                </a:lnTo>
                <a:lnTo>
                  <a:pt x="251" y="438"/>
                </a:lnTo>
                <a:lnTo>
                  <a:pt x="352" y="479"/>
                </a:lnTo>
                <a:lnTo>
                  <a:pt x="360" y="502"/>
                </a:lnTo>
                <a:lnTo>
                  <a:pt x="398" y="519"/>
                </a:lnTo>
                <a:lnTo>
                  <a:pt x="419" y="498"/>
                </a:lnTo>
                <a:lnTo>
                  <a:pt x="466" y="517"/>
                </a:lnTo>
                <a:lnTo>
                  <a:pt x="497" y="502"/>
                </a:lnTo>
                <a:lnTo>
                  <a:pt x="491" y="472"/>
                </a:lnTo>
                <a:lnTo>
                  <a:pt x="573" y="498"/>
                </a:lnTo>
                <a:lnTo>
                  <a:pt x="569" y="529"/>
                </a:lnTo>
                <a:lnTo>
                  <a:pt x="624" y="491"/>
                </a:lnTo>
                <a:lnTo>
                  <a:pt x="575" y="485"/>
                </a:lnTo>
                <a:lnTo>
                  <a:pt x="538" y="445"/>
                </a:lnTo>
                <a:lnTo>
                  <a:pt x="584" y="396"/>
                </a:lnTo>
                <a:lnTo>
                  <a:pt x="584" y="367"/>
                </a:lnTo>
                <a:lnTo>
                  <a:pt x="533" y="409"/>
                </a:lnTo>
                <a:lnTo>
                  <a:pt x="508" y="396"/>
                </a:lnTo>
                <a:lnTo>
                  <a:pt x="529" y="373"/>
                </a:lnTo>
                <a:lnTo>
                  <a:pt x="472" y="390"/>
                </a:lnTo>
                <a:lnTo>
                  <a:pt x="436" y="375"/>
                </a:lnTo>
                <a:lnTo>
                  <a:pt x="445" y="350"/>
                </a:lnTo>
                <a:lnTo>
                  <a:pt x="542" y="367"/>
                </a:lnTo>
                <a:lnTo>
                  <a:pt x="504" y="305"/>
                </a:lnTo>
                <a:lnTo>
                  <a:pt x="510" y="259"/>
                </a:lnTo>
                <a:lnTo>
                  <a:pt x="289" y="268"/>
                </a:lnTo>
                <a:lnTo>
                  <a:pt x="316" y="170"/>
                </a:lnTo>
                <a:lnTo>
                  <a:pt x="354" y="120"/>
                </a:lnTo>
                <a:lnTo>
                  <a:pt x="343" y="107"/>
                </a:lnTo>
                <a:lnTo>
                  <a:pt x="327" y="0"/>
                </a:lnTo>
                <a:lnTo>
                  <a:pt x="0" y="4"/>
                </a:lnTo>
                <a:lnTo>
                  <a:pt x="0" y="4"/>
                </a:lnTo>
                <a:lnTo>
                  <a:pt x="0" y="4"/>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8" name="Freeform 1137"/>
          <p:cNvSpPr>
            <a:spLocks/>
          </p:cNvSpPr>
          <p:nvPr/>
        </p:nvSpPr>
        <p:spPr bwMode="auto">
          <a:xfrm>
            <a:off x="6052978" y="2697549"/>
            <a:ext cx="691059" cy="347302"/>
          </a:xfrm>
          <a:custGeom>
            <a:avLst/>
            <a:gdLst>
              <a:gd name="T0" fmla="*/ 224 w 622"/>
              <a:gd name="T1" fmla="*/ 203 h 310"/>
              <a:gd name="T2" fmla="*/ 232 w 622"/>
              <a:gd name="T3" fmla="*/ 222 h 310"/>
              <a:gd name="T4" fmla="*/ 253 w 622"/>
              <a:gd name="T5" fmla="*/ 228 h 310"/>
              <a:gd name="T6" fmla="*/ 283 w 622"/>
              <a:gd name="T7" fmla="*/ 310 h 310"/>
              <a:gd name="T8" fmla="*/ 338 w 622"/>
              <a:gd name="T9" fmla="*/ 197 h 310"/>
              <a:gd name="T10" fmla="*/ 367 w 622"/>
              <a:gd name="T11" fmla="*/ 201 h 310"/>
              <a:gd name="T12" fmla="*/ 403 w 622"/>
              <a:gd name="T13" fmla="*/ 184 h 310"/>
              <a:gd name="T14" fmla="*/ 462 w 622"/>
              <a:gd name="T15" fmla="*/ 184 h 310"/>
              <a:gd name="T16" fmla="*/ 483 w 622"/>
              <a:gd name="T17" fmla="*/ 158 h 310"/>
              <a:gd name="T18" fmla="*/ 599 w 622"/>
              <a:gd name="T19" fmla="*/ 161 h 310"/>
              <a:gd name="T20" fmla="*/ 622 w 622"/>
              <a:gd name="T21" fmla="*/ 144 h 310"/>
              <a:gd name="T22" fmla="*/ 584 w 622"/>
              <a:gd name="T23" fmla="*/ 101 h 310"/>
              <a:gd name="T24" fmla="*/ 513 w 622"/>
              <a:gd name="T25" fmla="*/ 102 h 310"/>
              <a:gd name="T26" fmla="*/ 456 w 622"/>
              <a:gd name="T27" fmla="*/ 95 h 310"/>
              <a:gd name="T28" fmla="*/ 384 w 622"/>
              <a:gd name="T29" fmla="*/ 95 h 310"/>
              <a:gd name="T30" fmla="*/ 359 w 622"/>
              <a:gd name="T31" fmla="*/ 131 h 310"/>
              <a:gd name="T32" fmla="*/ 323 w 622"/>
              <a:gd name="T33" fmla="*/ 110 h 310"/>
              <a:gd name="T34" fmla="*/ 285 w 622"/>
              <a:gd name="T35" fmla="*/ 114 h 310"/>
              <a:gd name="T36" fmla="*/ 272 w 622"/>
              <a:gd name="T37" fmla="*/ 76 h 310"/>
              <a:gd name="T38" fmla="*/ 190 w 622"/>
              <a:gd name="T39" fmla="*/ 70 h 310"/>
              <a:gd name="T40" fmla="*/ 181 w 622"/>
              <a:gd name="T41" fmla="*/ 57 h 310"/>
              <a:gd name="T42" fmla="*/ 217 w 622"/>
              <a:gd name="T43" fmla="*/ 17 h 310"/>
              <a:gd name="T44" fmla="*/ 247 w 622"/>
              <a:gd name="T45" fmla="*/ 15 h 310"/>
              <a:gd name="T46" fmla="*/ 217 w 622"/>
              <a:gd name="T47" fmla="*/ 0 h 310"/>
              <a:gd name="T48" fmla="*/ 171 w 622"/>
              <a:gd name="T49" fmla="*/ 11 h 310"/>
              <a:gd name="T50" fmla="*/ 95 w 622"/>
              <a:gd name="T51" fmla="*/ 87 h 310"/>
              <a:gd name="T52" fmla="*/ 57 w 622"/>
              <a:gd name="T53" fmla="*/ 95 h 310"/>
              <a:gd name="T54" fmla="*/ 0 w 622"/>
              <a:gd name="T55" fmla="*/ 133 h 310"/>
              <a:gd name="T56" fmla="*/ 224 w 622"/>
              <a:gd name="T57" fmla="*/ 203 h 310"/>
              <a:gd name="T58" fmla="*/ 224 w 622"/>
              <a:gd name="T59" fmla="*/ 203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22" h="310">
                <a:moveTo>
                  <a:pt x="224" y="203"/>
                </a:moveTo>
                <a:lnTo>
                  <a:pt x="232" y="222"/>
                </a:lnTo>
                <a:lnTo>
                  <a:pt x="253" y="228"/>
                </a:lnTo>
                <a:lnTo>
                  <a:pt x="283" y="310"/>
                </a:lnTo>
                <a:lnTo>
                  <a:pt x="338" y="197"/>
                </a:lnTo>
                <a:lnTo>
                  <a:pt x="367" y="201"/>
                </a:lnTo>
                <a:lnTo>
                  <a:pt x="403" y="184"/>
                </a:lnTo>
                <a:lnTo>
                  <a:pt x="462" y="184"/>
                </a:lnTo>
                <a:lnTo>
                  <a:pt x="483" y="158"/>
                </a:lnTo>
                <a:lnTo>
                  <a:pt x="599" y="161"/>
                </a:lnTo>
                <a:lnTo>
                  <a:pt x="622" y="144"/>
                </a:lnTo>
                <a:lnTo>
                  <a:pt x="584" y="101"/>
                </a:lnTo>
                <a:lnTo>
                  <a:pt x="513" y="102"/>
                </a:lnTo>
                <a:lnTo>
                  <a:pt x="456" y="95"/>
                </a:lnTo>
                <a:lnTo>
                  <a:pt x="384" y="95"/>
                </a:lnTo>
                <a:lnTo>
                  <a:pt x="359" y="131"/>
                </a:lnTo>
                <a:lnTo>
                  <a:pt x="323" y="110"/>
                </a:lnTo>
                <a:lnTo>
                  <a:pt x="285" y="114"/>
                </a:lnTo>
                <a:lnTo>
                  <a:pt x="272" y="76"/>
                </a:lnTo>
                <a:lnTo>
                  <a:pt x="190" y="70"/>
                </a:lnTo>
                <a:lnTo>
                  <a:pt x="181" y="57"/>
                </a:lnTo>
                <a:lnTo>
                  <a:pt x="217" y="17"/>
                </a:lnTo>
                <a:lnTo>
                  <a:pt x="247" y="15"/>
                </a:lnTo>
                <a:lnTo>
                  <a:pt x="217" y="0"/>
                </a:lnTo>
                <a:lnTo>
                  <a:pt x="171" y="11"/>
                </a:lnTo>
                <a:lnTo>
                  <a:pt x="95" y="87"/>
                </a:lnTo>
                <a:lnTo>
                  <a:pt x="57" y="95"/>
                </a:lnTo>
                <a:lnTo>
                  <a:pt x="0" y="133"/>
                </a:lnTo>
                <a:lnTo>
                  <a:pt x="224" y="203"/>
                </a:lnTo>
                <a:lnTo>
                  <a:pt x="224" y="203"/>
                </a:lnTo>
                <a:close/>
              </a:path>
            </a:pathLst>
          </a:custGeom>
          <a:solidFill>
            <a:schemeClr val="bg1">
              <a:lumMod val="85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29" name="Freeform 1138"/>
          <p:cNvSpPr>
            <a:spLocks/>
          </p:cNvSpPr>
          <p:nvPr/>
        </p:nvSpPr>
        <p:spPr bwMode="auto">
          <a:xfrm>
            <a:off x="6497478" y="2912876"/>
            <a:ext cx="467072" cy="632090"/>
          </a:xfrm>
          <a:custGeom>
            <a:avLst/>
            <a:gdLst>
              <a:gd name="T0" fmla="*/ 48 w 422"/>
              <a:gd name="T1" fmla="*/ 464 h 559"/>
              <a:gd name="T2" fmla="*/ 42 w 422"/>
              <a:gd name="T3" fmla="*/ 370 h 559"/>
              <a:gd name="T4" fmla="*/ 6 w 422"/>
              <a:gd name="T5" fmla="*/ 302 h 559"/>
              <a:gd name="T6" fmla="*/ 21 w 422"/>
              <a:gd name="T7" fmla="*/ 159 h 559"/>
              <a:gd name="T8" fmla="*/ 82 w 422"/>
              <a:gd name="T9" fmla="*/ 85 h 559"/>
              <a:gd name="T10" fmla="*/ 78 w 422"/>
              <a:gd name="T11" fmla="*/ 140 h 559"/>
              <a:gd name="T12" fmla="*/ 97 w 422"/>
              <a:gd name="T13" fmla="*/ 129 h 559"/>
              <a:gd name="T14" fmla="*/ 97 w 422"/>
              <a:gd name="T15" fmla="*/ 83 h 559"/>
              <a:gd name="T16" fmla="*/ 120 w 422"/>
              <a:gd name="T17" fmla="*/ 57 h 559"/>
              <a:gd name="T18" fmla="*/ 127 w 422"/>
              <a:gd name="T19" fmla="*/ 7 h 559"/>
              <a:gd name="T20" fmla="*/ 148 w 422"/>
              <a:gd name="T21" fmla="*/ 0 h 559"/>
              <a:gd name="T22" fmla="*/ 276 w 422"/>
              <a:gd name="T23" fmla="*/ 43 h 559"/>
              <a:gd name="T24" fmla="*/ 287 w 422"/>
              <a:gd name="T25" fmla="*/ 80 h 559"/>
              <a:gd name="T26" fmla="*/ 304 w 422"/>
              <a:gd name="T27" fmla="*/ 114 h 559"/>
              <a:gd name="T28" fmla="*/ 308 w 422"/>
              <a:gd name="T29" fmla="*/ 175 h 559"/>
              <a:gd name="T30" fmla="*/ 264 w 422"/>
              <a:gd name="T31" fmla="*/ 228 h 559"/>
              <a:gd name="T32" fmla="*/ 262 w 422"/>
              <a:gd name="T33" fmla="*/ 268 h 559"/>
              <a:gd name="T34" fmla="*/ 287 w 422"/>
              <a:gd name="T35" fmla="*/ 281 h 559"/>
              <a:gd name="T36" fmla="*/ 321 w 422"/>
              <a:gd name="T37" fmla="*/ 226 h 559"/>
              <a:gd name="T38" fmla="*/ 356 w 422"/>
              <a:gd name="T39" fmla="*/ 207 h 559"/>
              <a:gd name="T40" fmla="*/ 378 w 422"/>
              <a:gd name="T41" fmla="*/ 218 h 559"/>
              <a:gd name="T42" fmla="*/ 422 w 422"/>
              <a:gd name="T43" fmla="*/ 342 h 559"/>
              <a:gd name="T44" fmla="*/ 392 w 422"/>
              <a:gd name="T45" fmla="*/ 395 h 559"/>
              <a:gd name="T46" fmla="*/ 384 w 422"/>
              <a:gd name="T47" fmla="*/ 433 h 559"/>
              <a:gd name="T48" fmla="*/ 367 w 422"/>
              <a:gd name="T49" fmla="*/ 445 h 559"/>
              <a:gd name="T50" fmla="*/ 367 w 422"/>
              <a:gd name="T51" fmla="*/ 479 h 559"/>
              <a:gd name="T52" fmla="*/ 344 w 422"/>
              <a:gd name="T53" fmla="*/ 524 h 559"/>
              <a:gd name="T54" fmla="*/ 205 w 422"/>
              <a:gd name="T55" fmla="*/ 543 h 559"/>
              <a:gd name="T56" fmla="*/ 202 w 422"/>
              <a:gd name="T57" fmla="*/ 536 h 559"/>
              <a:gd name="T58" fmla="*/ 0 w 422"/>
              <a:gd name="T59" fmla="*/ 559 h 559"/>
              <a:gd name="T60" fmla="*/ 48 w 422"/>
              <a:gd name="T61" fmla="*/ 464 h 559"/>
              <a:gd name="T62" fmla="*/ 48 w 422"/>
              <a:gd name="T63" fmla="*/ 464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2" h="559">
                <a:moveTo>
                  <a:pt x="48" y="464"/>
                </a:moveTo>
                <a:lnTo>
                  <a:pt x="42" y="370"/>
                </a:lnTo>
                <a:lnTo>
                  <a:pt x="6" y="302"/>
                </a:lnTo>
                <a:lnTo>
                  <a:pt x="21" y="159"/>
                </a:lnTo>
                <a:lnTo>
                  <a:pt x="82" y="85"/>
                </a:lnTo>
                <a:lnTo>
                  <a:pt x="78" y="140"/>
                </a:lnTo>
                <a:lnTo>
                  <a:pt x="97" y="129"/>
                </a:lnTo>
                <a:lnTo>
                  <a:pt x="97" y="83"/>
                </a:lnTo>
                <a:lnTo>
                  <a:pt x="120" y="57"/>
                </a:lnTo>
                <a:lnTo>
                  <a:pt x="127" y="7"/>
                </a:lnTo>
                <a:lnTo>
                  <a:pt x="148" y="0"/>
                </a:lnTo>
                <a:lnTo>
                  <a:pt x="276" y="43"/>
                </a:lnTo>
                <a:lnTo>
                  <a:pt x="287" y="80"/>
                </a:lnTo>
                <a:lnTo>
                  <a:pt x="304" y="114"/>
                </a:lnTo>
                <a:lnTo>
                  <a:pt x="308" y="175"/>
                </a:lnTo>
                <a:lnTo>
                  <a:pt x="264" y="228"/>
                </a:lnTo>
                <a:lnTo>
                  <a:pt x="262" y="268"/>
                </a:lnTo>
                <a:lnTo>
                  <a:pt x="287" y="281"/>
                </a:lnTo>
                <a:lnTo>
                  <a:pt x="321" y="226"/>
                </a:lnTo>
                <a:lnTo>
                  <a:pt x="356" y="207"/>
                </a:lnTo>
                <a:lnTo>
                  <a:pt x="378" y="218"/>
                </a:lnTo>
                <a:lnTo>
                  <a:pt x="422" y="342"/>
                </a:lnTo>
                <a:lnTo>
                  <a:pt x="392" y="395"/>
                </a:lnTo>
                <a:lnTo>
                  <a:pt x="384" y="433"/>
                </a:lnTo>
                <a:lnTo>
                  <a:pt x="367" y="445"/>
                </a:lnTo>
                <a:lnTo>
                  <a:pt x="367" y="479"/>
                </a:lnTo>
                <a:lnTo>
                  <a:pt x="344" y="524"/>
                </a:lnTo>
                <a:lnTo>
                  <a:pt x="205" y="543"/>
                </a:lnTo>
                <a:lnTo>
                  <a:pt x="202" y="536"/>
                </a:lnTo>
                <a:lnTo>
                  <a:pt x="0" y="559"/>
                </a:lnTo>
                <a:lnTo>
                  <a:pt x="48" y="464"/>
                </a:lnTo>
                <a:lnTo>
                  <a:pt x="48" y="464"/>
                </a:lnTo>
                <a:close/>
              </a:path>
            </a:pathLst>
          </a:custGeom>
          <a:solidFill>
            <a:schemeClr val="bg1">
              <a:lumMod val="85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0" name="Freeform 1139"/>
          <p:cNvSpPr>
            <a:spLocks/>
          </p:cNvSpPr>
          <p:nvPr/>
        </p:nvSpPr>
        <p:spPr bwMode="auto">
          <a:xfrm>
            <a:off x="5790791" y="2794793"/>
            <a:ext cx="645914" cy="666820"/>
          </a:xfrm>
          <a:custGeom>
            <a:avLst/>
            <a:gdLst>
              <a:gd name="T0" fmla="*/ 15 w 578"/>
              <a:gd name="T1" fmla="*/ 227 h 591"/>
              <a:gd name="T2" fmla="*/ 13 w 578"/>
              <a:gd name="T3" fmla="*/ 297 h 591"/>
              <a:gd name="T4" fmla="*/ 84 w 578"/>
              <a:gd name="T5" fmla="*/ 341 h 591"/>
              <a:gd name="T6" fmla="*/ 110 w 578"/>
              <a:gd name="T7" fmla="*/ 371 h 591"/>
              <a:gd name="T8" fmla="*/ 167 w 578"/>
              <a:gd name="T9" fmla="*/ 413 h 591"/>
              <a:gd name="T10" fmla="*/ 175 w 578"/>
              <a:gd name="T11" fmla="*/ 462 h 591"/>
              <a:gd name="T12" fmla="*/ 186 w 578"/>
              <a:gd name="T13" fmla="*/ 529 h 591"/>
              <a:gd name="T14" fmla="*/ 240 w 578"/>
              <a:gd name="T15" fmla="*/ 591 h 591"/>
              <a:gd name="T16" fmla="*/ 527 w 578"/>
              <a:gd name="T17" fmla="*/ 574 h 591"/>
              <a:gd name="T18" fmla="*/ 511 w 578"/>
              <a:gd name="T19" fmla="*/ 483 h 591"/>
              <a:gd name="T20" fmla="*/ 536 w 578"/>
              <a:gd name="T21" fmla="*/ 344 h 591"/>
              <a:gd name="T22" fmla="*/ 536 w 578"/>
              <a:gd name="T23" fmla="*/ 306 h 591"/>
              <a:gd name="T24" fmla="*/ 578 w 578"/>
              <a:gd name="T25" fmla="*/ 198 h 591"/>
              <a:gd name="T26" fmla="*/ 567 w 578"/>
              <a:gd name="T27" fmla="*/ 194 h 591"/>
              <a:gd name="T28" fmla="*/ 540 w 578"/>
              <a:gd name="T29" fmla="*/ 257 h 591"/>
              <a:gd name="T30" fmla="*/ 517 w 578"/>
              <a:gd name="T31" fmla="*/ 261 h 591"/>
              <a:gd name="T32" fmla="*/ 508 w 578"/>
              <a:gd name="T33" fmla="*/ 287 h 591"/>
              <a:gd name="T34" fmla="*/ 483 w 578"/>
              <a:gd name="T35" fmla="*/ 304 h 591"/>
              <a:gd name="T36" fmla="*/ 500 w 578"/>
              <a:gd name="T37" fmla="*/ 247 h 591"/>
              <a:gd name="T38" fmla="*/ 517 w 578"/>
              <a:gd name="T39" fmla="*/ 225 h 591"/>
              <a:gd name="T40" fmla="*/ 487 w 578"/>
              <a:gd name="T41" fmla="*/ 143 h 591"/>
              <a:gd name="T42" fmla="*/ 466 w 578"/>
              <a:gd name="T43" fmla="*/ 137 h 591"/>
              <a:gd name="T44" fmla="*/ 458 w 578"/>
              <a:gd name="T45" fmla="*/ 118 h 591"/>
              <a:gd name="T46" fmla="*/ 234 w 578"/>
              <a:gd name="T47" fmla="*/ 48 h 591"/>
              <a:gd name="T48" fmla="*/ 205 w 578"/>
              <a:gd name="T49" fmla="*/ 35 h 591"/>
              <a:gd name="T50" fmla="*/ 190 w 578"/>
              <a:gd name="T51" fmla="*/ 48 h 591"/>
              <a:gd name="T52" fmla="*/ 184 w 578"/>
              <a:gd name="T53" fmla="*/ 44 h 591"/>
              <a:gd name="T54" fmla="*/ 192 w 578"/>
              <a:gd name="T55" fmla="*/ 19 h 591"/>
              <a:gd name="T56" fmla="*/ 198 w 578"/>
              <a:gd name="T57" fmla="*/ 4 h 591"/>
              <a:gd name="T58" fmla="*/ 190 w 578"/>
              <a:gd name="T59" fmla="*/ 0 h 591"/>
              <a:gd name="T60" fmla="*/ 99 w 578"/>
              <a:gd name="T61" fmla="*/ 38 h 591"/>
              <a:gd name="T62" fmla="*/ 89 w 578"/>
              <a:gd name="T63" fmla="*/ 40 h 591"/>
              <a:gd name="T64" fmla="*/ 70 w 578"/>
              <a:gd name="T65" fmla="*/ 31 h 591"/>
              <a:gd name="T66" fmla="*/ 53 w 578"/>
              <a:gd name="T67" fmla="*/ 42 h 591"/>
              <a:gd name="T68" fmla="*/ 57 w 578"/>
              <a:gd name="T69" fmla="*/ 111 h 591"/>
              <a:gd name="T70" fmla="*/ 0 w 578"/>
              <a:gd name="T71" fmla="*/ 179 h 591"/>
              <a:gd name="T72" fmla="*/ 15 w 578"/>
              <a:gd name="T73" fmla="*/ 227 h 591"/>
              <a:gd name="T74" fmla="*/ 15 w 578"/>
              <a:gd name="T75" fmla="*/ 227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8" h="591">
                <a:moveTo>
                  <a:pt x="15" y="227"/>
                </a:moveTo>
                <a:lnTo>
                  <a:pt x="13" y="297"/>
                </a:lnTo>
                <a:lnTo>
                  <a:pt x="84" y="341"/>
                </a:lnTo>
                <a:lnTo>
                  <a:pt x="110" y="371"/>
                </a:lnTo>
                <a:lnTo>
                  <a:pt x="167" y="413"/>
                </a:lnTo>
                <a:lnTo>
                  <a:pt x="175" y="462"/>
                </a:lnTo>
                <a:lnTo>
                  <a:pt x="186" y="529"/>
                </a:lnTo>
                <a:lnTo>
                  <a:pt x="240" y="591"/>
                </a:lnTo>
                <a:lnTo>
                  <a:pt x="527" y="574"/>
                </a:lnTo>
                <a:lnTo>
                  <a:pt x="511" y="483"/>
                </a:lnTo>
                <a:lnTo>
                  <a:pt x="536" y="344"/>
                </a:lnTo>
                <a:lnTo>
                  <a:pt x="536" y="306"/>
                </a:lnTo>
                <a:lnTo>
                  <a:pt x="578" y="198"/>
                </a:lnTo>
                <a:lnTo>
                  <a:pt x="567" y="194"/>
                </a:lnTo>
                <a:lnTo>
                  <a:pt x="540" y="257"/>
                </a:lnTo>
                <a:lnTo>
                  <a:pt x="517" y="261"/>
                </a:lnTo>
                <a:lnTo>
                  <a:pt x="508" y="287"/>
                </a:lnTo>
                <a:lnTo>
                  <a:pt x="483" y="304"/>
                </a:lnTo>
                <a:lnTo>
                  <a:pt x="500" y="247"/>
                </a:lnTo>
                <a:lnTo>
                  <a:pt x="517" y="225"/>
                </a:lnTo>
                <a:lnTo>
                  <a:pt x="487" y="143"/>
                </a:lnTo>
                <a:lnTo>
                  <a:pt x="466" y="137"/>
                </a:lnTo>
                <a:lnTo>
                  <a:pt x="458" y="118"/>
                </a:lnTo>
                <a:lnTo>
                  <a:pt x="234" y="48"/>
                </a:lnTo>
                <a:lnTo>
                  <a:pt x="205" y="35"/>
                </a:lnTo>
                <a:lnTo>
                  <a:pt x="190" y="48"/>
                </a:lnTo>
                <a:lnTo>
                  <a:pt x="184" y="44"/>
                </a:lnTo>
                <a:lnTo>
                  <a:pt x="192" y="19"/>
                </a:lnTo>
                <a:lnTo>
                  <a:pt x="198" y="4"/>
                </a:lnTo>
                <a:lnTo>
                  <a:pt x="190" y="0"/>
                </a:lnTo>
                <a:lnTo>
                  <a:pt x="99" y="38"/>
                </a:lnTo>
                <a:lnTo>
                  <a:pt x="89" y="40"/>
                </a:lnTo>
                <a:lnTo>
                  <a:pt x="70" y="31"/>
                </a:lnTo>
                <a:lnTo>
                  <a:pt x="53" y="42"/>
                </a:lnTo>
                <a:lnTo>
                  <a:pt x="57" y="111"/>
                </a:lnTo>
                <a:lnTo>
                  <a:pt x="0" y="179"/>
                </a:lnTo>
                <a:lnTo>
                  <a:pt x="15" y="227"/>
                </a:lnTo>
                <a:lnTo>
                  <a:pt x="15" y="227"/>
                </a:lnTo>
                <a:close/>
              </a:path>
            </a:pathLst>
          </a:custGeom>
          <a:solidFill>
            <a:schemeClr val="bg1">
              <a:lumMod val="85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1" name="Freeform 1140"/>
          <p:cNvSpPr>
            <a:spLocks/>
          </p:cNvSpPr>
          <p:nvPr/>
        </p:nvSpPr>
        <p:spPr bwMode="auto">
          <a:xfrm>
            <a:off x="5978315" y="3440775"/>
            <a:ext cx="479227" cy="852626"/>
          </a:xfrm>
          <a:custGeom>
            <a:avLst/>
            <a:gdLst>
              <a:gd name="T0" fmla="*/ 8 w 430"/>
              <a:gd name="T1" fmla="*/ 308 h 753"/>
              <a:gd name="T2" fmla="*/ 52 w 430"/>
              <a:gd name="T3" fmla="*/ 213 h 753"/>
              <a:gd name="T4" fmla="*/ 38 w 430"/>
              <a:gd name="T5" fmla="*/ 177 h 753"/>
              <a:gd name="T6" fmla="*/ 113 w 430"/>
              <a:gd name="T7" fmla="*/ 120 h 753"/>
              <a:gd name="T8" fmla="*/ 126 w 430"/>
              <a:gd name="T9" fmla="*/ 78 h 753"/>
              <a:gd name="T10" fmla="*/ 73 w 430"/>
              <a:gd name="T11" fmla="*/ 17 h 753"/>
              <a:gd name="T12" fmla="*/ 360 w 430"/>
              <a:gd name="T13" fmla="*/ 0 h 753"/>
              <a:gd name="T14" fmla="*/ 367 w 430"/>
              <a:gd name="T15" fmla="*/ 44 h 753"/>
              <a:gd name="T16" fmla="*/ 396 w 430"/>
              <a:gd name="T17" fmla="*/ 101 h 753"/>
              <a:gd name="T18" fmla="*/ 421 w 430"/>
              <a:gd name="T19" fmla="*/ 388 h 753"/>
              <a:gd name="T20" fmla="*/ 415 w 430"/>
              <a:gd name="T21" fmla="*/ 447 h 753"/>
              <a:gd name="T22" fmla="*/ 430 w 430"/>
              <a:gd name="T23" fmla="*/ 481 h 753"/>
              <a:gd name="T24" fmla="*/ 413 w 430"/>
              <a:gd name="T25" fmla="*/ 546 h 753"/>
              <a:gd name="T26" fmla="*/ 390 w 430"/>
              <a:gd name="T27" fmla="*/ 574 h 753"/>
              <a:gd name="T28" fmla="*/ 379 w 430"/>
              <a:gd name="T29" fmla="*/ 622 h 753"/>
              <a:gd name="T30" fmla="*/ 392 w 430"/>
              <a:gd name="T31" fmla="*/ 637 h 753"/>
              <a:gd name="T32" fmla="*/ 381 w 430"/>
              <a:gd name="T33" fmla="*/ 664 h 753"/>
              <a:gd name="T34" fmla="*/ 386 w 430"/>
              <a:gd name="T35" fmla="*/ 673 h 753"/>
              <a:gd name="T36" fmla="*/ 352 w 430"/>
              <a:gd name="T37" fmla="*/ 686 h 753"/>
              <a:gd name="T38" fmla="*/ 344 w 430"/>
              <a:gd name="T39" fmla="*/ 734 h 753"/>
              <a:gd name="T40" fmla="*/ 295 w 430"/>
              <a:gd name="T41" fmla="*/ 719 h 753"/>
              <a:gd name="T42" fmla="*/ 270 w 430"/>
              <a:gd name="T43" fmla="*/ 753 h 753"/>
              <a:gd name="T44" fmla="*/ 255 w 430"/>
              <a:gd name="T45" fmla="*/ 749 h 753"/>
              <a:gd name="T46" fmla="*/ 238 w 430"/>
              <a:gd name="T47" fmla="*/ 719 h 753"/>
              <a:gd name="T48" fmla="*/ 211 w 430"/>
              <a:gd name="T49" fmla="*/ 645 h 753"/>
              <a:gd name="T50" fmla="*/ 147 w 430"/>
              <a:gd name="T51" fmla="*/ 607 h 753"/>
              <a:gd name="T52" fmla="*/ 133 w 430"/>
              <a:gd name="T53" fmla="*/ 569 h 753"/>
              <a:gd name="T54" fmla="*/ 154 w 430"/>
              <a:gd name="T55" fmla="*/ 510 h 753"/>
              <a:gd name="T56" fmla="*/ 137 w 430"/>
              <a:gd name="T57" fmla="*/ 498 h 753"/>
              <a:gd name="T58" fmla="*/ 95 w 430"/>
              <a:gd name="T59" fmla="*/ 498 h 753"/>
              <a:gd name="T60" fmla="*/ 86 w 430"/>
              <a:gd name="T61" fmla="*/ 462 h 753"/>
              <a:gd name="T62" fmla="*/ 17 w 430"/>
              <a:gd name="T63" fmla="*/ 390 h 753"/>
              <a:gd name="T64" fmla="*/ 0 w 430"/>
              <a:gd name="T65" fmla="*/ 331 h 753"/>
              <a:gd name="T66" fmla="*/ 8 w 430"/>
              <a:gd name="T67" fmla="*/ 308 h 753"/>
              <a:gd name="T68" fmla="*/ 8 w 430"/>
              <a:gd name="T69" fmla="*/ 308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0" h="753">
                <a:moveTo>
                  <a:pt x="8" y="308"/>
                </a:moveTo>
                <a:lnTo>
                  <a:pt x="52" y="213"/>
                </a:lnTo>
                <a:lnTo>
                  <a:pt x="38" y="177"/>
                </a:lnTo>
                <a:lnTo>
                  <a:pt x="113" y="120"/>
                </a:lnTo>
                <a:lnTo>
                  <a:pt x="126" y="78"/>
                </a:lnTo>
                <a:lnTo>
                  <a:pt x="73" y="17"/>
                </a:lnTo>
                <a:lnTo>
                  <a:pt x="360" y="0"/>
                </a:lnTo>
                <a:lnTo>
                  <a:pt x="367" y="44"/>
                </a:lnTo>
                <a:lnTo>
                  <a:pt x="396" y="101"/>
                </a:lnTo>
                <a:lnTo>
                  <a:pt x="421" y="388"/>
                </a:lnTo>
                <a:lnTo>
                  <a:pt x="415" y="447"/>
                </a:lnTo>
                <a:lnTo>
                  <a:pt x="430" y="481"/>
                </a:lnTo>
                <a:lnTo>
                  <a:pt x="413" y="546"/>
                </a:lnTo>
                <a:lnTo>
                  <a:pt x="390" y="574"/>
                </a:lnTo>
                <a:lnTo>
                  <a:pt x="379" y="622"/>
                </a:lnTo>
                <a:lnTo>
                  <a:pt x="392" y="637"/>
                </a:lnTo>
                <a:lnTo>
                  <a:pt x="381" y="664"/>
                </a:lnTo>
                <a:lnTo>
                  <a:pt x="386" y="673"/>
                </a:lnTo>
                <a:lnTo>
                  <a:pt x="352" y="686"/>
                </a:lnTo>
                <a:lnTo>
                  <a:pt x="344" y="734"/>
                </a:lnTo>
                <a:lnTo>
                  <a:pt x="295" y="719"/>
                </a:lnTo>
                <a:lnTo>
                  <a:pt x="270" y="753"/>
                </a:lnTo>
                <a:lnTo>
                  <a:pt x="255" y="749"/>
                </a:lnTo>
                <a:lnTo>
                  <a:pt x="238" y="719"/>
                </a:lnTo>
                <a:lnTo>
                  <a:pt x="211" y="645"/>
                </a:lnTo>
                <a:lnTo>
                  <a:pt x="147" y="607"/>
                </a:lnTo>
                <a:lnTo>
                  <a:pt x="133" y="569"/>
                </a:lnTo>
                <a:lnTo>
                  <a:pt x="154" y="510"/>
                </a:lnTo>
                <a:lnTo>
                  <a:pt x="137" y="498"/>
                </a:lnTo>
                <a:lnTo>
                  <a:pt x="95" y="498"/>
                </a:lnTo>
                <a:lnTo>
                  <a:pt x="86" y="462"/>
                </a:lnTo>
                <a:lnTo>
                  <a:pt x="17" y="390"/>
                </a:lnTo>
                <a:lnTo>
                  <a:pt x="0" y="331"/>
                </a:lnTo>
                <a:lnTo>
                  <a:pt x="8" y="308"/>
                </a:lnTo>
                <a:lnTo>
                  <a:pt x="8" y="308"/>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2" name="Freeform 1141"/>
          <p:cNvSpPr>
            <a:spLocks/>
          </p:cNvSpPr>
          <p:nvPr/>
        </p:nvSpPr>
        <p:spPr bwMode="auto">
          <a:xfrm>
            <a:off x="6400244" y="3515444"/>
            <a:ext cx="375047" cy="642509"/>
          </a:xfrm>
          <a:custGeom>
            <a:avLst/>
            <a:gdLst>
              <a:gd name="T0" fmla="*/ 11 w 338"/>
              <a:gd name="T1" fmla="*/ 566 h 566"/>
              <a:gd name="T2" fmla="*/ 21 w 338"/>
              <a:gd name="T3" fmla="*/ 549 h 566"/>
              <a:gd name="T4" fmla="*/ 85 w 338"/>
              <a:gd name="T5" fmla="*/ 545 h 566"/>
              <a:gd name="T6" fmla="*/ 138 w 338"/>
              <a:gd name="T7" fmla="*/ 528 h 566"/>
              <a:gd name="T8" fmla="*/ 192 w 338"/>
              <a:gd name="T9" fmla="*/ 496 h 566"/>
              <a:gd name="T10" fmla="*/ 235 w 338"/>
              <a:gd name="T11" fmla="*/ 494 h 566"/>
              <a:gd name="T12" fmla="*/ 285 w 338"/>
              <a:gd name="T13" fmla="*/ 412 h 566"/>
              <a:gd name="T14" fmla="*/ 300 w 338"/>
              <a:gd name="T15" fmla="*/ 418 h 566"/>
              <a:gd name="T16" fmla="*/ 338 w 338"/>
              <a:gd name="T17" fmla="*/ 389 h 566"/>
              <a:gd name="T18" fmla="*/ 329 w 338"/>
              <a:gd name="T19" fmla="*/ 368 h 566"/>
              <a:gd name="T20" fmla="*/ 332 w 338"/>
              <a:gd name="T21" fmla="*/ 357 h 566"/>
              <a:gd name="T22" fmla="*/ 294 w 338"/>
              <a:gd name="T23" fmla="*/ 7 h 566"/>
              <a:gd name="T24" fmla="*/ 291 w 338"/>
              <a:gd name="T25" fmla="*/ 0 h 566"/>
              <a:gd name="T26" fmla="*/ 89 w 338"/>
              <a:gd name="T27" fmla="*/ 23 h 566"/>
              <a:gd name="T28" fmla="*/ 51 w 338"/>
              <a:gd name="T29" fmla="*/ 42 h 566"/>
              <a:gd name="T30" fmla="*/ 17 w 338"/>
              <a:gd name="T31" fmla="*/ 32 h 566"/>
              <a:gd name="T32" fmla="*/ 42 w 338"/>
              <a:gd name="T33" fmla="*/ 319 h 566"/>
              <a:gd name="T34" fmla="*/ 36 w 338"/>
              <a:gd name="T35" fmla="*/ 378 h 566"/>
              <a:gd name="T36" fmla="*/ 51 w 338"/>
              <a:gd name="T37" fmla="*/ 412 h 566"/>
              <a:gd name="T38" fmla="*/ 34 w 338"/>
              <a:gd name="T39" fmla="*/ 477 h 566"/>
              <a:gd name="T40" fmla="*/ 11 w 338"/>
              <a:gd name="T41" fmla="*/ 505 h 566"/>
              <a:gd name="T42" fmla="*/ 0 w 338"/>
              <a:gd name="T43" fmla="*/ 553 h 566"/>
              <a:gd name="T44" fmla="*/ 11 w 338"/>
              <a:gd name="T45" fmla="*/ 566 h 566"/>
              <a:gd name="T46" fmla="*/ 11 w 338"/>
              <a:gd name="T47" fmla="*/ 566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8" h="566">
                <a:moveTo>
                  <a:pt x="11" y="566"/>
                </a:moveTo>
                <a:lnTo>
                  <a:pt x="21" y="549"/>
                </a:lnTo>
                <a:lnTo>
                  <a:pt x="85" y="545"/>
                </a:lnTo>
                <a:lnTo>
                  <a:pt x="138" y="528"/>
                </a:lnTo>
                <a:lnTo>
                  <a:pt x="192" y="496"/>
                </a:lnTo>
                <a:lnTo>
                  <a:pt x="235" y="494"/>
                </a:lnTo>
                <a:lnTo>
                  <a:pt x="285" y="412"/>
                </a:lnTo>
                <a:lnTo>
                  <a:pt x="300" y="418"/>
                </a:lnTo>
                <a:lnTo>
                  <a:pt x="338" y="389"/>
                </a:lnTo>
                <a:lnTo>
                  <a:pt x="329" y="368"/>
                </a:lnTo>
                <a:lnTo>
                  <a:pt x="332" y="357"/>
                </a:lnTo>
                <a:lnTo>
                  <a:pt x="294" y="7"/>
                </a:lnTo>
                <a:lnTo>
                  <a:pt x="291" y="0"/>
                </a:lnTo>
                <a:lnTo>
                  <a:pt x="89" y="23"/>
                </a:lnTo>
                <a:lnTo>
                  <a:pt x="51" y="42"/>
                </a:lnTo>
                <a:lnTo>
                  <a:pt x="17" y="32"/>
                </a:lnTo>
                <a:lnTo>
                  <a:pt x="42" y="319"/>
                </a:lnTo>
                <a:lnTo>
                  <a:pt x="36" y="378"/>
                </a:lnTo>
                <a:lnTo>
                  <a:pt x="51" y="412"/>
                </a:lnTo>
                <a:lnTo>
                  <a:pt x="34" y="477"/>
                </a:lnTo>
                <a:lnTo>
                  <a:pt x="11" y="505"/>
                </a:lnTo>
                <a:lnTo>
                  <a:pt x="0" y="553"/>
                </a:lnTo>
                <a:lnTo>
                  <a:pt x="11" y="566"/>
                </a:lnTo>
                <a:lnTo>
                  <a:pt x="11" y="566"/>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3" name="Freeform 1142"/>
          <p:cNvSpPr>
            <a:spLocks/>
          </p:cNvSpPr>
          <p:nvPr/>
        </p:nvSpPr>
        <p:spPr bwMode="auto">
          <a:xfrm>
            <a:off x="6271755" y="3913106"/>
            <a:ext cx="880318" cy="448020"/>
          </a:xfrm>
          <a:custGeom>
            <a:avLst/>
            <a:gdLst>
              <a:gd name="T0" fmla="*/ 4 w 791"/>
              <a:gd name="T1" fmla="*/ 375 h 396"/>
              <a:gd name="T2" fmla="*/ 23 w 791"/>
              <a:gd name="T3" fmla="*/ 373 h 396"/>
              <a:gd name="T4" fmla="*/ 29 w 791"/>
              <a:gd name="T5" fmla="*/ 331 h 396"/>
              <a:gd name="T6" fmla="*/ 17 w 791"/>
              <a:gd name="T7" fmla="*/ 329 h 396"/>
              <a:gd name="T8" fmla="*/ 42 w 791"/>
              <a:gd name="T9" fmla="*/ 295 h 396"/>
              <a:gd name="T10" fmla="*/ 91 w 791"/>
              <a:gd name="T11" fmla="*/ 310 h 396"/>
              <a:gd name="T12" fmla="*/ 99 w 791"/>
              <a:gd name="T13" fmla="*/ 262 h 396"/>
              <a:gd name="T14" fmla="*/ 133 w 791"/>
              <a:gd name="T15" fmla="*/ 249 h 396"/>
              <a:gd name="T16" fmla="*/ 128 w 791"/>
              <a:gd name="T17" fmla="*/ 240 h 396"/>
              <a:gd name="T18" fmla="*/ 147 w 791"/>
              <a:gd name="T19" fmla="*/ 194 h 396"/>
              <a:gd name="T20" fmla="*/ 211 w 791"/>
              <a:gd name="T21" fmla="*/ 190 h 396"/>
              <a:gd name="T22" fmla="*/ 264 w 791"/>
              <a:gd name="T23" fmla="*/ 173 h 396"/>
              <a:gd name="T24" fmla="*/ 299 w 791"/>
              <a:gd name="T25" fmla="*/ 150 h 396"/>
              <a:gd name="T26" fmla="*/ 318 w 791"/>
              <a:gd name="T27" fmla="*/ 141 h 396"/>
              <a:gd name="T28" fmla="*/ 361 w 791"/>
              <a:gd name="T29" fmla="*/ 139 h 396"/>
              <a:gd name="T30" fmla="*/ 411 w 791"/>
              <a:gd name="T31" fmla="*/ 57 h 396"/>
              <a:gd name="T32" fmla="*/ 426 w 791"/>
              <a:gd name="T33" fmla="*/ 63 h 396"/>
              <a:gd name="T34" fmla="*/ 464 w 791"/>
              <a:gd name="T35" fmla="*/ 34 h 396"/>
              <a:gd name="T36" fmla="*/ 455 w 791"/>
              <a:gd name="T37" fmla="*/ 13 h 396"/>
              <a:gd name="T38" fmla="*/ 458 w 791"/>
              <a:gd name="T39" fmla="*/ 2 h 396"/>
              <a:gd name="T40" fmla="*/ 493 w 791"/>
              <a:gd name="T41" fmla="*/ 0 h 396"/>
              <a:gd name="T42" fmla="*/ 515 w 791"/>
              <a:gd name="T43" fmla="*/ 8 h 396"/>
              <a:gd name="T44" fmla="*/ 584 w 791"/>
              <a:gd name="T45" fmla="*/ 48 h 396"/>
              <a:gd name="T46" fmla="*/ 633 w 791"/>
              <a:gd name="T47" fmla="*/ 46 h 396"/>
              <a:gd name="T48" fmla="*/ 656 w 791"/>
              <a:gd name="T49" fmla="*/ 31 h 396"/>
              <a:gd name="T50" fmla="*/ 711 w 791"/>
              <a:gd name="T51" fmla="*/ 65 h 396"/>
              <a:gd name="T52" fmla="*/ 728 w 791"/>
              <a:gd name="T53" fmla="*/ 129 h 396"/>
              <a:gd name="T54" fmla="*/ 791 w 791"/>
              <a:gd name="T55" fmla="*/ 175 h 396"/>
              <a:gd name="T56" fmla="*/ 761 w 791"/>
              <a:gd name="T57" fmla="*/ 211 h 396"/>
              <a:gd name="T58" fmla="*/ 707 w 791"/>
              <a:gd name="T59" fmla="*/ 262 h 396"/>
              <a:gd name="T60" fmla="*/ 706 w 791"/>
              <a:gd name="T61" fmla="*/ 274 h 396"/>
              <a:gd name="T62" fmla="*/ 628 w 791"/>
              <a:gd name="T63" fmla="*/ 323 h 396"/>
              <a:gd name="T64" fmla="*/ 190 w 791"/>
              <a:gd name="T65" fmla="*/ 365 h 396"/>
              <a:gd name="T66" fmla="*/ 143 w 791"/>
              <a:gd name="T67" fmla="*/ 361 h 396"/>
              <a:gd name="T68" fmla="*/ 145 w 791"/>
              <a:gd name="T69" fmla="*/ 384 h 396"/>
              <a:gd name="T70" fmla="*/ 0 w 791"/>
              <a:gd name="T71" fmla="*/ 396 h 396"/>
              <a:gd name="T72" fmla="*/ 4 w 791"/>
              <a:gd name="T73" fmla="*/ 375 h 396"/>
              <a:gd name="T74" fmla="*/ 4 w 791"/>
              <a:gd name="T75" fmla="*/ 37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1" h="396">
                <a:moveTo>
                  <a:pt x="4" y="375"/>
                </a:moveTo>
                <a:lnTo>
                  <a:pt x="23" y="373"/>
                </a:lnTo>
                <a:lnTo>
                  <a:pt x="29" y="331"/>
                </a:lnTo>
                <a:lnTo>
                  <a:pt x="17" y="329"/>
                </a:lnTo>
                <a:lnTo>
                  <a:pt x="42" y="295"/>
                </a:lnTo>
                <a:lnTo>
                  <a:pt x="91" y="310"/>
                </a:lnTo>
                <a:lnTo>
                  <a:pt x="99" y="262"/>
                </a:lnTo>
                <a:lnTo>
                  <a:pt x="133" y="249"/>
                </a:lnTo>
                <a:lnTo>
                  <a:pt x="128" y="240"/>
                </a:lnTo>
                <a:lnTo>
                  <a:pt x="147" y="194"/>
                </a:lnTo>
                <a:lnTo>
                  <a:pt x="211" y="190"/>
                </a:lnTo>
                <a:lnTo>
                  <a:pt x="264" y="173"/>
                </a:lnTo>
                <a:lnTo>
                  <a:pt x="299" y="150"/>
                </a:lnTo>
                <a:lnTo>
                  <a:pt x="318" y="141"/>
                </a:lnTo>
                <a:lnTo>
                  <a:pt x="361" y="139"/>
                </a:lnTo>
                <a:lnTo>
                  <a:pt x="411" y="57"/>
                </a:lnTo>
                <a:lnTo>
                  <a:pt x="426" y="63"/>
                </a:lnTo>
                <a:lnTo>
                  <a:pt x="464" y="34"/>
                </a:lnTo>
                <a:lnTo>
                  <a:pt x="455" y="13"/>
                </a:lnTo>
                <a:lnTo>
                  <a:pt x="458" y="2"/>
                </a:lnTo>
                <a:lnTo>
                  <a:pt x="493" y="0"/>
                </a:lnTo>
                <a:lnTo>
                  <a:pt x="515" y="8"/>
                </a:lnTo>
                <a:lnTo>
                  <a:pt x="584" y="48"/>
                </a:lnTo>
                <a:lnTo>
                  <a:pt x="633" y="46"/>
                </a:lnTo>
                <a:lnTo>
                  <a:pt x="656" y="31"/>
                </a:lnTo>
                <a:lnTo>
                  <a:pt x="711" y="65"/>
                </a:lnTo>
                <a:lnTo>
                  <a:pt x="728" y="129"/>
                </a:lnTo>
                <a:lnTo>
                  <a:pt x="791" y="175"/>
                </a:lnTo>
                <a:lnTo>
                  <a:pt x="761" y="211"/>
                </a:lnTo>
                <a:lnTo>
                  <a:pt x="707" y="262"/>
                </a:lnTo>
                <a:lnTo>
                  <a:pt x="706" y="274"/>
                </a:lnTo>
                <a:lnTo>
                  <a:pt x="628" y="323"/>
                </a:lnTo>
                <a:lnTo>
                  <a:pt x="190" y="365"/>
                </a:lnTo>
                <a:lnTo>
                  <a:pt x="143" y="361"/>
                </a:lnTo>
                <a:lnTo>
                  <a:pt x="145" y="384"/>
                </a:lnTo>
                <a:lnTo>
                  <a:pt x="0" y="396"/>
                </a:lnTo>
                <a:lnTo>
                  <a:pt x="4" y="375"/>
                </a:lnTo>
                <a:lnTo>
                  <a:pt x="4" y="375"/>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4" name="Freeform 1143"/>
          <p:cNvSpPr>
            <a:spLocks/>
          </p:cNvSpPr>
          <p:nvPr/>
        </p:nvSpPr>
        <p:spPr bwMode="auto">
          <a:xfrm>
            <a:off x="6164102" y="4249989"/>
            <a:ext cx="1034852" cy="347302"/>
          </a:xfrm>
          <a:custGeom>
            <a:avLst/>
            <a:gdLst>
              <a:gd name="T0" fmla="*/ 17 w 931"/>
              <a:gd name="T1" fmla="*/ 253 h 308"/>
              <a:gd name="T2" fmla="*/ 11 w 931"/>
              <a:gd name="T3" fmla="*/ 249 h 308"/>
              <a:gd name="T4" fmla="*/ 38 w 931"/>
              <a:gd name="T5" fmla="*/ 228 h 308"/>
              <a:gd name="T6" fmla="*/ 64 w 931"/>
              <a:gd name="T7" fmla="*/ 180 h 308"/>
              <a:gd name="T8" fmla="*/ 55 w 931"/>
              <a:gd name="T9" fmla="*/ 169 h 308"/>
              <a:gd name="T10" fmla="*/ 68 w 931"/>
              <a:gd name="T11" fmla="*/ 146 h 308"/>
              <a:gd name="T12" fmla="*/ 68 w 931"/>
              <a:gd name="T13" fmla="*/ 120 h 308"/>
              <a:gd name="T14" fmla="*/ 87 w 931"/>
              <a:gd name="T15" fmla="*/ 101 h 308"/>
              <a:gd name="T16" fmla="*/ 232 w 931"/>
              <a:gd name="T17" fmla="*/ 89 h 308"/>
              <a:gd name="T18" fmla="*/ 230 w 931"/>
              <a:gd name="T19" fmla="*/ 66 h 308"/>
              <a:gd name="T20" fmla="*/ 277 w 931"/>
              <a:gd name="T21" fmla="*/ 70 h 308"/>
              <a:gd name="T22" fmla="*/ 715 w 931"/>
              <a:gd name="T23" fmla="*/ 28 h 308"/>
              <a:gd name="T24" fmla="*/ 931 w 931"/>
              <a:gd name="T25" fmla="*/ 0 h 308"/>
              <a:gd name="T26" fmla="*/ 893 w 931"/>
              <a:gd name="T27" fmla="*/ 74 h 308"/>
              <a:gd name="T28" fmla="*/ 834 w 931"/>
              <a:gd name="T29" fmla="*/ 87 h 308"/>
              <a:gd name="T30" fmla="*/ 806 w 931"/>
              <a:gd name="T31" fmla="*/ 125 h 308"/>
              <a:gd name="T32" fmla="*/ 699 w 931"/>
              <a:gd name="T33" fmla="*/ 186 h 308"/>
              <a:gd name="T34" fmla="*/ 694 w 931"/>
              <a:gd name="T35" fmla="*/ 209 h 308"/>
              <a:gd name="T36" fmla="*/ 667 w 931"/>
              <a:gd name="T37" fmla="*/ 222 h 308"/>
              <a:gd name="T38" fmla="*/ 667 w 931"/>
              <a:gd name="T39" fmla="*/ 253 h 308"/>
              <a:gd name="T40" fmla="*/ 523 w 931"/>
              <a:gd name="T41" fmla="*/ 270 h 308"/>
              <a:gd name="T42" fmla="*/ 234 w 931"/>
              <a:gd name="T43" fmla="*/ 294 h 308"/>
              <a:gd name="T44" fmla="*/ 0 w 931"/>
              <a:gd name="T45" fmla="*/ 308 h 308"/>
              <a:gd name="T46" fmla="*/ 17 w 931"/>
              <a:gd name="T47" fmla="*/ 253 h 308"/>
              <a:gd name="T48" fmla="*/ 17 w 931"/>
              <a:gd name="T49" fmla="*/ 253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1" h="308">
                <a:moveTo>
                  <a:pt x="17" y="253"/>
                </a:moveTo>
                <a:lnTo>
                  <a:pt x="11" y="249"/>
                </a:lnTo>
                <a:lnTo>
                  <a:pt x="38" y="228"/>
                </a:lnTo>
                <a:lnTo>
                  <a:pt x="64" y="180"/>
                </a:lnTo>
                <a:lnTo>
                  <a:pt x="55" y="169"/>
                </a:lnTo>
                <a:lnTo>
                  <a:pt x="68" y="146"/>
                </a:lnTo>
                <a:lnTo>
                  <a:pt x="68" y="120"/>
                </a:lnTo>
                <a:lnTo>
                  <a:pt x="87" y="101"/>
                </a:lnTo>
                <a:lnTo>
                  <a:pt x="232" y="89"/>
                </a:lnTo>
                <a:lnTo>
                  <a:pt x="230" y="66"/>
                </a:lnTo>
                <a:lnTo>
                  <a:pt x="277" y="70"/>
                </a:lnTo>
                <a:lnTo>
                  <a:pt x="715" y="28"/>
                </a:lnTo>
                <a:lnTo>
                  <a:pt x="931" y="0"/>
                </a:lnTo>
                <a:lnTo>
                  <a:pt x="893" y="74"/>
                </a:lnTo>
                <a:lnTo>
                  <a:pt x="834" y="87"/>
                </a:lnTo>
                <a:lnTo>
                  <a:pt x="806" y="125"/>
                </a:lnTo>
                <a:lnTo>
                  <a:pt x="699" y="186"/>
                </a:lnTo>
                <a:lnTo>
                  <a:pt x="694" y="209"/>
                </a:lnTo>
                <a:lnTo>
                  <a:pt x="667" y="222"/>
                </a:lnTo>
                <a:lnTo>
                  <a:pt x="667" y="253"/>
                </a:lnTo>
                <a:lnTo>
                  <a:pt x="523" y="270"/>
                </a:lnTo>
                <a:lnTo>
                  <a:pt x="234" y="294"/>
                </a:lnTo>
                <a:lnTo>
                  <a:pt x="0" y="308"/>
                </a:lnTo>
                <a:lnTo>
                  <a:pt x="17" y="253"/>
                </a:lnTo>
                <a:lnTo>
                  <a:pt x="17" y="253"/>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5" name="Freeform 1144"/>
          <p:cNvSpPr>
            <a:spLocks/>
          </p:cNvSpPr>
          <p:nvPr/>
        </p:nvSpPr>
        <p:spPr bwMode="auto">
          <a:xfrm>
            <a:off x="6019987" y="4583399"/>
            <a:ext cx="434083" cy="736280"/>
          </a:xfrm>
          <a:custGeom>
            <a:avLst/>
            <a:gdLst>
              <a:gd name="T0" fmla="*/ 27 w 388"/>
              <a:gd name="T1" fmla="*/ 457 h 654"/>
              <a:gd name="T2" fmla="*/ 65 w 388"/>
              <a:gd name="T3" fmla="*/ 407 h 654"/>
              <a:gd name="T4" fmla="*/ 54 w 388"/>
              <a:gd name="T5" fmla="*/ 394 h 654"/>
              <a:gd name="T6" fmla="*/ 38 w 388"/>
              <a:gd name="T7" fmla="*/ 287 h 654"/>
              <a:gd name="T8" fmla="*/ 33 w 388"/>
              <a:gd name="T9" fmla="*/ 215 h 654"/>
              <a:gd name="T10" fmla="*/ 59 w 388"/>
              <a:gd name="T11" fmla="*/ 135 h 654"/>
              <a:gd name="T12" fmla="*/ 101 w 388"/>
              <a:gd name="T13" fmla="*/ 80 h 654"/>
              <a:gd name="T14" fmla="*/ 97 w 388"/>
              <a:gd name="T15" fmla="*/ 65 h 654"/>
              <a:gd name="T16" fmla="*/ 128 w 388"/>
              <a:gd name="T17" fmla="*/ 14 h 654"/>
              <a:gd name="T18" fmla="*/ 362 w 388"/>
              <a:gd name="T19" fmla="*/ 0 h 654"/>
              <a:gd name="T20" fmla="*/ 373 w 388"/>
              <a:gd name="T21" fmla="*/ 12 h 654"/>
              <a:gd name="T22" fmla="*/ 362 w 388"/>
              <a:gd name="T23" fmla="*/ 419 h 654"/>
              <a:gd name="T24" fmla="*/ 388 w 388"/>
              <a:gd name="T25" fmla="*/ 614 h 654"/>
              <a:gd name="T26" fmla="*/ 379 w 388"/>
              <a:gd name="T27" fmla="*/ 624 h 654"/>
              <a:gd name="T28" fmla="*/ 329 w 388"/>
              <a:gd name="T29" fmla="*/ 612 h 654"/>
              <a:gd name="T30" fmla="*/ 253 w 388"/>
              <a:gd name="T31" fmla="*/ 654 h 654"/>
              <a:gd name="T32" fmla="*/ 215 w 388"/>
              <a:gd name="T33" fmla="*/ 592 h 654"/>
              <a:gd name="T34" fmla="*/ 221 w 388"/>
              <a:gd name="T35" fmla="*/ 546 h 654"/>
              <a:gd name="T36" fmla="*/ 0 w 388"/>
              <a:gd name="T37" fmla="*/ 555 h 654"/>
              <a:gd name="T38" fmla="*/ 27 w 388"/>
              <a:gd name="T39" fmla="*/ 457 h 654"/>
              <a:gd name="T40" fmla="*/ 27 w 388"/>
              <a:gd name="T41" fmla="*/ 457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8" h="654">
                <a:moveTo>
                  <a:pt x="27" y="457"/>
                </a:moveTo>
                <a:lnTo>
                  <a:pt x="65" y="407"/>
                </a:lnTo>
                <a:lnTo>
                  <a:pt x="54" y="394"/>
                </a:lnTo>
                <a:lnTo>
                  <a:pt x="38" y="287"/>
                </a:lnTo>
                <a:lnTo>
                  <a:pt x="33" y="215"/>
                </a:lnTo>
                <a:lnTo>
                  <a:pt x="59" y="135"/>
                </a:lnTo>
                <a:lnTo>
                  <a:pt x="101" y="80"/>
                </a:lnTo>
                <a:lnTo>
                  <a:pt x="97" y="65"/>
                </a:lnTo>
                <a:lnTo>
                  <a:pt x="128" y="14"/>
                </a:lnTo>
                <a:lnTo>
                  <a:pt x="362" y="0"/>
                </a:lnTo>
                <a:lnTo>
                  <a:pt x="373" y="12"/>
                </a:lnTo>
                <a:lnTo>
                  <a:pt x="362" y="419"/>
                </a:lnTo>
                <a:lnTo>
                  <a:pt x="388" y="614"/>
                </a:lnTo>
                <a:lnTo>
                  <a:pt x="379" y="624"/>
                </a:lnTo>
                <a:lnTo>
                  <a:pt x="329" y="612"/>
                </a:lnTo>
                <a:lnTo>
                  <a:pt x="253" y="654"/>
                </a:lnTo>
                <a:lnTo>
                  <a:pt x="215" y="592"/>
                </a:lnTo>
                <a:lnTo>
                  <a:pt x="221" y="546"/>
                </a:lnTo>
                <a:lnTo>
                  <a:pt x="0" y="555"/>
                </a:lnTo>
                <a:lnTo>
                  <a:pt x="27" y="457"/>
                </a:lnTo>
                <a:lnTo>
                  <a:pt x="27" y="457"/>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6" name="Freeform 1145"/>
          <p:cNvSpPr>
            <a:spLocks/>
          </p:cNvSpPr>
          <p:nvPr/>
        </p:nvSpPr>
        <p:spPr bwMode="auto">
          <a:xfrm>
            <a:off x="6424553" y="4553878"/>
            <a:ext cx="458391" cy="741490"/>
          </a:xfrm>
          <a:custGeom>
            <a:avLst/>
            <a:gdLst>
              <a:gd name="T0" fmla="*/ 11 w 416"/>
              <a:gd name="T1" fmla="*/ 36 h 659"/>
              <a:gd name="T2" fmla="*/ 0 w 416"/>
              <a:gd name="T3" fmla="*/ 443 h 659"/>
              <a:gd name="T4" fmla="*/ 26 w 416"/>
              <a:gd name="T5" fmla="*/ 638 h 659"/>
              <a:gd name="T6" fmla="*/ 55 w 416"/>
              <a:gd name="T7" fmla="*/ 646 h 659"/>
              <a:gd name="T8" fmla="*/ 81 w 416"/>
              <a:gd name="T9" fmla="*/ 631 h 659"/>
              <a:gd name="T10" fmla="*/ 97 w 416"/>
              <a:gd name="T11" fmla="*/ 646 h 659"/>
              <a:gd name="T12" fmla="*/ 74 w 416"/>
              <a:gd name="T13" fmla="*/ 659 h 659"/>
              <a:gd name="T14" fmla="*/ 131 w 416"/>
              <a:gd name="T15" fmla="*/ 644 h 659"/>
              <a:gd name="T16" fmla="*/ 142 w 416"/>
              <a:gd name="T17" fmla="*/ 627 h 659"/>
              <a:gd name="T18" fmla="*/ 135 w 416"/>
              <a:gd name="T19" fmla="*/ 616 h 659"/>
              <a:gd name="T20" fmla="*/ 138 w 416"/>
              <a:gd name="T21" fmla="*/ 598 h 659"/>
              <a:gd name="T22" fmla="*/ 112 w 416"/>
              <a:gd name="T23" fmla="*/ 574 h 659"/>
              <a:gd name="T24" fmla="*/ 112 w 416"/>
              <a:gd name="T25" fmla="*/ 553 h 659"/>
              <a:gd name="T26" fmla="*/ 416 w 416"/>
              <a:gd name="T27" fmla="*/ 526 h 659"/>
              <a:gd name="T28" fmla="*/ 391 w 416"/>
              <a:gd name="T29" fmla="*/ 422 h 659"/>
              <a:gd name="T30" fmla="*/ 406 w 416"/>
              <a:gd name="T31" fmla="*/ 359 h 659"/>
              <a:gd name="T32" fmla="*/ 368 w 416"/>
              <a:gd name="T33" fmla="*/ 277 h 659"/>
              <a:gd name="T34" fmla="*/ 289 w 416"/>
              <a:gd name="T35" fmla="*/ 0 h 659"/>
              <a:gd name="T36" fmla="*/ 0 w 416"/>
              <a:gd name="T37" fmla="*/ 24 h 659"/>
              <a:gd name="T38" fmla="*/ 11 w 416"/>
              <a:gd name="T39" fmla="*/ 36 h 659"/>
              <a:gd name="T40" fmla="*/ 11 w 416"/>
              <a:gd name="T41" fmla="*/ 36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6" h="659">
                <a:moveTo>
                  <a:pt x="11" y="36"/>
                </a:moveTo>
                <a:lnTo>
                  <a:pt x="0" y="443"/>
                </a:lnTo>
                <a:lnTo>
                  <a:pt x="26" y="638"/>
                </a:lnTo>
                <a:lnTo>
                  <a:pt x="55" y="646"/>
                </a:lnTo>
                <a:lnTo>
                  <a:pt x="81" y="631"/>
                </a:lnTo>
                <a:lnTo>
                  <a:pt x="97" y="646"/>
                </a:lnTo>
                <a:lnTo>
                  <a:pt x="74" y="659"/>
                </a:lnTo>
                <a:lnTo>
                  <a:pt x="131" y="644"/>
                </a:lnTo>
                <a:lnTo>
                  <a:pt x="142" y="627"/>
                </a:lnTo>
                <a:lnTo>
                  <a:pt x="135" y="616"/>
                </a:lnTo>
                <a:lnTo>
                  <a:pt x="138" y="598"/>
                </a:lnTo>
                <a:lnTo>
                  <a:pt x="112" y="574"/>
                </a:lnTo>
                <a:lnTo>
                  <a:pt x="112" y="553"/>
                </a:lnTo>
                <a:lnTo>
                  <a:pt x="416" y="526"/>
                </a:lnTo>
                <a:lnTo>
                  <a:pt x="391" y="422"/>
                </a:lnTo>
                <a:lnTo>
                  <a:pt x="406" y="359"/>
                </a:lnTo>
                <a:lnTo>
                  <a:pt x="368" y="277"/>
                </a:lnTo>
                <a:lnTo>
                  <a:pt x="289" y="0"/>
                </a:lnTo>
                <a:lnTo>
                  <a:pt x="0" y="24"/>
                </a:lnTo>
                <a:lnTo>
                  <a:pt x="11" y="36"/>
                </a:lnTo>
                <a:lnTo>
                  <a:pt x="11" y="36"/>
                </a:lnTo>
                <a:close/>
              </a:path>
            </a:pathLst>
          </a:custGeom>
          <a:solidFill>
            <a:schemeClr val="accent3">
              <a:lumMod val="5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7" name="Freeform 1146"/>
          <p:cNvSpPr>
            <a:spLocks/>
          </p:cNvSpPr>
          <p:nvPr/>
        </p:nvSpPr>
        <p:spPr bwMode="auto">
          <a:xfrm>
            <a:off x="6742300" y="4519147"/>
            <a:ext cx="652860" cy="677239"/>
          </a:xfrm>
          <a:custGeom>
            <a:avLst/>
            <a:gdLst>
              <a:gd name="T0" fmla="*/ 79 w 587"/>
              <a:gd name="T1" fmla="*/ 312 h 603"/>
              <a:gd name="T2" fmla="*/ 117 w 587"/>
              <a:gd name="T3" fmla="*/ 394 h 603"/>
              <a:gd name="T4" fmla="*/ 102 w 587"/>
              <a:gd name="T5" fmla="*/ 457 h 603"/>
              <a:gd name="T6" fmla="*/ 127 w 587"/>
              <a:gd name="T7" fmla="*/ 561 h 603"/>
              <a:gd name="T8" fmla="*/ 150 w 587"/>
              <a:gd name="T9" fmla="*/ 595 h 603"/>
              <a:gd name="T10" fmla="*/ 464 w 587"/>
              <a:gd name="T11" fmla="*/ 578 h 603"/>
              <a:gd name="T12" fmla="*/ 467 w 587"/>
              <a:gd name="T13" fmla="*/ 599 h 603"/>
              <a:gd name="T14" fmla="*/ 486 w 587"/>
              <a:gd name="T15" fmla="*/ 603 h 603"/>
              <a:gd name="T16" fmla="*/ 479 w 587"/>
              <a:gd name="T17" fmla="*/ 552 h 603"/>
              <a:gd name="T18" fmla="*/ 492 w 587"/>
              <a:gd name="T19" fmla="*/ 538 h 603"/>
              <a:gd name="T20" fmla="*/ 538 w 587"/>
              <a:gd name="T21" fmla="*/ 548 h 603"/>
              <a:gd name="T22" fmla="*/ 545 w 587"/>
              <a:gd name="T23" fmla="*/ 512 h 603"/>
              <a:gd name="T24" fmla="*/ 540 w 587"/>
              <a:gd name="T25" fmla="*/ 464 h 603"/>
              <a:gd name="T26" fmla="*/ 559 w 587"/>
              <a:gd name="T27" fmla="*/ 451 h 603"/>
              <a:gd name="T28" fmla="*/ 587 w 587"/>
              <a:gd name="T29" fmla="*/ 360 h 603"/>
              <a:gd name="T30" fmla="*/ 568 w 587"/>
              <a:gd name="T31" fmla="*/ 356 h 603"/>
              <a:gd name="T32" fmla="*/ 492 w 587"/>
              <a:gd name="T33" fmla="*/ 238 h 603"/>
              <a:gd name="T34" fmla="*/ 327 w 587"/>
              <a:gd name="T35" fmla="*/ 90 h 603"/>
              <a:gd name="T36" fmla="*/ 254 w 587"/>
              <a:gd name="T37" fmla="*/ 44 h 603"/>
              <a:gd name="T38" fmla="*/ 279 w 587"/>
              <a:gd name="T39" fmla="*/ 0 h 603"/>
              <a:gd name="T40" fmla="*/ 144 w 587"/>
              <a:gd name="T41" fmla="*/ 18 h 603"/>
              <a:gd name="T42" fmla="*/ 0 w 587"/>
              <a:gd name="T43" fmla="*/ 35 h 603"/>
              <a:gd name="T44" fmla="*/ 79 w 587"/>
              <a:gd name="T45" fmla="*/ 312 h 603"/>
              <a:gd name="T46" fmla="*/ 79 w 587"/>
              <a:gd name="T47" fmla="*/ 312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7" h="603">
                <a:moveTo>
                  <a:pt x="79" y="312"/>
                </a:moveTo>
                <a:lnTo>
                  <a:pt x="117" y="394"/>
                </a:lnTo>
                <a:lnTo>
                  <a:pt x="102" y="457"/>
                </a:lnTo>
                <a:lnTo>
                  <a:pt x="127" y="561"/>
                </a:lnTo>
                <a:lnTo>
                  <a:pt x="150" y="595"/>
                </a:lnTo>
                <a:lnTo>
                  <a:pt x="464" y="578"/>
                </a:lnTo>
                <a:lnTo>
                  <a:pt x="467" y="599"/>
                </a:lnTo>
                <a:lnTo>
                  <a:pt x="486" y="603"/>
                </a:lnTo>
                <a:lnTo>
                  <a:pt x="479" y="552"/>
                </a:lnTo>
                <a:lnTo>
                  <a:pt x="492" y="538"/>
                </a:lnTo>
                <a:lnTo>
                  <a:pt x="538" y="548"/>
                </a:lnTo>
                <a:lnTo>
                  <a:pt x="545" y="512"/>
                </a:lnTo>
                <a:lnTo>
                  <a:pt x="540" y="464"/>
                </a:lnTo>
                <a:lnTo>
                  <a:pt x="559" y="451"/>
                </a:lnTo>
                <a:lnTo>
                  <a:pt x="587" y="360"/>
                </a:lnTo>
                <a:lnTo>
                  <a:pt x="568" y="356"/>
                </a:lnTo>
                <a:lnTo>
                  <a:pt x="492" y="238"/>
                </a:lnTo>
                <a:lnTo>
                  <a:pt x="327" y="90"/>
                </a:lnTo>
                <a:lnTo>
                  <a:pt x="254" y="44"/>
                </a:lnTo>
                <a:lnTo>
                  <a:pt x="279" y="0"/>
                </a:lnTo>
                <a:lnTo>
                  <a:pt x="144" y="18"/>
                </a:lnTo>
                <a:lnTo>
                  <a:pt x="0" y="35"/>
                </a:lnTo>
                <a:lnTo>
                  <a:pt x="79" y="312"/>
                </a:lnTo>
                <a:lnTo>
                  <a:pt x="79" y="312"/>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8" name="Freeform 1147"/>
          <p:cNvSpPr>
            <a:spLocks/>
          </p:cNvSpPr>
          <p:nvPr/>
        </p:nvSpPr>
        <p:spPr bwMode="auto">
          <a:xfrm>
            <a:off x="6549568" y="5121717"/>
            <a:ext cx="1099096" cy="824842"/>
          </a:xfrm>
          <a:custGeom>
            <a:avLst/>
            <a:gdLst>
              <a:gd name="T0" fmla="*/ 0 w 990"/>
              <a:gd name="T1" fmla="*/ 71 h 732"/>
              <a:gd name="T2" fmla="*/ 26 w 990"/>
              <a:gd name="T3" fmla="*/ 95 h 732"/>
              <a:gd name="T4" fmla="*/ 23 w 990"/>
              <a:gd name="T5" fmla="*/ 113 h 732"/>
              <a:gd name="T6" fmla="*/ 30 w 990"/>
              <a:gd name="T7" fmla="*/ 124 h 732"/>
              <a:gd name="T8" fmla="*/ 19 w 990"/>
              <a:gd name="T9" fmla="*/ 141 h 732"/>
              <a:gd name="T10" fmla="*/ 135 w 990"/>
              <a:gd name="T11" fmla="*/ 101 h 732"/>
              <a:gd name="T12" fmla="*/ 283 w 990"/>
              <a:gd name="T13" fmla="*/ 194 h 732"/>
              <a:gd name="T14" fmla="*/ 405 w 990"/>
              <a:gd name="T15" fmla="*/ 130 h 732"/>
              <a:gd name="T16" fmla="*/ 475 w 990"/>
              <a:gd name="T17" fmla="*/ 145 h 732"/>
              <a:gd name="T18" fmla="*/ 564 w 990"/>
              <a:gd name="T19" fmla="*/ 232 h 732"/>
              <a:gd name="T20" fmla="*/ 597 w 990"/>
              <a:gd name="T21" fmla="*/ 232 h 732"/>
              <a:gd name="T22" fmla="*/ 625 w 990"/>
              <a:gd name="T23" fmla="*/ 293 h 732"/>
              <a:gd name="T24" fmla="*/ 618 w 990"/>
              <a:gd name="T25" fmla="*/ 409 h 732"/>
              <a:gd name="T26" fmla="*/ 639 w 990"/>
              <a:gd name="T27" fmla="*/ 422 h 732"/>
              <a:gd name="T28" fmla="*/ 642 w 990"/>
              <a:gd name="T29" fmla="*/ 401 h 732"/>
              <a:gd name="T30" fmla="*/ 671 w 990"/>
              <a:gd name="T31" fmla="*/ 401 h 732"/>
              <a:gd name="T32" fmla="*/ 642 w 990"/>
              <a:gd name="T33" fmla="*/ 457 h 732"/>
              <a:gd name="T34" fmla="*/ 718 w 990"/>
              <a:gd name="T35" fmla="*/ 533 h 732"/>
              <a:gd name="T36" fmla="*/ 730 w 990"/>
              <a:gd name="T37" fmla="*/ 512 h 732"/>
              <a:gd name="T38" fmla="*/ 736 w 990"/>
              <a:gd name="T39" fmla="*/ 565 h 732"/>
              <a:gd name="T40" fmla="*/ 760 w 990"/>
              <a:gd name="T41" fmla="*/ 576 h 732"/>
              <a:gd name="T42" fmla="*/ 787 w 990"/>
              <a:gd name="T43" fmla="*/ 641 h 732"/>
              <a:gd name="T44" fmla="*/ 814 w 990"/>
              <a:gd name="T45" fmla="*/ 641 h 732"/>
              <a:gd name="T46" fmla="*/ 871 w 990"/>
              <a:gd name="T47" fmla="*/ 702 h 732"/>
              <a:gd name="T48" fmla="*/ 903 w 990"/>
              <a:gd name="T49" fmla="*/ 706 h 732"/>
              <a:gd name="T50" fmla="*/ 903 w 990"/>
              <a:gd name="T51" fmla="*/ 715 h 732"/>
              <a:gd name="T52" fmla="*/ 880 w 990"/>
              <a:gd name="T53" fmla="*/ 732 h 732"/>
              <a:gd name="T54" fmla="*/ 931 w 990"/>
              <a:gd name="T55" fmla="*/ 725 h 732"/>
              <a:gd name="T56" fmla="*/ 964 w 990"/>
              <a:gd name="T57" fmla="*/ 711 h 732"/>
              <a:gd name="T58" fmla="*/ 981 w 990"/>
              <a:gd name="T59" fmla="*/ 626 h 732"/>
              <a:gd name="T60" fmla="*/ 990 w 990"/>
              <a:gd name="T61" fmla="*/ 630 h 732"/>
              <a:gd name="T62" fmla="*/ 983 w 990"/>
              <a:gd name="T63" fmla="*/ 512 h 732"/>
              <a:gd name="T64" fmla="*/ 969 w 990"/>
              <a:gd name="T65" fmla="*/ 477 h 732"/>
              <a:gd name="T66" fmla="*/ 863 w 990"/>
              <a:gd name="T67" fmla="*/ 306 h 732"/>
              <a:gd name="T68" fmla="*/ 779 w 990"/>
              <a:gd name="T69" fmla="*/ 145 h 732"/>
              <a:gd name="T70" fmla="*/ 728 w 990"/>
              <a:gd name="T71" fmla="*/ 12 h 732"/>
              <a:gd name="T72" fmla="*/ 715 w 990"/>
              <a:gd name="T73" fmla="*/ 10 h 732"/>
              <a:gd name="T74" fmla="*/ 669 w 990"/>
              <a:gd name="T75" fmla="*/ 0 h 732"/>
              <a:gd name="T76" fmla="*/ 656 w 990"/>
              <a:gd name="T77" fmla="*/ 14 h 732"/>
              <a:gd name="T78" fmla="*/ 663 w 990"/>
              <a:gd name="T79" fmla="*/ 65 h 732"/>
              <a:gd name="T80" fmla="*/ 644 w 990"/>
              <a:gd name="T81" fmla="*/ 61 h 732"/>
              <a:gd name="T82" fmla="*/ 641 w 990"/>
              <a:gd name="T83" fmla="*/ 40 h 732"/>
              <a:gd name="T84" fmla="*/ 327 w 990"/>
              <a:gd name="T85" fmla="*/ 57 h 732"/>
              <a:gd name="T86" fmla="*/ 304 w 990"/>
              <a:gd name="T87" fmla="*/ 23 h 732"/>
              <a:gd name="T88" fmla="*/ 0 w 990"/>
              <a:gd name="T89" fmla="*/ 50 h 732"/>
              <a:gd name="T90" fmla="*/ 0 w 990"/>
              <a:gd name="T91" fmla="*/ 71 h 732"/>
              <a:gd name="T92" fmla="*/ 0 w 990"/>
              <a:gd name="T93" fmla="*/ 71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90" h="732">
                <a:moveTo>
                  <a:pt x="0" y="71"/>
                </a:moveTo>
                <a:lnTo>
                  <a:pt x="26" y="95"/>
                </a:lnTo>
                <a:lnTo>
                  <a:pt x="23" y="113"/>
                </a:lnTo>
                <a:lnTo>
                  <a:pt x="30" y="124"/>
                </a:lnTo>
                <a:lnTo>
                  <a:pt x="19" y="141"/>
                </a:lnTo>
                <a:lnTo>
                  <a:pt x="135" y="101"/>
                </a:lnTo>
                <a:lnTo>
                  <a:pt x="283" y="194"/>
                </a:lnTo>
                <a:lnTo>
                  <a:pt x="405" y="130"/>
                </a:lnTo>
                <a:lnTo>
                  <a:pt x="475" y="145"/>
                </a:lnTo>
                <a:lnTo>
                  <a:pt x="564" y="232"/>
                </a:lnTo>
                <a:lnTo>
                  <a:pt x="597" y="232"/>
                </a:lnTo>
                <a:lnTo>
                  <a:pt x="625" y="293"/>
                </a:lnTo>
                <a:lnTo>
                  <a:pt x="618" y="409"/>
                </a:lnTo>
                <a:lnTo>
                  <a:pt x="639" y="422"/>
                </a:lnTo>
                <a:lnTo>
                  <a:pt x="642" y="401"/>
                </a:lnTo>
                <a:lnTo>
                  <a:pt x="671" y="401"/>
                </a:lnTo>
                <a:lnTo>
                  <a:pt x="642" y="457"/>
                </a:lnTo>
                <a:lnTo>
                  <a:pt x="718" y="533"/>
                </a:lnTo>
                <a:lnTo>
                  <a:pt x="730" y="512"/>
                </a:lnTo>
                <a:lnTo>
                  <a:pt x="736" y="565"/>
                </a:lnTo>
                <a:lnTo>
                  <a:pt x="760" y="576"/>
                </a:lnTo>
                <a:lnTo>
                  <a:pt x="787" y="641"/>
                </a:lnTo>
                <a:lnTo>
                  <a:pt x="814" y="641"/>
                </a:lnTo>
                <a:lnTo>
                  <a:pt x="871" y="702"/>
                </a:lnTo>
                <a:lnTo>
                  <a:pt x="903" y="706"/>
                </a:lnTo>
                <a:lnTo>
                  <a:pt x="903" y="715"/>
                </a:lnTo>
                <a:lnTo>
                  <a:pt x="880" y="732"/>
                </a:lnTo>
                <a:lnTo>
                  <a:pt x="931" y="725"/>
                </a:lnTo>
                <a:lnTo>
                  <a:pt x="964" y="711"/>
                </a:lnTo>
                <a:lnTo>
                  <a:pt x="981" y="626"/>
                </a:lnTo>
                <a:lnTo>
                  <a:pt x="990" y="630"/>
                </a:lnTo>
                <a:lnTo>
                  <a:pt x="983" y="512"/>
                </a:lnTo>
                <a:lnTo>
                  <a:pt x="969" y="477"/>
                </a:lnTo>
                <a:lnTo>
                  <a:pt x="863" y="306"/>
                </a:lnTo>
                <a:lnTo>
                  <a:pt x="779" y="145"/>
                </a:lnTo>
                <a:lnTo>
                  <a:pt x="728" y="12"/>
                </a:lnTo>
                <a:lnTo>
                  <a:pt x="715" y="10"/>
                </a:lnTo>
                <a:lnTo>
                  <a:pt x="669" y="0"/>
                </a:lnTo>
                <a:lnTo>
                  <a:pt x="656" y="14"/>
                </a:lnTo>
                <a:lnTo>
                  <a:pt x="663" y="65"/>
                </a:lnTo>
                <a:lnTo>
                  <a:pt x="644" y="61"/>
                </a:lnTo>
                <a:lnTo>
                  <a:pt x="641" y="40"/>
                </a:lnTo>
                <a:lnTo>
                  <a:pt x="327" y="57"/>
                </a:lnTo>
                <a:lnTo>
                  <a:pt x="304" y="23"/>
                </a:lnTo>
                <a:lnTo>
                  <a:pt x="0" y="50"/>
                </a:lnTo>
                <a:lnTo>
                  <a:pt x="0" y="71"/>
                </a:lnTo>
                <a:lnTo>
                  <a:pt x="0" y="71"/>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39" name="Freeform 1151"/>
          <p:cNvSpPr>
            <a:spLocks/>
          </p:cNvSpPr>
          <p:nvPr/>
        </p:nvSpPr>
        <p:spPr bwMode="auto">
          <a:xfrm>
            <a:off x="6726674" y="3423410"/>
            <a:ext cx="508743" cy="566102"/>
          </a:xfrm>
          <a:custGeom>
            <a:avLst/>
            <a:gdLst>
              <a:gd name="T0" fmla="*/ 0 w 459"/>
              <a:gd name="T1" fmla="*/ 91 h 504"/>
              <a:gd name="T2" fmla="*/ 38 w 459"/>
              <a:gd name="T3" fmla="*/ 441 h 504"/>
              <a:gd name="T4" fmla="*/ 95 w 459"/>
              <a:gd name="T5" fmla="*/ 447 h 504"/>
              <a:gd name="T6" fmla="*/ 164 w 459"/>
              <a:gd name="T7" fmla="*/ 487 h 504"/>
              <a:gd name="T8" fmla="*/ 213 w 459"/>
              <a:gd name="T9" fmla="*/ 485 h 504"/>
              <a:gd name="T10" fmla="*/ 236 w 459"/>
              <a:gd name="T11" fmla="*/ 470 h 504"/>
              <a:gd name="T12" fmla="*/ 291 w 459"/>
              <a:gd name="T13" fmla="*/ 504 h 504"/>
              <a:gd name="T14" fmla="*/ 324 w 459"/>
              <a:gd name="T15" fmla="*/ 475 h 504"/>
              <a:gd name="T16" fmla="*/ 331 w 459"/>
              <a:gd name="T17" fmla="*/ 420 h 504"/>
              <a:gd name="T18" fmla="*/ 352 w 459"/>
              <a:gd name="T19" fmla="*/ 432 h 504"/>
              <a:gd name="T20" fmla="*/ 364 w 459"/>
              <a:gd name="T21" fmla="*/ 386 h 504"/>
              <a:gd name="T22" fmla="*/ 440 w 459"/>
              <a:gd name="T23" fmla="*/ 319 h 504"/>
              <a:gd name="T24" fmla="*/ 453 w 459"/>
              <a:gd name="T25" fmla="*/ 211 h 504"/>
              <a:gd name="T26" fmla="*/ 443 w 459"/>
              <a:gd name="T27" fmla="*/ 188 h 504"/>
              <a:gd name="T28" fmla="*/ 459 w 459"/>
              <a:gd name="T29" fmla="*/ 177 h 504"/>
              <a:gd name="T30" fmla="*/ 430 w 459"/>
              <a:gd name="T31" fmla="*/ 0 h 504"/>
              <a:gd name="T32" fmla="*/ 352 w 459"/>
              <a:gd name="T33" fmla="*/ 40 h 504"/>
              <a:gd name="T34" fmla="*/ 312 w 459"/>
              <a:gd name="T35" fmla="*/ 82 h 504"/>
              <a:gd name="T36" fmla="*/ 284 w 459"/>
              <a:gd name="T37" fmla="*/ 84 h 504"/>
              <a:gd name="T38" fmla="*/ 240 w 459"/>
              <a:gd name="T39" fmla="*/ 107 h 504"/>
              <a:gd name="T40" fmla="*/ 139 w 459"/>
              <a:gd name="T41" fmla="*/ 72 h 504"/>
              <a:gd name="T42" fmla="*/ 0 w 459"/>
              <a:gd name="T43" fmla="*/ 91 h 504"/>
              <a:gd name="T44" fmla="*/ 0 w 459"/>
              <a:gd name="T45" fmla="*/ 91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9" h="504">
                <a:moveTo>
                  <a:pt x="0" y="91"/>
                </a:moveTo>
                <a:lnTo>
                  <a:pt x="38" y="441"/>
                </a:lnTo>
                <a:lnTo>
                  <a:pt x="95" y="447"/>
                </a:lnTo>
                <a:lnTo>
                  <a:pt x="164" y="487"/>
                </a:lnTo>
                <a:lnTo>
                  <a:pt x="213" y="485"/>
                </a:lnTo>
                <a:lnTo>
                  <a:pt x="236" y="470"/>
                </a:lnTo>
                <a:lnTo>
                  <a:pt x="291" y="504"/>
                </a:lnTo>
                <a:lnTo>
                  <a:pt x="324" y="475"/>
                </a:lnTo>
                <a:lnTo>
                  <a:pt x="331" y="420"/>
                </a:lnTo>
                <a:lnTo>
                  <a:pt x="352" y="432"/>
                </a:lnTo>
                <a:lnTo>
                  <a:pt x="364" y="386"/>
                </a:lnTo>
                <a:lnTo>
                  <a:pt x="440" y="319"/>
                </a:lnTo>
                <a:lnTo>
                  <a:pt x="453" y="211"/>
                </a:lnTo>
                <a:lnTo>
                  <a:pt x="443" y="188"/>
                </a:lnTo>
                <a:lnTo>
                  <a:pt x="459" y="177"/>
                </a:lnTo>
                <a:lnTo>
                  <a:pt x="430" y="0"/>
                </a:lnTo>
                <a:lnTo>
                  <a:pt x="352" y="40"/>
                </a:lnTo>
                <a:lnTo>
                  <a:pt x="312" y="82"/>
                </a:lnTo>
                <a:lnTo>
                  <a:pt x="284" y="84"/>
                </a:lnTo>
                <a:lnTo>
                  <a:pt x="240" y="107"/>
                </a:lnTo>
                <a:lnTo>
                  <a:pt x="139" y="72"/>
                </a:lnTo>
                <a:lnTo>
                  <a:pt x="0" y="91"/>
                </a:lnTo>
                <a:lnTo>
                  <a:pt x="0" y="91"/>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0" name="Freeform 1152"/>
          <p:cNvSpPr>
            <a:spLocks/>
          </p:cNvSpPr>
          <p:nvPr/>
        </p:nvSpPr>
        <p:spPr bwMode="auto">
          <a:xfrm>
            <a:off x="7049631" y="3624845"/>
            <a:ext cx="541734" cy="531372"/>
          </a:xfrm>
          <a:custGeom>
            <a:avLst/>
            <a:gdLst>
              <a:gd name="T0" fmla="*/ 0 w 489"/>
              <a:gd name="T1" fmla="*/ 327 h 473"/>
              <a:gd name="T2" fmla="*/ 17 w 489"/>
              <a:gd name="T3" fmla="*/ 391 h 473"/>
              <a:gd name="T4" fmla="*/ 80 w 489"/>
              <a:gd name="T5" fmla="*/ 437 h 473"/>
              <a:gd name="T6" fmla="*/ 111 w 489"/>
              <a:gd name="T7" fmla="*/ 473 h 473"/>
              <a:gd name="T8" fmla="*/ 204 w 489"/>
              <a:gd name="T9" fmla="*/ 435 h 473"/>
              <a:gd name="T10" fmla="*/ 246 w 489"/>
              <a:gd name="T11" fmla="*/ 429 h 473"/>
              <a:gd name="T12" fmla="*/ 268 w 489"/>
              <a:gd name="T13" fmla="*/ 401 h 473"/>
              <a:gd name="T14" fmla="*/ 304 w 489"/>
              <a:gd name="T15" fmla="*/ 258 h 473"/>
              <a:gd name="T16" fmla="*/ 344 w 489"/>
              <a:gd name="T17" fmla="*/ 275 h 473"/>
              <a:gd name="T18" fmla="*/ 420 w 489"/>
              <a:gd name="T19" fmla="*/ 122 h 473"/>
              <a:gd name="T20" fmla="*/ 479 w 489"/>
              <a:gd name="T21" fmla="*/ 154 h 473"/>
              <a:gd name="T22" fmla="*/ 489 w 489"/>
              <a:gd name="T23" fmla="*/ 127 h 473"/>
              <a:gd name="T24" fmla="*/ 447 w 489"/>
              <a:gd name="T25" fmla="*/ 93 h 473"/>
              <a:gd name="T26" fmla="*/ 415 w 489"/>
              <a:gd name="T27" fmla="*/ 97 h 473"/>
              <a:gd name="T28" fmla="*/ 403 w 489"/>
              <a:gd name="T29" fmla="*/ 114 h 473"/>
              <a:gd name="T30" fmla="*/ 344 w 489"/>
              <a:gd name="T31" fmla="*/ 131 h 473"/>
              <a:gd name="T32" fmla="*/ 306 w 489"/>
              <a:gd name="T33" fmla="*/ 173 h 473"/>
              <a:gd name="T34" fmla="*/ 295 w 489"/>
              <a:gd name="T35" fmla="*/ 106 h 473"/>
              <a:gd name="T36" fmla="*/ 189 w 489"/>
              <a:gd name="T37" fmla="*/ 123 h 473"/>
              <a:gd name="T38" fmla="*/ 168 w 489"/>
              <a:gd name="T39" fmla="*/ 0 h 473"/>
              <a:gd name="T40" fmla="*/ 152 w 489"/>
              <a:gd name="T41" fmla="*/ 11 h 473"/>
              <a:gd name="T42" fmla="*/ 162 w 489"/>
              <a:gd name="T43" fmla="*/ 34 h 473"/>
              <a:gd name="T44" fmla="*/ 149 w 489"/>
              <a:gd name="T45" fmla="*/ 142 h 473"/>
              <a:gd name="T46" fmla="*/ 73 w 489"/>
              <a:gd name="T47" fmla="*/ 209 h 473"/>
              <a:gd name="T48" fmla="*/ 61 w 489"/>
              <a:gd name="T49" fmla="*/ 255 h 473"/>
              <a:gd name="T50" fmla="*/ 40 w 489"/>
              <a:gd name="T51" fmla="*/ 243 h 473"/>
              <a:gd name="T52" fmla="*/ 33 w 489"/>
              <a:gd name="T53" fmla="*/ 298 h 473"/>
              <a:gd name="T54" fmla="*/ 0 w 489"/>
              <a:gd name="T55" fmla="*/ 327 h 473"/>
              <a:gd name="T56" fmla="*/ 0 w 489"/>
              <a:gd name="T57" fmla="*/ 327 h 473"/>
              <a:gd name="T58" fmla="*/ 0 w 489"/>
              <a:gd name="T59" fmla="*/ 327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9" h="473">
                <a:moveTo>
                  <a:pt x="0" y="327"/>
                </a:moveTo>
                <a:lnTo>
                  <a:pt x="17" y="391"/>
                </a:lnTo>
                <a:lnTo>
                  <a:pt x="80" y="437"/>
                </a:lnTo>
                <a:lnTo>
                  <a:pt x="111" y="473"/>
                </a:lnTo>
                <a:lnTo>
                  <a:pt x="204" y="435"/>
                </a:lnTo>
                <a:lnTo>
                  <a:pt x="246" y="429"/>
                </a:lnTo>
                <a:lnTo>
                  <a:pt x="268" y="401"/>
                </a:lnTo>
                <a:lnTo>
                  <a:pt x="304" y="258"/>
                </a:lnTo>
                <a:lnTo>
                  <a:pt x="344" y="275"/>
                </a:lnTo>
                <a:lnTo>
                  <a:pt x="420" y="122"/>
                </a:lnTo>
                <a:lnTo>
                  <a:pt x="479" y="154"/>
                </a:lnTo>
                <a:lnTo>
                  <a:pt x="489" y="127"/>
                </a:lnTo>
                <a:lnTo>
                  <a:pt x="447" y="93"/>
                </a:lnTo>
                <a:lnTo>
                  <a:pt x="415" y="97"/>
                </a:lnTo>
                <a:lnTo>
                  <a:pt x="403" y="114"/>
                </a:lnTo>
                <a:lnTo>
                  <a:pt x="344" y="131"/>
                </a:lnTo>
                <a:lnTo>
                  <a:pt x="306" y="173"/>
                </a:lnTo>
                <a:lnTo>
                  <a:pt x="295" y="106"/>
                </a:lnTo>
                <a:lnTo>
                  <a:pt x="189" y="123"/>
                </a:lnTo>
                <a:lnTo>
                  <a:pt x="168" y="0"/>
                </a:lnTo>
                <a:lnTo>
                  <a:pt x="152" y="11"/>
                </a:lnTo>
                <a:lnTo>
                  <a:pt x="162" y="34"/>
                </a:lnTo>
                <a:lnTo>
                  <a:pt x="149" y="142"/>
                </a:lnTo>
                <a:lnTo>
                  <a:pt x="73" y="209"/>
                </a:lnTo>
                <a:lnTo>
                  <a:pt x="61" y="255"/>
                </a:lnTo>
                <a:lnTo>
                  <a:pt x="40" y="243"/>
                </a:lnTo>
                <a:lnTo>
                  <a:pt x="33" y="298"/>
                </a:lnTo>
                <a:lnTo>
                  <a:pt x="0" y="327"/>
                </a:lnTo>
                <a:lnTo>
                  <a:pt x="0" y="327"/>
                </a:lnTo>
                <a:lnTo>
                  <a:pt x="0" y="327"/>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1" name="Freeform 1153"/>
          <p:cNvSpPr>
            <a:spLocks/>
          </p:cNvSpPr>
          <p:nvPr/>
        </p:nvSpPr>
        <p:spPr bwMode="auto">
          <a:xfrm>
            <a:off x="7376061" y="3663048"/>
            <a:ext cx="553888" cy="267423"/>
          </a:xfrm>
          <a:custGeom>
            <a:avLst/>
            <a:gdLst>
              <a:gd name="T0" fmla="*/ 0 w 496"/>
              <a:gd name="T1" fmla="*/ 72 h 240"/>
              <a:gd name="T2" fmla="*/ 11 w 496"/>
              <a:gd name="T3" fmla="*/ 139 h 240"/>
              <a:gd name="T4" fmla="*/ 49 w 496"/>
              <a:gd name="T5" fmla="*/ 97 h 240"/>
              <a:gd name="T6" fmla="*/ 108 w 496"/>
              <a:gd name="T7" fmla="*/ 80 h 240"/>
              <a:gd name="T8" fmla="*/ 120 w 496"/>
              <a:gd name="T9" fmla="*/ 63 h 240"/>
              <a:gd name="T10" fmla="*/ 152 w 496"/>
              <a:gd name="T11" fmla="*/ 59 h 240"/>
              <a:gd name="T12" fmla="*/ 194 w 496"/>
              <a:gd name="T13" fmla="*/ 93 h 240"/>
              <a:gd name="T14" fmla="*/ 222 w 496"/>
              <a:gd name="T15" fmla="*/ 101 h 240"/>
              <a:gd name="T16" fmla="*/ 276 w 496"/>
              <a:gd name="T17" fmla="*/ 148 h 240"/>
              <a:gd name="T18" fmla="*/ 257 w 496"/>
              <a:gd name="T19" fmla="*/ 194 h 240"/>
              <a:gd name="T20" fmla="*/ 264 w 496"/>
              <a:gd name="T21" fmla="*/ 215 h 240"/>
              <a:gd name="T22" fmla="*/ 287 w 496"/>
              <a:gd name="T23" fmla="*/ 205 h 240"/>
              <a:gd name="T24" fmla="*/ 308 w 496"/>
              <a:gd name="T25" fmla="*/ 205 h 240"/>
              <a:gd name="T26" fmla="*/ 319 w 496"/>
              <a:gd name="T27" fmla="*/ 221 h 240"/>
              <a:gd name="T28" fmla="*/ 344 w 496"/>
              <a:gd name="T29" fmla="*/ 221 h 240"/>
              <a:gd name="T30" fmla="*/ 354 w 496"/>
              <a:gd name="T31" fmla="*/ 215 h 240"/>
              <a:gd name="T32" fmla="*/ 338 w 496"/>
              <a:gd name="T33" fmla="*/ 173 h 240"/>
              <a:gd name="T34" fmla="*/ 335 w 496"/>
              <a:gd name="T35" fmla="*/ 97 h 240"/>
              <a:gd name="T36" fmla="*/ 316 w 496"/>
              <a:gd name="T37" fmla="*/ 86 h 240"/>
              <a:gd name="T38" fmla="*/ 354 w 496"/>
              <a:gd name="T39" fmla="*/ 51 h 240"/>
              <a:gd name="T40" fmla="*/ 356 w 496"/>
              <a:gd name="T41" fmla="*/ 29 h 240"/>
              <a:gd name="T42" fmla="*/ 380 w 496"/>
              <a:gd name="T43" fmla="*/ 31 h 240"/>
              <a:gd name="T44" fmla="*/ 350 w 496"/>
              <a:gd name="T45" fmla="*/ 78 h 240"/>
              <a:gd name="T46" fmla="*/ 367 w 496"/>
              <a:gd name="T47" fmla="*/ 135 h 240"/>
              <a:gd name="T48" fmla="*/ 375 w 496"/>
              <a:gd name="T49" fmla="*/ 150 h 240"/>
              <a:gd name="T50" fmla="*/ 386 w 496"/>
              <a:gd name="T51" fmla="*/ 158 h 240"/>
              <a:gd name="T52" fmla="*/ 363 w 496"/>
              <a:gd name="T53" fmla="*/ 156 h 240"/>
              <a:gd name="T54" fmla="*/ 371 w 496"/>
              <a:gd name="T55" fmla="*/ 192 h 240"/>
              <a:gd name="T56" fmla="*/ 411 w 496"/>
              <a:gd name="T57" fmla="*/ 215 h 240"/>
              <a:gd name="T58" fmla="*/ 420 w 496"/>
              <a:gd name="T59" fmla="*/ 221 h 240"/>
              <a:gd name="T60" fmla="*/ 432 w 496"/>
              <a:gd name="T61" fmla="*/ 221 h 240"/>
              <a:gd name="T62" fmla="*/ 426 w 496"/>
              <a:gd name="T63" fmla="*/ 240 h 240"/>
              <a:gd name="T64" fmla="*/ 475 w 496"/>
              <a:gd name="T65" fmla="*/ 215 h 240"/>
              <a:gd name="T66" fmla="*/ 485 w 496"/>
              <a:gd name="T67" fmla="*/ 184 h 240"/>
              <a:gd name="T68" fmla="*/ 496 w 496"/>
              <a:gd name="T69" fmla="*/ 152 h 240"/>
              <a:gd name="T70" fmla="*/ 426 w 496"/>
              <a:gd name="T71" fmla="*/ 167 h 240"/>
              <a:gd name="T72" fmla="*/ 380 w 496"/>
              <a:gd name="T73" fmla="*/ 0 h 240"/>
              <a:gd name="T74" fmla="*/ 0 w 496"/>
              <a:gd name="T75" fmla="*/ 72 h 240"/>
              <a:gd name="T76" fmla="*/ 0 w 496"/>
              <a:gd name="T77" fmla="*/ 72 h 240"/>
              <a:gd name="T78" fmla="*/ 0 w 496"/>
              <a:gd name="T79" fmla="*/ 72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96" h="240">
                <a:moveTo>
                  <a:pt x="0" y="72"/>
                </a:moveTo>
                <a:lnTo>
                  <a:pt x="11" y="139"/>
                </a:lnTo>
                <a:lnTo>
                  <a:pt x="49" y="97"/>
                </a:lnTo>
                <a:lnTo>
                  <a:pt x="108" y="80"/>
                </a:lnTo>
                <a:lnTo>
                  <a:pt x="120" y="63"/>
                </a:lnTo>
                <a:lnTo>
                  <a:pt x="152" y="59"/>
                </a:lnTo>
                <a:lnTo>
                  <a:pt x="194" y="93"/>
                </a:lnTo>
                <a:lnTo>
                  <a:pt x="222" y="101"/>
                </a:lnTo>
                <a:lnTo>
                  <a:pt x="276" y="148"/>
                </a:lnTo>
                <a:lnTo>
                  <a:pt x="257" y="194"/>
                </a:lnTo>
                <a:lnTo>
                  <a:pt x="264" y="215"/>
                </a:lnTo>
                <a:lnTo>
                  <a:pt x="287" y="205"/>
                </a:lnTo>
                <a:lnTo>
                  <a:pt x="308" y="205"/>
                </a:lnTo>
                <a:lnTo>
                  <a:pt x="319" y="221"/>
                </a:lnTo>
                <a:lnTo>
                  <a:pt x="344" y="221"/>
                </a:lnTo>
                <a:lnTo>
                  <a:pt x="354" y="215"/>
                </a:lnTo>
                <a:lnTo>
                  <a:pt x="338" y="173"/>
                </a:lnTo>
                <a:lnTo>
                  <a:pt x="335" y="97"/>
                </a:lnTo>
                <a:lnTo>
                  <a:pt x="316" y="86"/>
                </a:lnTo>
                <a:lnTo>
                  <a:pt x="354" y="51"/>
                </a:lnTo>
                <a:lnTo>
                  <a:pt x="356" y="29"/>
                </a:lnTo>
                <a:lnTo>
                  <a:pt x="380" y="31"/>
                </a:lnTo>
                <a:lnTo>
                  <a:pt x="350" y="78"/>
                </a:lnTo>
                <a:lnTo>
                  <a:pt x="367" y="135"/>
                </a:lnTo>
                <a:lnTo>
                  <a:pt x="375" y="150"/>
                </a:lnTo>
                <a:lnTo>
                  <a:pt x="386" y="158"/>
                </a:lnTo>
                <a:lnTo>
                  <a:pt x="363" y="156"/>
                </a:lnTo>
                <a:lnTo>
                  <a:pt x="371" y="192"/>
                </a:lnTo>
                <a:lnTo>
                  <a:pt x="411" y="215"/>
                </a:lnTo>
                <a:lnTo>
                  <a:pt x="420" y="221"/>
                </a:lnTo>
                <a:lnTo>
                  <a:pt x="432" y="221"/>
                </a:lnTo>
                <a:lnTo>
                  <a:pt x="426" y="240"/>
                </a:lnTo>
                <a:lnTo>
                  <a:pt x="475" y="215"/>
                </a:lnTo>
                <a:lnTo>
                  <a:pt x="485" y="184"/>
                </a:lnTo>
                <a:lnTo>
                  <a:pt x="496" y="152"/>
                </a:lnTo>
                <a:lnTo>
                  <a:pt x="426" y="167"/>
                </a:lnTo>
                <a:lnTo>
                  <a:pt x="380" y="0"/>
                </a:lnTo>
                <a:lnTo>
                  <a:pt x="0" y="72"/>
                </a:lnTo>
                <a:lnTo>
                  <a:pt x="0" y="72"/>
                </a:lnTo>
                <a:lnTo>
                  <a:pt x="0" y="72"/>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2" name="Freeform 1154"/>
          <p:cNvSpPr>
            <a:spLocks/>
          </p:cNvSpPr>
          <p:nvPr/>
        </p:nvSpPr>
        <p:spPr bwMode="auto">
          <a:xfrm>
            <a:off x="6957605" y="3763766"/>
            <a:ext cx="937617" cy="520953"/>
          </a:xfrm>
          <a:custGeom>
            <a:avLst/>
            <a:gdLst>
              <a:gd name="T0" fmla="*/ 78 w 844"/>
              <a:gd name="T1" fmla="*/ 414 h 463"/>
              <a:gd name="T2" fmla="*/ 79 w 844"/>
              <a:gd name="T3" fmla="*/ 402 h 463"/>
              <a:gd name="T4" fmla="*/ 133 w 844"/>
              <a:gd name="T5" fmla="*/ 351 h 463"/>
              <a:gd name="T6" fmla="*/ 163 w 844"/>
              <a:gd name="T7" fmla="*/ 315 h 463"/>
              <a:gd name="T8" fmla="*/ 194 w 844"/>
              <a:gd name="T9" fmla="*/ 351 h 463"/>
              <a:gd name="T10" fmla="*/ 287 w 844"/>
              <a:gd name="T11" fmla="*/ 313 h 463"/>
              <a:gd name="T12" fmla="*/ 329 w 844"/>
              <a:gd name="T13" fmla="*/ 307 h 463"/>
              <a:gd name="T14" fmla="*/ 351 w 844"/>
              <a:gd name="T15" fmla="*/ 279 h 463"/>
              <a:gd name="T16" fmla="*/ 387 w 844"/>
              <a:gd name="T17" fmla="*/ 136 h 463"/>
              <a:gd name="T18" fmla="*/ 427 w 844"/>
              <a:gd name="T19" fmla="*/ 153 h 463"/>
              <a:gd name="T20" fmla="*/ 503 w 844"/>
              <a:gd name="T21" fmla="*/ 0 h 463"/>
              <a:gd name="T22" fmla="*/ 562 w 844"/>
              <a:gd name="T23" fmla="*/ 32 h 463"/>
              <a:gd name="T24" fmla="*/ 572 w 844"/>
              <a:gd name="T25" fmla="*/ 5 h 463"/>
              <a:gd name="T26" fmla="*/ 600 w 844"/>
              <a:gd name="T27" fmla="*/ 13 h 463"/>
              <a:gd name="T28" fmla="*/ 654 w 844"/>
              <a:gd name="T29" fmla="*/ 60 h 463"/>
              <a:gd name="T30" fmla="*/ 635 w 844"/>
              <a:gd name="T31" fmla="*/ 106 h 463"/>
              <a:gd name="T32" fmla="*/ 642 w 844"/>
              <a:gd name="T33" fmla="*/ 127 h 463"/>
              <a:gd name="T34" fmla="*/ 665 w 844"/>
              <a:gd name="T35" fmla="*/ 117 h 463"/>
              <a:gd name="T36" fmla="*/ 682 w 844"/>
              <a:gd name="T37" fmla="*/ 138 h 463"/>
              <a:gd name="T38" fmla="*/ 764 w 844"/>
              <a:gd name="T39" fmla="*/ 165 h 463"/>
              <a:gd name="T40" fmla="*/ 688 w 844"/>
              <a:gd name="T41" fmla="*/ 161 h 463"/>
              <a:gd name="T42" fmla="*/ 768 w 844"/>
              <a:gd name="T43" fmla="*/ 231 h 463"/>
              <a:gd name="T44" fmla="*/ 718 w 844"/>
              <a:gd name="T45" fmla="*/ 224 h 463"/>
              <a:gd name="T46" fmla="*/ 819 w 844"/>
              <a:gd name="T47" fmla="*/ 288 h 463"/>
              <a:gd name="T48" fmla="*/ 844 w 844"/>
              <a:gd name="T49" fmla="*/ 332 h 463"/>
              <a:gd name="T50" fmla="*/ 827 w 844"/>
              <a:gd name="T51" fmla="*/ 326 h 463"/>
              <a:gd name="T52" fmla="*/ 823 w 844"/>
              <a:gd name="T53" fmla="*/ 338 h 463"/>
              <a:gd name="T54" fmla="*/ 492 w 844"/>
              <a:gd name="T55" fmla="*/ 401 h 463"/>
              <a:gd name="T56" fmla="*/ 216 w 844"/>
              <a:gd name="T57" fmla="*/ 435 h 463"/>
              <a:gd name="T58" fmla="*/ 0 w 844"/>
              <a:gd name="T59" fmla="*/ 463 h 463"/>
              <a:gd name="T60" fmla="*/ 78 w 844"/>
              <a:gd name="T61" fmla="*/ 414 h 463"/>
              <a:gd name="T62" fmla="*/ 78 w 844"/>
              <a:gd name="T63" fmla="*/ 414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44" h="463">
                <a:moveTo>
                  <a:pt x="78" y="414"/>
                </a:moveTo>
                <a:lnTo>
                  <a:pt x="79" y="402"/>
                </a:lnTo>
                <a:lnTo>
                  <a:pt x="133" y="351"/>
                </a:lnTo>
                <a:lnTo>
                  <a:pt x="163" y="315"/>
                </a:lnTo>
                <a:lnTo>
                  <a:pt x="194" y="351"/>
                </a:lnTo>
                <a:lnTo>
                  <a:pt x="287" y="313"/>
                </a:lnTo>
                <a:lnTo>
                  <a:pt x="329" y="307"/>
                </a:lnTo>
                <a:lnTo>
                  <a:pt x="351" y="279"/>
                </a:lnTo>
                <a:lnTo>
                  <a:pt x="387" y="136"/>
                </a:lnTo>
                <a:lnTo>
                  <a:pt x="427" y="153"/>
                </a:lnTo>
                <a:lnTo>
                  <a:pt x="503" y="0"/>
                </a:lnTo>
                <a:lnTo>
                  <a:pt x="562" y="32"/>
                </a:lnTo>
                <a:lnTo>
                  <a:pt x="572" y="5"/>
                </a:lnTo>
                <a:lnTo>
                  <a:pt x="600" y="13"/>
                </a:lnTo>
                <a:lnTo>
                  <a:pt x="654" y="60"/>
                </a:lnTo>
                <a:lnTo>
                  <a:pt x="635" y="106"/>
                </a:lnTo>
                <a:lnTo>
                  <a:pt x="642" y="127"/>
                </a:lnTo>
                <a:lnTo>
                  <a:pt x="665" y="117"/>
                </a:lnTo>
                <a:lnTo>
                  <a:pt x="682" y="138"/>
                </a:lnTo>
                <a:lnTo>
                  <a:pt x="764" y="165"/>
                </a:lnTo>
                <a:lnTo>
                  <a:pt x="688" y="161"/>
                </a:lnTo>
                <a:lnTo>
                  <a:pt x="768" y="231"/>
                </a:lnTo>
                <a:lnTo>
                  <a:pt x="718" y="224"/>
                </a:lnTo>
                <a:lnTo>
                  <a:pt x="819" y="288"/>
                </a:lnTo>
                <a:lnTo>
                  <a:pt x="844" y="332"/>
                </a:lnTo>
                <a:lnTo>
                  <a:pt x="827" y="326"/>
                </a:lnTo>
                <a:lnTo>
                  <a:pt x="823" y="338"/>
                </a:lnTo>
                <a:lnTo>
                  <a:pt x="492" y="401"/>
                </a:lnTo>
                <a:lnTo>
                  <a:pt x="216" y="435"/>
                </a:lnTo>
                <a:lnTo>
                  <a:pt x="0" y="463"/>
                </a:lnTo>
                <a:lnTo>
                  <a:pt x="78" y="414"/>
                </a:lnTo>
                <a:lnTo>
                  <a:pt x="78" y="414"/>
                </a:lnTo>
                <a:close/>
              </a:path>
            </a:pathLst>
          </a:custGeom>
          <a:solidFill>
            <a:schemeClr val="accent3">
              <a:lumMod val="5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3" name="Freeform 1156"/>
          <p:cNvSpPr>
            <a:spLocks/>
          </p:cNvSpPr>
          <p:nvPr/>
        </p:nvSpPr>
        <p:spPr bwMode="auto">
          <a:xfrm>
            <a:off x="6905515" y="4140588"/>
            <a:ext cx="1033116" cy="461912"/>
          </a:xfrm>
          <a:custGeom>
            <a:avLst/>
            <a:gdLst>
              <a:gd name="T0" fmla="*/ 0 w 932"/>
              <a:gd name="T1" fmla="*/ 350 h 407"/>
              <a:gd name="T2" fmla="*/ 135 w 932"/>
              <a:gd name="T3" fmla="*/ 332 h 407"/>
              <a:gd name="T4" fmla="*/ 213 w 932"/>
              <a:gd name="T5" fmla="*/ 294 h 407"/>
              <a:gd name="T6" fmla="*/ 361 w 932"/>
              <a:gd name="T7" fmla="*/ 279 h 407"/>
              <a:gd name="T8" fmla="*/ 422 w 932"/>
              <a:gd name="T9" fmla="*/ 317 h 407"/>
              <a:gd name="T10" fmla="*/ 519 w 932"/>
              <a:gd name="T11" fmla="*/ 304 h 407"/>
              <a:gd name="T12" fmla="*/ 666 w 932"/>
              <a:gd name="T13" fmla="*/ 407 h 407"/>
              <a:gd name="T14" fmla="*/ 723 w 932"/>
              <a:gd name="T15" fmla="*/ 393 h 407"/>
              <a:gd name="T16" fmla="*/ 804 w 932"/>
              <a:gd name="T17" fmla="*/ 275 h 407"/>
              <a:gd name="T18" fmla="*/ 871 w 932"/>
              <a:gd name="T19" fmla="*/ 251 h 407"/>
              <a:gd name="T20" fmla="*/ 892 w 932"/>
              <a:gd name="T21" fmla="*/ 217 h 407"/>
              <a:gd name="T22" fmla="*/ 820 w 932"/>
              <a:gd name="T23" fmla="*/ 230 h 407"/>
              <a:gd name="T24" fmla="*/ 801 w 932"/>
              <a:gd name="T25" fmla="*/ 205 h 407"/>
              <a:gd name="T26" fmla="*/ 844 w 932"/>
              <a:gd name="T27" fmla="*/ 194 h 407"/>
              <a:gd name="T28" fmla="*/ 844 w 932"/>
              <a:gd name="T29" fmla="*/ 179 h 407"/>
              <a:gd name="T30" fmla="*/ 795 w 932"/>
              <a:gd name="T31" fmla="*/ 161 h 407"/>
              <a:gd name="T32" fmla="*/ 858 w 932"/>
              <a:gd name="T33" fmla="*/ 139 h 407"/>
              <a:gd name="T34" fmla="*/ 854 w 932"/>
              <a:gd name="T35" fmla="*/ 163 h 407"/>
              <a:gd name="T36" fmla="*/ 894 w 932"/>
              <a:gd name="T37" fmla="*/ 163 h 407"/>
              <a:gd name="T38" fmla="*/ 916 w 932"/>
              <a:gd name="T39" fmla="*/ 122 h 407"/>
              <a:gd name="T40" fmla="*/ 932 w 932"/>
              <a:gd name="T41" fmla="*/ 120 h 407"/>
              <a:gd name="T42" fmla="*/ 922 w 932"/>
              <a:gd name="T43" fmla="*/ 82 h 407"/>
              <a:gd name="T44" fmla="*/ 894 w 932"/>
              <a:gd name="T45" fmla="*/ 120 h 407"/>
              <a:gd name="T46" fmla="*/ 865 w 932"/>
              <a:gd name="T47" fmla="*/ 36 h 407"/>
              <a:gd name="T48" fmla="*/ 884 w 932"/>
              <a:gd name="T49" fmla="*/ 32 h 407"/>
              <a:gd name="T50" fmla="*/ 911 w 932"/>
              <a:gd name="T51" fmla="*/ 55 h 407"/>
              <a:gd name="T52" fmla="*/ 892 w 932"/>
              <a:gd name="T53" fmla="*/ 17 h 407"/>
              <a:gd name="T54" fmla="*/ 871 w 932"/>
              <a:gd name="T55" fmla="*/ 0 h 407"/>
              <a:gd name="T56" fmla="*/ 540 w 932"/>
              <a:gd name="T57" fmla="*/ 63 h 407"/>
              <a:gd name="T58" fmla="*/ 264 w 932"/>
              <a:gd name="T59" fmla="*/ 97 h 407"/>
              <a:gd name="T60" fmla="*/ 226 w 932"/>
              <a:gd name="T61" fmla="*/ 171 h 407"/>
              <a:gd name="T62" fmla="*/ 167 w 932"/>
              <a:gd name="T63" fmla="*/ 184 h 407"/>
              <a:gd name="T64" fmla="*/ 139 w 932"/>
              <a:gd name="T65" fmla="*/ 222 h 407"/>
              <a:gd name="T66" fmla="*/ 32 w 932"/>
              <a:gd name="T67" fmla="*/ 283 h 407"/>
              <a:gd name="T68" fmla="*/ 27 w 932"/>
              <a:gd name="T69" fmla="*/ 306 h 407"/>
              <a:gd name="T70" fmla="*/ 0 w 932"/>
              <a:gd name="T71" fmla="*/ 319 h 407"/>
              <a:gd name="T72" fmla="*/ 0 w 932"/>
              <a:gd name="T73" fmla="*/ 350 h 407"/>
              <a:gd name="T74" fmla="*/ 0 w 932"/>
              <a:gd name="T75" fmla="*/ 35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32" h="407">
                <a:moveTo>
                  <a:pt x="0" y="350"/>
                </a:moveTo>
                <a:lnTo>
                  <a:pt x="135" y="332"/>
                </a:lnTo>
                <a:lnTo>
                  <a:pt x="213" y="294"/>
                </a:lnTo>
                <a:lnTo>
                  <a:pt x="361" y="279"/>
                </a:lnTo>
                <a:lnTo>
                  <a:pt x="422" y="317"/>
                </a:lnTo>
                <a:lnTo>
                  <a:pt x="519" y="304"/>
                </a:lnTo>
                <a:lnTo>
                  <a:pt x="666" y="407"/>
                </a:lnTo>
                <a:lnTo>
                  <a:pt x="723" y="393"/>
                </a:lnTo>
                <a:lnTo>
                  <a:pt x="804" y="275"/>
                </a:lnTo>
                <a:lnTo>
                  <a:pt x="871" y="251"/>
                </a:lnTo>
                <a:lnTo>
                  <a:pt x="892" y="217"/>
                </a:lnTo>
                <a:lnTo>
                  <a:pt x="820" y="230"/>
                </a:lnTo>
                <a:lnTo>
                  <a:pt x="801" y="205"/>
                </a:lnTo>
                <a:lnTo>
                  <a:pt x="844" y="194"/>
                </a:lnTo>
                <a:lnTo>
                  <a:pt x="844" y="179"/>
                </a:lnTo>
                <a:lnTo>
                  <a:pt x="795" y="161"/>
                </a:lnTo>
                <a:lnTo>
                  <a:pt x="858" y="139"/>
                </a:lnTo>
                <a:lnTo>
                  <a:pt x="854" y="163"/>
                </a:lnTo>
                <a:lnTo>
                  <a:pt x="894" y="163"/>
                </a:lnTo>
                <a:lnTo>
                  <a:pt x="916" y="122"/>
                </a:lnTo>
                <a:lnTo>
                  <a:pt x="932" y="120"/>
                </a:lnTo>
                <a:lnTo>
                  <a:pt x="922" y="82"/>
                </a:lnTo>
                <a:lnTo>
                  <a:pt x="894" y="120"/>
                </a:lnTo>
                <a:lnTo>
                  <a:pt x="865" y="36"/>
                </a:lnTo>
                <a:lnTo>
                  <a:pt x="884" y="32"/>
                </a:lnTo>
                <a:lnTo>
                  <a:pt x="911" y="55"/>
                </a:lnTo>
                <a:lnTo>
                  <a:pt x="892" y="17"/>
                </a:lnTo>
                <a:lnTo>
                  <a:pt x="871" y="0"/>
                </a:lnTo>
                <a:lnTo>
                  <a:pt x="540" y="63"/>
                </a:lnTo>
                <a:lnTo>
                  <a:pt x="264" y="97"/>
                </a:lnTo>
                <a:lnTo>
                  <a:pt x="226" y="171"/>
                </a:lnTo>
                <a:lnTo>
                  <a:pt x="167" y="184"/>
                </a:lnTo>
                <a:lnTo>
                  <a:pt x="139" y="222"/>
                </a:lnTo>
                <a:lnTo>
                  <a:pt x="32" y="283"/>
                </a:lnTo>
                <a:lnTo>
                  <a:pt x="27" y="306"/>
                </a:lnTo>
                <a:lnTo>
                  <a:pt x="0" y="319"/>
                </a:lnTo>
                <a:lnTo>
                  <a:pt x="0" y="350"/>
                </a:lnTo>
                <a:lnTo>
                  <a:pt x="0" y="350"/>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4" name="Freeform 1157"/>
          <p:cNvSpPr>
            <a:spLocks/>
          </p:cNvSpPr>
          <p:nvPr/>
        </p:nvSpPr>
        <p:spPr bwMode="auto">
          <a:xfrm>
            <a:off x="7027058" y="4460106"/>
            <a:ext cx="616397" cy="461912"/>
          </a:xfrm>
          <a:custGeom>
            <a:avLst/>
            <a:gdLst>
              <a:gd name="T0" fmla="*/ 25 w 556"/>
              <a:gd name="T1" fmla="*/ 53 h 413"/>
              <a:gd name="T2" fmla="*/ 103 w 556"/>
              <a:gd name="T3" fmla="*/ 15 h 413"/>
              <a:gd name="T4" fmla="*/ 251 w 556"/>
              <a:gd name="T5" fmla="*/ 0 h 413"/>
              <a:gd name="T6" fmla="*/ 312 w 556"/>
              <a:gd name="T7" fmla="*/ 38 h 413"/>
              <a:gd name="T8" fmla="*/ 409 w 556"/>
              <a:gd name="T9" fmla="*/ 25 h 413"/>
              <a:gd name="T10" fmla="*/ 556 w 556"/>
              <a:gd name="T11" fmla="*/ 128 h 413"/>
              <a:gd name="T12" fmla="*/ 491 w 556"/>
              <a:gd name="T13" fmla="*/ 206 h 413"/>
              <a:gd name="T14" fmla="*/ 495 w 556"/>
              <a:gd name="T15" fmla="*/ 240 h 413"/>
              <a:gd name="T16" fmla="*/ 384 w 556"/>
              <a:gd name="T17" fmla="*/ 340 h 413"/>
              <a:gd name="T18" fmla="*/ 365 w 556"/>
              <a:gd name="T19" fmla="*/ 344 h 413"/>
              <a:gd name="T20" fmla="*/ 358 w 556"/>
              <a:gd name="T21" fmla="*/ 375 h 413"/>
              <a:gd name="T22" fmla="*/ 333 w 556"/>
              <a:gd name="T23" fmla="*/ 358 h 413"/>
              <a:gd name="T24" fmla="*/ 354 w 556"/>
              <a:gd name="T25" fmla="*/ 386 h 413"/>
              <a:gd name="T26" fmla="*/ 333 w 556"/>
              <a:gd name="T27" fmla="*/ 413 h 413"/>
              <a:gd name="T28" fmla="*/ 314 w 556"/>
              <a:gd name="T29" fmla="*/ 409 h 413"/>
              <a:gd name="T30" fmla="*/ 238 w 556"/>
              <a:gd name="T31" fmla="*/ 291 h 413"/>
              <a:gd name="T32" fmla="*/ 73 w 556"/>
              <a:gd name="T33" fmla="*/ 143 h 413"/>
              <a:gd name="T34" fmla="*/ 0 w 556"/>
              <a:gd name="T35" fmla="*/ 97 h 413"/>
              <a:gd name="T36" fmla="*/ 25 w 556"/>
              <a:gd name="T37" fmla="*/ 53 h 413"/>
              <a:gd name="T38" fmla="*/ 25 w 556"/>
              <a:gd name="T39" fmla="*/ 53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6" h="413">
                <a:moveTo>
                  <a:pt x="25" y="53"/>
                </a:moveTo>
                <a:lnTo>
                  <a:pt x="103" y="15"/>
                </a:lnTo>
                <a:lnTo>
                  <a:pt x="251" y="0"/>
                </a:lnTo>
                <a:lnTo>
                  <a:pt x="312" y="38"/>
                </a:lnTo>
                <a:lnTo>
                  <a:pt x="409" y="25"/>
                </a:lnTo>
                <a:lnTo>
                  <a:pt x="556" y="128"/>
                </a:lnTo>
                <a:lnTo>
                  <a:pt x="491" y="206"/>
                </a:lnTo>
                <a:lnTo>
                  <a:pt x="495" y="240"/>
                </a:lnTo>
                <a:lnTo>
                  <a:pt x="384" y="340"/>
                </a:lnTo>
                <a:lnTo>
                  <a:pt x="365" y="344"/>
                </a:lnTo>
                <a:lnTo>
                  <a:pt x="358" y="375"/>
                </a:lnTo>
                <a:lnTo>
                  <a:pt x="333" y="358"/>
                </a:lnTo>
                <a:lnTo>
                  <a:pt x="354" y="386"/>
                </a:lnTo>
                <a:lnTo>
                  <a:pt x="333" y="413"/>
                </a:lnTo>
                <a:lnTo>
                  <a:pt x="314" y="409"/>
                </a:lnTo>
                <a:lnTo>
                  <a:pt x="238" y="291"/>
                </a:lnTo>
                <a:lnTo>
                  <a:pt x="73" y="143"/>
                </a:lnTo>
                <a:lnTo>
                  <a:pt x="0" y="97"/>
                </a:lnTo>
                <a:lnTo>
                  <a:pt x="25" y="53"/>
                </a:lnTo>
                <a:lnTo>
                  <a:pt x="25" y="53"/>
                </a:lnTo>
                <a:close/>
              </a:path>
            </a:pathLst>
          </a:custGeom>
          <a:solidFill>
            <a:schemeClr val="accent3">
              <a:lumMod val="5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5" name="Freeform 1159"/>
          <p:cNvSpPr>
            <a:spLocks/>
          </p:cNvSpPr>
          <p:nvPr/>
        </p:nvSpPr>
        <p:spPr bwMode="auto">
          <a:xfrm>
            <a:off x="7204163" y="3315746"/>
            <a:ext cx="703214" cy="448020"/>
          </a:xfrm>
          <a:custGeom>
            <a:avLst/>
            <a:gdLst>
              <a:gd name="T0" fmla="*/ 50 w 635"/>
              <a:gd name="T1" fmla="*/ 397 h 397"/>
              <a:gd name="T2" fmla="*/ 156 w 635"/>
              <a:gd name="T3" fmla="*/ 380 h 397"/>
              <a:gd name="T4" fmla="*/ 536 w 635"/>
              <a:gd name="T5" fmla="*/ 308 h 397"/>
              <a:gd name="T6" fmla="*/ 553 w 635"/>
              <a:gd name="T7" fmla="*/ 291 h 397"/>
              <a:gd name="T8" fmla="*/ 574 w 635"/>
              <a:gd name="T9" fmla="*/ 291 h 397"/>
              <a:gd name="T10" fmla="*/ 599 w 635"/>
              <a:gd name="T11" fmla="*/ 274 h 397"/>
              <a:gd name="T12" fmla="*/ 635 w 635"/>
              <a:gd name="T13" fmla="*/ 228 h 397"/>
              <a:gd name="T14" fmla="*/ 572 w 635"/>
              <a:gd name="T15" fmla="*/ 179 h 397"/>
              <a:gd name="T16" fmla="*/ 570 w 635"/>
              <a:gd name="T17" fmla="*/ 133 h 397"/>
              <a:gd name="T18" fmla="*/ 599 w 635"/>
              <a:gd name="T19" fmla="*/ 69 h 397"/>
              <a:gd name="T20" fmla="*/ 557 w 635"/>
              <a:gd name="T21" fmla="*/ 48 h 397"/>
              <a:gd name="T22" fmla="*/ 512 w 635"/>
              <a:gd name="T23" fmla="*/ 0 h 397"/>
              <a:gd name="T24" fmla="*/ 89 w 635"/>
              <a:gd name="T25" fmla="*/ 78 h 397"/>
              <a:gd name="T26" fmla="*/ 69 w 635"/>
              <a:gd name="T27" fmla="*/ 48 h 397"/>
              <a:gd name="T28" fmla="*/ 0 w 635"/>
              <a:gd name="T29" fmla="*/ 97 h 397"/>
              <a:gd name="T30" fmla="*/ 50 w 635"/>
              <a:gd name="T31" fmla="*/ 397 h 397"/>
              <a:gd name="T32" fmla="*/ 50 w 635"/>
              <a:gd name="T33"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5" h="397">
                <a:moveTo>
                  <a:pt x="50" y="397"/>
                </a:moveTo>
                <a:lnTo>
                  <a:pt x="156" y="380"/>
                </a:lnTo>
                <a:lnTo>
                  <a:pt x="536" y="308"/>
                </a:lnTo>
                <a:lnTo>
                  <a:pt x="553" y="291"/>
                </a:lnTo>
                <a:lnTo>
                  <a:pt x="574" y="291"/>
                </a:lnTo>
                <a:lnTo>
                  <a:pt x="599" y="274"/>
                </a:lnTo>
                <a:lnTo>
                  <a:pt x="635" y="228"/>
                </a:lnTo>
                <a:lnTo>
                  <a:pt x="572" y="179"/>
                </a:lnTo>
                <a:lnTo>
                  <a:pt x="570" y="133"/>
                </a:lnTo>
                <a:lnTo>
                  <a:pt x="599" y="69"/>
                </a:lnTo>
                <a:lnTo>
                  <a:pt x="557" y="48"/>
                </a:lnTo>
                <a:lnTo>
                  <a:pt x="512" y="0"/>
                </a:lnTo>
                <a:lnTo>
                  <a:pt x="89" y="78"/>
                </a:lnTo>
                <a:lnTo>
                  <a:pt x="69" y="48"/>
                </a:lnTo>
                <a:lnTo>
                  <a:pt x="0" y="97"/>
                </a:lnTo>
                <a:lnTo>
                  <a:pt x="50" y="397"/>
                </a:lnTo>
                <a:lnTo>
                  <a:pt x="50" y="397"/>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6" name="Freeform 1160"/>
          <p:cNvSpPr>
            <a:spLocks/>
          </p:cNvSpPr>
          <p:nvPr/>
        </p:nvSpPr>
        <p:spPr bwMode="auto">
          <a:xfrm>
            <a:off x="7834451" y="3390416"/>
            <a:ext cx="152797" cy="368140"/>
          </a:xfrm>
          <a:custGeom>
            <a:avLst/>
            <a:gdLst>
              <a:gd name="T0" fmla="*/ 7 w 137"/>
              <a:gd name="T1" fmla="*/ 222 h 325"/>
              <a:gd name="T2" fmla="*/ 32 w 137"/>
              <a:gd name="T3" fmla="*/ 205 h 325"/>
              <a:gd name="T4" fmla="*/ 68 w 137"/>
              <a:gd name="T5" fmla="*/ 159 h 325"/>
              <a:gd name="T6" fmla="*/ 5 w 137"/>
              <a:gd name="T7" fmla="*/ 110 h 325"/>
              <a:gd name="T8" fmla="*/ 3 w 137"/>
              <a:gd name="T9" fmla="*/ 64 h 325"/>
              <a:gd name="T10" fmla="*/ 32 w 137"/>
              <a:gd name="T11" fmla="*/ 0 h 325"/>
              <a:gd name="T12" fmla="*/ 125 w 137"/>
              <a:gd name="T13" fmla="*/ 32 h 325"/>
              <a:gd name="T14" fmla="*/ 127 w 137"/>
              <a:gd name="T15" fmla="*/ 43 h 325"/>
              <a:gd name="T16" fmla="*/ 116 w 137"/>
              <a:gd name="T17" fmla="*/ 79 h 325"/>
              <a:gd name="T18" fmla="*/ 106 w 137"/>
              <a:gd name="T19" fmla="*/ 87 h 325"/>
              <a:gd name="T20" fmla="*/ 104 w 137"/>
              <a:gd name="T21" fmla="*/ 106 h 325"/>
              <a:gd name="T22" fmla="*/ 114 w 137"/>
              <a:gd name="T23" fmla="*/ 112 h 325"/>
              <a:gd name="T24" fmla="*/ 137 w 137"/>
              <a:gd name="T25" fmla="*/ 106 h 325"/>
              <a:gd name="T26" fmla="*/ 137 w 137"/>
              <a:gd name="T27" fmla="*/ 161 h 325"/>
              <a:gd name="T28" fmla="*/ 137 w 137"/>
              <a:gd name="T29" fmla="*/ 195 h 325"/>
              <a:gd name="T30" fmla="*/ 137 w 137"/>
              <a:gd name="T31" fmla="*/ 214 h 325"/>
              <a:gd name="T32" fmla="*/ 129 w 137"/>
              <a:gd name="T33" fmla="*/ 232 h 325"/>
              <a:gd name="T34" fmla="*/ 119 w 137"/>
              <a:gd name="T35" fmla="*/ 233 h 325"/>
              <a:gd name="T36" fmla="*/ 123 w 137"/>
              <a:gd name="T37" fmla="*/ 249 h 325"/>
              <a:gd name="T38" fmla="*/ 89 w 137"/>
              <a:gd name="T39" fmla="*/ 325 h 325"/>
              <a:gd name="T40" fmla="*/ 81 w 137"/>
              <a:gd name="T41" fmla="*/ 325 h 325"/>
              <a:gd name="T42" fmla="*/ 78 w 137"/>
              <a:gd name="T43" fmla="*/ 296 h 325"/>
              <a:gd name="T44" fmla="*/ 55 w 137"/>
              <a:gd name="T45" fmla="*/ 296 h 325"/>
              <a:gd name="T46" fmla="*/ 7 w 137"/>
              <a:gd name="T47" fmla="*/ 266 h 325"/>
              <a:gd name="T48" fmla="*/ 0 w 137"/>
              <a:gd name="T49" fmla="*/ 241 h 325"/>
              <a:gd name="T50" fmla="*/ 7 w 137"/>
              <a:gd name="T51" fmla="*/ 222 h 325"/>
              <a:gd name="T52" fmla="*/ 7 w 137"/>
              <a:gd name="T53" fmla="*/ 222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7" h="325">
                <a:moveTo>
                  <a:pt x="7" y="222"/>
                </a:moveTo>
                <a:lnTo>
                  <a:pt x="32" y="205"/>
                </a:lnTo>
                <a:lnTo>
                  <a:pt x="68" y="159"/>
                </a:lnTo>
                <a:lnTo>
                  <a:pt x="5" y="110"/>
                </a:lnTo>
                <a:lnTo>
                  <a:pt x="3" y="64"/>
                </a:lnTo>
                <a:lnTo>
                  <a:pt x="32" y="0"/>
                </a:lnTo>
                <a:lnTo>
                  <a:pt x="125" y="32"/>
                </a:lnTo>
                <a:lnTo>
                  <a:pt x="127" y="43"/>
                </a:lnTo>
                <a:lnTo>
                  <a:pt x="116" y="79"/>
                </a:lnTo>
                <a:lnTo>
                  <a:pt x="106" y="87"/>
                </a:lnTo>
                <a:lnTo>
                  <a:pt x="104" y="106"/>
                </a:lnTo>
                <a:lnTo>
                  <a:pt x="114" y="112"/>
                </a:lnTo>
                <a:lnTo>
                  <a:pt x="137" y="106"/>
                </a:lnTo>
                <a:lnTo>
                  <a:pt x="137" y="161"/>
                </a:lnTo>
                <a:lnTo>
                  <a:pt x="137" y="195"/>
                </a:lnTo>
                <a:lnTo>
                  <a:pt x="137" y="214"/>
                </a:lnTo>
                <a:lnTo>
                  <a:pt x="129" y="232"/>
                </a:lnTo>
                <a:lnTo>
                  <a:pt x="119" y="233"/>
                </a:lnTo>
                <a:lnTo>
                  <a:pt x="123" y="249"/>
                </a:lnTo>
                <a:lnTo>
                  <a:pt x="89" y="325"/>
                </a:lnTo>
                <a:lnTo>
                  <a:pt x="81" y="325"/>
                </a:lnTo>
                <a:lnTo>
                  <a:pt x="78" y="296"/>
                </a:lnTo>
                <a:lnTo>
                  <a:pt x="55" y="296"/>
                </a:lnTo>
                <a:lnTo>
                  <a:pt x="7" y="266"/>
                </a:lnTo>
                <a:lnTo>
                  <a:pt x="0" y="241"/>
                </a:lnTo>
                <a:lnTo>
                  <a:pt x="7" y="222"/>
                </a:lnTo>
                <a:lnTo>
                  <a:pt x="7" y="222"/>
                </a:lnTo>
                <a:close/>
              </a:path>
            </a:pathLst>
          </a:custGeom>
          <a:solidFill>
            <a:schemeClr val="bg1">
              <a:lumMod val="85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7" name="Freeform 1161"/>
          <p:cNvSpPr>
            <a:spLocks/>
          </p:cNvSpPr>
          <p:nvPr/>
        </p:nvSpPr>
        <p:spPr bwMode="auto">
          <a:xfrm>
            <a:off x="7280562" y="2819104"/>
            <a:ext cx="720577" cy="639036"/>
          </a:xfrm>
          <a:custGeom>
            <a:avLst/>
            <a:gdLst>
              <a:gd name="T0" fmla="*/ 20 w 648"/>
              <a:gd name="T1" fmla="*/ 517 h 565"/>
              <a:gd name="T2" fmla="*/ 443 w 648"/>
              <a:gd name="T3" fmla="*/ 439 h 565"/>
              <a:gd name="T4" fmla="*/ 488 w 648"/>
              <a:gd name="T5" fmla="*/ 487 h 565"/>
              <a:gd name="T6" fmla="*/ 530 w 648"/>
              <a:gd name="T7" fmla="*/ 508 h 565"/>
              <a:gd name="T8" fmla="*/ 623 w 648"/>
              <a:gd name="T9" fmla="*/ 540 h 565"/>
              <a:gd name="T10" fmla="*/ 631 w 648"/>
              <a:gd name="T11" fmla="*/ 565 h 565"/>
              <a:gd name="T12" fmla="*/ 646 w 648"/>
              <a:gd name="T13" fmla="*/ 530 h 565"/>
              <a:gd name="T14" fmla="*/ 648 w 648"/>
              <a:gd name="T15" fmla="*/ 483 h 565"/>
              <a:gd name="T16" fmla="*/ 631 w 648"/>
              <a:gd name="T17" fmla="*/ 392 h 565"/>
              <a:gd name="T18" fmla="*/ 631 w 648"/>
              <a:gd name="T19" fmla="*/ 297 h 565"/>
              <a:gd name="T20" fmla="*/ 585 w 648"/>
              <a:gd name="T21" fmla="*/ 158 h 565"/>
              <a:gd name="T22" fmla="*/ 577 w 648"/>
              <a:gd name="T23" fmla="*/ 97 h 565"/>
              <a:gd name="T24" fmla="*/ 549 w 648"/>
              <a:gd name="T25" fmla="*/ 0 h 565"/>
              <a:gd name="T26" fmla="*/ 412 w 648"/>
              <a:gd name="T27" fmla="*/ 32 h 565"/>
              <a:gd name="T28" fmla="*/ 336 w 648"/>
              <a:gd name="T29" fmla="*/ 112 h 565"/>
              <a:gd name="T30" fmla="*/ 332 w 648"/>
              <a:gd name="T31" fmla="*/ 133 h 565"/>
              <a:gd name="T32" fmla="*/ 289 w 648"/>
              <a:gd name="T33" fmla="*/ 181 h 565"/>
              <a:gd name="T34" fmla="*/ 300 w 648"/>
              <a:gd name="T35" fmla="*/ 198 h 565"/>
              <a:gd name="T36" fmla="*/ 309 w 648"/>
              <a:gd name="T37" fmla="*/ 211 h 565"/>
              <a:gd name="T38" fmla="*/ 302 w 648"/>
              <a:gd name="T39" fmla="*/ 215 h 565"/>
              <a:gd name="T40" fmla="*/ 315 w 648"/>
              <a:gd name="T41" fmla="*/ 234 h 565"/>
              <a:gd name="T42" fmla="*/ 317 w 648"/>
              <a:gd name="T43" fmla="*/ 251 h 565"/>
              <a:gd name="T44" fmla="*/ 275 w 648"/>
              <a:gd name="T45" fmla="*/ 291 h 565"/>
              <a:gd name="T46" fmla="*/ 212 w 648"/>
              <a:gd name="T47" fmla="*/ 308 h 565"/>
              <a:gd name="T48" fmla="*/ 197 w 648"/>
              <a:gd name="T49" fmla="*/ 319 h 565"/>
              <a:gd name="T50" fmla="*/ 174 w 648"/>
              <a:gd name="T51" fmla="*/ 310 h 565"/>
              <a:gd name="T52" fmla="*/ 104 w 648"/>
              <a:gd name="T53" fmla="*/ 318 h 565"/>
              <a:gd name="T54" fmla="*/ 53 w 648"/>
              <a:gd name="T55" fmla="*/ 338 h 565"/>
              <a:gd name="T56" fmla="*/ 53 w 648"/>
              <a:gd name="T57" fmla="*/ 365 h 565"/>
              <a:gd name="T58" fmla="*/ 62 w 648"/>
              <a:gd name="T59" fmla="*/ 382 h 565"/>
              <a:gd name="T60" fmla="*/ 70 w 648"/>
              <a:gd name="T61" fmla="*/ 382 h 565"/>
              <a:gd name="T62" fmla="*/ 77 w 648"/>
              <a:gd name="T63" fmla="*/ 403 h 565"/>
              <a:gd name="T64" fmla="*/ 64 w 648"/>
              <a:gd name="T65" fmla="*/ 414 h 565"/>
              <a:gd name="T66" fmla="*/ 58 w 648"/>
              <a:gd name="T67" fmla="*/ 433 h 565"/>
              <a:gd name="T68" fmla="*/ 0 w 648"/>
              <a:gd name="T69" fmla="*/ 487 h 565"/>
              <a:gd name="T70" fmla="*/ 20 w 648"/>
              <a:gd name="T71" fmla="*/ 517 h 565"/>
              <a:gd name="T72" fmla="*/ 20 w 648"/>
              <a:gd name="T73" fmla="*/ 517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48" h="565">
                <a:moveTo>
                  <a:pt x="20" y="517"/>
                </a:moveTo>
                <a:lnTo>
                  <a:pt x="443" y="439"/>
                </a:lnTo>
                <a:lnTo>
                  <a:pt x="488" y="487"/>
                </a:lnTo>
                <a:lnTo>
                  <a:pt x="530" y="508"/>
                </a:lnTo>
                <a:lnTo>
                  <a:pt x="623" y="540"/>
                </a:lnTo>
                <a:lnTo>
                  <a:pt x="631" y="565"/>
                </a:lnTo>
                <a:lnTo>
                  <a:pt x="646" y="530"/>
                </a:lnTo>
                <a:lnTo>
                  <a:pt x="648" y="483"/>
                </a:lnTo>
                <a:lnTo>
                  <a:pt x="631" y="392"/>
                </a:lnTo>
                <a:lnTo>
                  <a:pt x="631" y="297"/>
                </a:lnTo>
                <a:lnTo>
                  <a:pt x="585" y="158"/>
                </a:lnTo>
                <a:lnTo>
                  <a:pt x="577" y="97"/>
                </a:lnTo>
                <a:lnTo>
                  <a:pt x="549" y="0"/>
                </a:lnTo>
                <a:lnTo>
                  <a:pt x="412" y="32"/>
                </a:lnTo>
                <a:lnTo>
                  <a:pt x="336" y="112"/>
                </a:lnTo>
                <a:lnTo>
                  <a:pt x="332" y="133"/>
                </a:lnTo>
                <a:lnTo>
                  <a:pt x="289" y="181"/>
                </a:lnTo>
                <a:lnTo>
                  <a:pt x="300" y="198"/>
                </a:lnTo>
                <a:lnTo>
                  <a:pt x="309" y="211"/>
                </a:lnTo>
                <a:lnTo>
                  <a:pt x="302" y="215"/>
                </a:lnTo>
                <a:lnTo>
                  <a:pt x="315" y="234"/>
                </a:lnTo>
                <a:lnTo>
                  <a:pt x="317" y="251"/>
                </a:lnTo>
                <a:lnTo>
                  <a:pt x="275" y="291"/>
                </a:lnTo>
                <a:lnTo>
                  <a:pt x="212" y="308"/>
                </a:lnTo>
                <a:lnTo>
                  <a:pt x="197" y="319"/>
                </a:lnTo>
                <a:lnTo>
                  <a:pt x="174" y="310"/>
                </a:lnTo>
                <a:lnTo>
                  <a:pt x="104" y="318"/>
                </a:lnTo>
                <a:lnTo>
                  <a:pt x="53" y="338"/>
                </a:lnTo>
                <a:lnTo>
                  <a:pt x="53" y="365"/>
                </a:lnTo>
                <a:lnTo>
                  <a:pt x="62" y="382"/>
                </a:lnTo>
                <a:lnTo>
                  <a:pt x="70" y="382"/>
                </a:lnTo>
                <a:lnTo>
                  <a:pt x="77" y="403"/>
                </a:lnTo>
                <a:lnTo>
                  <a:pt x="64" y="414"/>
                </a:lnTo>
                <a:lnTo>
                  <a:pt x="58" y="433"/>
                </a:lnTo>
                <a:lnTo>
                  <a:pt x="0" y="487"/>
                </a:lnTo>
                <a:lnTo>
                  <a:pt x="20" y="517"/>
                </a:lnTo>
                <a:lnTo>
                  <a:pt x="20" y="517"/>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8" name="Freeform 1163"/>
          <p:cNvSpPr>
            <a:spLocks/>
          </p:cNvSpPr>
          <p:nvPr/>
        </p:nvSpPr>
        <p:spPr bwMode="auto">
          <a:xfrm>
            <a:off x="7730045" y="3645705"/>
            <a:ext cx="222250" cy="135448"/>
          </a:xfrm>
          <a:custGeom>
            <a:avLst/>
            <a:gdLst>
              <a:gd name="T0" fmla="*/ 15 w 202"/>
              <a:gd name="T1" fmla="*/ 116 h 116"/>
              <a:gd name="T2" fmla="*/ 86 w 202"/>
              <a:gd name="T3" fmla="*/ 76 h 116"/>
              <a:gd name="T4" fmla="*/ 135 w 202"/>
              <a:gd name="T5" fmla="*/ 53 h 116"/>
              <a:gd name="T6" fmla="*/ 84 w 202"/>
              <a:gd name="T7" fmla="*/ 89 h 116"/>
              <a:gd name="T8" fmla="*/ 88 w 202"/>
              <a:gd name="T9" fmla="*/ 91 h 116"/>
              <a:gd name="T10" fmla="*/ 164 w 202"/>
              <a:gd name="T11" fmla="*/ 40 h 116"/>
              <a:gd name="T12" fmla="*/ 202 w 202"/>
              <a:gd name="T13" fmla="*/ 6 h 116"/>
              <a:gd name="T14" fmla="*/ 198 w 202"/>
              <a:gd name="T15" fmla="*/ 0 h 116"/>
              <a:gd name="T16" fmla="*/ 164 w 202"/>
              <a:gd name="T17" fmla="*/ 19 h 116"/>
              <a:gd name="T18" fmla="*/ 160 w 202"/>
              <a:gd name="T19" fmla="*/ 17 h 116"/>
              <a:gd name="T20" fmla="*/ 143 w 202"/>
              <a:gd name="T21" fmla="*/ 40 h 116"/>
              <a:gd name="T22" fmla="*/ 133 w 202"/>
              <a:gd name="T23" fmla="*/ 40 h 116"/>
              <a:gd name="T24" fmla="*/ 158 w 202"/>
              <a:gd name="T25" fmla="*/ 0 h 116"/>
              <a:gd name="T26" fmla="*/ 131 w 202"/>
              <a:gd name="T27" fmla="*/ 30 h 116"/>
              <a:gd name="T28" fmla="*/ 40 w 202"/>
              <a:gd name="T29" fmla="*/ 61 h 116"/>
              <a:gd name="T30" fmla="*/ 23 w 202"/>
              <a:gd name="T31" fmla="*/ 84 h 116"/>
              <a:gd name="T32" fmla="*/ 10 w 202"/>
              <a:gd name="T33" fmla="*/ 87 h 116"/>
              <a:gd name="T34" fmla="*/ 0 w 202"/>
              <a:gd name="T35" fmla="*/ 105 h 116"/>
              <a:gd name="T36" fmla="*/ 15 w 202"/>
              <a:gd name="T37" fmla="*/ 116 h 116"/>
              <a:gd name="T38" fmla="*/ 15 w 202"/>
              <a:gd name="T39"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2" h="116">
                <a:moveTo>
                  <a:pt x="15" y="116"/>
                </a:moveTo>
                <a:lnTo>
                  <a:pt x="86" y="76"/>
                </a:lnTo>
                <a:lnTo>
                  <a:pt x="135" y="53"/>
                </a:lnTo>
                <a:lnTo>
                  <a:pt x="84" y="89"/>
                </a:lnTo>
                <a:lnTo>
                  <a:pt x="88" y="91"/>
                </a:lnTo>
                <a:lnTo>
                  <a:pt x="164" y="40"/>
                </a:lnTo>
                <a:lnTo>
                  <a:pt x="202" y="6"/>
                </a:lnTo>
                <a:lnTo>
                  <a:pt x="198" y="0"/>
                </a:lnTo>
                <a:lnTo>
                  <a:pt x="164" y="19"/>
                </a:lnTo>
                <a:lnTo>
                  <a:pt x="160" y="17"/>
                </a:lnTo>
                <a:lnTo>
                  <a:pt x="143" y="40"/>
                </a:lnTo>
                <a:lnTo>
                  <a:pt x="133" y="40"/>
                </a:lnTo>
                <a:lnTo>
                  <a:pt x="158" y="0"/>
                </a:lnTo>
                <a:lnTo>
                  <a:pt x="131" y="30"/>
                </a:lnTo>
                <a:lnTo>
                  <a:pt x="40" y="61"/>
                </a:lnTo>
                <a:lnTo>
                  <a:pt x="23" y="84"/>
                </a:lnTo>
                <a:lnTo>
                  <a:pt x="10" y="87"/>
                </a:lnTo>
                <a:lnTo>
                  <a:pt x="0" y="105"/>
                </a:lnTo>
                <a:lnTo>
                  <a:pt x="15" y="116"/>
                </a:lnTo>
                <a:lnTo>
                  <a:pt x="15" y="116"/>
                </a:lnTo>
                <a:close/>
              </a:path>
            </a:pathLst>
          </a:custGeom>
          <a:solidFill>
            <a:schemeClr val="bg1">
              <a:lumMod val="85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49" name="Freeform 1164"/>
          <p:cNvSpPr>
            <a:spLocks/>
          </p:cNvSpPr>
          <p:nvPr/>
        </p:nvSpPr>
        <p:spPr bwMode="auto">
          <a:xfrm>
            <a:off x="7982039" y="3223711"/>
            <a:ext cx="206623" cy="194489"/>
          </a:xfrm>
          <a:custGeom>
            <a:avLst/>
            <a:gdLst>
              <a:gd name="T0" fmla="*/ 17 w 188"/>
              <a:gd name="T1" fmla="*/ 127 h 174"/>
              <a:gd name="T2" fmla="*/ 15 w 188"/>
              <a:gd name="T3" fmla="*/ 174 h 174"/>
              <a:gd name="T4" fmla="*/ 30 w 188"/>
              <a:gd name="T5" fmla="*/ 171 h 174"/>
              <a:gd name="T6" fmla="*/ 66 w 188"/>
              <a:gd name="T7" fmla="*/ 144 h 174"/>
              <a:gd name="T8" fmla="*/ 78 w 188"/>
              <a:gd name="T9" fmla="*/ 121 h 174"/>
              <a:gd name="T10" fmla="*/ 85 w 188"/>
              <a:gd name="T11" fmla="*/ 127 h 174"/>
              <a:gd name="T12" fmla="*/ 135 w 188"/>
              <a:gd name="T13" fmla="*/ 114 h 174"/>
              <a:gd name="T14" fmla="*/ 137 w 188"/>
              <a:gd name="T15" fmla="*/ 104 h 174"/>
              <a:gd name="T16" fmla="*/ 144 w 188"/>
              <a:gd name="T17" fmla="*/ 108 h 174"/>
              <a:gd name="T18" fmla="*/ 154 w 188"/>
              <a:gd name="T19" fmla="*/ 100 h 174"/>
              <a:gd name="T20" fmla="*/ 169 w 188"/>
              <a:gd name="T21" fmla="*/ 98 h 174"/>
              <a:gd name="T22" fmla="*/ 188 w 188"/>
              <a:gd name="T23" fmla="*/ 89 h 174"/>
              <a:gd name="T24" fmla="*/ 169 w 188"/>
              <a:gd name="T25" fmla="*/ 0 h 174"/>
              <a:gd name="T26" fmla="*/ 0 w 188"/>
              <a:gd name="T27" fmla="*/ 36 h 174"/>
              <a:gd name="T28" fmla="*/ 17 w 188"/>
              <a:gd name="T29" fmla="*/ 127 h 174"/>
              <a:gd name="T30" fmla="*/ 17 w 188"/>
              <a:gd name="T31"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8" h="174">
                <a:moveTo>
                  <a:pt x="17" y="127"/>
                </a:moveTo>
                <a:lnTo>
                  <a:pt x="15" y="174"/>
                </a:lnTo>
                <a:lnTo>
                  <a:pt x="30" y="171"/>
                </a:lnTo>
                <a:lnTo>
                  <a:pt x="66" y="144"/>
                </a:lnTo>
                <a:lnTo>
                  <a:pt x="78" y="121"/>
                </a:lnTo>
                <a:lnTo>
                  <a:pt x="85" y="127"/>
                </a:lnTo>
                <a:lnTo>
                  <a:pt x="135" y="114"/>
                </a:lnTo>
                <a:lnTo>
                  <a:pt x="137" y="104"/>
                </a:lnTo>
                <a:lnTo>
                  <a:pt x="144" y="108"/>
                </a:lnTo>
                <a:lnTo>
                  <a:pt x="154" y="100"/>
                </a:lnTo>
                <a:lnTo>
                  <a:pt x="169" y="98"/>
                </a:lnTo>
                <a:lnTo>
                  <a:pt x="188" y="89"/>
                </a:lnTo>
                <a:lnTo>
                  <a:pt x="169" y="0"/>
                </a:lnTo>
                <a:lnTo>
                  <a:pt x="0" y="36"/>
                </a:lnTo>
                <a:lnTo>
                  <a:pt x="17" y="127"/>
                </a:lnTo>
                <a:lnTo>
                  <a:pt x="17" y="127"/>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50" name="Freeform 1165"/>
          <p:cNvSpPr>
            <a:spLocks/>
          </p:cNvSpPr>
          <p:nvPr/>
        </p:nvSpPr>
        <p:spPr bwMode="auto">
          <a:xfrm>
            <a:off x="8169562" y="3209819"/>
            <a:ext cx="95499" cy="112874"/>
          </a:xfrm>
          <a:custGeom>
            <a:avLst/>
            <a:gdLst>
              <a:gd name="T0" fmla="*/ 19 w 85"/>
              <a:gd name="T1" fmla="*/ 99 h 99"/>
              <a:gd name="T2" fmla="*/ 55 w 85"/>
              <a:gd name="T3" fmla="*/ 86 h 99"/>
              <a:gd name="T4" fmla="*/ 55 w 85"/>
              <a:gd name="T5" fmla="*/ 46 h 99"/>
              <a:gd name="T6" fmla="*/ 65 w 85"/>
              <a:gd name="T7" fmla="*/ 55 h 99"/>
              <a:gd name="T8" fmla="*/ 66 w 85"/>
              <a:gd name="T9" fmla="*/ 74 h 99"/>
              <a:gd name="T10" fmla="*/ 74 w 85"/>
              <a:gd name="T11" fmla="*/ 74 h 99"/>
              <a:gd name="T12" fmla="*/ 85 w 85"/>
              <a:gd name="T13" fmla="*/ 55 h 99"/>
              <a:gd name="T14" fmla="*/ 74 w 85"/>
              <a:gd name="T15" fmla="*/ 34 h 99"/>
              <a:gd name="T16" fmla="*/ 55 w 85"/>
              <a:gd name="T17" fmla="*/ 30 h 99"/>
              <a:gd name="T18" fmla="*/ 42 w 85"/>
              <a:gd name="T19" fmla="*/ 4 h 99"/>
              <a:gd name="T20" fmla="*/ 30 w 85"/>
              <a:gd name="T21" fmla="*/ 0 h 99"/>
              <a:gd name="T22" fmla="*/ 0 w 85"/>
              <a:gd name="T23" fmla="*/ 10 h 99"/>
              <a:gd name="T24" fmla="*/ 19 w 85"/>
              <a:gd name="T25" fmla="*/ 99 h 99"/>
              <a:gd name="T26" fmla="*/ 19 w 85"/>
              <a:gd name="T2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99">
                <a:moveTo>
                  <a:pt x="19" y="99"/>
                </a:moveTo>
                <a:lnTo>
                  <a:pt x="55" y="86"/>
                </a:lnTo>
                <a:lnTo>
                  <a:pt x="55" y="46"/>
                </a:lnTo>
                <a:lnTo>
                  <a:pt x="65" y="55"/>
                </a:lnTo>
                <a:lnTo>
                  <a:pt x="66" y="74"/>
                </a:lnTo>
                <a:lnTo>
                  <a:pt x="74" y="74"/>
                </a:lnTo>
                <a:lnTo>
                  <a:pt x="85" y="55"/>
                </a:lnTo>
                <a:lnTo>
                  <a:pt x="74" y="34"/>
                </a:lnTo>
                <a:lnTo>
                  <a:pt x="55" y="30"/>
                </a:lnTo>
                <a:lnTo>
                  <a:pt x="42" y="4"/>
                </a:lnTo>
                <a:lnTo>
                  <a:pt x="30" y="0"/>
                </a:lnTo>
                <a:lnTo>
                  <a:pt x="0" y="10"/>
                </a:lnTo>
                <a:lnTo>
                  <a:pt x="19" y="99"/>
                </a:lnTo>
                <a:lnTo>
                  <a:pt x="19" y="99"/>
                </a:lnTo>
                <a:close/>
              </a:path>
            </a:pathLst>
          </a:custGeom>
          <a:solidFill>
            <a:srgbClr val="477367"/>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51" name="Freeform 1166"/>
          <p:cNvSpPr>
            <a:spLocks/>
          </p:cNvSpPr>
          <p:nvPr/>
        </p:nvSpPr>
        <p:spPr bwMode="auto">
          <a:xfrm>
            <a:off x="7987248" y="3076108"/>
            <a:ext cx="408037" cy="201435"/>
          </a:xfrm>
          <a:custGeom>
            <a:avLst/>
            <a:gdLst>
              <a:gd name="T0" fmla="*/ 0 w 365"/>
              <a:gd name="T1" fmla="*/ 169 h 180"/>
              <a:gd name="T2" fmla="*/ 169 w 365"/>
              <a:gd name="T3" fmla="*/ 133 h 180"/>
              <a:gd name="T4" fmla="*/ 199 w 365"/>
              <a:gd name="T5" fmla="*/ 123 h 180"/>
              <a:gd name="T6" fmla="*/ 211 w 365"/>
              <a:gd name="T7" fmla="*/ 127 h 180"/>
              <a:gd name="T8" fmla="*/ 224 w 365"/>
              <a:gd name="T9" fmla="*/ 153 h 180"/>
              <a:gd name="T10" fmla="*/ 243 w 365"/>
              <a:gd name="T11" fmla="*/ 157 h 180"/>
              <a:gd name="T12" fmla="*/ 254 w 365"/>
              <a:gd name="T13" fmla="*/ 178 h 180"/>
              <a:gd name="T14" fmla="*/ 266 w 365"/>
              <a:gd name="T15" fmla="*/ 180 h 180"/>
              <a:gd name="T16" fmla="*/ 279 w 365"/>
              <a:gd name="T17" fmla="*/ 159 h 180"/>
              <a:gd name="T18" fmla="*/ 285 w 365"/>
              <a:gd name="T19" fmla="*/ 142 h 180"/>
              <a:gd name="T20" fmla="*/ 298 w 365"/>
              <a:gd name="T21" fmla="*/ 165 h 180"/>
              <a:gd name="T22" fmla="*/ 365 w 365"/>
              <a:gd name="T23" fmla="*/ 144 h 180"/>
              <a:gd name="T24" fmla="*/ 361 w 365"/>
              <a:gd name="T25" fmla="*/ 119 h 180"/>
              <a:gd name="T26" fmla="*/ 342 w 365"/>
              <a:gd name="T27" fmla="*/ 87 h 180"/>
              <a:gd name="T28" fmla="*/ 332 w 365"/>
              <a:gd name="T29" fmla="*/ 83 h 180"/>
              <a:gd name="T30" fmla="*/ 321 w 365"/>
              <a:gd name="T31" fmla="*/ 85 h 180"/>
              <a:gd name="T32" fmla="*/ 323 w 365"/>
              <a:gd name="T33" fmla="*/ 91 h 180"/>
              <a:gd name="T34" fmla="*/ 338 w 365"/>
              <a:gd name="T35" fmla="*/ 93 h 180"/>
              <a:gd name="T36" fmla="*/ 344 w 365"/>
              <a:gd name="T37" fmla="*/ 123 h 180"/>
              <a:gd name="T38" fmla="*/ 317 w 365"/>
              <a:gd name="T39" fmla="*/ 134 h 180"/>
              <a:gd name="T40" fmla="*/ 279 w 365"/>
              <a:gd name="T41" fmla="*/ 110 h 180"/>
              <a:gd name="T42" fmla="*/ 266 w 365"/>
              <a:gd name="T43" fmla="*/ 83 h 180"/>
              <a:gd name="T44" fmla="*/ 249 w 365"/>
              <a:gd name="T45" fmla="*/ 76 h 180"/>
              <a:gd name="T46" fmla="*/ 249 w 365"/>
              <a:gd name="T47" fmla="*/ 83 h 180"/>
              <a:gd name="T48" fmla="*/ 232 w 365"/>
              <a:gd name="T49" fmla="*/ 68 h 180"/>
              <a:gd name="T50" fmla="*/ 245 w 365"/>
              <a:gd name="T51" fmla="*/ 49 h 180"/>
              <a:gd name="T52" fmla="*/ 256 w 365"/>
              <a:gd name="T53" fmla="*/ 32 h 180"/>
              <a:gd name="T54" fmla="*/ 235 w 365"/>
              <a:gd name="T55" fmla="*/ 0 h 180"/>
              <a:gd name="T56" fmla="*/ 199 w 365"/>
              <a:gd name="T57" fmla="*/ 26 h 180"/>
              <a:gd name="T58" fmla="*/ 78 w 365"/>
              <a:gd name="T59" fmla="*/ 57 h 180"/>
              <a:gd name="T60" fmla="*/ 0 w 365"/>
              <a:gd name="T61" fmla="*/ 74 h 180"/>
              <a:gd name="T62" fmla="*/ 0 w 365"/>
              <a:gd name="T63" fmla="*/ 169 h 180"/>
              <a:gd name="T64" fmla="*/ 0 w 365"/>
              <a:gd name="T65" fmla="*/ 16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5" h="180">
                <a:moveTo>
                  <a:pt x="0" y="169"/>
                </a:moveTo>
                <a:lnTo>
                  <a:pt x="169" y="133"/>
                </a:lnTo>
                <a:lnTo>
                  <a:pt x="199" y="123"/>
                </a:lnTo>
                <a:lnTo>
                  <a:pt x="211" y="127"/>
                </a:lnTo>
                <a:lnTo>
                  <a:pt x="224" y="153"/>
                </a:lnTo>
                <a:lnTo>
                  <a:pt x="243" y="157"/>
                </a:lnTo>
                <a:lnTo>
                  <a:pt x="254" y="178"/>
                </a:lnTo>
                <a:lnTo>
                  <a:pt x="266" y="180"/>
                </a:lnTo>
                <a:lnTo>
                  <a:pt x="279" y="159"/>
                </a:lnTo>
                <a:lnTo>
                  <a:pt x="285" y="142"/>
                </a:lnTo>
                <a:lnTo>
                  <a:pt x="298" y="165"/>
                </a:lnTo>
                <a:lnTo>
                  <a:pt x="365" y="144"/>
                </a:lnTo>
                <a:lnTo>
                  <a:pt x="361" y="119"/>
                </a:lnTo>
                <a:lnTo>
                  <a:pt x="342" y="87"/>
                </a:lnTo>
                <a:lnTo>
                  <a:pt x="332" y="83"/>
                </a:lnTo>
                <a:lnTo>
                  <a:pt x="321" y="85"/>
                </a:lnTo>
                <a:lnTo>
                  <a:pt x="323" y="91"/>
                </a:lnTo>
                <a:lnTo>
                  <a:pt x="338" y="93"/>
                </a:lnTo>
                <a:lnTo>
                  <a:pt x="344" y="123"/>
                </a:lnTo>
                <a:lnTo>
                  <a:pt x="317" y="134"/>
                </a:lnTo>
                <a:lnTo>
                  <a:pt x="279" y="110"/>
                </a:lnTo>
                <a:lnTo>
                  <a:pt x="266" y="83"/>
                </a:lnTo>
                <a:lnTo>
                  <a:pt x="249" y="76"/>
                </a:lnTo>
                <a:lnTo>
                  <a:pt x="249" y="83"/>
                </a:lnTo>
                <a:lnTo>
                  <a:pt x="232" y="68"/>
                </a:lnTo>
                <a:lnTo>
                  <a:pt x="245" y="49"/>
                </a:lnTo>
                <a:lnTo>
                  <a:pt x="256" y="32"/>
                </a:lnTo>
                <a:lnTo>
                  <a:pt x="235" y="0"/>
                </a:lnTo>
                <a:lnTo>
                  <a:pt x="199" y="26"/>
                </a:lnTo>
                <a:lnTo>
                  <a:pt x="78" y="57"/>
                </a:lnTo>
                <a:lnTo>
                  <a:pt x="0" y="74"/>
                </a:lnTo>
                <a:lnTo>
                  <a:pt x="0" y="169"/>
                </a:lnTo>
                <a:lnTo>
                  <a:pt x="0" y="169"/>
                </a:lnTo>
                <a:close/>
              </a:path>
            </a:pathLst>
          </a:custGeom>
          <a:solidFill>
            <a:schemeClr val="bg1">
              <a:lumMod val="85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52" name="Freeform 1169"/>
          <p:cNvSpPr>
            <a:spLocks/>
          </p:cNvSpPr>
          <p:nvPr/>
        </p:nvSpPr>
        <p:spPr bwMode="auto">
          <a:xfrm>
            <a:off x="7886541" y="2773955"/>
            <a:ext cx="197941" cy="382032"/>
          </a:xfrm>
          <a:custGeom>
            <a:avLst/>
            <a:gdLst>
              <a:gd name="T0" fmla="*/ 28 w 177"/>
              <a:gd name="T1" fmla="*/ 139 h 339"/>
              <a:gd name="T2" fmla="*/ 36 w 177"/>
              <a:gd name="T3" fmla="*/ 200 h 339"/>
              <a:gd name="T4" fmla="*/ 82 w 177"/>
              <a:gd name="T5" fmla="*/ 339 h 339"/>
              <a:gd name="T6" fmla="*/ 160 w 177"/>
              <a:gd name="T7" fmla="*/ 322 h 339"/>
              <a:gd name="T8" fmla="*/ 154 w 177"/>
              <a:gd name="T9" fmla="*/ 124 h 339"/>
              <a:gd name="T10" fmla="*/ 175 w 177"/>
              <a:gd name="T11" fmla="*/ 86 h 339"/>
              <a:gd name="T12" fmla="*/ 177 w 177"/>
              <a:gd name="T13" fmla="*/ 0 h 339"/>
              <a:gd name="T14" fmla="*/ 0 w 177"/>
              <a:gd name="T15" fmla="*/ 42 h 339"/>
              <a:gd name="T16" fmla="*/ 28 w 177"/>
              <a:gd name="T17" fmla="*/ 139 h 339"/>
              <a:gd name="T18" fmla="*/ 28 w 177"/>
              <a:gd name="T19" fmla="*/ 1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339">
                <a:moveTo>
                  <a:pt x="28" y="139"/>
                </a:moveTo>
                <a:lnTo>
                  <a:pt x="36" y="200"/>
                </a:lnTo>
                <a:lnTo>
                  <a:pt x="82" y="339"/>
                </a:lnTo>
                <a:lnTo>
                  <a:pt x="160" y="322"/>
                </a:lnTo>
                <a:lnTo>
                  <a:pt x="154" y="124"/>
                </a:lnTo>
                <a:lnTo>
                  <a:pt x="175" y="86"/>
                </a:lnTo>
                <a:lnTo>
                  <a:pt x="177" y="0"/>
                </a:lnTo>
                <a:lnTo>
                  <a:pt x="0" y="42"/>
                </a:lnTo>
                <a:lnTo>
                  <a:pt x="28" y="139"/>
                </a:lnTo>
                <a:lnTo>
                  <a:pt x="28" y="139"/>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53" name="Freeform 1170"/>
          <p:cNvSpPr>
            <a:spLocks/>
          </p:cNvSpPr>
          <p:nvPr/>
        </p:nvSpPr>
        <p:spPr bwMode="auto">
          <a:xfrm>
            <a:off x="8060174" y="2720123"/>
            <a:ext cx="182314" cy="415027"/>
          </a:xfrm>
          <a:custGeom>
            <a:avLst/>
            <a:gdLst>
              <a:gd name="T0" fmla="*/ 0 w 163"/>
              <a:gd name="T1" fmla="*/ 173 h 371"/>
              <a:gd name="T2" fmla="*/ 21 w 163"/>
              <a:gd name="T3" fmla="*/ 135 h 371"/>
              <a:gd name="T4" fmla="*/ 23 w 163"/>
              <a:gd name="T5" fmla="*/ 49 h 371"/>
              <a:gd name="T6" fmla="*/ 21 w 163"/>
              <a:gd name="T7" fmla="*/ 17 h 371"/>
              <a:gd name="T8" fmla="*/ 53 w 163"/>
              <a:gd name="T9" fmla="*/ 0 h 371"/>
              <a:gd name="T10" fmla="*/ 127 w 163"/>
              <a:gd name="T11" fmla="*/ 232 h 371"/>
              <a:gd name="T12" fmla="*/ 163 w 163"/>
              <a:gd name="T13" fmla="*/ 281 h 371"/>
              <a:gd name="T14" fmla="*/ 163 w 163"/>
              <a:gd name="T15" fmla="*/ 314 h 371"/>
              <a:gd name="T16" fmla="*/ 127 w 163"/>
              <a:gd name="T17" fmla="*/ 340 h 371"/>
              <a:gd name="T18" fmla="*/ 6 w 163"/>
              <a:gd name="T19" fmla="*/ 371 h 371"/>
              <a:gd name="T20" fmla="*/ 0 w 163"/>
              <a:gd name="T21" fmla="*/ 173 h 371"/>
              <a:gd name="T22" fmla="*/ 0 w 163"/>
              <a:gd name="T23" fmla="*/ 173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71">
                <a:moveTo>
                  <a:pt x="0" y="173"/>
                </a:moveTo>
                <a:lnTo>
                  <a:pt x="21" y="135"/>
                </a:lnTo>
                <a:lnTo>
                  <a:pt x="23" y="49"/>
                </a:lnTo>
                <a:lnTo>
                  <a:pt x="21" y="17"/>
                </a:lnTo>
                <a:lnTo>
                  <a:pt x="53" y="0"/>
                </a:lnTo>
                <a:lnTo>
                  <a:pt x="127" y="232"/>
                </a:lnTo>
                <a:lnTo>
                  <a:pt x="163" y="281"/>
                </a:lnTo>
                <a:lnTo>
                  <a:pt x="163" y="314"/>
                </a:lnTo>
                <a:lnTo>
                  <a:pt x="127" y="340"/>
                </a:lnTo>
                <a:lnTo>
                  <a:pt x="6" y="371"/>
                </a:lnTo>
                <a:lnTo>
                  <a:pt x="0" y="173"/>
                </a:lnTo>
                <a:lnTo>
                  <a:pt x="0" y="173"/>
                </a:lnTo>
                <a:close/>
              </a:path>
            </a:pathLst>
          </a:custGeom>
          <a:solidFill>
            <a:srgbClr val="8A806E"/>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54" name="Freeform 1171"/>
          <p:cNvSpPr>
            <a:spLocks/>
          </p:cNvSpPr>
          <p:nvPr/>
        </p:nvSpPr>
        <p:spPr bwMode="auto">
          <a:xfrm>
            <a:off x="8117472" y="2346773"/>
            <a:ext cx="447973" cy="687658"/>
          </a:xfrm>
          <a:custGeom>
            <a:avLst/>
            <a:gdLst>
              <a:gd name="T0" fmla="*/ 0 w 399"/>
              <a:gd name="T1" fmla="*/ 329 h 610"/>
              <a:gd name="T2" fmla="*/ 23 w 399"/>
              <a:gd name="T3" fmla="*/ 331 h 610"/>
              <a:gd name="T4" fmla="*/ 25 w 399"/>
              <a:gd name="T5" fmla="*/ 291 h 610"/>
              <a:gd name="T6" fmla="*/ 53 w 399"/>
              <a:gd name="T7" fmla="*/ 236 h 610"/>
              <a:gd name="T8" fmla="*/ 40 w 399"/>
              <a:gd name="T9" fmla="*/ 196 h 610"/>
              <a:gd name="T10" fmla="*/ 97 w 399"/>
              <a:gd name="T11" fmla="*/ 4 h 610"/>
              <a:gd name="T12" fmla="*/ 110 w 399"/>
              <a:gd name="T13" fmla="*/ 4 h 610"/>
              <a:gd name="T14" fmla="*/ 114 w 399"/>
              <a:gd name="T15" fmla="*/ 29 h 610"/>
              <a:gd name="T16" fmla="*/ 171 w 399"/>
              <a:gd name="T17" fmla="*/ 8 h 610"/>
              <a:gd name="T18" fmla="*/ 173 w 399"/>
              <a:gd name="T19" fmla="*/ 0 h 610"/>
              <a:gd name="T20" fmla="*/ 219 w 399"/>
              <a:gd name="T21" fmla="*/ 10 h 610"/>
              <a:gd name="T22" fmla="*/ 293 w 399"/>
              <a:gd name="T23" fmla="*/ 198 h 610"/>
              <a:gd name="T24" fmla="*/ 327 w 399"/>
              <a:gd name="T25" fmla="*/ 200 h 610"/>
              <a:gd name="T26" fmla="*/ 390 w 399"/>
              <a:gd name="T27" fmla="*/ 270 h 610"/>
              <a:gd name="T28" fmla="*/ 380 w 399"/>
              <a:gd name="T29" fmla="*/ 283 h 610"/>
              <a:gd name="T30" fmla="*/ 399 w 399"/>
              <a:gd name="T31" fmla="*/ 283 h 610"/>
              <a:gd name="T32" fmla="*/ 386 w 399"/>
              <a:gd name="T33" fmla="*/ 318 h 610"/>
              <a:gd name="T34" fmla="*/ 356 w 399"/>
              <a:gd name="T35" fmla="*/ 340 h 610"/>
              <a:gd name="T36" fmla="*/ 322 w 399"/>
              <a:gd name="T37" fmla="*/ 357 h 610"/>
              <a:gd name="T38" fmla="*/ 318 w 399"/>
              <a:gd name="T39" fmla="*/ 380 h 610"/>
              <a:gd name="T40" fmla="*/ 299 w 399"/>
              <a:gd name="T41" fmla="*/ 359 h 610"/>
              <a:gd name="T42" fmla="*/ 268 w 399"/>
              <a:gd name="T43" fmla="*/ 384 h 610"/>
              <a:gd name="T44" fmla="*/ 253 w 399"/>
              <a:gd name="T45" fmla="*/ 384 h 610"/>
              <a:gd name="T46" fmla="*/ 240 w 399"/>
              <a:gd name="T47" fmla="*/ 369 h 610"/>
              <a:gd name="T48" fmla="*/ 232 w 399"/>
              <a:gd name="T49" fmla="*/ 443 h 610"/>
              <a:gd name="T50" fmla="*/ 204 w 399"/>
              <a:gd name="T51" fmla="*/ 454 h 610"/>
              <a:gd name="T52" fmla="*/ 190 w 399"/>
              <a:gd name="T53" fmla="*/ 483 h 610"/>
              <a:gd name="T54" fmla="*/ 173 w 399"/>
              <a:gd name="T55" fmla="*/ 483 h 610"/>
              <a:gd name="T56" fmla="*/ 133 w 399"/>
              <a:gd name="T57" fmla="*/ 527 h 610"/>
              <a:gd name="T58" fmla="*/ 131 w 399"/>
              <a:gd name="T59" fmla="*/ 561 h 610"/>
              <a:gd name="T60" fmla="*/ 122 w 399"/>
              <a:gd name="T61" fmla="*/ 574 h 610"/>
              <a:gd name="T62" fmla="*/ 110 w 399"/>
              <a:gd name="T63" fmla="*/ 610 h 610"/>
              <a:gd name="T64" fmla="*/ 74 w 399"/>
              <a:gd name="T65" fmla="*/ 561 h 610"/>
              <a:gd name="T66" fmla="*/ 0 w 399"/>
              <a:gd name="T67" fmla="*/ 329 h 610"/>
              <a:gd name="T68" fmla="*/ 0 w 399"/>
              <a:gd name="T69" fmla="*/ 329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9" h="610">
                <a:moveTo>
                  <a:pt x="0" y="329"/>
                </a:moveTo>
                <a:lnTo>
                  <a:pt x="23" y="331"/>
                </a:lnTo>
                <a:lnTo>
                  <a:pt x="25" y="291"/>
                </a:lnTo>
                <a:lnTo>
                  <a:pt x="53" y="236"/>
                </a:lnTo>
                <a:lnTo>
                  <a:pt x="40" y="196"/>
                </a:lnTo>
                <a:lnTo>
                  <a:pt x="97" y="4"/>
                </a:lnTo>
                <a:lnTo>
                  <a:pt x="110" y="4"/>
                </a:lnTo>
                <a:lnTo>
                  <a:pt x="114" y="29"/>
                </a:lnTo>
                <a:lnTo>
                  <a:pt x="171" y="8"/>
                </a:lnTo>
                <a:lnTo>
                  <a:pt x="173" y="0"/>
                </a:lnTo>
                <a:lnTo>
                  <a:pt x="219" y="10"/>
                </a:lnTo>
                <a:lnTo>
                  <a:pt x="293" y="198"/>
                </a:lnTo>
                <a:lnTo>
                  <a:pt x="327" y="200"/>
                </a:lnTo>
                <a:lnTo>
                  <a:pt x="390" y="270"/>
                </a:lnTo>
                <a:lnTo>
                  <a:pt x="380" y="283"/>
                </a:lnTo>
                <a:lnTo>
                  <a:pt x="399" y="283"/>
                </a:lnTo>
                <a:lnTo>
                  <a:pt x="386" y="318"/>
                </a:lnTo>
                <a:lnTo>
                  <a:pt x="356" y="340"/>
                </a:lnTo>
                <a:lnTo>
                  <a:pt x="322" y="357"/>
                </a:lnTo>
                <a:lnTo>
                  <a:pt x="318" y="380"/>
                </a:lnTo>
                <a:lnTo>
                  <a:pt x="299" y="359"/>
                </a:lnTo>
                <a:lnTo>
                  <a:pt x="268" y="384"/>
                </a:lnTo>
                <a:lnTo>
                  <a:pt x="253" y="384"/>
                </a:lnTo>
                <a:lnTo>
                  <a:pt x="240" y="369"/>
                </a:lnTo>
                <a:lnTo>
                  <a:pt x="232" y="443"/>
                </a:lnTo>
                <a:lnTo>
                  <a:pt x="204" y="454"/>
                </a:lnTo>
                <a:lnTo>
                  <a:pt x="190" y="483"/>
                </a:lnTo>
                <a:lnTo>
                  <a:pt x="173" y="483"/>
                </a:lnTo>
                <a:lnTo>
                  <a:pt x="133" y="527"/>
                </a:lnTo>
                <a:lnTo>
                  <a:pt x="131" y="561"/>
                </a:lnTo>
                <a:lnTo>
                  <a:pt x="122" y="574"/>
                </a:lnTo>
                <a:lnTo>
                  <a:pt x="110" y="610"/>
                </a:lnTo>
                <a:lnTo>
                  <a:pt x="74" y="561"/>
                </a:lnTo>
                <a:lnTo>
                  <a:pt x="0" y="329"/>
                </a:lnTo>
                <a:lnTo>
                  <a:pt x="0" y="329"/>
                </a:lnTo>
                <a:close/>
              </a:path>
            </a:pathLst>
          </a:custGeom>
          <a:solidFill>
            <a:schemeClr val="bg2">
              <a:lumMod val="20000"/>
              <a:lumOff val="80000"/>
            </a:schemeClr>
          </a:solidFill>
          <a:ln w="9525">
            <a:solidFill>
              <a:schemeClr val="bg1"/>
            </a:solidFill>
            <a:round/>
            <a:headEnd/>
            <a:tailEnd/>
          </a:ln>
          <a:effectLst/>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55" name="Freeform 58"/>
          <p:cNvSpPr>
            <a:spLocks/>
          </p:cNvSpPr>
          <p:nvPr/>
        </p:nvSpPr>
        <p:spPr bwMode="auto">
          <a:xfrm>
            <a:off x="7797987" y="3638737"/>
            <a:ext cx="125016" cy="210117"/>
          </a:xfrm>
          <a:custGeom>
            <a:avLst/>
            <a:gdLst>
              <a:gd name="T0" fmla="*/ 0 w 64"/>
              <a:gd name="T1" fmla="*/ 2147483646 h 107"/>
              <a:gd name="T2" fmla="*/ 2147483646 w 64"/>
              <a:gd name="T3" fmla="*/ 2147483646 h 107"/>
              <a:gd name="T4" fmla="*/ 2147483646 w 64"/>
              <a:gd name="T5" fmla="*/ 2147483646 h 107"/>
              <a:gd name="T6" fmla="*/ 2147483646 w 64"/>
              <a:gd name="T7" fmla="*/ 2147483646 h 107"/>
              <a:gd name="T8" fmla="*/ 2147483646 w 64"/>
              <a:gd name="T9" fmla="*/ 0 h 107"/>
              <a:gd name="T10" fmla="*/ 2147483646 w 64"/>
              <a:gd name="T11" fmla="*/ 0 h 107"/>
              <a:gd name="T12" fmla="*/ 2147483646 w 64"/>
              <a:gd name="T13" fmla="*/ 2147483646 h 107"/>
              <a:gd name="T14" fmla="*/ 2147483646 w 64"/>
              <a:gd name="T15" fmla="*/ 2147483646 h 107"/>
              <a:gd name="T16" fmla="*/ 2147483646 w 64"/>
              <a:gd name="T17" fmla="*/ 2147483646 h 107"/>
              <a:gd name="T18" fmla="*/ 2147483646 w 64"/>
              <a:gd name="T19" fmla="*/ 2147483646 h 107"/>
              <a:gd name="T20" fmla="*/ 2147483646 w 64"/>
              <a:gd name="T21" fmla="*/ 2147483646 h 107"/>
              <a:gd name="T22" fmla="*/ 2147483646 w 64"/>
              <a:gd name="T23" fmla="*/ 2147483646 h 107"/>
              <a:gd name="T24" fmla="*/ 2147483646 w 64"/>
              <a:gd name="T25" fmla="*/ 2147483646 h 107"/>
              <a:gd name="T26" fmla="*/ 2147483646 w 64"/>
              <a:gd name="T27" fmla="*/ 2147483646 h 107"/>
              <a:gd name="T28" fmla="*/ 2147483646 w 64"/>
              <a:gd name="T29" fmla="*/ 2147483646 h 107"/>
              <a:gd name="T30" fmla="*/ 2147483646 w 64"/>
              <a:gd name="T31" fmla="*/ 2147483646 h 107"/>
              <a:gd name="T32" fmla="*/ 2147483646 w 64"/>
              <a:gd name="T33" fmla="*/ 2147483646 h 107"/>
              <a:gd name="T34" fmla="*/ 2147483646 w 64"/>
              <a:gd name="T35" fmla="*/ 2147483646 h 107"/>
              <a:gd name="T36" fmla="*/ 2147483646 w 64"/>
              <a:gd name="T37" fmla="*/ 2147483646 h 107"/>
              <a:gd name="T38" fmla="*/ 2147483646 w 64"/>
              <a:gd name="T39" fmla="*/ 2147483646 h 107"/>
              <a:gd name="T40" fmla="*/ 2147483646 w 64"/>
              <a:gd name="T41" fmla="*/ 2147483646 h 107"/>
              <a:gd name="T42" fmla="*/ 2147483646 w 64"/>
              <a:gd name="T43" fmla="*/ 2147483646 h 107"/>
              <a:gd name="T44" fmla="*/ 2147483646 w 64"/>
              <a:gd name="T45" fmla="*/ 2147483646 h 107"/>
              <a:gd name="T46" fmla="*/ 2147483646 w 64"/>
              <a:gd name="T47" fmla="*/ 2147483646 h 107"/>
              <a:gd name="T48" fmla="*/ 2147483646 w 64"/>
              <a:gd name="T49" fmla="*/ 2147483646 h 107"/>
              <a:gd name="T50" fmla="*/ 2147483646 w 64"/>
              <a:gd name="T51" fmla="*/ 2147483646 h 107"/>
              <a:gd name="T52" fmla="*/ 2147483646 w 64"/>
              <a:gd name="T53" fmla="*/ 2147483646 h 107"/>
              <a:gd name="T54" fmla="*/ 2147483646 w 64"/>
              <a:gd name="T55" fmla="*/ 2147483646 h 107"/>
              <a:gd name="T56" fmla="*/ 2147483646 w 64"/>
              <a:gd name="T57" fmla="*/ 2147483646 h 107"/>
              <a:gd name="T58" fmla="*/ 2147483646 w 64"/>
              <a:gd name="T59" fmla="*/ 2147483646 h 107"/>
              <a:gd name="T60" fmla="*/ 2147483646 w 64"/>
              <a:gd name="T61" fmla="*/ 2147483646 h 107"/>
              <a:gd name="T62" fmla="*/ 2147483646 w 64"/>
              <a:gd name="T63" fmla="*/ 2147483646 h 107"/>
              <a:gd name="T64" fmla="*/ 2147483646 w 64"/>
              <a:gd name="T65" fmla="*/ 2147483646 h 107"/>
              <a:gd name="T66" fmla="*/ 2147483646 w 64"/>
              <a:gd name="T67" fmla="*/ 2147483646 h 107"/>
              <a:gd name="T68" fmla="*/ 2147483646 w 64"/>
              <a:gd name="T69" fmla="*/ 2147483646 h 107"/>
              <a:gd name="T70" fmla="*/ 2147483646 w 64"/>
              <a:gd name="T71" fmla="*/ 2147483646 h 107"/>
              <a:gd name="T72" fmla="*/ 0 w 64"/>
              <a:gd name="T73" fmla="*/ 2147483646 h 1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107">
                <a:moveTo>
                  <a:pt x="0" y="14"/>
                </a:moveTo>
                <a:lnTo>
                  <a:pt x="1" y="9"/>
                </a:lnTo>
                <a:lnTo>
                  <a:pt x="4" y="4"/>
                </a:lnTo>
                <a:lnTo>
                  <a:pt x="9" y="2"/>
                </a:lnTo>
                <a:lnTo>
                  <a:pt x="12" y="0"/>
                </a:lnTo>
                <a:lnTo>
                  <a:pt x="16" y="0"/>
                </a:lnTo>
                <a:lnTo>
                  <a:pt x="19" y="3"/>
                </a:lnTo>
                <a:lnTo>
                  <a:pt x="16" y="4"/>
                </a:lnTo>
                <a:lnTo>
                  <a:pt x="16" y="9"/>
                </a:lnTo>
                <a:lnTo>
                  <a:pt x="14" y="14"/>
                </a:lnTo>
                <a:lnTo>
                  <a:pt x="11" y="18"/>
                </a:lnTo>
                <a:lnTo>
                  <a:pt x="15" y="23"/>
                </a:lnTo>
                <a:lnTo>
                  <a:pt x="15" y="27"/>
                </a:lnTo>
                <a:lnTo>
                  <a:pt x="17" y="32"/>
                </a:lnTo>
                <a:lnTo>
                  <a:pt x="21" y="37"/>
                </a:lnTo>
                <a:lnTo>
                  <a:pt x="26" y="41"/>
                </a:lnTo>
                <a:lnTo>
                  <a:pt x="30" y="44"/>
                </a:lnTo>
                <a:lnTo>
                  <a:pt x="30" y="51"/>
                </a:lnTo>
                <a:lnTo>
                  <a:pt x="33" y="58"/>
                </a:lnTo>
                <a:lnTo>
                  <a:pt x="39" y="62"/>
                </a:lnTo>
                <a:lnTo>
                  <a:pt x="40" y="67"/>
                </a:lnTo>
                <a:lnTo>
                  <a:pt x="49" y="75"/>
                </a:lnTo>
                <a:lnTo>
                  <a:pt x="55" y="73"/>
                </a:lnTo>
                <a:lnTo>
                  <a:pt x="56" y="76"/>
                </a:lnTo>
                <a:lnTo>
                  <a:pt x="55" y="81"/>
                </a:lnTo>
                <a:lnTo>
                  <a:pt x="55" y="86"/>
                </a:lnTo>
                <a:lnTo>
                  <a:pt x="56" y="86"/>
                </a:lnTo>
                <a:lnTo>
                  <a:pt x="53" y="91"/>
                </a:lnTo>
                <a:lnTo>
                  <a:pt x="55" y="90"/>
                </a:lnTo>
                <a:lnTo>
                  <a:pt x="60" y="88"/>
                </a:lnTo>
                <a:lnTo>
                  <a:pt x="64" y="99"/>
                </a:lnTo>
                <a:lnTo>
                  <a:pt x="63" y="99"/>
                </a:lnTo>
                <a:lnTo>
                  <a:pt x="60" y="100"/>
                </a:lnTo>
                <a:lnTo>
                  <a:pt x="26" y="107"/>
                </a:lnTo>
                <a:lnTo>
                  <a:pt x="24" y="102"/>
                </a:lnTo>
                <a:lnTo>
                  <a:pt x="15" y="68"/>
                </a:lnTo>
                <a:lnTo>
                  <a:pt x="0" y="14"/>
                </a:lnTo>
              </a:path>
            </a:pathLst>
          </a:custGeom>
          <a:solidFill>
            <a:srgbClr val="8A806E"/>
          </a:solidFill>
          <a:ln w="4763">
            <a:solidFill>
              <a:srgbClr val="FFFFFF"/>
            </a:solidFill>
            <a:prstDash val="solid"/>
            <a:round/>
            <a:headEnd/>
            <a:tailEnd/>
          </a:ln>
        </p:spPr>
        <p:txBody>
          <a:bodyPr anchor="ctr">
            <a:noAutofit/>
          </a:bodyPr>
          <a:lstStyle/>
          <a:p>
            <a:pPr algn="ctr">
              <a:defRPr/>
            </a:pPr>
            <a:endParaRPr lang="en-US">
              <a:solidFill>
                <a:schemeClr val="bg1"/>
              </a:solidFill>
              <a:latin typeface="Verdana" panose="020B0604030504040204" pitchFamily="34" charset="0"/>
              <a:ea typeface="Verdana" panose="020B0604030504040204" pitchFamily="34" charset="0"/>
            </a:endParaRPr>
          </a:p>
        </p:txBody>
      </p:sp>
      <p:sp>
        <p:nvSpPr>
          <p:cNvPr id="56" name="Freeform 8"/>
          <p:cNvSpPr>
            <a:spLocks/>
          </p:cNvSpPr>
          <p:nvPr/>
        </p:nvSpPr>
        <p:spPr bwMode="auto">
          <a:xfrm>
            <a:off x="3450219" y="5251955"/>
            <a:ext cx="52090" cy="74670"/>
          </a:xfrm>
          <a:custGeom>
            <a:avLst/>
            <a:gdLst>
              <a:gd name="T0" fmla="*/ 0 w 44"/>
              <a:gd name="T1" fmla="*/ 64 h 64"/>
              <a:gd name="T2" fmla="*/ 0 w 44"/>
              <a:gd name="T3" fmla="*/ 45 h 64"/>
              <a:gd name="T4" fmla="*/ 25 w 44"/>
              <a:gd name="T5" fmla="*/ 0 h 64"/>
              <a:gd name="T6" fmla="*/ 44 w 44"/>
              <a:gd name="T7" fmla="*/ 13 h 64"/>
              <a:gd name="T8" fmla="*/ 23 w 44"/>
              <a:gd name="T9" fmla="*/ 64 h 64"/>
              <a:gd name="T10" fmla="*/ 0 w 44"/>
              <a:gd name="T11" fmla="*/ 64 h 64"/>
              <a:gd name="T12" fmla="*/ 0 60000 65536"/>
              <a:gd name="T13" fmla="*/ 0 60000 65536"/>
              <a:gd name="T14" fmla="*/ 0 60000 65536"/>
              <a:gd name="T15" fmla="*/ 0 60000 65536"/>
              <a:gd name="T16" fmla="*/ 0 60000 65536"/>
              <a:gd name="T17" fmla="*/ 0 60000 65536"/>
              <a:gd name="T18" fmla="*/ 0 w 44"/>
              <a:gd name="T19" fmla="*/ 0 h 64"/>
              <a:gd name="T20" fmla="*/ 44 w 44"/>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44" h="64">
                <a:moveTo>
                  <a:pt x="0" y="64"/>
                </a:moveTo>
                <a:lnTo>
                  <a:pt x="0" y="45"/>
                </a:lnTo>
                <a:lnTo>
                  <a:pt x="25" y="0"/>
                </a:lnTo>
                <a:lnTo>
                  <a:pt x="44" y="13"/>
                </a:lnTo>
                <a:lnTo>
                  <a:pt x="23" y="64"/>
                </a:lnTo>
                <a:lnTo>
                  <a:pt x="0" y="64"/>
                </a:lnTo>
                <a:close/>
              </a:path>
            </a:pathLst>
          </a:custGeom>
          <a:solidFill>
            <a:schemeClr val="bg2">
              <a:lumMod val="20000"/>
              <a:lumOff val="80000"/>
            </a:schemeClr>
          </a:solidFill>
          <a:ln w="6350">
            <a:solidFill>
              <a:srgbClr val="FFFFFF"/>
            </a:solidFill>
            <a:round/>
            <a:headEnd/>
            <a:tailEnd/>
          </a:ln>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57" name="Freeform 9"/>
          <p:cNvSpPr>
            <a:spLocks/>
          </p:cNvSpPr>
          <p:nvPr/>
        </p:nvSpPr>
        <p:spPr bwMode="auto">
          <a:xfrm>
            <a:off x="3524882" y="5185967"/>
            <a:ext cx="97235" cy="95509"/>
          </a:xfrm>
          <a:custGeom>
            <a:avLst/>
            <a:gdLst>
              <a:gd name="T0" fmla="*/ 18 w 83"/>
              <a:gd name="T1" fmla="*/ 9 h 81"/>
              <a:gd name="T2" fmla="*/ 0 w 83"/>
              <a:gd name="T3" fmla="*/ 48 h 81"/>
              <a:gd name="T4" fmla="*/ 32 w 83"/>
              <a:gd name="T5" fmla="*/ 74 h 81"/>
              <a:gd name="T6" fmla="*/ 69 w 83"/>
              <a:gd name="T7" fmla="*/ 81 h 81"/>
              <a:gd name="T8" fmla="*/ 83 w 83"/>
              <a:gd name="T9" fmla="*/ 49 h 81"/>
              <a:gd name="T10" fmla="*/ 74 w 83"/>
              <a:gd name="T11" fmla="*/ 0 h 81"/>
              <a:gd name="T12" fmla="*/ 18 w 83"/>
              <a:gd name="T13" fmla="*/ 9 h 81"/>
              <a:gd name="T14" fmla="*/ 0 60000 65536"/>
              <a:gd name="T15" fmla="*/ 0 60000 65536"/>
              <a:gd name="T16" fmla="*/ 0 60000 65536"/>
              <a:gd name="T17" fmla="*/ 0 60000 65536"/>
              <a:gd name="T18" fmla="*/ 0 60000 65536"/>
              <a:gd name="T19" fmla="*/ 0 60000 65536"/>
              <a:gd name="T20" fmla="*/ 0 60000 65536"/>
              <a:gd name="T21" fmla="*/ 0 w 83"/>
              <a:gd name="T22" fmla="*/ 0 h 81"/>
              <a:gd name="T23" fmla="*/ 83 w 83"/>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81">
                <a:moveTo>
                  <a:pt x="18" y="9"/>
                </a:moveTo>
                <a:lnTo>
                  <a:pt x="0" y="48"/>
                </a:lnTo>
                <a:lnTo>
                  <a:pt x="32" y="74"/>
                </a:lnTo>
                <a:lnTo>
                  <a:pt x="69" y="81"/>
                </a:lnTo>
                <a:lnTo>
                  <a:pt x="83" y="49"/>
                </a:lnTo>
                <a:lnTo>
                  <a:pt x="74" y="0"/>
                </a:lnTo>
                <a:lnTo>
                  <a:pt x="18" y="9"/>
                </a:lnTo>
                <a:close/>
              </a:path>
            </a:pathLst>
          </a:custGeom>
          <a:solidFill>
            <a:schemeClr val="bg2">
              <a:lumMod val="20000"/>
              <a:lumOff val="80000"/>
            </a:schemeClr>
          </a:solidFill>
          <a:ln w="6350">
            <a:solidFill>
              <a:srgbClr val="FFFFFF"/>
            </a:solidFill>
            <a:round/>
            <a:headEnd/>
            <a:tailEnd/>
          </a:ln>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58" name="Freeform 10"/>
          <p:cNvSpPr>
            <a:spLocks/>
          </p:cNvSpPr>
          <p:nvPr/>
        </p:nvSpPr>
        <p:spPr bwMode="auto">
          <a:xfrm>
            <a:off x="3615171" y="5251955"/>
            <a:ext cx="144115" cy="107664"/>
          </a:xfrm>
          <a:custGeom>
            <a:avLst/>
            <a:gdLst>
              <a:gd name="T0" fmla="*/ 0 w 123"/>
              <a:gd name="T1" fmla="*/ 32 h 91"/>
              <a:gd name="T2" fmla="*/ 84 w 123"/>
              <a:gd name="T3" fmla="*/ 0 h 91"/>
              <a:gd name="T4" fmla="*/ 100 w 123"/>
              <a:gd name="T5" fmla="*/ 39 h 91"/>
              <a:gd name="T6" fmla="*/ 116 w 123"/>
              <a:gd name="T7" fmla="*/ 48 h 91"/>
              <a:gd name="T8" fmla="*/ 123 w 123"/>
              <a:gd name="T9" fmla="*/ 80 h 91"/>
              <a:gd name="T10" fmla="*/ 81 w 123"/>
              <a:gd name="T11" fmla="*/ 85 h 91"/>
              <a:gd name="T12" fmla="*/ 51 w 123"/>
              <a:gd name="T13" fmla="*/ 91 h 91"/>
              <a:gd name="T14" fmla="*/ 0 w 123"/>
              <a:gd name="T15" fmla="*/ 32 h 91"/>
              <a:gd name="T16" fmla="*/ 0 60000 65536"/>
              <a:gd name="T17" fmla="*/ 0 60000 65536"/>
              <a:gd name="T18" fmla="*/ 0 60000 65536"/>
              <a:gd name="T19" fmla="*/ 0 60000 65536"/>
              <a:gd name="T20" fmla="*/ 0 60000 65536"/>
              <a:gd name="T21" fmla="*/ 0 60000 65536"/>
              <a:gd name="T22" fmla="*/ 0 60000 65536"/>
              <a:gd name="T23" fmla="*/ 0 60000 65536"/>
              <a:gd name="T24" fmla="*/ 0 w 123"/>
              <a:gd name="T25" fmla="*/ 0 h 91"/>
              <a:gd name="T26" fmla="*/ 123 w 123"/>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3" h="91">
                <a:moveTo>
                  <a:pt x="0" y="32"/>
                </a:moveTo>
                <a:lnTo>
                  <a:pt x="84" y="0"/>
                </a:lnTo>
                <a:lnTo>
                  <a:pt x="100" y="39"/>
                </a:lnTo>
                <a:lnTo>
                  <a:pt x="116" y="48"/>
                </a:lnTo>
                <a:lnTo>
                  <a:pt x="123" y="80"/>
                </a:lnTo>
                <a:lnTo>
                  <a:pt x="81" y="85"/>
                </a:lnTo>
                <a:lnTo>
                  <a:pt x="51" y="91"/>
                </a:lnTo>
                <a:lnTo>
                  <a:pt x="0" y="32"/>
                </a:lnTo>
                <a:close/>
              </a:path>
            </a:pathLst>
          </a:custGeom>
          <a:solidFill>
            <a:schemeClr val="bg2">
              <a:lumMod val="20000"/>
              <a:lumOff val="80000"/>
            </a:schemeClr>
          </a:solidFill>
          <a:ln w="6350">
            <a:solidFill>
              <a:srgbClr val="FFFFFF"/>
            </a:solidFill>
            <a:round/>
            <a:headEnd/>
            <a:tailEnd/>
          </a:ln>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59" name="Freeform 11"/>
          <p:cNvSpPr>
            <a:spLocks/>
          </p:cNvSpPr>
          <p:nvPr/>
        </p:nvSpPr>
        <p:spPr bwMode="auto">
          <a:xfrm>
            <a:off x="3783650" y="5345542"/>
            <a:ext cx="114598" cy="57304"/>
          </a:xfrm>
          <a:custGeom>
            <a:avLst/>
            <a:gdLst>
              <a:gd name="T0" fmla="*/ 15 w 98"/>
              <a:gd name="T1" fmla="*/ 2 h 48"/>
              <a:gd name="T2" fmla="*/ 0 w 98"/>
              <a:gd name="T3" fmla="*/ 45 h 48"/>
              <a:gd name="T4" fmla="*/ 26 w 98"/>
              <a:gd name="T5" fmla="*/ 48 h 48"/>
              <a:gd name="T6" fmla="*/ 42 w 98"/>
              <a:gd name="T7" fmla="*/ 38 h 48"/>
              <a:gd name="T8" fmla="*/ 72 w 98"/>
              <a:gd name="T9" fmla="*/ 39 h 48"/>
              <a:gd name="T10" fmla="*/ 98 w 98"/>
              <a:gd name="T11" fmla="*/ 20 h 48"/>
              <a:gd name="T12" fmla="*/ 81 w 98"/>
              <a:gd name="T13" fmla="*/ 13 h 48"/>
              <a:gd name="T14" fmla="*/ 68 w 98"/>
              <a:gd name="T15" fmla="*/ 0 h 48"/>
              <a:gd name="T16" fmla="*/ 15 w 98"/>
              <a:gd name="T17" fmla="*/ 2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8"/>
              <a:gd name="T29" fmla="*/ 98 w 98"/>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8">
                <a:moveTo>
                  <a:pt x="15" y="2"/>
                </a:moveTo>
                <a:lnTo>
                  <a:pt x="0" y="45"/>
                </a:lnTo>
                <a:lnTo>
                  <a:pt x="26" y="48"/>
                </a:lnTo>
                <a:lnTo>
                  <a:pt x="42" y="38"/>
                </a:lnTo>
                <a:lnTo>
                  <a:pt x="72" y="39"/>
                </a:lnTo>
                <a:lnTo>
                  <a:pt x="98" y="20"/>
                </a:lnTo>
                <a:lnTo>
                  <a:pt x="81" y="13"/>
                </a:lnTo>
                <a:lnTo>
                  <a:pt x="68" y="0"/>
                </a:lnTo>
                <a:lnTo>
                  <a:pt x="15" y="2"/>
                </a:lnTo>
                <a:close/>
              </a:path>
            </a:pathLst>
          </a:custGeom>
          <a:solidFill>
            <a:schemeClr val="bg2">
              <a:lumMod val="20000"/>
              <a:lumOff val="80000"/>
            </a:schemeClr>
          </a:solidFill>
          <a:ln w="6350">
            <a:solidFill>
              <a:srgbClr val="FFFFFF"/>
            </a:solidFill>
            <a:round/>
            <a:headEnd/>
            <a:tailEnd/>
          </a:ln>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60" name="Freeform 12"/>
          <p:cNvSpPr>
            <a:spLocks/>
          </p:cNvSpPr>
          <p:nvPr/>
        </p:nvSpPr>
        <p:spPr bwMode="auto">
          <a:xfrm>
            <a:off x="3797485" y="5413451"/>
            <a:ext cx="46882" cy="41676"/>
          </a:xfrm>
          <a:custGeom>
            <a:avLst/>
            <a:gdLst>
              <a:gd name="T0" fmla="*/ 35 w 40"/>
              <a:gd name="T1" fmla="*/ 0 h 35"/>
              <a:gd name="T2" fmla="*/ 0 w 40"/>
              <a:gd name="T3" fmla="*/ 3 h 35"/>
              <a:gd name="T4" fmla="*/ 6 w 40"/>
              <a:gd name="T5" fmla="*/ 35 h 35"/>
              <a:gd name="T6" fmla="*/ 40 w 40"/>
              <a:gd name="T7" fmla="*/ 27 h 35"/>
              <a:gd name="T8" fmla="*/ 35 w 40"/>
              <a:gd name="T9" fmla="*/ 0 h 35"/>
              <a:gd name="T10" fmla="*/ 0 60000 65536"/>
              <a:gd name="T11" fmla="*/ 0 60000 65536"/>
              <a:gd name="T12" fmla="*/ 0 60000 65536"/>
              <a:gd name="T13" fmla="*/ 0 60000 65536"/>
              <a:gd name="T14" fmla="*/ 0 60000 65536"/>
              <a:gd name="T15" fmla="*/ 0 w 40"/>
              <a:gd name="T16" fmla="*/ 0 h 35"/>
              <a:gd name="T17" fmla="*/ 40 w 40"/>
              <a:gd name="T18" fmla="*/ 35 h 35"/>
            </a:gdLst>
            <a:ahLst/>
            <a:cxnLst>
              <a:cxn ang="T10">
                <a:pos x="T0" y="T1"/>
              </a:cxn>
              <a:cxn ang="T11">
                <a:pos x="T2" y="T3"/>
              </a:cxn>
              <a:cxn ang="T12">
                <a:pos x="T4" y="T5"/>
              </a:cxn>
              <a:cxn ang="T13">
                <a:pos x="T6" y="T7"/>
              </a:cxn>
              <a:cxn ang="T14">
                <a:pos x="T8" y="T9"/>
              </a:cxn>
            </a:cxnLst>
            <a:rect l="T15" t="T16" r="T17" b="T18"/>
            <a:pathLst>
              <a:path w="40" h="35">
                <a:moveTo>
                  <a:pt x="35" y="0"/>
                </a:moveTo>
                <a:lnTo>
                  <a:pt x="0" y="3"/>
                </a:lnTo>
                <a:lnTo>
                  <a:pt x="6" y="35"/>
                </a:lnTo>
                <a:lnTo>
                  <a:pt x="40" y="27"/>
                </a:lnTo>
                <a:lnTo>
                  <a:pt x="35" y="0"/>
                </a:lnTo>
                <a:close/>
              </a:path>
            </a:pathLst>
          </a:custGeom>
          <a:solidFill>
            <a:schemeClr val="bg2">
              <a:lumMod val="20000"/>
              <a:lumOff val="80000"/>
            </a:schemeClr>
          </a:solidFill>
          <a:ln w="6350">
            <a:solidFill>
              <a:srgbClr val="FFFFFF"/>
            </a:solidFill>
            <a:round/>
            <a:headEnd/>
            <a:tailEnd/>
          </a:ln>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61" name="Freeform 13"/>
          <p:cNvSpPr>
            <a:spLocks/>
          </p:cNvSpPr>
          <p:nvPr/>
        </p:nvSpPr>
        <p:spPr bwMode="auto">
          <a:xfrm>
            <a:off x="3849575" y="5458600"/>
            <a:ext cx="31254" cy="39939"/>
          </a:xfrm>
          <a:custGeom>
            <a:avLst/>
            <a:gdLst>
              <a:gd name="T0" fmla="*/ 0 w 27"/>
              <a:gd name="T1" fmla="*/ 13 h 34"/>
              <a:gd name="T2" fmla="*/ 27 w 27"/>
              <a:gd name="T3" fmla="*/ 0 h 34"/>
              <a:gd name="T4" fmla="*/ 27 w 27"/>
              <a:gd name="T5" fmla="*/ 30 h 34"/>
              <a:gd name="T6" fmla="*/ 9 w 27"/>
              <a:gd name="T7" fmla="*/ 34 h 34"/>
              <a:gd name="T8" fmla="*/ 0 w 27"/>
              <a:gd name="T9" fmla="*/ 13 h 34"/>
              <a:gd name="T10" fmla="*/ 0 60000 65536"/>
              <a:gd name="T11" fmla="*/ 0 60000 65536"/>
              <a:gd name="T12" fmla="*/ 0 60000 65536"/>
              <a:gd name="T13" fmla="*/ 0 60000 65536"/>
              <a:gd name="T14" fmla="*/ 0 60000 65536"/>
              <a:gd name="T15" fmla="*/ 0 w 27"/>
              <a:gd name="T16" fmla="*/ 0 h 34"/>
              <a:gd name="T17" fmla="*/ 27 w 27"/>
              <a:gd name="T18" fmla="*/ 34 h 34"/>
            </a:gdLst>
            <a:ahLst/>
            <a:cxnLst>
              <a:cxn ang="T10">
                <a:pos x="T0" y="T1"/>
              </a:cxn>
              <a:cxn ang="T11">
                <a:pos x="T2" y="T3"/>
              </a:cxn>
              <a:cxn ang="T12">
                <a:pos x="T4" y="T5"/>
              </a:cxn>
              <a:cxn ang="T13">
                <a:pos x="T6" y="T7"/>
              </a:cxn>
              <a:cxn ang="T14">
                <a:pos x="T8" y="T9"/>
              </a:cxn>
            </a:cxnLst>
            <a:rect l="T15" t="T16" r="T17" b="T18"/>
            <a:pathLst>
              <a:path w="27" h="34">
                <a:moveTo>
                  <a:pt x="0" y="13"/>
                </a:moveTo>
                <a:lnTo>
                  <a:pt x="27" y="0"/>
                </a:lnTo>
                <a:lnTo>
                  <a:pt x="27" y="30"/>
                </a:lnTo>
                <a:lnTo>
                  <a:pt x="9" y="34"/>
                </a:lnTo>
                <a:lnTo>
                  <a:pt x="0" y="13"/>
                </a:lnTo>
                <a:close/>
              </a:path>
            </a:pathLst>
          </a:custGeom>
          <a:solidFill>
            <a:schemeClr val="bg2">
              <a:lumMod val="20000"/>
              <a:lumOff val="80000"/>
            </a:schemeClr>
          </a:solidFill>
          <a:ln w="6350">
            <a:solidFill>
              <a:srgbClr val="FFFFFF"/>
            </a:solidFill>
            <a:round/>
            <a:headEnd/>
            <a:tailEnd/>
          </a:ln>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62" name="Freeform 14"/>
          <p:cNvSpPr>
            <a:spLocks/>
          </p:cNvSpPr>
          <p:nvPr/>
        </p:nvSpPr>
        <p:spPr bwMode="auto">
          <a:xfrm>
            <a:off x="3929446" y="5477701"/>
            <a:ext cx="194468" cy="232692"/>
          </a:xfrm>
          <a:custGeom>
            <a:avLst/>
            <a:gdLst>
              <a:gd name="T0" fmla="*/ 28 w 167"/>
              <a:gd name="T1" fmla="*/ 0 h 197"/>
              <a:gd name="T2" fmla="*/ 0 w 167"/>
              <a:gd name="T3" fmla="*/ 75 h 197"/>
              <a:gd name="T4" fmla="*/ 20 w 167"/>
              <a:gd name="T5" fmla="*/ 112 h 197"/>
              <a:gd name="T6" fmla="*/ 20 w 167"/>
              <a:gd name="T7" fmla="*/ 179 h 197"/>
              <a:gd name="T8" fmla="*/ 60 w 167"/>
              <a:gd name="T9" fmla="*/ 197 h 197"/>
              <a:gd name="T10" fmla="*/ 78 w 167"/>
              <a:gd name="T11" fmla="*/ 158 h 197"/>
              <a:gd name="T12" fmla="*/ 129 w 167"/>
              <a:gd name="T13" fmla="*/ 149 h 197"/>
              <a:gd name="T14" fmla="*/ 167 w 167"/>
              <a:gd name="T15" fmla="*/ 106 h 197"/>
              <a:gd name="T16" fmla="*/ 127 w 167"/>
              <a:gd name="T17" fmla="*/ 39 h 197"/>
              <a:gd name="T18" fmla="*/ 28 w 167"/>
              <a:gd name="T19" fmla="*/ 0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7"/>
              <a:gd name="T31" fmla="*/ 0 h 197"/>
              <a:gd name="T32" fmla="*/ 167 w 167"/>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7" h="197">
                <a:moveTo>
                  <a:pt x="28" y="0"/>
                </a:moveTo>
                <a:lnTo>
                  <a:pt x="0" y="75"/>
                </a:lnTo>
                <a:lnTo>
                  <a:pt x="20" y="112"/>
                </a:lnTo>
                <a:lnTo>
                  <a:pt x="20" y="179"/>
                </a:lnTo>
                <a:lnTo>
                  <a:pt x="60" y="197"/>
                </a:lnTo>
                <a:lnTo>
                  <a:pt x="78" y="158"/>
                </a:lnTo>
                <a:lnTo>
                  <a:pt x="129" y="149"/>
                </a:lnTo>
                <a:lnTo>
                  <a:pt x="167" y="106"/>
                </a:lnTo>
                <a:lnTo>
                  <a:pt x="127" y="39"/>
                </a:lnTo>
                <a:lnTo>
                  <a:pt x="28" y="0"/>
                </a:lnTo>
                <a:close/>
              </a:path>
            </a:pathLst>
          </a:custGeom>
          <a:solidFill>
            <a:schemeClr val="bg2">
              <a:lumMod val="20000"/>
              <a:lumOff val="80000"/>
            </a:schemeClr>
          </a:solidFill>
          <a:ln w="6350">
            <a:solidFill>
              <a:srgbClr val="FFFFFF"/>
            </a:solidFill>
            <a:round/>
            <a:headEnd/>
            <a:tailEnd/>
          </a:ln>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sp>
        <p:nvSpPr>
          <p:cNvPr id="63" name="Freeform 15"/>
          <p:cNvSpPr>
            <a:spLocks/>
          </p:cNvSpPr>
          <p:nvPr/>
        </p:nvSpPr>
        <p:spPr bwMode="auto">
          <a:xfrm>
            <a:off x="3859993" y="5368301"/>
            <a:ext cx="107653" cy="92034"/>
          </a:xfrm>
          <a:custGeom>
            <a:avLst/>
            <a:gdLst>
              <a:gd name="T0" fmla="*/ 19 w 92"/>
              <a:gd name="T1" fmla="*/ 0 h 77"/>
              <a:gd name="T2" fmla="*/ 0 w 92"/>
              <a:gd name="T3" fmla="*/ 23 h 77"/>
              <a:gd name="T4" fmla="*/ 8 w 92"/>
              <a:gd name="T5" fmla="*/ 41 h 77"/>
              <a:gd name="T6" fmla="*/ 25 w 92"/>
              <a:gd name="T7" fmla="*/ 47 h 77"/>
              <a:gd name="T8" fmla="*/ 43 w 92"/>
              <a:gd name="T9" fmla="*/ 77 h 77"/>
              <a:gd name="T10" fmla="*/ 91 w 92"/>
              <a:gd name="T11" fmla="*/ 65 h 77"/>
              <a:gd name="T12" fmla="*/ 92 w 92"/>
              <a:gd name="T13" fmla="*/ 33 h 77"/>
              <a:gd name="T14" fmla="*/ 57 w 92"/>
              <a:gd name="T15" fmla="*/ 6 h 77"/>
              <a:gd name="T16" fmla="*/ 19 w 92"/>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77"/>
              <a:gd name="T29" fmla="*/ 92 w 92"/>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77">
                <a:moveTo>
                  <a:pt x="19" y="0"/>
                </a:moveTo>
                <a:lnTo>
                  <a:pt x="0" y="23"/>
                </a:lnTo>
                <a:lnTo>
                  <a:pt x="8" y="41"/>
                </a:lnTo>
                <a:lnTo>
                  <a:pt x="25" y="47"/>
                </a:lnTo>
                <a:lnTo>
                  <a:pt x="43" y="77"/>
                </a:lnTo>
                <a:lnTo>
                  <a:pt x="91" y="65"/>
                </a:lnTo>
                <a:lnTo>
                  <a:pt x="92" y="33"/>
                </a:lnTo>
                <a:lnTo>
                  <a:pt x="57" y="6"/>
                </a:lnTo>
                <a:lnTo>
                  <a:pt x="19" y="0"/>
                </a:lnTo>
                <a:close/>
              </a:path>
            </a:pathLst>
          </a:custGeom>
          <a:solidFill>
            <a:schemeClr val="bg2">
              <a:lumMod val="20000"/>
              <a:lumOff val="80000"/>
            </a:schemeClr>
          </a:solidFill>
          <a:ln w="6350">
            <a:solidFill>
              <a:srgbClr val="FFFFFF"/>
            </a:solidFill>
            <a:round/>
            <a:headEnd/>
            <a:tailEnd/>
          </a:ln>
        </p:spPr>
        <p:txBody>
          <a:bodyPr anchor="ctr">
            <a:noAutofit/>
          </a:bodyPr>
          <a:lstStyle/>
          <a:p>
            <a:pPr algn="ctr" eaLnBrk="1" hangingPunct="1">
              <a:defRPr/>
            </a:pPr>
            <a:endParaRPr lang="en-US">
              <a:solidFill>
                <a:schemeClr val="bg1"/>
              </a:solidFill>
              <a:latin typeface="Verdana" panose="020B0604030504040204" pitchFamily="34" charset="0"/>
              <a:ea typeface="Verdana" panose="020B0604030504040204" pitchFamily="34" charset="0"/>
              <a:cs typeface="Tahoma" panose="020B0604030504040204" pitchFamily="34" charset="0"/>
            </a:endParaRPr>
          </a:p>
        </p:txBody>
      </p:sp>
      <p:grpSp>
        <p:nvGrpSpPr>
          <p:cNvPr id="64" name="Group 63">
            <a:extLst>
              <a:ext uri="{FF2B5EF4-FFF2-40B4-BE49-F238E27FC236}">
                <a16:creationId xmlns:a16="http://schemas.microsoft.com/office/drawing/2014/main" id="{C806F799-E1C9-DF42-AE13-F386DF5F2E0C}"/>
              </a:ext>
            </a:extLst>
          </p:cNvPr>
          <p:cNvGrpSpPr/>
          <p:nvPr/>
        </p:nvGrpSpPr>
        <p:grpSpPr>
          <a:xfrm>
            <a:off x="2464168" y="2282522"/>
            <a:ext cx="6114095" cy="3479967"/>
            <a:chOff x="1881270" y="2615379"/>
            <a:chExt cx="5589443" cy="3181350"/>
          </a:xfrm>
        </p:grpSpPr>
        <p:sp>
          <p:nvSpPr>
            <p:cNvPr id="65" name="TextBox 143"/>
            <p:cNvSpPr txBox="1">
              <a:spLocks noChangeArrowheads="1"/>
            </p:cNvSpPr>
            <p:nvPr/>
          </p:nvSpPr>
          <p:spPr bwMode="auto">
            <a:xfrm>
              <a:off x="7123051" y="3129729"/>
              <a:ext cx="347662"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gn="ctr">
                <a:lnSpc>
                  <a:spcPct val="100000"/>
                </a:lnSpc>
                <a:spcBef>
                  <a:spcPct val="0"/>
                </a:spcBef>
                <a:buFontTx/>
                <a:buNone/>
              </a:pPr>
              <a:r>
                <a:rPr lang="en-US" altLang="en-US" sz="800" dirty="0">
                  <a:latin typeface="Verdana" panose="020B0604030504040204" pitchFamily="34" charset="0"/>
                  <a:ea typeface="Verdana" panose="020B0604030504040204" pitchFamily="34" charset="0"/>
                  <a:cs typeface="Verdana"/>
                </a:rPr>
                <a:t>NH</a:t>
              </a:r>
            </a:p>
          </p:txBody>
        </p:sp>
        <p:sp>
          <p:nvSpPr>
            <p:cNvPr id="66" name="TextBox 142"/>
            <p:cNvSpPr txBox="1">
              <a:spLocks noChangeArrowheads="1"/>
            </p:cNvSpPr>
            <p:nvPr/>
          </p:nvSpPr>
          <p:spPr bwMode="auto">
            <a:xfrm>
              <a:off x="6711888" y="2883666"/>
              <a:ext cx="319088"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gn="ctr">
                <a:lnSpc>
                  <a:spcPct val="100000"/>
                </a:lnSpc>
                <a:spcBef>
                  <a:spcPct val="0"/>
                </a:spcBef>
                <a:buFontTx/>
                <a:buNone/>
              </a:pPr>
              <a:r>
                <a:rPr lang="en-US" altLang="en-US" sz="800">
                  <a:latin typeface="Verdana" panose="020B0604030504040204" pitchFamily="34" charset="0"/>
                  <a:ea typeface="Verdana" panose="020B0604030504040204" pitchFamily="34" charset="0"/>
                  <a:cs typeface="Verdana"/>
                </a:rPr>
                <a:t>VT</a:t>
              </a:r>
            </a:p>
          </p:txBody>
        </p:sp>
        <p:sp>
          <p:nvSpPr>
            <p:cNvPr id="67" name="TextBox 102"/>
            <p:cNvSpPr txBox="1">
              <a:spLocks noChangeArrowheads="1"/>
            </p:cNvSpPr>
            <p:nvPr/>
          </p:nvSpPr>
          <p:spPr bwMode="auto">
            <a:xfrm>
              <a:off x="5854201" y="3842517"/>
              <a:ext cx="344451"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a:latin typeface="Verdana" panose="020B0604030504040204" pitchFamily="34" charset="0"/>
                  <a:ea typeface="Verdana" panose="020B0604030504040204" pitchFamily="34" charset="0"/>
                  <a:cs typeface="Verdana"/>
                </a:rPr>
                <a:t>OH</a:t>
              </a:r>
            </a:p>
          </p:txBody>
        </p:sp>
        <p:sp>
          <p:nvSpPr>
            <p:cNvPr id="68" name="TextBox 103"/>
            <p:cNvSpPr txBox="1">
              <a:spLocks noChangeArrowheads="1"/>
            </p:cNvSpPr>
            <p:nvPr/>
          </p:nvSpPr>
          <p:spPr bwMode="auto">
            <a:xfrm>
              <a:off x="6074573" y="4033605"/>
              <a:ext cx="364202"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WV</a:t>
              </a:r>
            </a:p>
          </p:txBody>
        </p:sp>
        <p:sp>
          <p:nvSpPr>
            <p:cNvPr id="69" name="TextBox 104"/>
            <p:cNvSpPr txBox="1">
              <a:spLocks noChangeArrowheads="1"/>
            </p:cNvSpPr>
            <p:nvPr/>
          </p:nvSpPr>
          <p:spPr bwMode="auto">
            <a:xfrm>
              <a:off x="6361588" y="4112848"/>
              <a:ext cx="325730"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VA</a:t>
              </a:r>
            </a:p>
          </p:txBody>
        </p:sp>
        <p:sp>
          <p:nvSpPr>
            <p:cNvPr id="70" name="TextBox 105"/>
            <p:cNvSpPr txBox="1">
              <a:spLocks noChangeArrowheads="1"/>
            </p:cNvSpPr>
            <p:nvPr/>
          </p:nvSpPr>
          <p:spPr bwMode="auto">
            <a:xfrm>
              <a:off x="6362326" y="3621289"/>
              <a:ext cx="325730"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PA</a:t>
              </a:r>
            </a:p>
          </p:txBody>
        </p:sp>
        <p:sp>
          <p:nvSpPr>
            <p:cNvPr id="71" name="TextBox 106"/>
            <p:cNvSpPr txBox="1">
              <a:spLocks noChangeArrowheads="1"/>
            </p:cNvSpPr>
            <p:nvPr/>
          </p:nvSpPr>
          <p:spPr bwMode="auto">
            <a:xfrm>
              <a:off x="6580095" y="3322130"/>
              <a:ext cx="326991"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NY</a:t>
              </a:r>
            </a:p>
          </p:txBody>
        </p:sp>
        <p:sp>
          <p:nvSpPr>
            <p:cNvPr id="72" name="TextBox 107"/>
            <p:cNvSpPr txBox="1">
              <a:spLocks noChangeArrowheads="1"/>
            </p:cNvSpPr>
            <p:nvPr/>
          </p:nvSpPr>
          <p:spPr bwMode="auto">
            <a:xfrm>
              <a:off x="7055812" y="2807467"/>
              <a:ext cx="346039"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ME</a:t>
              </a:r>
            </a:p>
          </p:txBody>
        </p:sp>
        <p:sp>
          <p:nvSpPr>
            <p:cNvPr id="73" name="TextBox 108"/>
            <p:cNvSpPr txBox="1">
              <a:spLocks noChangeArrowheads="1"/>
            </p:cNvSpPr>
            <p:nvPr/>
          </p:nvSpPr>
          <p:spPr bwMode="auto">
            <a:xfrm>
              <a:off x="6371672" y="4412720"/>
              <a:ext cx="336515"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NC</a:t>
              </a:r>
            </a:p>
          </p:txBody>
        </p:sp>
        <p:sp>
          <p:nvSpPr>
            <p:cNvPr id="74" name="TextBox 109"/>
            <p:cNvSpPr txBox="1">
              <a:spLocks noChangeArrowheads="1"/>
            </p:cNvSpPr>
            <p:nvPr/>
          </p:nvSpPr>
          <p:spPr bwMode="auto">
            <a:xfrm>
              <a:off x="6208456" y="4668473"/>
              <a:ext cx="326432"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SC</a:t>
              </a:r>
            </a:p>
          </p:txBody>
        </p:sp>
        <p:sp>
          <p:nvSpPr>
            <p:cNvPr id="75" name="TextBox 110"/>
            <p:cNvSpPr txBox="1">
              <a:spLocks noChangeArrowheads="1"/>
            </p:cNvSpPr>
            <p:nvPr/>
          </p:nvSpPr>
          <p:spPr bwMode="auto">
            <a:xfrm>
              <a:off x="5916106" y="4883917"/>
              <a:ext cx="338554"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GA</a:t>
              </a:r>
            </a:p>
          </p:txBody>
        </p:sp>
        <p:sp>
          <p:nvSpPr>
            <p:cNvPr id="76" name="TextBox 111"/>
            <p:cNvSpPr txBox="1">
              <a:spLocks noChangeArrowheads="1"/>
            </p:cNvSpPr>
            <p:nvPr/>
          </p:nvSpPr>
          <p:spPr bwMode="auto">
            <a:xfrm>
              <a:off x="5552607" y="4471167"/>
              <a:ext cx="326991" cy="214312"/>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TN</a:t>
              </a:r>
            </a:p>
          </p:txBody>
        </p:sp>
        <p:sp>
          <p:nvSpPr>
            <p:cNvPr id="77" name="TextBox 112"/>
            <p:cNvSpPr txBox="1">
              <a:spLocks noChangeArrowheads="1"/>
            </p:cNvSpPr>
            <p:nvPr/>
          </p:nvSpPr>
          <p:spPr bwMode="auto">
            <a:xfrm>
              <a:off x="5687329" y="4207304"/>
              <a:ext cx="325730"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KY</a:t>
              </a:r>
            </a:p>
          </p:txBody>
        </p:sp>
        <p:sp>
          <p:nvSpPr>
            <p:cNvPr id="78" name="TextBox 113"/>
            <p:cNvSpPr txBox="1">
              <a:spLocks noChangeArrowheads="1"/>
            </p:cNvSpPr>
            <p:nvPr/>
          </p:nvSpPr>
          <p:spPr bwMode="auto">
            <a:xfrm>
              <a:off x="5514703" y="3904429"/>
              <a:ext cx="303180"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IN</a:t>
              </a:r>
            </a:p>
          </p:txBody>
        </p:sp>
        <p:sp>
          <p:nvSpPr>
            <p:cNvPr id="79" name="TextBox 114"/>
            <p:cNvSpPr txBox="1">
              <a:spLocks noChangeArrowheads="1"/>
            </p:cNvSpPr>
            <p:nvPr/>
          </p:nvSpPr>
          <p:spPr bwMode="auto">
            <a:xfrm>
              <a:off x="5608163" y="3467867"/>
              <a:ext cx="319055"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MI</a:t>
              </a:r>
            </a:p>
          </p:txBody>
        </p:sp>
        <p:sp>
          <p:nvSpPr>
            <p:cNvPr id="80" name="TextBox 115"/>
            <p:cNvSpPr txBox="1">
              <a:spLocks noChangeArrowheads="1"/>
            </p:cNvSpPr>
            <p:nvPr/>
          </p:nvSpPr>
          <p:spPr bwMode="auto">
            <a:xfrm>
              <a:off x="5065295" y="3302767"/>
              <a:ext cx="329287"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WI</a:t>
              </a:r>
            </a:p>
          </p:txBody>
        </p:sp>
        <p:sp>
          <p:nvSpPr>
            <p:cNvPr id="81" name="TextBox 116"/>
            <p:cNvSpPr txBox="1">
              <a:spLocks noChangeArrowheads="1"/>
            </p:cNvSpPr>
            <p:nvPr/>
          </p:nvSpPr>
          <p:spPr bwMode="auto">
            <a:xfrm>
              <a:off x="4590683" y="3093217"/>
              <a:ext cx="357150"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a:latin typeface="Verdana" panose="020B0604030504040204" pitchFamily="34" charset="0"/>
                  <a:ea typeface="Verdana" panose="020B0604030504040204" pitchFamily="34" charset="0"/>
                  <a:cs typeface="Verdana"/>
                </a:rPr>
                <a:t>MN</a:t>
              </a:r>
            </a:p>
          </p:txBody>
        </p:sp>
        <p:sp>
          <p:nvSpPr>
            <p:cNvPr id="82" name="TextBox 117"/>
            <p:cNvSpPr txBox="1">
              <a:spLocks noChangeArrowheads="1"/>
            </p:cNvSpPr>
            <p:nvPr/>
          </p:nvSpPr>
          <p:spPr bwMode="auto">
            <a:xfrm>
              <a:off x="5199274" y="3904429"/>
              <a:ext cx="287307"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IL</a:t>
              </a:r>
            </a:p>
          </p:txBody>
        </p:sp>
        <p:sp>
          <p:nvSpPr>
            <p:cNvPr id="83" name="TextBox 118"/>
            <p:cNvSpPr txBox="1">
              <a:spLocks noChangeArrowheads="1"/>
            </p:cNvSpPr>
            <p:nvPr/>
          </p:nvSpPr>
          <p:spPr bwMode="auto">
            <a:xfrm>
              <a:off x="4841495" y="5127540"/>
              <a:ext cx="312906"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LA</a:t>
              </a:r>
            </a:p>
          </p:txBody>
        </p:sp>
        <p:sp>
          <p:nvSpPr>
            <p:cNvPr id="84" name="TextBox 119"/>
            <p:cNvSpPr txBox="1">
              <a:spLocks noChangeArrowheads="1"/>
            </p:cNvSpPr>
            <p:nvPr/>
          </p:nvSpPr>
          <p:spPr bwMode="auto">
            <a:xfrm>
              <a:off x="4100195" y="5087117"/>
              <a:ext cx="325730"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TX</a:t>
              </a:r>
            </a:p>
          </p:txBody>
        </p:sp>
        <p:sp>
          <p:nvSpPr>
            <p:cNvPr id="85" name="TextBox 120"/>
            <p:cNvSpPr txBox="1">
              <a:spLocks noChangeArrowheads="1"/>
            </p:cNvSpPr>
            <p:nvPr/>
          </p:nvSpPr>
          <p:spPr bwMode="auto">
            <a:xfrm>
              <a:off x="4301787" y="4556892"/>
              <a:ext cx="336515"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OK</a:t>
              </a:r>
            </a:p>
          </p:txBody>
        </p:sp>
        <p:sp>
          <p:nvSpPr>
            <p:cNvPr id="86" name="TextBox 121"/>
            <p:cNvSpPr txBox="1">
              <a:spLocks noChangeArrowheads="1"/>
            </p:cNvSpPr>
            <p:nvPr/>
          </p:nvSpPr>
          <p:spPr bwMode="auto">
            <a:xfrm>
              <a:off x="2650959" y="3280542"/>
              <a:ext cx="306895"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ID</a:t>
              </a:r>
            </a:p>
          </p:txBody>
        </p:sp>
        <p:sp>
          <p:nvSpPr>
            <p:cNvPr id="87" name="TextBox 122"/>
            <p:cNvSpPr txBox="1">
              <a:spLocks noChangeArrowheads="1"/>
            </p:cNvSpPr>
            <p:nvPr/>
          </p:nvSpPr>
          <p:spPr bwMode="auto">
            <a:xfrm>
              <a:off x="2213423" y="3780604"/>
              <a:ext cx="338554"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NV</a:t>
              </a:r>
            </a:p>
          </p:txBody>
        </p:sp>
        <p:sp>
          <p:nvSpPr>
            <p:cNvPr id="88" name="TextBox 123"/>
            <p:cNvSpPr txBox="1">
              <a:spLocks noChangeArrowheads="1"/>
            </p:cNvSpPr>
            <p:nvPr/>
          </p:nvSpPr>
          <p:spPr bwMode="auto">
            <a:xfrm>
              <a:off x="2006502" y="3096840"/>
              <a:ext cx="338554"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OR</a:t>
              </a:r>
            </a:p>
          </p:txBody>
        </p:sp>
        <p:sp>
          <p:nvSpPr>
            <p:cNvPr id="89" name="TextBox 124"/>
            <p:cNvSpPr txBox="1">
              <a:spLocks noChangeArrowheads="1"/>
            </p:cNvSpPr>
            <p:nvPr/>
          </p:nvSpPr>
          <p:spPr bwMode="auto">
            <a:xfrm>
              <a:off x="2169997" y="2615379"/>
              <a:ext cx="364202"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WA</a:t>
              </a:r>
            </a:p>
          </p:txBody>
        </p:sp>
        <p:sp>
          <p:nvSpPr>
            <p:cNvPr id="90" name="TextBox 125"/>
            <p:cNvSpPr txBox="1">
              <a:spLocks noChangeArrowheads="1"/>
            </p:cNvSpPr>
            <p:nvPr/>
          </p:nvSpPr>
          <p:spPr bwMode="auto">
            <a:xfrm>
              <a:off x="1881270" y="4074288"/>
              <a:ext cx="338554"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CA</a:t>
              </a:r>
            </a:p>
          </p:txBody>
        </p:sp>
        <p:sp>
          <p:nvSpPr>
            <p:cNvPr id="91" name="TextBox 126"/>
            <p:cNvSpPr txBox="1">
              <a:spLocks noChangeArrowheads="1"/>
            </p:cNvSpPr>
            <p:nvPr/>
          </p:nvSpPr>
          <p:spPr bwMode="auto">
            <a:xfrm>
              <a:off x="2659935" y="4548946"/>
              <a:ext cx="325079"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AZ</a:t>
              </a:r>
            </a:p>
          </p:txBody>
        </p:sp>
        <p:sp>
          <p:nvSpPr>
            <p:cNvPr id="92" name="TextBox 127"/>
            <p:cNvSpPr txBox="1">
              <a:spLocks noChangeArrowheads="1"/>
            </p:cNvSpPr>
            <p:nvPr/>
          </p:nvSpPr>
          <p:spPr bwMode="auto">
            <a:xfrm>
              <a:off x="3338275" y="4647379"/>
              <a:ext cx="357151"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NM</a:t>
              </a:r>
            </a:p>
          </p:txBody>
        </p:sp>
        <p:sp>
          <p:nvSpPr>
            <p:cNvPr id="93" name="TextBox 128"/>
            <p:cNvSpPr txBox="1">
              <a:spLocks noChangeArrowheads="1"/>
            </p:cNvSpPr>
            <p:nvPr/>
          </p:nvSpPr>
          <p:spPr bwMode="auto">
            <a:xfrm>
              <a:off x="3417416" y="4034604"/>
              <a:ext cx="338554"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CO</a:t>
              </a:r>
            </a:p>
          </p:txBody>
        </p:sp>
        <p:sp>
          <p:nvSpPr>
            <p:cNvPr id="94" name="TextBox 129"/>
            <p:cNvSpPr txBox="1">
              <a:spLocks noChangeArrowheads="1"/>
            </p:cNvSpPr>
            <p:nvPr/>
          </p:nvSpPr>
          <p:spPr bwMode="auto">
            <a:xfrm>
              <a:off x="3266845" y="3467867"/>
              <a:ext cx="353975"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WY</a:t>
              </a:r>
            </a:p>
          </p:txBody>
        </p:sp>
        <p:sp>
          <p:nvSpPr>
            <p:cNvPr id="95" name="TextBox 130"/>
            <p:cNvSpPr txBox="1">
              <a:spLocks noChangeArrowheads="1"/>
            </p:cNvSpPr>
            <p:nvPr/>
          </p:nvSpPr>
          <p:spPr bwMode="auto">
            <a:xfrm>
              <a:off x="3187478" y="2875729"/>
              <a:ext cx="342864"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MT</a:t>
              </a:r>
            </a:p>
          </p:txBody>
        </p:sp>
        <p:sp>
          <p:nvSpPr>
            <p:cNvPr id="96" name="TextBox 131"/>
            <p:cNvSpPr txBox="1">
              <a:spLocks noChangeArrowheads="1"/>
            </p:cNvSpPr>
            <p:nvPr/>
          </p:nvSpPr>
          <p:spPr bwMode="auto">
            <a:xfrm>
              <a:off x="4027178" y="2894779"/>
              <a:ext cx="341277"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ND</a:t>
              </a:r>
            </a:p>
          </p:txBody>
        </p:sp>
        <p:sp>
          <p:nvSpPr>
            <p:cNvPr id="97" name="TextBox 132"/>
            <p:cNvSpPr txBox="1">
              <a:spLocks noChangeArrowheads="1"/>
            </p:cNvSpPr>
            <p:nvPr/>
          </p:nvSpPr>
          <p:spPr bwMode="auto">
            <a:xfrm>
              <a:off x="4027178" y="3290067"/>
              <a:ext cx="333845"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SD</a:t>
              </a:r>
            </a:p>
          </p:txBody>
        </p:sp>
        <p:sp>
          <p:nvSpPr>
            <p:cNvPr id="98" name="TextBox 133"/>
            <p:cNvSpPr txBox="1">
              <a:spLocks noChangeArrowheads="1"/>
            </p:cNvSpPr>
            <p:nvPr/>
          </p:nvSpPr>
          <p:spPr bwMode="auto">
            <a:xfrm>
              <a:off x="4744654" y="3655192"/>
              <a:ext cx="300082"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IA</a:t>
              </a:r>
            </a:p>
          </p:txBody>
        </p:sp>
        <p:sp>
          <p:nvSpPr>
            <p:cNvPr id="99" name="TextBox 134"/>
            <p:cNvSpPr txBox="1">
              <a:spLocks noChangeArrowheads="1"/>
            </p:cNvSpPr>
            <p:nvPr/>
          </p:nvSpPr>
          <p:spPr bwMode="auto">
            <a:xfrm>
              <a:off x="2773184" y="3885379"/>
              <a:ext cx="325404"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UT</a:t>
              </a:r>
            </a:p>
          </p:txBody>
        </p:sp>
        <p:sp>
          <p:nvSpPr>
            <p:cNvPr id="100" name="TextBox 135"/>
            <p:cNvSpPr txBox="1">
              <a:spLocks noChangeArrowheads="1"/>
            </p:cNvSpPr>
            <p:nvPr/>
          </p:nvSpPr>
          <p:spPr bwMode="auto">
            <a:xfrm>
              <a:off x="6236748" y="5466529"/>
              <a:ext cx="312906"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FL</a:t>
              </a:r>
            </a:p>
          </p:txBody>
        </p:sp>
        <p:sp>
          <p:nvSpPr>
            <p:cNvPr id="101" name="TextBox 136"/>
            <p:cNvSpPr txBox="1">
              <a:spLocks noChangeArrowheads="1"/>
            </p:cNvSpPr>
            <p:nvPr/>
          </p:nvSpPr>
          <p:spPr bwMode="auto">
            <a:xfrm>
              <a:off x="4836719" y="4639442"/>
              <a:ext cx="325404"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AR</a:t>
              </a:r>
            </a:p>
          </p:txBody>
        </p:sp>
        <p:sp>
          <p:nvSpPr>
            <p:cNvPr id="102" name="TextBox 137"/>
            <p:cNvSpPr txBox="1">
              <a:spLocks noChangeArrowheads="1"/>
            </p:cNvSpPr>
            <p:nvPr/>
          </p:nvSpPr>
          <p:spPr bwMode="auto">
            <a:xfrm>
              <a:off x="4798623" y="4155254"/>
              <a:ext cx="355563"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MO</a:t>
              </a:r>
            </a:p>
          </p:txBody>
        </p:sp>
        <p:sp>
          <p:nvSpPr>
            <p:cNvPr id="103" name="TextBox 138"/>
            <p:cNvSpPr txBox="1">
              <a:spLocks noChangeArrowheads="1"/>
            </p:cNvSpPr>
            <p:nvPr/>
          </p:nvSpPr>
          <p:spPr bwMode="auto">
            <a:xfrm>
              <a:off x="5178799" y="4874392"/>
              <a:ext cx="341259" cy="33855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MS</a:t>
              </a:r>
            </a:p>
            <a:p>
              <a:pPr algn="ctr" eaLnBrk="1" hangingPunct="1">
                <a:spcBef>
                  <a:spcPct val="0"/>
                </a:spcBef>
                <a:buClrTx/>
                <a:buFontTx/>
                <a:buNone/>
                <a:defRPr/>
              </a:pPr>
              <a:endParaRPr lang="en-US" altLang="en-US" sz="800" dirty="0">
                <a:latin typeface="Verdana" panose="020B0604030504040204" pitchFamily="34" charset="0"/>
                <a:ea typeface="Verdana" panose="020B0604030504040204" pitchFamily="34" charset="0"/>
                <a:cs typeface="Verdana"/>
              </a:endParaRPr>
            </a:p>
          </p:txBody>
        </p:sp>
        <p:sp>
          <p:nvSpPr>
            <p:cNvPr id="104" name="TextBox 139"/>
            <p:cNvSpPr txBox="1">
              <a:spLocks noChangeArrowheads="1"/>
            </p:cNvSpPr>
            <p:nvPr/>
          </p:nvSpPr>
          <p:spPr bwMode="auto">
            <a:xfrm>
              <a:off x="5525623" y="4887092"/>
              <a:ext cx="315879"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AL</a:t>
              </a:r>
            </a:p>
          </p:txBody>
        </p:sp>
        <p:sp>
          <p:nvSpPr>
            <p:cNvPr id="105" name="TextBox 140"/>
            <p:cNvSpPr txBox="1">
              <a:spLocks noChangeArrowheads="1"/>
            </p:cNvSpPr>
            <p:nvPr/>
          </p:nvSpPr>
          <p:spPr bwMode="auto">
            <a:xfrm>
              <a:off x="4128767" y="3717104"/>
              <a:ext cx="330165"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NE</a:t>
              </a:r>
            </a:p>
          </p:txBody>
        </p:sp>
        <p:sp>
          <p:nvSpPr>
            <p:cNvPr id="106" name="TextBox 141"/>
            <p:cNvSpPr txBox="1">
              <a:spLocks noChangeArrowheads="1"/>
            </p:cNvSpPr>
            <p:nvPr/>
          </p:nvSpPr>
          <p:spPr bwMode="auto">
            <a:xfrm>
              <a:off x="4185911" y="4155254"/>
              <a:ext cx="325880" cy="215444"/>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KS</a:t>
              </a:r>
            </a:p>
          </p:txBody>
        </p:sp>
        <p:sp>
          <p:nvSpPr>
            <p:cNvPr id="107" name="TextBox 153"/>
            <p:cNvSpPr txBox="1">
              <a:spLocks noChangeArrowheads="1"/>
            </p:cNvSpPr>
            <p:nvPr/>
          </p:nvSpPr>
          <p:spPr bwMode="auto">
            <a:xfrm>
              <a:off x="1945389" y="5141092"/>
              <a:ext cx="323816"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AK</a:t>
              </a:r>
            </a:p>
          </p:txBody>
        </p:sp>
        <p:sp>
          <p:nvSpPr>
            <p:cNvPr id="108" name="TextBox 107"/>
            <p:cNvSpPr txBox="1">
              <a:spLocks noChangeArrowheads="1"/>
            </p:cNvSpPr>
            <p:nvPr/>
          </p:nvSpPr>
          <p:spPr bwMode="auto">
            <a:xfrm>
              <a:off x="2920937" y="5580829"/>
              <a:ext cx="307975" cy="215900"/>
            </a:xfrm>
            <a:prstGeom prst="rect">
              <a:avLst/>
            </a:prstGeom>
            <a:no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HI</a:t>
              </a:r>
            </a:p>
          </p:txBody>
        </p:sp>
      </p:grpSp>
      <p:sp>
        <p:nvSpPr>
          <p:cNvPr id="109" name="TextBox 138"/>
          <p:cNvSpPr txBox="1">
            <a:spLocks noChangeArrowheads="1"/>
          </p:cNvSpPr>
          <p:nvPr/>
        </p:nvSpPr>
        <p:spPr bwMode="auto">
          <a:xfrm>
            <a:off x="8175622" y="5158016"/>
            <a:ext cx="500115" cy="234428"/>
          </a:xfrm>
          <a:prstGeom prst="rect">
            <a:avLst/>
          </a:prstGeom>
          <a:solidFill>
            <a:srgbClr val="8A806E"/>
          </a:solid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MD</a:t>
            </a:r>
          </a:p>
        </p:txBody>
      </p:sp>
      <p:sp>
        <p:nvSpPr>
          <p:cNvPr id="110" name="TextBox 138"/>
          <p:cNvSpPr txBox="1">
            <a:spLocks noChangeArrowheads="1"/>
          </p:cNvSpPr>
          <p:nvPr/>
        </p:nvSpPr>
        <p:spPr bwMode="auto">
          <a:xfrm>
            <a:off x="8175622" y="3800065"/>
            <a:ext cx="500115" cy="244847"/>
          </a:xfrm>
          <a:prstGeom prst="rect">
            <a:avLst/>
          </a:prstGeom>
          <a:solidFill>
            <a:schemeClr val="bg1">
              <a:lumMod val="85000"/>
            </a:schemeClr>
          </a:solid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MA</a:t>
            </a:r>
          </a:p>
        </p:txBody>
      </p:sp>
      <p:sp>
        <p:nvSpPr>
          <p:cNvPr id="111" name="TextBox 138"/>
          <p:cNvSpPr txBox="1">
            <a:spLocks noChangeArrowheads="1"/>
          </p:cNvSpPr>
          <p:nvPr/>
        </p:nvSpPr>
        <p:spPr bwMode="auto">
          <a:xfrm>
            <a:off x="8175622" y="4072697"/>
            <a:ext cx="500115" cy="243111"/>
          </a:xfrm>
          <a:prstGeom prst="rect">
            <a:avLst/>
          </a:prstGeom>
          <a:solidFill>
            <a:srgbClr val="477367"/>
          </a:solid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RI</a:t>
            </a:r>
          </a:p>
        </p:txBody>
      </p:sp>
      <p:sp>
        <p:nvSpPr>
          <p:cNvPr id="112" name="TextBox 138"/>
          <p:cNvSpPr txBox="1">
            <a:spLocks noChangeArrowheads="1"/>
          </p:cNvSpPr>
          <p:nvPr/>
        </p:nvSpPr>
        <p:spPr bwMode="auto">
          <a:xfrm>
            <a:off x="8175622" y="4343592"/>
            <a:ext cx="500115" cy="243111"/>
          </a:xfrm>
          <a:prstGeom prst="rect">
            <a:avLst/>
          </a:prstGeom>
          <a:solidFill>
            <a:srgbClr val="8A806E"/>
          </a:solid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CT</a:t>
            </a:r>
          </a:p>
        </p:txBody>
      </p:sp>
      <p:sp>
        <p:nvSpPr>
          <p:cNvPr id="113" name="TextBox 138"/>
          <p:cNvSpPr txBox="1">
            <a:spLocks noChangeArrowheads="1"/>
          </p:cNvSpPr>
          <p:nvPr/>
        </p:nvSpPr>
        <p:spPr bwMode="auto">
          <a:xfrm>
            <a:off x="8175622" y="4885383"/>
            <a:ext cx="500115" cy="244849"/>
          </a:xfrm>
          <a:prstGeom prst="rect">
            <a:avLst/>
          </a:prstGeom>
          <a:solidFill>
            <a:srgbClr val="8A806E"/>
          </a:solid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DE</a:t>
            </a:r>
          </a:p>
        </p:txBody>
      </p:sp>
      <p:sp>
        <p:nvSpPr>
          <p:cNvPr id="114" name="TextBox 113"/>
          <p:cNvSpPr txBox="1">
            <a:spLocks noChangeArrowheads="1"/>
          </p:cNvSpPr>
          <p:nvPr/>
        </p:nvSpPr>
        <p:spPr bwMode="auto">
          <a:xfrm>
            <a:off x="8175622" y="4614488"/>
            <a:ext cx="500115" cy="244849"/>
          </a:xfrm>
          <a:prstGeom prst="rect">
            <a:avLst/>
          </a:prstGeom>
          <a:solidFill>
            <a:schemeClr val="bg1">
              <a:lumMod val="85000"/>
            </a:schemeClr>
          </a:solidFill>
          <a:ln>
            <a:noFill/>
          </a:ln>
        </p:spPr>
        <p:txBody>
          <a:bodyPr wrap="none" anchor="ctr">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NJ </a:t>
            </a:r>
          </a:p>
        </p:txBody>
      </p:sp>
      <p:sp>
        <p:nvSpPr>
          <p:cNvPr id="117" name="Rectangle 14">
            <a:extLst>
              <a:ext uri="{FF2B5EF4-FFF2-40B4-BE49-F238E27FC236}">
                <a16:creationId xmlns:a16="http://schemas.microsoft.com/office/drawing/2014/main" id="{2D1B5491-4742-0743-B5CE-587E2B8FC171}"/>
              </a:ext>
            </a:extLst>
          </p:cNvPr>
          <p:cNvSpPr>
            <a:spLocks noChangeArrowheads="1"/>
          </p:cNvSpPr>
          <p:nvPr/>
        </p:nvSpPr>
        <p:spPr bwMode="auto">
          <a:xfrm>
            <a:off x="305364" y="1675709"/>
            <a:ext cx="2751006" cy="215444"/>
          </a:xfrm>
          <a:prstGeom prst="rect">
            <a:avLst/>
          </a:prstGeom>
          <a:noFill/>
          <a:ln>
            <a:noFill/>
          </a:ln>
        </p:spPr>
        <p:txBody>
          <a:bodyPr wrap="square">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1000" dirty="0">
                <a:solidFill>
                  <a:schemeClr val="tx1">
                    <a:lumMod val="50000"/>
                    <a:lumOff val="50000"/>
                  </a:schemeClr>
                </a:solidFill>
                <a:latin typeface="Verdana"/>
                <a:cs typeface="Verdana"/>
              </a:rPr>
              <a:t>AS OF JUNE 11, 2020</a:t>
            </a:r>
          </a:p>
        </p:txBody>
      </p:sp>
      <p:sp>
        <p:nvSpPr>
          <p:cNvPr id="118" name="Rectangle 14">
            <a:extLst>
              <a:ext uri="{FF2B5EF4-FFF2-40B4-BE49-F238E27FC236}">
                <a16:creationId xmlns:a16="http://schemas.microsoft.com/office/drawing/2014/main" id="{B94512C0-77A9-3E42-B579-0736B3558A42}"/>
              </a:ext>
            </a:extLst>
          </p:cNvPr>
          <p:cNvSpPr>
            <a:spLocks noChangeArrowheads="1"/>
          </p:cNvSpPr>
          <p:nvPr/>
        </p:nvSpPr>
        <p:spPr bwMode="auto">
          <a:xfrm>
            <a:off x="305364" y="1413827"/>
            <a:ext cx="6567506"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State plans on using smartphone apps for COVID-19 contact tracing</a:t>
            </a:r>
          </a:p>
        </p:txBody>
      </p:sp>
      <p:sp>
        <p:nvSpPr>
          <p:cNvPr id="119" name="TextBox 13"/>
          <p:cNvSpPr txBox="1">
            <a:spLocks noChangeArrowheads="1"/>
          </p:cNvSpPr>
          <p:nvPr/>
        </p:nvSpPr>
        <p:spPr bwMode="auto">
          <a:xfrm>
            <a:off x="305365" y="1932956"/>
            <a:ext cx="1966586" cy="19774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000" b="1" dirty="0">
                <a:solidFill>
                  <a:schemeClr val="accent3">
                    <a:lumMod val="50000"/>
                  </a:schemeClr>
                </a:solidFill>
                <a:latin typeface="Verdana"/>
                <a:cs typeface="Verdana"/>
              </a:rPr>
              <a:t>■</a:t>
            </a:r>
            <a:r>
              <a:rPr lang="en-US" altLang="en-US" sz="1000" b="1" dirty="0">
                <a:solidFill>
                  <a:schemeClr val="accent5">
                    <a:lumMod val="50000"/>
                  </a:schemeClr>
                </a:solidFill>
                <a:latin typeface="Verdana"/>
                <a:cs typeface="Verdana"/>
              </a:rPr>
              <a:t> </a:t>
            </a:r>
            <a:r>
              <a:rPr lang="en-US" altLang="en-US" sz="1000" dirty="0">
                <a:latin typeface="Verdana"/>
                <a:cs typeface="Verdana"/>
              </a:rPr>
              <a:t>Using Apple-Google tech</a:t>
            </a:r>
            <a:endParaRPr lang="en-US" altLang="en-US" sz="1000" b="1" dirty="0">
              <a:solidFill>
                <a:schemeClr val="accent5">
                  <a:lumMod val="50000"/>
                </a:schemeClr>
              </a:solidFill>
              <a:latin typeface="Verdana"/>
              <a:cs typeface="Verdana"/>
            </a:endParaRPr>
          </a:p>
          <a:p>
            <a:pPr>
              <a:lnSpc>
                <a:spcPct val="100000"/>
              </a:lnSpc>
              <a:spcBef>
                <a:spcPct val="0"/>
              </a:spcBef>
              <a:buFontTx/>
              <a:buNone/>
            </a:pPr>
            <a:r>
              <a:rPr lang="en-US" altLang="en-US" sz="1000" b="1" dirty="0">
                <a:solidFill>
                  <a:schemeClr val="accent3"/>
                </a:solidFill>
                <a:latin typeface="Verdana"/>
                <a:cs typeface="Verdana"/>
              </a:rPr>
              <a:t>■</a:t>
            </a:r>
            <a:r>
              <a:rPr lang="en-US" altLang="en-US" sz="1000" b="1" dirty="0">
                <a:solidFill>
                  <a:schemeClr val="accent5">
                    <a:lumMod val="75000"/>
                  </a:schemeClr>
                </a:solidFill>
                <a:latin typeface="Verdana"/>
                <a:cs typeface="Verdana"/>
              </a:rPr>
              <a:t> </a:t>
            </a:r>
            <a:r>
              <a:rPr lang="en-US" altLang="en-US" sz="1000" dirty="0">
                <a:latin typeface="Verdana"/>
                <a:cs typeface="Verdana"/>
              </a:rPr>
              <a:t>Independent app</a:t>
            </a:r>
            <a:endParaRPr lang="en-US" altLang="en-US" sz="1000" b="1" dirty="0">
              <a:solidFill>
                <a:schemeClr val="accent5">
                  <a:lumMod val="75000"/>
                </a:schemeClr>
              </a:solidFill>
              <a:latin typeface="Verdana"/>
              <a:cs typeface="Verdana"/>
            </a:endParaRPr>
          </a:p>
          <a:p>
            <a:pPr>
              <a:lnSpc>
                <a:spcPct val="100000"/>
              </a:lnSpc>
              <a:spcBef>
                <a:spcPct val="0"/>
              </a:spcBef>
              <a:buFontTx/>
              <a:buNone/>
            </a:pPr>
            <a:r>
              <a:rPr lang="en-US" altLang="en-US" sz="1000" b="1" dirty="0">
                <a:solidFill>
                  <a:schemeClr val="accent3">
                    <a:lumMod val="60000"/>
                    <a:lumOff val="40000"/>
                  </a:schemeClr>
                </a:solidFill>
                <a:latin typeface="Verdana"/>
                <a:cs typeface="Verdana"/>
              </a:rPr>
              <a:t>■</a:t>
            </a:r>
            <a:r>
              <a:rPr lang="en-US" altLang="en-US" sz="1000" b="1" dirty="0">
                <a:solidFill>
                  <a:schemeClr val="accent5"/>
                </a:solidFill>
                <a:latin typeface="Verdana"/>
                <a:cs typeface="Verdana"/>
              </a:rPr>
              <a:t> </a:t>
            </a:r>
            <a:r>
              <a:rPr lang="en-US" altLang="en-US" sz="1000" dirty="0">
                <a:latin typeface="Verdana"/>
                <a:cs typeface="Verdana"/>
              </a:rPr>
              <a:t>Plan to use both</a:t>
            </a:r>
            <a:r>
              <a:rPr lang="en-US" altLang="en-US" sz="1000" b="1" dirty="0">
                <a:solidFill>
                  <a:schemeClr val="accent5"/>
                </a:solidFill>
                <a:latin typeface="Verdana"/>
                <a:cs typeface="Verdana"/>
              </a:rPr>
              <a:t> </a:t>
            </a:r>
          </a:p>
          <a:p>
            <a:pPr>
              <a:lnSpc>
                <a:spcPct val="100000"/>
              </a:lnSpc>
              <a:spcBef>
                <a:spcPct val="0"/>
              </a:spcBef>
              <a:buFontTx/>
              <a:buNone/>
            </a:pPr>
            <a:r>
              <a:rPr lang="en-US" altLang="en-US" sz="1000" b="1" dirty="0">
                <a:solidFill>
                  <a:schemeClr val="accent3">
                    <a:lumMod val="20000"/>
                    <a:lumOff val="80000"/>
                  </a:schemeClr>
                </a:solidFill>
                <a:latin typeface="Verdana"/>
                <a:cs typeface="Verdana"/>
              </a:rPr>
              <a:t>■</a:t>
            </a:r>
            <a:r>
              <a:rPr lang="en-US" altLang="en-US" sz="1000" b="1" dirty="0">
                <a:solidFill>
                  <a:schemeClr val="accent5">
                    <a:lumMod val="60000"/>
                    <a:lumOff val="40000"/>
                  </a:schemeClr>
                </a:solidFill>
                <a:latin typeface="Verdana"/>
                <a:cs typeface="Verdana"/>
              </a:rPr>
              <a:t> </a:t>
            </a:r>
            <a:r>
              <a:rPr lang="en-US" altLang="en-US" sz="1000" dirty="0">
                <a:latin typeface="Verdana"/>
                <a:cs typeface="Verdana"/>
              </a:rPr>
              <a:t>No statewide app</a:t>
            </a:r>
            <a:endParaRPr lang="en-US" altLang="en-US" sz="1000" b="1" dirty="0">
              <a:solidFill>
                <a:schemeClr val="accent5">
                  <a:lumMod val="60000"/>
                  <a:lumOff val="40000"/>
                </a:schemeClr>
              </a:solidFill>
              <a:latin typeface="Verdana"/>
              <a:cs typeface="Verdana"/>
            </a:endParaRPr>
          </a:p>
          <a:p>
            <a:pPr>
              <a:lnSpc>
                <a:spcPct val="100000"/>
              </a:lnSpc>
              <a:spcBef>
                <a:spcPct val="0"/>
              </a:spcBef>
              <a:buFontTx/>
              <a:buNone/>
            </a:pPr>
            <a:r>
              <a:rPr lang="en-US" altLang="en-US" sz="1000" b="1" dirty="0">
                <a:solidFill>
                  <a:schemeClr val="accent6"/>
                </a:solidFill>
                <a:latin typeface="Verdana"/>
                <a:cs typeface="Verdana"/>
              </a:rPr>
              <a:t>■</a:t>
            </a:r>
            <a:r>
              <a:rPr lang="en-US" altLang="en-US" sz="1000" b="1" dirty="0">
                <a:solidFill>
                  <a:schemeClr val="accent5">
                    <a:lumMod val="40000"/>
                    <a:lumOff val="60000"/>
                  </a:schemeClr>
                </a:solidFill>
                <a:latin typeface="Verdana"/>
                <a:cs typeface="Verdana"/>
              </a:rPr>
              <a:t> </a:t>
            </a:r>
            <a:r>
              <a:rPr lang="en-US" altLang="en-US" sz="1000" dirty="0">
                <a:latin typeface="Verdana"/>
                <a:cs typeface="Verdana"/>
              </a:rPr>
              <a:t>No app plan</a:t>
            </a:r>
          </a:p>
          <a:p>
            <a:pPr>
              <a:lnSpc>
                <a:spcPct val="100000"/>
              </a:lnSpc>
              <a:spcBef>
                <a:spcPct val="0"/>
              </a:spcBef>
              <a:buFontTx/>
              <a:buNone/>
            </a:pPr>
            <a:r>
              <a:rPr lang="en-US" altLang="en-US" sz="1000" b="1" dirty="0">
                <a:solidFill>
                  <a:schemeClr val="bg2">
                    <a:lumMod val="20000"/>
                    <a:lumOff val="80000"/>
                  </a:schemeClr>
                </a:solidFill>
                <a:latin typeface="Verdana"/>
                <a:cs typeface="Verdana"/>
              </a:rPr>
              <a:t>■</a:t>
            </a:r>
            <a:r>
              <a:rPr lang="en-US" altLang="en-US" sz="1000" b="1" dirty="0">
                <a:solidFill>
                  <a:schemeClr val="bg2">
                    <a:lumMod val="60000"/>
                    <a:lumOff val="40000"/>
                  </a:schemeClr>
                </a:solidFill>
                <a:latin typeface="Verdana"/>
                <a:cs typeface="Verdana"/>
              </a:rPr>
              <a:t> </a:t>
            </a:r>
            <a:r>
              <a:rPr lang="en-US" altLang="en-US" sz="1000" dirty="0">
                <a:latin typeface="Verdana"/>
                <a:cs typeface="Verdana"/>
              </a:rPr>
              <a:t>Undecided /</a:t>
            </a:r>
            <a:r>
              <a:rPr lang="en-US" altLang="en-US" sz="1000" b="1" dirty="0">
                <a:solidFill>
                  <a:srgbClr val="769DA3">
                    <a:lumMod val="40000"/>
                    <a:lumOff val="60000"/>
                  </a:srgbClr>
                </a:solidFill>
                <a:latin typeface="Verdana"/>
                <a:ea typeface="+mn-ea"/>
                <a:cs typeface="Verdana"/>
              </a:rPr>
              <a:t> </a:t>
            </a:r>
            <a:r>
              <a:rPr lang="en-US" altLang="en-US" sz="1000" dirty="0">
                <a:solidFill>
                  <a:srgbClr val="000000"/>
                </a:solidFill>
                <a:latin typeface="Verdana"/>
                <a:ea typeface="+mn-ea"/>
                <a:cs typeface="Verdana"/>
              </a:rPr>
              <a:t>No response</a:t>
            </a:r>
            <a:endParaRPr lang="en-US" altLang="en-US" sz="800" dirty="0">
              <a:solidFill>
                <a:srgbClr val="000000"/>
              </a:solidFill>
              <a:latin typeface="Verdana"/>
              <a:ea typeface="+mn-ea"/>
              <a:cs typeface="Verdana"/>
            </a:endParaRPr>
          </a:p>
        </p:txBody>
      </p:sp>
      <p:sp>
        <p:nvSpPr>
          <p:cNvPr id="120"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Georgia"/>
                <a:cs typeface="Georgia"/>
              </a:rPr>
              <a:t>Molly Newell | Slide last updated on: June 22, 2020.</a:t>
            </a:r>
          </a:p>
        </p:txBody>
      </p:sp>
      <p:sp>
        <p:nvSpPr>
          <p:cNvPr id="121" name="Text Placeholder 18"/>
          <p:cNvSpPr txBox="1">
            <a:spLocks/>
          </p:cNvSpPr>
          <p:nvPr/>
        </p:nvSpPr>
        <p:spPr bwMode="auto">
          <a:xfrm>
            <a:off x="404807" y="6222142"/>
            <a:ext cx="8247721" cy="178655"/>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Politico.</a:t>
            </a:r>
          </a:p>
        </p:txBody>
      </p:sp>
    </p:spTree>
    <p:extLst>
      <p:ext uri="{BB962C8B-B14F-4D97-AF65-F5344CB8AC3E}">
        <p14:creationId xmlns:p14="http://schemas.microsoft.com/office/powerpoint/2010/main" val="2200079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York City’s contact tracing development could provide insights into larger scale tracing programs</a:t>
            </a:r>
          </a:p>
        </p:txBody>
      </p:sp>
      <p:sp>
        <p:nvSpPr>
          <p:cNvPr id="4" name="Slide Number Placeholder 3"/>
          <p:cNvSpPr>
            <a:spLocks noGrp="1"/>
          </p:cNvSpPr>
          <p:nvPr>
            <p:ph type="sldNum" sz="quarter" idx="12"/>
          </p:nvPr>
        </p:nvSpPr>
        <p:spPr/>
        <p:txBody>
          <a:bodyPr/>
          <a:lstStyle/>
          <a:p>
            <a:fld id="{067398A3-3D67-41EC-B411-1428348954E9}" type="slidenum">
              <a:rPr lang="en-US" smtClean="0"/>
              <a:pPr/>
              <a:t>6</a:t>
            </a:fld>
            <a:endParaRPr lang="en-US" dirty="0"/>
          </a:p>
        </p:txBody>
      </p:sp>
      <p:sp>
        <p:nvSpPr>
          <p:cNvPr id="11"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Georgia"/>
                <a:cs typeface="Georgia"/>
              </a:rPr>
              <a:t>Christopher Johnson | Slide last updated on: June 22, 2020</a:t>
            </a:r>
          </a:p>
        </p:txBody>
      </p:sp>
      <p:sp>
        <p:nvSpPr>
          <p:cNvPr id="12" name="Text Placeholder 18"/>
          <p:cNvSpPr txBox="1">
            <a:spLocks/>
          </p:cNvSpPr>
          <p:nvPr/>
        </p:nvSpPr>
        <p:spPr bwMode="auto">
          <a:xfrm>
            <a:off x="412376" y="6213233"/>
            <a:ext cx="8247721" cy="178655"/>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The New York Times</a:t>
            </a:r>
          </a:p>
        </p:txBody>
      </p:sp>
      <p:sp>
        <p:nvSpPr>
          <p:cNvPr id="16" name="Rectangle 15"/>
          <p:cNvSpPr/>
          <p:nvPr/>
        </p:nvSpPr>
        <p:spPr>
          <a:xfrm>
            <a:off x="543682" y="1404662"/>
            <a:ext cx="8184679" cy="469545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500340" y="1568015"/>
            <a:ext cx="3739317" cy="307777"/>
          </a:xfrm>
          <a:prstGeom prst="rect">
            <a:avLst/>
          </a:prstGeom>
          <a:noFill/>
        </p:spPr>
        <p:txBody>
          <a:bodyPr wrap="square" rtlCol="0">
            <a:spAutoFit/>
          </a:bodyPr>
          <a:lstStyle/>
          <a:p>
            <a:r>
              <a:rPr lang="en-US" sz="1400" b="1" dirty="0"/>
              <a:t>Program overview and metrics</a:t>
            </a:r>
          </a:p>
        </p:txBody>
      </p:sp>
      <p:sp>
        <p:nvSpPr>
          <p:cNvPr id="20" name="TextBox 19"/>
          <p:cNvSpPr txBox="1"/>
          <p:nvPr/>
        </p:nvSpPr>
        <p:spPr>
          <a:xfrm>
            <a:off x="561762" y="2250274"/>
            <a:ext cx="8166599" cy="3754874"/>
          </a:xfrm>
          <a:prstGeom prst="rect">
            <a:avLst/>
          </a:prstGeom>
          <a:noFill/>
        </p:spPr>
        <p:txBody>
          <a:bodyPr wrap="square" rtlCol="0">
            <a:spAutoFit/>
          </a:bodyPr>
          <a:lstStyle/>
          <a:p>
            <a:pPr marL="285750" indent="-285750">
              <a:buFont typeface="Arial" panose="020B0604020202020204" pitchFamily="34" charset="0"/>
              <a:buChar char="•"/>
            </a:pPr>
            <a:r>
              <a:rPr lang="en-US" sz="1400" dirty="0"/>
              <a:t>As of June 21, the city has </a:t>
            </a:r>
            <a:r>
              <a:rPr lang="en-US" sz="1400" b="1" dirty="0"/>
              <a:t>hired 3,000 contact tracers </a:t>
            </a:r>
            <a:r>
              <a:rPr lang="en-US" sz="1400" dirty="0"/>
              <a:t>tasked with monitoring positive cases of COVID-19 as the city continues its rollout to re-open including outdoor dining, in-store shopping and some office work</a:t>
            </a:r>
          </a:p>
          <a:p>
            <a:pPr marL="285750" indent="-285750">
              <a:buFont typeface="Arial" panose="020B0604020202020204" pitchFamily="34" charset="0"/>
              <a:buChar char="•"/>
            </a:pPr>
            <a:endParaRPr lang="en-US" sz="700" dirty="0"/>
          </a:p>
          <a:p>
            <a:pPr marL="285750" indent="-285750">
              <a:buFont typeface="Arial" panose="020B0604020202020204" pitchFamily="34" charset="0"/>
              <a:buChar char="•"/>
            </a:pPr>
            <a:r>
              <a:rPr lang="en-US" sz="1400" dirty="0"/>
              <a:t>Tracers identify anyone who has </a:t>
            </a:r>
            <a:r>
              <a:rPr lang="en-US" sz="1400" b="1" dirty="0"/>
              <a:t>made contact with individuals </a:t>
            </a:r>
            <a:r>
              <a:rPr lang="en-US" sz="1400" dirty="0"/>
              <a:t>who have tested positive for the virus in the city. </a:t>
            </a:r>
          </a:p>
          <a:p>
            <a:pPr marL="285750" indent="-285750">
              <a:buFont typeface="Arial" panose="020B0604020202020204" pitchFamily="34" charset="0"/>
              <a:buChar char="•"/>
            </a:pPr>
            <a:endParaRPr lang="en-US" sz="700" dirty="0"/>
          </a:p>
          <a:p>
            <a:pPr marL="285750" indent="-285750">
              <a:buFont typeface="Arial" panose="020B0604020202020204" pitchFamily="34" charset="0"/>
              <a:buChar char="•"/>
            </a:pPr>
            <a:r>
              <a:rPr lang="en-US" sz="1400" dirty="0"/>
              <a:t>Beginning on June 1, 2020, the city’s contact tracing program has begun to report back statistics from its efforts to trace and track the disease</a:t>
            </a:r>
          </a:p>
          <a:p>
            <a:pPr marL="742950" lvl="1" indent="-285750">
              <a:buFont typeface="Arial" panose="020B0604020202020204" pitchFamily="34" charset="0"/>
              <a:buChar char="•"/>
            </a:pPr>
            <a:r>
              <a:rPr lang="en-US" sz="1400" dirty="0"/>
              <a:t>The New York Times reports that </a:t>
            </a:r>
            <a:r>
              <a:rPr lang="en-US" sz="1400" b="1" dirty="0"/>
              <a:t>only 35% of the 5,347 residents</a:t>
            </a:r>
            <a:r>
              <a:rPr lang="en-US" sz="1400" dirty="0"/>
              <a:t> who tested positive or were presumed positive gave information about close contacts to tracers in the program’s first two weeks</a:t>
            </a:r>
          </a:p>
          <a:p>
            <a:pPr marL="742950" lvl="1" indent="-285750">
              <a:buFont typeface="Arial" panose="020B0604020202020204" pitchFamily="34" charset="0"/>
              <a:buChar char="•"/>
            </a:pPr>
            <a:r>
              <a:rPr lang="en-US" sz="1400" dirty="0"/>
              <a:t>This metric saw growth as the program continued, </a:t>
            </a:r>
            <a:r>
              <a:rPr lang="en-US" sz="1400" b="1" dirty="0"/>
              <a:t>rising to 42% </a:t>
            </a:r>
            <a:r>
              <a:rPr lang="en-US" sz="1400" dirty="0"/>
              <a:t>by the third week of the program</a:t>
            </a:r>
          </a:p>
          <a:p>
            <a:pPr marL="285750" lvl="0" indent="-285750">
              <a:buFont typeface="Arial" panose="020B0604020202020204" pitchFamily="34" charset="0"/>
              <a:buChar char="•"/>
            </a:pPr>
            <a:r>
              <a:rPr lang="en-US" sz="1400" dirty="0">
                <a:solidFill>
                  <a:srgbClr val="000000"/>
                </a:solidFill>
              </a:rPr>
              <a:t>Remarking on this metric, Perry N. </a:t>
            </a:r>
            <a:r>
              <a:rPr lang="en-US" sz="1400" dirty="0" err="1">
                <a:solidFill>
                  <a:srgbClr val="000000"/>
                </a:solidFill>
              </a:rPr>
              <a:t>Halkitis</a:t>
            </a:r>
            <a:r>
              <a:rPr lang="en-US" sz="1400" dirty="0">
                <a:solidFill>
                  <a:srgbClr val="000000"/>
                </a:solidFill>
              </a:rPr>
              <a:t>, dean of the School of Public Health at Rutgers University noted that an ideal contact tracing program would be contacting “</a:t>
            </a:r>
            <a:r>
              <a:rPr lang="en-US" sz="1400" b="1" dirty="0">
                <a:solidFill>
                  <a:srgbClr val="000000"/>
                </a:solidFill>
              </a:rPr>
              <a:t>75%</a:t>
            </a:r>
            <a:r>
              <a:rPr lang="en-US" sz="1400" dirty="0">
                <a:solidFill>
                  <a:srgbClr val="000000"/>
                </a:solidFill>
              </a:rPr>
              <a:t> of [a positive case’s] contacts within a day”</a:t>
            </a:r>
          </a:p>
          <a:p>
            <a:pPr marL="742950" lvl="1" indent="-285750">
              <a:buFont typeface="Arial" panose="020B0604020202020204" pitchFamily="34" charset="0"/>
              <a:buChar char="•"/>
            </a:pPr>
            <a:endParaRPr lang="en-US" sz="1400" dirty="0"/>
          </a:p>
        </p:txBody>
      </p:sp>
      <p:pic>
        <p:nvPicPr>
          <p:cNvPr id="5" name="Picture 4" descr="A picture containing sitting&#10;&#10;Description automatically generated">
            <a:extLst>
              <a:ext uri="{FF2B5EF4-FFF2-40B4-BE49-F238E27FC236}">
                <a16:creationId xmlns:a16="http://schemas.microsoft.com/office/drawing/2014/main" id="{C9A1080F-7177-4AE4-B522-A452756DC1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187" y="1321618"/>
            <a:ext cx="897937" cy="897937"/>
          </a:xfrm>
          <a:prstGeom prst="rect">
            <a:avLst/>
          </a:prstGeom>
        </p:spPr>
      </p:pic>
    </p:spTree>
    <p:extLst>
      <p:ext uri="{BB962C8B-B14F-4D97-AF65-F5344CB8AC3E}">
        <p14:creationId xmlns:p14="http://schemas.microsoft.com/office/powerpoint/2010/main" val="254945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FBC90E-502A-A54D-9BAE-6F74229062B0}" type="slidenum">
              <a:rPr kumimoji="0" lang="en-US" sz="800" b="0" i="0" u="none" strike="noStrike" kern="1200" cap="none" spc="0" normalizeH="0" baseline="0" noProof="0" smtClean="0">
                <a:ln>
                  <a:noFill/>
                </a:ln>
                <a:solidFill>
                  <a:prstClr val="black"/>
                </a:solidFill>
                <a:effectLst/>
                <a:uLnTx/>
                <a:uFillTx/>
                <a:latin typeface="Georgia"/>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dirty="0">
              <a:ln>
                <a:noFill/>
              </a:ln>
              <a:solidFill>
                <a:prstClr val="black"/>
              </a:solidFill>
              <a:effectLst/>
              <a:uLnTx/>
              <a:uFillTx/>
              <a:latin typeface="Georgia"/>
              <a:ea typeface="+mn-ea"/>
              <a:cs typeface="+mn-cs"/>
            </a:endParaRPr>
          </a:p>
        </p:txBody>
      </p:sp>
      <p:cxnSp>
        <p:nvCxnSpPr>
          <p:cNvPr id="18" name="Straight Arrow Connector 17">
            <a:extLst>
              <a:ext uri="{FF2B5EF4-FFF2-40B4-BE49-F238E27FC236}">
                <a16:creationId xmlns:a16="http://schemas.microsoft.com/office/drawing/2014/main" id="{E7E6026F-FC4E-C141-A13F-BC06EEFC32C0}"/>
              </a:ext>
            </a:extLst>
          </p:cNvPr>
          <p:cNvCxnSpPr>
            <a:cxnSpLocks/>
            <a:stCxn id="10" idx="4"/>
            <a:endCxn id="22" idx="4"/>
          </p:cNvCxnSpPr>
          <p:nvPr/>
        </p:nvCxnSpPr>
        <p:spPr>
          <a:xfrm flipV="1">
            <a:off x="1052124" y="1892201"/>
            <a:ext cx="0" cy="1308384"/>
          </a:xfrm>
          <a:prstGeom prst="straightConnector1">
            <a:avLst/>
          </a:prstGeom>
          <a:ln w="28575">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E6519490-C440-874F-AC48-30900A12FFFE}"/>
              </a:ext>
            </a:extLst>
          </p:cNvPr>
          <p:cNvSpPr>
            <a:spLocks noChangeAspect="1"/>
          </p:cNvSpPr>
          <p:nvPr/>
        </p:nvSpPr>
        <p:spPr>
          <a:xfrm>
            <a:off x="961563" y="1709321"/>
            <a:ext cx="181122" cy="182880"/>
          </a:xfrm>
          <a:prstGeom prst="ellipse">
            <a:avLst/>
          </a:prstGeom>
          <a:solidFill>
            <a:schemeClr val="bg1"/>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Rectangle 22">
            <a:extLst>
              <a:ext uri="{FF2B5EF4-FFF2-40B4-BE49-F238E27FC236}">
                <a16:creationId xmlns:a16="http://schemas.microsoft.com/office/drawing/2014/main" id="{E8270CD2-6A0C-C041-8DB0-DD9B544CF09F}"/>
              </a:ext>
            </a:extLst>
          </p:cNvPr>
          <p:cNvSpPr>
            <a:spLocks noChangeArrowheads="1"/>
          </p:cNvSpPr>
          <p:nvPr/>
        </p:nvSpPr>
        <p:spPr bwMode="auto">
          <a:xfrm>
            <a:off x="1217612" y="1648167"/>
            <a:ext cx="6296354" cy="1631216"/>
          </a:xfrm>
          <a:prstGeom prst="rect">
            <a:avLst/>
          </a:prstGeom>
          <a:solidFill>
            <a:schemeClr val="bg1"/>
          </a:solidFill>
          <a:ln>
            <a:noFill/>
          </a:ln>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spcAft>
                <a:spcPts val="600"/>
              </a:spcAft>
              <a:buNone/>
              <a:defRPr/>
            </a:pPr>
            <a:r>
              <a:rPr lang="en-US" altLang="en-US" sz="1600" dirty="0">
                <a:latin typeface="Georgia"/>
                <a:cs typeface="Georgia"/>
              </a:rPr>
              <a:t>Contact tracing overview and developing applications</a:t>
            </a:r>
          </a:p>
          <a:p>
            <a:pPr>
              <a:lnSpc>
                <a:spcPct val="100000"/>
              </a:lnSpc>
              <a:spcBef>
                <a:spcPct val="0"/>
              </a:spcBef>
              <a:spcAft>
                <a:spcPts val="600"/>
              </a:spcAft>
              <a:buNone/>
              <a:defRPr/>
            </a:pPr>
            <a:endParaRPr lang="en-US" altLang="en-US" sz="1600" dirty="0">
              <a:latin typeface="Georgia"/>
              <a:cs typeface="Georgia"/>
            </a:endParaRPr>
          </a:p>
          <a:p>
            <a:pPr>
              <a:lnSpc>
                <a:spcPct val="100000"/>
              </a:lnSpc>
              <a:spcBef>
                <a:spcPct val="0"/>
              </a:spcBef>
              <a:spcAft>
                <a:spcPts val="600"/>
              </a:spcAft>
              <a:buNone/>
              <a:defRPr/>
            </a:pPr>
            <a:r>
              <a:rPr lang="en-US" altLang="en-US" sz="1600" dirty="0">
                <a:latin typeface="Georgia"/>
                <a:cs typeface="Georgia"/>
              </a:rPr>
              <a:t>Congressional response</a:t>
            </a:r>
          </a:p>
          <a:p>
            <a:pPr>
              <a:lnSpc>
                <a:spcPct val="100000"/>
              </a:lnSpc>
              <a:spcBef>
                <a:spcPct val="0"/>
              </a:spcBef>
              <a:spcAft>
                <a:spcPts val="600"/>
              </a:spcAft>
              <a:buNone/>
              <a:defRPr/>
            </a:pPr>
            <a:endParaRPr lang="en-US" altLang="en-US" sz="1600" dirty="0">
              <a:latin typeface="Georgia"/>
              <a:cs typeface="Georgia"/>
            </a:endParaRPr>
          </a:p>
          <a:p>
            <a:pPr>
              <a:lnSpc>
                <a:spcPct val="100000"/>
              </a:lnSpc>
              <a:spcBef>
                <a:spcPct val="0"/>
              </a:spcBef>
              <a:spcAft>
                <a:spcPts val="600"/>
              </a:spcAft>
              <a:buNone/>
              <a:defRPr/>
            </a:pPr>
            <a:r>
              <a:rPr lang="en-US" altLang="en-US" sz="1600" dirty="0">
                <a:latin typeface="Georgia"/>
                <a:cs typeface="Georgia"/>
              </a:rPr>
              <a:t>Legislation to watch</a:t>
            </a:r>
          </a:p>
        </p:txBody>
      </p:sp>
      <p:sp>
        <p:nvSpPr>
          <p:cNvPr id="9" name="Oval 8">
            <a:extLst>
              <a:ext uri="{FF2B5EF4-FFF2-40B4-BE49-F238E27FC236}">
                <a16:creationId xmlns:a16="http://schemas.microsoft.com/office/drawing/2014/main" id="{9B5D2399-9F0C-C64A-B99A-0DFF6740A60C}"/>
              </a:ext>
            </a:extLst>
          </p:cNvPr>
          <p:cNvSpPr>
            <a:spLocks noChangeAspect="1"/>
          </p:cNvSpPr>
          <p:nvPr/>
        </p:nvSpPr>
        <p:spPr>
          <a:xfrm>
            <a:off x="961563" y="2363513"/>
            <a:ext cx="181122" cy="182880"/>
          </a:xfrm>
          <a:prstGeom prst="ellipse">
            <a:avLst/>
          </a:prstGeom>
          <a:solidFill>
            <a:schemeClr val="accent3"/>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Oval 9">
            <a:extLst>
              <a:ext uri="{FF2B5EF4-FFF2-40B4-BE49-F238E27FC236}">
                <a16:creationId xmlns:a16="http://schemas.microsoft.com/office/drawing/2014/main" id="{2D74A597-4400-9D41-B4C6-02FF0947307D}"/>
              </a:ext>
            </a:extLst>
          </p:cNvPr>
          <p:cNvSpPr>
            <a:spLocks noChangeAspect="1"/>
          </p:cNvSpPr>
          <p:nvPr/>
        </p:nvSpPr>
        <p:spPr>
          <a:xfrm>
            <a:off x="961563" y="3017705"/>
            <a:ext cx="181122" cy="182880"/>
          </a:xfrm>
          <a:prstGeom prst="ellipse">
            <a:avLst/>
          </a:prstGeom>
          <a:solidFill>
            <a:schemeClr val="bg1"/>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Title 7"/>
          <p:cNvSpPr txBox="1">
            <a:spLocks/>
          </p:cNvSpPr>
          <p:nvPr/>
        </p:nvSpPr>
        <p:spPr>
          <a:xfrm>
            <a:off x="404814" y="869410"/>
            <a:ext cx="8167688" cy="65421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Georgia" charset="0"/>
                <a:ea typeface="ＭＳ Ｐゴシック" charset="-128"/>
                <a:cs typeface="MS PGothic" charset="-128"/>
              </a:rPr>
              <a:t>Roadmap</a:t>
            </a:r>
          </a:p>
        </p:txBody>
      </p:sp>
    </p:spTree>
    <p:extLst>
      <p:ext uri="{BB962C8B-B14F-4D97-AF65-F5344CB8AC3E}">
        <p14:creationId xmlns:p14="http://schemas.microsoft.com/office/powerpoint/2010/main" val="381527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Georgia"/>
                <a:cs typeface="Georgia"/>
              </a:rPr>
              <a:t>Christopher Johnson | Slide last updated on: April 27, 2020</a:t>
            </a:r>
          </a:p>
        </p:txBody>
      </p:sp>
      <p:sp>
        <p:nvSpPr>
          <p:cNvPr id="15" name="Text Placeholder 18"/>
          <p:cNvSpPr txBox="1">
            <a:spLocks/>
          </p:cNvSpPr>
          <p:nvPr/>
        </p:nvSpPr>
        <p:spPr bwMode="auto">
          <a:xfrm>
            <a:off x="401620" y="6243311"/>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LA Times, CNN</a:t>
            </a:r>
          </a:p>
        </p:txBody>
      </p:sp>
      <p:sp>
        <p:nvSpPr>
          <p:cNvPr id="5" name="Slide Number Placeholder 4"/>
          <p:cNvSpPr>
            <a:spLocks noGrp="1"/>
          </p:cNvSpPr>
          <p:nvPr>
            <p:ph type="sldNum" sz="quarter" idx="12"/>
          </p:nvPr>
        </p:nvSpPr>
        <p:spPr/>
        <p:txBody>
          <a:bodyPr/>
          <a:lstStyle/>
          <a:p>
            <a:fld id="{BEFBC90E-502A-A54D-9BAE-6F74229062B0}" type="slidenum">
              <a:rPr lang="en-US" smtClean="0"/>
              <a:pPr/>
              <a:t>8</a:t>
            </a:fld>
            <a:endParaRPr lang="en-US" dirty="0"/>
          </a:p>
        </p:txBody>
      </p:sp>
      <p:sp>
        <p:nvSpPr>
          <p:cNvPr id="3" name="Title 2">
            <a:extLst>
              <a:ext uri="{FF2B5EF4-FFF2-40B4-BE49-F238E27FC236}">
                <a16:creationId xmlns:a16="http://schemas.microsoft.com/office/drawing/2014/main" id="{FB4D7E81-B0CF-0B45-973C-5757047D523B}"/>
              </a:ext>
            </a:extLst>
          </p:cNvPr>
          <p:cNvSpPr>
            <a:spLocks noGrp="1"/>
          </p:cNvSpPr>
          <p:nvPr>
            <p:ph type="title"/>
          </p:nvPr>
        </p:nvSpPr>
        <p:spPr>
          <a:xfrm>
            <a:off x="419099" y="720633"/>
            <a:ext cx="8247721" cy="640080"/>
          </a:xfrm>
        </p:spPr>
        <p:txBody>
          <a:bodyPr>
            <a:normAutofit/>
          </a:bodyPr>
          <a:lstStyle/>
          <a:p>
            <a:r>
              <a:rPr lang="en-US" altLang="en-US" dirty="0">
                <a:latin typeface="Georgia" charset="0"/>
                <a:ea typeface="ＭＳ Ｐゴシック" charset="-128"/>
                <a:cs typeface="MS PGothic" charset="-128"/>
              </a:rPr>
              <a:t>Lawmakers and privacy experts </a:t>
            </a:r>
            <a:r>
              <a:rPr lang="en-US" dirty="0"/>
              <a:t>raise concerns over collection and applications of contact tracing data</a:t>
            </a:r>
            <a:r>
              <a:rPr lang="en-US" altLang="en-US" dirty="0">
                <a:latin typeface="Georgia" charset="0"/>
                <a:ea typeface="ＭＳ Ｐゴシック" charset="-128"/>
                <a:cs typeface="MS PGothic" charset="-128"/>
              </a:rPr>
              <a:t> </a:t>
            </a:r>
            <a:endParaRPr lang="en-US" dirty="0"/>
          </a:p>
        </p:txBody>
      </p:sp>
      <p:sp>
        <p:nvSpPr>
          <p:cNvPr id="49" name="Rectangle 14">
            <a:extLst>
              <a:ext uri="{FF2B5EF4-FFF2-40B4-BE49-F238E27FC236}">
                <a16:creationId xmlns:a16="http://schemas.microsoft.com/office/drawing/2014/main" id="{377981A1-C936-0048-8278-3CD4121ED6B5}"/>
              </a:ext>
            </a:extLst>
          </p:cNvPr>
          <p:cNvSpPr>
            <a:spLocks noChangeArrowheads="1"/>
          </p:cNvSpPr>
          <p:nvPr/>
        </p:nvSpPr>
        <p:spPr bwMode="auto">
          <a:xfrm>
            <a:off x="419099" y="1312145"/>
            <a:ext cx="7884073"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i="1" dirty="0"/>
              <a:t>Support and opposition to Google and Apple’s partnership to develop contact tracing technology </a:t>
            </a:r>
          </a:p>
        </p:txBody>
      </p:sp>
      <p:sp>
        <p:nvSpPr>
          <p:cNvPr id="4" name="Rectangle 3"/>
          <p:cNvSpPr/>
          <p:nvPr/>
        </p:nvSpPr>
        <p:spPr>
          <a:xfrm>
            <a:off x="419098" y="1589144"/>
            <a:ext cx="3972597" cy="293134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76744" y="1589144"/>
            <a:ext cx="3972597" cy="293134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19098" y="1589144"/>
            <a:ext cx="3972597" cy="4788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673256" y="1589144"/>
            <a:ext cx="3972597" cy="4788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33717" y="1613107"/>
            <a:ext cx="3380704" cy="430887"/>
          </a:xfrm>
          <a:prstGeom prst="rect">
            <a:avLst/>
          </a:prstGeom>
        </p:spPr>
        <p:txBody>
          <a:bodyPr wrap="square">
            <a:spAutoFit/>
          </a:bodyPr>
          <a:lstStyle/>
          <a:p>
            <a:pPr lvl="0">
              <a:spcAft>
                <a:spcPts val="300"/>
              </a:spcAft>
            </a:pPr>
            <a:r>
              <a:rPr lang="en-US" sz="1100" b="1" dirty="0">
                <a:solidFill>
                  <a:schemeClr val="bg1"/>
                </a:solidFill>
              </a:rPr>
              <a:t>Support: Former national security experts, major tech companies</a:t>
            </a:r>
          </a:p>
        </p:txBody>
      </p:sp>
      <p:sp>
        <p:nvSpPr>
          <p:cNvPr id="8" name="Rectangle 7"/>
          <p:cNvSpPr/>
          <p:nvPr/>
        </p:nvSpPr>
        <p:spPr>
          <a:xfrm>
            <a:off x="5201554" y="1600126"/>
            <a:ext cx="3446043" cy="430887"/>
          </a:xfrm>
          <a:prstGeom prst="rect">
            <a:avLst/>
          </a:prstGeom>
        </p:spPr>
        <p:txBody>
          <a:bodyPr wrap="square">
            <a:spAutoFit/>
          </a:bodyPr>
          <a:lstStyle/>
          <a:p>
            <a:pPr>
              <a:spcAft>
                <a:spcPts val="300"/>
              </a:spcAft>
            </a:pPr>
            <a:r>
              <a:rPr lang="en-US" sz="1100" b="1" dirty="0">
                <a:solidFill>
                  <a:schemeClr val="bg1"/>
                </a:solidFill>
              </a:rPr>
              <a:t>Opposition: Democratic lawmakers, privacy experts</a:t>
            </a:r>
          </a:p>
        </p:txBody>
      </p:sp>
      <p:sp>
        <p:nvSpPr>
          <p:cNvPr id="18" name="TextBox 17"/>
          <p:cNvSpPr txBox="1"/>
          <p:nvPr/>
        </p:nvSpPr>
        <p:spPr>
          <a:xfrm>
            <a:off x="523040" y="2138340"/>
            <a:ext cx="3764712" cy="2200602"/>
          </a:xfrm>
          <a:prstGeom prst="rect">
            <a:avLst/>
          </a:prstGeom>
          <a:noFill/>
        </p:spPr>
        <p:txBody>
          <a:bodyPr wrap="square" rtlCol="0">
            <a:spAutoFit/>
          </a:bodyPr>
          <a:lstStyle/>
          <a:p>
            <a:pPr marL="171450" indent="-171450">
              <a:spcAft>
                <a:spcPts val="300"/>
              </a:spcAft>
              <a:buFont typeface="Arial" panose="020B0604020202020204" pitchFamily="34" charset="0"/>
              <a:buChar char="•"/>
            </a:pPr>
            <a:r>
              <a:rPr lang="en-US" sz="1100" dirty="0"/>
              <a:t>Stewart Baker, former assistant secretary of Homeland Security for George W. and former general counsel of the National Security Agency has called for the development of this technology and urged for further monitoring systems similar to Singapore to expand tracking of citizens’ movements and contacts </a:t>
            </a:r>
          </a:p>
          <a:p>
            <a:pPr marL="171450" indent="-171450">
              <a:spcAft>
                <a:spcPts val="300"/>
              </a:spcAft>
              <a:buFont typeface="Arial" panose="020B0604020202020204" pitchFamily="34" charset="0"/>
              <a:buChar char="•"/>
            </a:pPr>
            <a:r>
              <a:rPr lang="en-US" sz="1100" dirty="0"/>
              <a:t>Baker believes that the intrusion of privacy associated with this technology is “trivial” compared to other sacrifices made to fight the virus</a:t>
            </a:r>
          </a:p>
          <a:p>
            <a:pPr marL="171450" indent="-171450">
              <a:spcAft>
                <a:spcPts val="300"/>
              </a:spcAft>
              <a:buFont typeface="Arial" panose="020B0604020202020204" pitchFamily="34" charset="0"/>
              <a:buChar char="•"/>
            </a:pPr>
            <a:r>
              <a:rPr lang="en-US" sz="1100" dirty="0"/>
              <a:t>Countries such as France and Germany are drafting proposals for contact tracing apps that step around existing, stricter, privacy laws, concerning experts</a:t>
            </a:r>
          </a:p>
        </p:txBody>
      </p:sp>
      <p:sp>
        <p:nvSpPr>
          <p:cNvPr id="10" name="Rectangle 9"/>
          <p:cNvSpPr/>
          <p:nvPr/>
        </p:nvSpPr>
        <p:spPr>
          <a:xfrm>
            <a:off x="4712287" y="2127209"/>
            <a:ext cx="3954533" cy="2369880"/>
          </a:xfrm>
          <a:prstGeom prst="rect">
            <a:avLst/>
          </a:prstGeom>
        </p:spPr>
        <p:txBody>
          <a:bodyPr wrap="square">
            <a:spAutoFit/>
          </a:bodyPr>
          <a:lstStyle/>
          <a:p>
            <a:pPr marL="171450" indent="-171450">
              <a:spcAft>
                <a:spcPts val="300"/>
              </a:spcAft>
              <a:buFont typeface="Arial" panose="020B0604020202020204" pitchFamily="34" charset="0"/>
              <a:buChar char="•"/>
            </a:pPr>
            <a:r>
              <a:rPr lang="en-US" sz="1100" dirty="0"/>
              <a:t>Lawmakers, including Sen. Mark Warner (D-VA) have expressed concerns that using this technology during a crisis will open the door for governments and corporations to easily access people’s location and healthcare data even after the pandemic</a:t>
            </a:r>
          </a:p>
          <a:p>
            <a:pPr marL="171450" indent="-171450">
              <a:spcAft>
                <a:spcPts val="300"/>
              </a:spcAft>
              <a:buFont typeface="Arial" panose="020B0604020202020204" pitchFamily="34" charset="0"/>
              <a:buChar char="•"/>
            </a:pPr>
            <a:r>
              <a:rPr lang="en-US" sz="1100" dirty="0"/>
              <a:t>Some experts doubt that the technology can work if its entirely anonymous and voluntary or without a large surveillance database, leaving some privacy advocates worried that people will be pressured to use it</a:t>
            </a:r>
          </a:p>
          <a:p>
            <a:pPr marL="171450" indent="-171450">
              <a:spcAft>
                <a:spcPts val="300"/>
              </a:spcAft>
              <a:buFont typeface="Arial" panose="020B0604020202020204" pitchFamily="34" charset="0"/>
              <a:buChar char="•"/>
            </a:pPr>
            <a:r>
              <a:rPr lang="en-US" sz="1100" dirty="0"/>
              <a:t>Rep. Anna G. Eshoo (D-CA-18) took issue with the lack of guidelines from the Trump administration on the development of this technology, saying “Without a national privacy law, this is a black hole”</a:t>
            </a:r>
          </a:p>
        </p:txBody>
      </p:sp>
      <p:sp>
        <p:nvSpPr>
          <p:cNvPr id="14" name="Rectangle 13"/>
          <p:cNvSpPr/>
          <p:nvPr/>
        </p:nvSpPr>
        <p:spPr>
          <a:xfrm>
            <a:off x="419098" y="4644231"/>
            <a:ext cx="8226755" cy="157511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15611" y="5006090"/>
            <a:ext cx="8230242" cy="1184940"/>
          </a:xfrm>
          <a:prstGeom prst="rect">
            <a:avLst/>
          </a:prstGeom>
          <a:noFill/>
        </p:spPr>
        <p:txBody>
          <a:bodyPr wrap="square" rtlCol="0">
            <a:spAutoFit/>
          </a:bodyPr>
          <a:lstStyle/>
          <a:p>
            <a:pPr marL="171450" indent="-171450">
              <a:spcAft>
                <a:spcPts val="300"/>
              </a:spcAft>
              <a:buFont typeface="Arial" panose="020B0604020202020204" pitchFamily="34" charset="0"/>
              <a:buChar char="•"/>
            </a:pPr>
            <a:r>
              <a:rPr lang="en-US" sz="1100" dirty="0"/>
              <a:t>Opponents have argued that, on a global scale, the lack of smartphone ownership will hurt the technology; the Global System for Mobile Communications estimates only 49% of the global population has used an internet enabled smartphone</a:t>
            </a:r>
          </a:p>
          <a:p>
            <a:pPr marL="171450" indent="-171450">
              <a:spcAft>
                <a:spcPts val="300"/>
              </a:spcAft>
              <a:buFont typeface="Arial" panose="020B0604020202020204" pitchFamily="34" charset="0"/>
              <a:buChar char="•"/>
            </a:pPr>
            <a:r>
              <a:rPr lang="en-US" sz="1100" dirty="0"/>
              <a:t>The divide of those with devices that can take advantage of this technology is argued to play into a larger divide in digital literacy in certain regions of the world</a:t>
            </a:r>
          </a:p>
          <a:p>
            <a:pPr marL="171450" indent="-171450">
              <a:spcAft>
                <a:spcPts val="300"/>
              </a:spcAft>
              <a:buFont typeface="Arial" panose="020B0604020202020204" pitchFamily="34" charset="0"/>
              <a:buChar char="•"/>
            </a:pPr>
            <a:r>
              <a:rPr lang="en-US" sz="1100" dirty="0"/>
              <a:t>India has the world’s second-largest smartphone market after China, yet only half of its population have signed on to participate in the nation’s contact tracing app program</a:t>
            </a:r>
          </a:p>
        </p:txBody>
      </p:sp>
      <p:sp>
        <p:nvSpPr>
          <p:cNvPr id="20" name="Rectangle 19"/>
          <p:cNvSpPr/>
          <p:nvPr/>
        </p:nvSpPr>
        <p:spPr>
          <a:xfrm>
            <a:off x="398134" y="4644232"/>
            <a:ext cx="8247720" cy="3468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9348" y="4676385"/>
            <a:ext cx="7516807" cy="262406"/>
          </a:xfrm>
          <a:prstGeom prst="rect">
            <a:avLst/>
          </a:prstGeom>
        </p:spPr>
        <p:txBody>
          <a:bodyPr wrap="square">
            <a:spAutoFit/>
          </a:bodyPr>
          <a:lstStyle/>
          <a:p>
            <a:pPr>
              <a:spcAft>
                <a:spcPts val="300"/>
              </a:spcAft>
            </a:pPr>
            <a:r>
              <a:rPr lang="en-US" sz="1100" b="1" dirty="0">
                <a:solidFill>
                  <a:schemeClr val="bg1"/>
                </a:solidFill>
              </a:rPr>
              <a:t>Non-Privacy related concerns over the partnership and development of contact tracing technology</a:t>
            </a:r>
            <a:endParaRPr lang="en-US" sz="1100" dirty="0">
              <a:solidFill>
                <a:schemeClr val="bg1"/>
              </a:solidFill>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612" y="1556379"/>
            <a:ext cx="527364" cy="527364"/>
          </a:xfrm>
          <a:prstGeom prst="rect">
            <a:avLst/>
          </a:prstGeom>
        </p:spPr>
      </p:pic>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2287" y="1586201"/>
            <a:ext cx="489267" cy="489267"/>
          </a:xfrm>
          <a:prstGeom prst="rect">
            <a:avLst/>
          </a:prstGeom>
        </p:spPr>
      </p:pic>
    </p:spTree>
    <p:extLst>
      <p:ext uri="{BB962C8B-B14F-4D97-AF65-F5344CB8AC3E}">
        <p14:creationId xmlns:p14="http://schemas.microsoft.com/office/powerpoint/2010/main" val="661975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experts are calling for Congress to dedicate nearly $50 billion for public safety measures needed to reopen the economy</a:t>
            </a:r>
          </a:p>
        </p:txBody>
      </p:sp>
      <p:sp>
        <p:nvSpPr>
          <p:cNvPr id="4" name="Slide Number Placeholder 3"/>
          <p:cNvSpPr>
            <a:spLocks noGrp="1"/>
          </p:cNvSpPr>
          <p:nvPr>
            <p:ph type="sldNum" sz="quarter" idx="12"/>
          </p:nvPr>
        </p:nvSpPr>
        <p:spPr/>
        <p:txBody>
          <a:bodyPr/>
          <a:lstStyle/>
          <a:p>
            <a:fld id="{067398A3-3D67-41EC-B411-1428348954E9}" type="slidenum">
              <a:rPr lang="en-US" smtClean="0"/>
              <a:pPr/>
              <a:t>9</a:t>
            </a:fld>
            <a:endParaRPr lang="en-US" dirty="0"/>
          </a:p>
        </p:txBody>
      </p:sp>
      <p:sp>
        <p:nvSpPr>
          <p:cNvPr id="6" name="Oval 5"/>
          <p:cNvSpPr/>
          <p:nvPr/>
        </p:nvSpPr>
        <p:spPr>
          <a:xfrm>
            <a:off x="1446707" y="2661361"/>
            <a:ext cx="731520" cy="7315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60354" y="3570162"/>
            <a:ext cx="731520" cy="7315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446707" y="4515676"/>
            <a:ext cx="731520" cy="7315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58820" y="1533717"/>
            <a:ext cx="7955280" cy="914400"/>
          </a:xfrm>
          <a:prstGeom prst="rect">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01620" y="1533717"/>
            <a:ext cx="914400" cy="914400"/>
          </a:xfrm>
          <a:prstGeom prst="ellipse">
            <a:avLst/>
          </a:prstGeom>
          <a:solidFill>
            <a:schemeClr val="bg1"/>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19866" y="2657789"/>
            <a:ext cx="6494234" cy="738664"/>
          </a:xfrm>
          <a:prstGeom prst="rect">
            <a:avLst/>
          </a:prstGeom>
          <a:noFill/>
        </p:spPr>
        <p:txBody>
          <a:bodyPr wrap="square" rtlCol="0">
            <a:spAutoFit/>
          </a:bodyPr>
          <a:lstStyle/>
          <a:p>
            <a:r>
              <a:rPr lang="en-US" sz="1400" b="1" dirty="0"/>
              <a:t>$12 billion to expand the contact tracing workforce</a:t>
            </a:r>
            <a:r>
              <a:rPr lang="en-US" sz="1400" dirty="0"/>
              <a:t>, with officials estimating that an additional 180,000 workers are needed until a vaccine reaches the market</a:t>
            </a:r>
          </a:p>
        </p:txBody>
      </p:sp>
      <p:sp>
        <p:nvSpPr>
          <p:cNvPr id="11" name="TextBox 10"/>
          <p:cNvSpPr txBox="1"/>
          <p:nvPr/>
        </p:nvSpPr>
        <p:spPr>
          <a:xfrm>
            <a:off x="2319866" y="3782034"/>
            <a:ext cx="6411757" cy="307777"/>
          </a:xfrm>
          <a:prstGeom prst="rect">
            <a:avLst/>
          </a:prstGeom>
          <a:noFill/>
        </p:spPr>
        <p:txBody>
          <a:bodyPr wrap="square" rtlCol="0">
            <a:spAutoFit/>
          </a:bodyPr>
          <a:lstStyle/>
          <a:p>
            <a:r>
              <a:rPr lang="en-US" sz="1400" b="1" dirty="0"/>
              <a:t>$4.5 billion for vacant hotel rooms </a:t>
            </a:r>
            <a:r>
              <a:rPr lang="en-US" sz="1400" dirty="0"/>
              <a:t>to house infected and exposed people</a:t>
            </a:r>
          </a:p>
        </p:txBody>
      </p:sp>
      <p:sp>
        <p:nvSpPr>
          <p:cNvPr id="13" name="TextBox 12"/>
          <p:cNvSpPr txBox="1"/>
          <p:nvPr/>
        </p:nvSpPr>
        <p:spPr>
          <a:xfrm>
            <a:off x="2319866" y="4619826"/>
            <a:ext cx="6411757" cy="523220"/>
          </a:xfrm>
          <a:prstGeom prst="rect">
            <a:avLst/>
          </a:prstGeom>
          <a:noFill/>
        </p:spPr>
        <p:txBody>
          <a:bodyPr wrap="square" rtlCol="0">
            <a:spAutoFit/>
          </a:bodyPr>
          <a:lstStyle/>
          <a:p>
            <a:r>
              <a:rPr lang="en-US" sz="1400" b="1" dirty="0"/>
              <a:t>$30 billion for 18 months of income support </a:t>
            </a:r>
            <a:r>
              <a:rPr lang="en-US" sz="1400" dirty="0"/>
              <a:t>in the form of a $50 per-person per-day stipend for those in voluntarily self-isolation</a:t>
            </a:r>
          </a:p>
        </p:txBody>
      </p:sp>
      <p:sp>
        <p:nvSpPr>
          <p:cNvPr id="14" name="TextBox 13"/>
          <p:cNvSpPr txBox="1"/>
          <p:nvPr/>
        </p:nvSpPr>
        <p:spPr>
          <a:xfrm>
            <a:off x="1429425" y="1615943"/>
            <a:ext cx="7271269" cy="738664"/>
          </a:xfrm>
          <a:prstGeom prst="rect">
            <a:avLst/>
          </a:prstGeom>
          <a:noFill/>
        </p:spPr>
        <p:txBody>
          <a:bodyPr wrap="square" rtlCol="0">
            <a:spAutoFit/>
          </a:bodyPr>
          <a:lstStyle/>
          <a:p>
            <a:r>
              <a:rPr lang="en-US" sz="1400" dirty="0">
                <a:solidFill>
                  <a:schemeClr val="bg1"/>
                </a:solidFill>
              </a:rPr>
              <a:t>The phase 3.5 aid package signed into law on April 24 provided $25 billion for testing, but a bipartisan group of former health officials are calling for Congress to provide </a:t>
            </a:r>
            <a:r>
              <a:rPr lang="en-US" sz="1400" b="1" dirty="0">
                <a:solidFill>
                  <a:schemeClr val="bg1"/>
                </a:solidFill>
              </a:rPr>
              <a:t>$46.5 billion </a:t>
            </a:r>
            <a:r>
              <a:rPr lang="en-US" sz="1400" dirty="0">
                <a:solidFill>
                  <a:schemeClr val="bg1"/>
                </a:solidFill>
              </a:rPr>
              <a:t>for three public health measures necessary to safely reopen the economy. </a:t>
            </a:r>
          </a:p>
        </p:txBody>
      </p:sp>
      <p:sp>
        <p:nvSpPr>
          <p:cNvPr id="15" name="Oval 14"/>
          <p:cNvSpPr/>
          <p:nvPr/>
        </p:nvSpPr>
        <p:spPr>
          <a:xfrm>
            <a:off x="1446707" y="5422104"/>
            <a:ext cx="731520" cy="7315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319866" y="5526254"/>
            <a:ext cx="6411757" cy="523220"/>
          </a:xfrm>
          <a:prstGeom prst="rect">
            <a:avLst/>
          </a:prstGeom>
          <a:noFill/>
        </p:spPr>
        <p:txBody>
          <a:bodyPr wrap="square" rtlCol="0">
            <a:spAutoFit/>
          </a:bodyPr>
          <a:lstStyle/>
          <a:p>
            <a:r>
              <a:rPr lang="en-US" sz="1400" dirty="0"/>
              <a:t>The experts propose </a:t>
            </a:r>
            <a:r>
              <a:rPr lang="en-US" sz="1400" b="1" dirty="0"/>
              <a:t>distributing this funding through block grants </a:t>
            </a:r>
            <a:r>
              <a:rPr lang="en-US" sz="1400" dirty="0"/>
              <a:t>to states and territories twice annually </a:t>
            </a:r>
          </a:p>
        </p:txBody>
      </p:sp>
      <p:cxnSp>
        <p:nvCxnSpPr>
          <p:cNvPr id="19" name="Elbow Connector 18"/>
          <p:cNvCxnSpPr>
            <a:stCxn id="5" idx="4"/>
            <a:endCxn id="6" idx="2"/>
          </p:cNvCxnSpPr>
          <p:nvPr/>
        </p:nvCxnSpPr>
        <p:spPr>
          <a:xfrm rot="16200000" flipH="1">
            <a:off x="863261" y="2443675"/>
            <a:ext cx="579004" cy="587887"/>
          </a:xfrm>
          <a:prstGeom prst="bentConnector2">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5" idx="4"/>
            <a:endCxn id="7" idx="2"/>
          </p:cNvCxnSpPr>
          <p:nvPr/>
        </p:nvCxnSpPr>
        <p:spPr>
          <a:xfrm rot="16200000" flipH="1">
            <a:off x="415685" y="2891252"/>
            <a:ext cx="1487805" cy="601534"/>
          </a:xfrm>
          <a:prstGeom prst="bentConnector2">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5" idx="4"/>
            <a:endCxn id="8" idx="2"/>
          </p:cNvCxnSpPr>
          <p:nvPr/>
        </p:nvCxnSpPr>
        <p:spPr>
          <a:xfrm rot="16200000" flipH="1">
            <a:off x="-63896" y="3370832"/>
            <a:ext cx="2433319" cy="587887"/>
          </a:xfrm>
          <a:prstGeom prst="bentConnector2">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5" idx="4"/>
            <a:endCxn id="15" idx="2"/>
          </p:cNvCxnSpPr>
          <p:nvPr/>
        </p:nvCxnSpPr>
        <p:spPr>
          <a:xfrm rot="16200000" flipH="1">
            <a:off x="-517110" y="3824046"/>
            <a:ext cx="3339747" cy="587887"/>
          </a:xfrm>
          <a:prstGeom prst="bentConnector2">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01620" y="6217523"/>
            <a:ext cx="729687" cy="200055"/>
          </a:xfrm>
          <a:prstGeom prst="rect">
            <a:avLst/>
          </a:prstGeom>
          <a:noFill/>
        </p:spPr>
        <p:txBody>
          <a:bodyPr wrap="none" rtlCol="0">
            <a:spAutoFit/>
          </a:bodyPr>
          <a:lstStyle/>
          <a:p>
            <a:r>
              <a:rPr lang="en-US" sz="700" dirty="0">
                <a:solidFill>
                  <a:schemeClr val="bg2"/>
                </a:solidFill>
              </a:rPr>
              <a:t>Sources: NPR</a:t>
            </a:r>
          </a:p>
        </p:txBody>
      </p:sp>
      <p:sp>
        <p:nvSpPr>
          <p:cNvPr id="31" name="TextBox 30"/>
          <p:cNvSpPr txBox="1"/>
          <p:nvPr/>
        </p:nvSpPr>
        <p:spPr>
          <a:xfrm>
            <a:off x="401620" y="6417578"/>
            <a:ext cx="4859312" cy="200055"/>
          </a:xfrm>
          <a:prstGeom prst="rect">
            <a:avLst/>
          </a:prstGeom>
          <a:noFill/>
        </p:spPr>
        <p:txBody>
          <a:bodyPr wrap="square" rtlCol="0">
            <a:spAutoFit/>
          </a:bodyPr>
          <a:lstStyle/>
          <a:p>
            <a:r>
              <a:rPr lang="en-US" sz="700" dirty="0"/>
              <a:t>Slide last updated: April 28, 2020.</a:t>
            </a:r>
          </a:p>
        </p:txBody>
      </p: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127" y="1490077"/>
            <a:ext cx="951383" cy="951383"/>
          </a:xfrm>
          <a:prstGeom prst="rect">
            <a:avLst/>
          </a:prstGeom>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9555" y="2595301"/>
            <a:ext cx="832176" cy="832176"/>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41614" y="3461417"/>
            <a:ext cx="941706" cy="941706"/>
          </a:xfrm>
          <a:prstGeom prst="rect">
            <a:avLst/>
          </a:prstGeom>
        </p:spPr>
      </p:pic>
      <p:pic>
        <p:nvPicPr>
          <p:cNvPr id="35" name="Picture 3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48947" y="4513382"/>
            <a:ext cx="736105" cy="736105"/>
          </a:xfrm>
          <a:prstGeom prst="rect">
            <a:avLst/>
          </a:prstGeom>
        </p:spPr>
      </p:pic>
      <p:pic>
        <p:nvPicPr>
          <p:cNvPr id="36" name="Picture 3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80080" y="5434616"/>
            <a:ext cx="664774" cy="664774"/>
          </a:xfrm>
          <a:prstGeom prst="rect">
            <a:avLst/>
          </a:prstGeom>
        </p:spPr>
      </p:pic>
    </p:spTree>
    <p:extLst>
      <p:ext uri="{BB962C8B-B14F-4D97-AF65-F5344CB8AC3E}">
        <p14:creationId xmlns:p14="http://schemas.microsoft.com/office/powerpoint/2010/main" val="3355143442"/>
      </p:ext>
    </p:extLst>
  </p:cSld>
  <p:clrMapOvr>
    <a:masterClrMapping/>
  </p:clrMapOvr>
</p:sld>
</file>

<file path=ppt/theme/theme1.xml><?xml version="1.0" encoding="utf-8"?>
<a:theme xmlns:a="http://schemas.openxmlformats.org/drawingml/2006/main" name="Office Theme">
  <a:themeElements>
    <a:clrScheme name="edited nov3">
      <a:dk1>
        <a:srgbClr val="FFFFFF"/>
      </a:dk1>
      <a:lt1>
        <a:srgbClr val="000000"/>
      </a:lt1>
      <a:dk2>
        <a:srgbClr val="888888"/>
      </a:dk2>
      <a:lt2>
        <a:srgbClr val="CE6C00"/>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Custom 2">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8009</TotalTime>
  <Words>2431</Words>
  <Application>Microsoft Office PowerPoint</Application>
  <PresentationFormat>On-screen Show (4:3)</PresentationFormat>
  <Paragraphs>259</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Georgia</vt:lpstr>
      <vt:lpstr>Verdana</vt:lpstr>
      <vt:lpstr>Office Theme</vt:lpstr>
      <vt:lpstr>Coronavirus – contact tracing</vt:lpstr>
      <vt:lpstr>PowerPoint Presentation</vt:lpstr>
      <vt:lpstr>The CDC has issued guidelines for local health departments developing contact tracing plans</vt:lpstr>
      <vt:lpstr>On April 10, Apple and Google announced a partnership to build contact tracing into smartphone software to track COVID-19</vt:lpstr>
      <vt:lpstr>State plans to for using smartphone apps to trace the spread of COVID-19 vary</vt:lpstr>
      <vt:lpstr>New York City’s contact tracing development could provide insights into larger scale tracing programs</vt:lpstr>
      <vt:lpstr>PowerPoint Presentation</vt:lpstr>
      <vt:lpstr>Lawmakers and privacy experts raise concerns over collection and applications of contact tracing data </vt:lpstr>
      <vt:lpstr>Health experts are calling for Congress to dedicate nearly $50 billion for public safety measures needed to reopen the economy</vt:lpstr>
      <vt:lpstr>PowerPoint Presentation</vt:lpstr>
      <vt:lpstr>S. 3749– The Public Health Emergency Privacy Act</vt:lpstr>
      <vt:lpstr>S.3663 - COVID-19 Consumer Data Protection Act</vt:lpstr>
      <vt:lpstr>H.R.6666 - COVID-19 Testing, Reaching, And Contacting Everyone (TRACE) Act</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Stublen, Daniel</dc:creator>
  <cp:lastModifiedBy>Johnson, Christopher</cp:lastModifiedBy>
  <cp:revision>234</cp:revision>
  <dcterms:created xsi:type="dcterms:W3CDTF">2018-11-02T00:48:26Z</dcterms:created>
  <dcterms:modified xsi:type="dcterms:W3CDTF">2020-06-22T20:46:53Z</dcterms:modified>
</cp:coreProperties>
</file>