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4" r:id="rId3"/>
    <p:sldId id="318" r:id="rId4"/>
    <p:sldId id="778" r:id="rId5"/>
    <p:sldId id="779" r:id="rId6"/>
    <p:sldId id="773" r:id="rId7"/>
    <p:sldId id="780" r:id="rId8"/>
    <p:sldId id="769" r:id="rId9"/>
    <p:sldId id="767" r:id="rId10"/>
    <p:sldId id="7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" userDrawn="1">
          <p15:clr>
            <a:srgbClr val="A4A3A4"/>
          </p15:clr>
        </p15:guide>
        <p15:guide id="3" orient="horz" pos="21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ell, Molly" initials="NM" lastIdx="126" clrIdx="0">
    <p:extLst>
      <p:ext uri="{19B8F6BF-5375-455C-9EA6-DF929625EA0E}">
        <p15:presenceInfo xmlns:p15="http://schemas.microsoft.com/office/powerpoint/2012/main" userId="Newell, Molly" providerId="None"/>
      </p:ext>
    </p:extLst>
  </p:cmAuthor>
  <p:cmAuthor id="2" name="Amirali, Anam" initials="AA" lastIdx="78" clrIdx="1">
    <p:extLst>
      <p:ext uri="{19B8F6BF-5375-455C-9EA6-DF929625EA0E}">
        <p15:presenceInfo xmlns:p15="http://schemas.microsoft.com/office/powerpoint/2012/main" userId="Amirali, Anam" providerId="None"/>
      </p:ext>
    </p:extLst>
  </p:cmAuthor>
  <p:cmAuthor id="3" name="Gizaw, Mona" initials="GM" lastIdx="34" clrIdx="2">
    <p:extLst>
      <p:ext uri="{19B8F6BF-5375-455C-9EA6-DF929625EA0E}">
        <p15:presenceInfo xmlns:p15="http://schemas.microsoft.com/office/powerpoint/2012/main" userId="Gizaw, Mo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97E"/>
    <a:srgbClr val="C8D8DA"/>
    <a:srgbClr val="F2F2F2"/>
    <a:srgbClr val="769DA3"/>
    <a:srgbClr val="D9D9D9"/>
    <a:srgbClr val="477367"/>
    <a:srgbClr val="87B5A8"/>
    <a:srgbClr val="AFCEC5"/>
    <a:srgbClr val="233A34"/>
    <a:srgbClr val="355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9" autoAdjust="0"/>
    <p:restoredTop sz="94796" autoAdjust="0"/>
  </p:normalViewPr>
  <p:slideViewPr>
    <p:cSldViewPr snapToGrid="0">
      <p:cViewPr varScale="1">
        <p:scale>
          <a:sx n="75" d="100"/>
          <a:sy n="75" d="100"/>
        </p:scale>
        <p:origin x="1184" y="56"/>
      </p:cViewPr>
      <p:guideLst>
        <p:guide pos="312"/>
        <p:guide orient="horz" pos="21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COVID-19 Deaths (U07.1)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FBC-4A23-B132-6DF2C0555DC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FBC-4A23-B132-6DF2C0555D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Total: </a:t>
                    </a:r>
                    <a:fld id="{F103D700-DE9A-40CC-9871-9CC6AD6CB5AB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FBC-4A23-B132-6DF2C0555D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3A6C598-3370-4ED3-AA6A-5D3C75960E42}" type="CELLRANGE">
                      <a:rPr lang="en-US" smtClean="0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577CBDB8-149D-4FE9-96A3-0F1ABFE425BC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FBC-4A23-B132-6DF2C0555DC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F750997-E098-40B9-ADBA-695E27B0287C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9F026189-F4FC-46F2-838D-74F86F8B0596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FBC-4A23-B132-6DF2C0555DC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1CCF7BF-FD43-44EA-8EA8-C8482E9C6CD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r>
                      <a:rPr lang="en-US"/>
                      <a:t>(</a:t>
                    </a:r>
                    <a:fld id="{F0C41C55-0E18-49F0-BA5F-44CAD3AAE199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CFBC-4A23-B132-6DF2C0555DC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6930445-F1A3-46DB-AA9E-FFDE7198449D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B02A6389-3FBF-44FF-9125-5D42BEF6739D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FBC-4A23-B132-6DF2C0555DC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9449C33-44D7-4E05-821D-874571839872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933F64C1-521D-4A30-8976-68FF69E1FF65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CFBC-4A23-B132-6DF2C0555DC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F172FAC-3151-4EAB-B831-79EDEA1A12BB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AC79545F-20E9-41CC-8AFC-24C838A18C25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FBC-4A23-B132-6DF2C0555DC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820E85E-3F11-4709-82EB-95BD35677A66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9CC4CB47-4DE6-4D52-9172-E9292F3EAA6A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FBC-4A23-B132-6DF2C0555DC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6A939BC-7461-497F-B342-D8E38977BFF4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r>
                      <a:rPr lang="en-US"/>
                      <a:t>(</a:t>
                    </a:r>
                    <a:fld id="{BAF0C836-C5F8-4F6E-9716-50FA87445525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FBC-4A23-B132-6DF2C0555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Total</c:v>
                </c:pt>
                <c:pt idx="1">
                  <c:v>Healthcare setting, inpatient</c:v>
                </c:pt>
                <c:pt idx="2">
                  <c:v>Healthcare setting, outpatient or emergency room</c:v>
                </c:pt>
                <c:pt idx="3">
                  <c:v>Healthcare setting, dead on arrival</c:v>
                </c:pt>
                <c:pt idx="4">
                  <c:v>Decedent's home</c:v>
                </c:pt>
                <c:pt idx="5">
                  <c:v>Hospice facility</c:v>
                </c:pt>
                <c:pt idx="6">
                  <c:v>Nursing home/long term care facility</c:v>
                </c:pt>
                <c:pt idx="7">
                  <c:v>Other</c:v>
                </c:pt>
                <c:pt idx="8">
                  <c:v>Place of death unknown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95608</c:v>
                </c:pt>
                <c:pt idx="1">
                  <c:v>61148</c:v>
                </c:pt>
                <c:pt idx="2">
                  <c:v>3582</c:v>
                </c:pt>
                <c:pt idx="3" formatCode="General">
                  <c:v>93</c:v>
                </c:pt>
                <c:pt idx="4">
                  <c:v>4816</c:v>
                </c:pt>
                <c:pt idx="5" formatCode="General">
                  <c:v>2031</c:v>
                </c:pt>
                <c:pt idx="6">
                  <c:v>22552</c:v>
                </c:pt>
                <c:pt idx="7" formatCode="General">
                  <c:v>1354</c:v>
                </c:pt>
                <c:pt idx="8" formatCode="General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Sheet1!$C$2:$C$10</c15:f>
                <c15:dlblRangeCache>
                  <c:ptCount val="9"/>
                  <c:pt idx="0">
                    <c:v>100%</c:v>
                  </c:pt>
                  <c:pt idx="1">
                    <c:v>64%</c:v>
                  </c:pt>
                  <c:pt idx="2">
                    <c:v>4%</c:v>
                  </c:pt>
                  <c:pt idx="3">
                    <c:v>0.10%</c:v>
                  </c:pt>
                  <c:pt idx="4">
                    <c:v>5%</c:v>
                  </c:pt>
                  <c:pt idx="5">
                    <c:v>2%</c:v>
                  </c:pt>
                  <c:pt idx="6">
                    <c:v>24%</c:v>
                  </c:pt>
                  <c:pt idx="7">
                    <c:v>1%</c:v>
                  </c:pt>
                  <c:pt idx="8">
                    <c:v>0.03%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CFBC-4A23-B132-6DF2C0555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11369872"/>
        <c:axId val="511371536"/>
      </c:barChart>
      <c:catAx>
        <c:axId val="51136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511371536"/>
        <c:crosses val="autoZero"/>
        <c:auto val="1"/>
        <c:lblAlgn val="ctr"/>
        <c:lblOffset val="100"/>
        <c:noMultiLvlLbl val="0"/>
      </c:catAx>
      <c:valAx>
        <c:axId val="5113715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1136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COVID-19 Deaths (U07.1)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07-45EF-92D0-BE4CB928222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Total: </a:t>
                    </a:r>
                    <a:fld id="{9E38E2C9-788D-40BD-B078-56A9BE251EEC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07-45EF-92D0-BE4CB92822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56426F6-E5B7-43F6-8006-10668E730954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r>
                      <a:rPr lang="en-US"/>
                      <a:t>(</a:t>
                    </a:r>
                    <a:fld id="{CD7FFE90-0C07-4A9F-835A-98934C93C72F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72A1-4891-A323-7258E35A75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E1FA6E7-90B5-4949-915E-F683FD40002C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r>
                      <a:rPr lang="en-US"/>
                      <a:t>(</a:t>
                    </a:r>
                    <a:fld id="{200D629B-B7A5-4F3C-8B8E-229AAE2534DC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72A1-4891-A323-7258E35A75F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76FE1D5-261A-458B-993F-4C01231DD143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359552A9-6834-4A7A-B24B-642404DF5D01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72A1-4891-A323-7258E35A75F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6327D98-23E4-4135-BB0D-E17CF3CEC15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r>
                      <a:rPr lang="en-US"/>
                      <a:t>(</a:t>
                    </a:r>
                    <a:fld id="{8FD7E857-AA44-4932-A35D-B77FD8B94C01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72A1-4891-A323-7258E35A75F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16BE03E-04D3-4224-9863-3B4579BDF201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EB9E00B5-3127-4BE6-A727-C91B9336D3BD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72A1-4891-A323-7258E35A75F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9056394-7574-4927-B1A7-7386E21FABF3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51DBDC24-C9A1-48B8-ACB7-783E4AA2CBD0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72A1-4891-A323-7258E35A75F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9FF32B1E-3981-441F-BC00-5FB6DE5052E6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F9D40898-8063-4623-8088-88265DDF018E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72A1-4891-A323-7258E35A75F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FD5DA71-F9AE-49E6-B00D-056929D373E2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A62EC6C4-8181-4B8D-9313-19CE6A7DFE33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72A1-4891-A323-7258E35A75F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9DC3D633-085B-4BEF-9CDB-D8CFAD843775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r>
                      <a:rPr lang="en-US"/>
                      <a:t>(</a:t>
                    </a:r>
                    <a:fld id="{13690FA6-F22E-4D6D-B0D3-49BB83B017F6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72A1-4891-A323-7258E35A75F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E2245259-F474-42D3-B739-0B7157E767EB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1CB99D71-B35A-4EC3-BB2F-B4BDB8018B56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72A1-4891-A323-7258E35A75F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3E91D93C-3A2C-4518-8162-4BBE8030D74B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r>
                      <a:rPr lang="en-US"/>
                      <a:t>(</a:t>
                    </a:r>
                    <a:fld id="{200500F4-79BC-424E-A44F-426FD0B17555}" type="VALUE">
                      <a:rPr lang="en-US" smtClean="0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72A1-4891-A323-7258E35A75F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All ages</c:v>
                </c:pt>
                <c:pt idx="1">
                  <c:v>Under 1 year</c:v>
                </c:pt>
                <c:pt idx="2">
                  <c:v>1-4 years</c:v>
                </c:pt>
                <c:pt idx="3">
                  <c:v>5-14 years</c:v>
                </c:pt>
                <c:pt idx="4">
                  <c:v>15-24 years</c:v>
                </c:pt>
                <c:pt idx="5">
                  <c:v>25-34 years</c:v>
                </c:pt>
                <c:pt idx="6">
                  <c:v>35-44 years</c:v>
                </c:pt>
                <c:pt idx="7">
                  <c:v>45-54 years</c:v>
                </c:pt>
                <c:pt idx="8">
                  <c:v>55-64 years</c:v>
                </c:pt>
                <c:pt idx="9">
                  <c:v>65-74 years</c:v>
                </c:pt>
                <c:pt idx="10">
                  <c:v>75-84 years</c:v>
                </c:pt>
                <c:pt idx="11">
                  <c:v>85 years and over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#,##0">
                  <c:v>95608</c:v>
                </c:pt>
                <c:pt idx="1">
                  <c:v>5</c:v>
                </c:pt>
                <c:pt idx="2">
                  <c:v>3</c:v>
                </c:pt>
                <c:pt idx="3">
                  <c:v>13</c:v>
                </c:pt>
                <c:pt idx="4">
                  <c:v>116</c:v>
                </c:pt>
                <c:pt idx="5">
                  <c:v>640</c:v>
                </c:pt>
                <c:pt idx="6" formatCode="#,##0">
                  <c:v>1649</c:v>
                </c:pt>
                <c:pt idx="7" formatCode="#,##0">
                  <c:v>4588</c:v>
                </c:pt>
                <c:pt idx="8" formatCode="#,##0">
                  <c:v>11439</c:v>
                </c:pt>
                <c:pt idx="9" formatCode="#,##0">
                  <c:v>19857</c:v>
                </c:pt>
                <c:pt idx="10" formatCode="#,##0">
                  <c:v>25520</c:v>
                </c:pt>
                <c:pt idx="11" formatCode="#,##0">
                  <c:v>31778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Sheet1!$C$2:$C$13</c15:f>
                <c15:dlblRangeCache>
                  <c:ptCount val="12"/>
                  <c:pt idx="0">
                    <c:v>1</c:v>
                  </c:pt>
                  <c:pt idx="1">
                    <c:v>0.005%</c:v>
                  </c:pt>
                  <c:pt idx="2">
                    <c:v>0.003%</c:v>
                  </c:pt>
                  <c:pt idx="3">
                    <c:v>0.014%</c:v>
                  </c:pt>
                  <c:pt idx="4">
                    <c:v>0.1%</c:v>
                  </c:pt>
                  <c:pt idx="5">
                    <c:v>0.7%</c:v>
                  </c:pt>
                  <c:pt idx="6">
                    <c:v>1.7%</c:v>
                  </c:pt>
                  <c:pt idx="7">
                    <c:v>4.8%</c:v>
                  </c:pt>
                  <c:pt idx="8">
                    <c:v>12.0%</c:v>
                  </c:pt>
                  <c:pt idx="9">
                    <c:v>20.8%</c:v>
                  </c:pt>
                  <c:pt idx="10">
                    <c:v>26.7%</c:v>
                  </c:pt>
                  <c:pt idx="11">
                    <c:v>33.2%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CE07-45EF-92D0-BE4CB9282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11377360"/>
        <c:axId val="511368208"/>
      </c:barChart>
      <c:catAx>
        <c:axId val="51137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511368208"/>
        <c:crosses val="autoZero"/>
        <c:auto val="1"/>
        <c:lblAlgn val="ctr"/>
        <c:lblOffset val="100"/>
        <c:noMultiLvlLbl val="0"/>
      </c:catAx>
      <c:valAx>
        <c:axId val="5113682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1137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229464374796463E-2"/>
          <c:y val="2.893324712592615E-2"/>
          <c:w val="0.92832092247790943"/>
          <c:h val="0.956342267781011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718002386651437E-3"/>
                  <c:y val="1.2473637776853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29-4CF8-A11F-4121EED76EC2}"/>
                </c:ext>
              </c:extLst>
            </c:dLbl>
            <c:dLbl>
              <c:idx val="1"/>
              <c:layout>
                <c:manualLayout>
                  <c:x val="-3.1812001591101204E-3"/>
                  <c:y val="6.23681888842700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C29-4CF8-A11F-4121EED76EC2}"/>
                </c:ext>
              </c:extLst>
            </c:dLbl>
            <c:dLbl>
              <c:idx val="2"/>
              <c:layout>
                <c:manualLayout>
                  <c:x val="-1.5906000795550528E-3"/>
                  <c:y val="6.23681888842696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C29-4CF8-A11F-4121EED76EC2}"/>
                </c:ext>
              </c:extLst>
            </c:dLbl>
            <c:dLbl>
              <c:idx val="3"/>
              <c:layout>
                <c:manualLayout>
                  <c:x val="-6.362400318220226E-3"/>
                  <c:y val="9.355228332640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C29-4CF8-A11F-4121EED76EC2}"/>
                </c:ext>
              </c:extLst>
            </c:dLbl>
            <c:dLbl>
              <c:idx val="4"/>
              <c:layout>
                <c:manualLayout>
                  <c:x val="-4.7718628607155492E-3"/>
                  <c:y val="1.09144330547472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382913298017827E-2"/>
                      <c:h val="3.16675706780134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BC29-4CF8-A11F-4121EED76EC2}"/>
                </c:ext>
              </c:extLst>
            </c:dLbl>
            <c:dLbl>
              <c:idx val="5"/>
              <c:layout>
                <c:manualLayout>
                  <c:x val="-3.1812001591101056E-3"/>
                  <c:y val="1.24736377768539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C29-4CF8-A11F-4121EED76EC2}"/>
                </c:ext>
              </c:extLst>
            </c:dLbl>
            <c:dLbl>
              <c:idx val="6"/>
              <c:layout>
                <c:manualLayout>
                  <c:x val="-3.1812001591101056E-3"/>
                  <c:y val="9.355228332640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C29-4CF8-A11F-4121EED76EC2}"/>
                </c:ext>
              </c:extLst>
            </c:dLbl>
            <c:dLbl>
              <c:idx val="7"/>
              <c:layout>
                <c:manualLayout>
                  <c:x val="-3.1812001591101056E-3"/>
                  <c:y val="1.55920472210674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C29-4CF8-A11F-4121EED76EC2}"/>
                </c:ext>
              </c:extLst>
            </c:dLbl>
            <c:dLbl>
              <c:idx val="8"/>
              <c:layout>
                <c:manualLayout>
                  <c:x val="-1.5906000795550819E-3"/>
                  <c:y val="6.23681888842687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29-4CF8-A11F-4121EED76EC2}"/>
                </c:ext>
              </c:extLst>
            </c:dLbl>
            <c:dLbl>
              <c:idx val="9"/>
              <c:layout>
                <c:manualLayout>
                  <c:x val="-1.5906000795550674E-3"/>
                  <c:y val="1.55920472210673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29-4CF8-A11F-4121EED76EC2}"/>
                </c:ext>
              </c:extLst>
            </c:dLbl>
            <c:dLbl>
              <c:idx val="10"/>
              <c:layout>
                <c:manualLayout>
                  <c:x val="-3.1812001591101056E-3"/>
                  <c:y val="9.355228332640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29-4CF8-A11F-4121EED76EC2}"/>
                </c:ext>
              </c:extLst>
            </c:dLbl>
            <c:dLbl>
              <c:idx val="11"/>
              <c:layout>
                <c:manualLayout>
                  <c:x val="-3.1812001591101056E-3"/>
                  <c:y val="1.24736377768539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29-4CF8-A11F-4121EED76EC2}"/>
                </c:ext>
              </c:extLst>
            </c:dLbl>
            <c:dLbl>
              <c:idx val="12"/>
              <c:layout>
                <c:manualLayout>
                  <c:x val="-4.7718002386651585E-3"/>
                  <c:y val="9.35522833264037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29-4CF8-A11F-4121EED76EC2}"/>
                </c:ext>
              </c:extLst>
            </c:dLbl>
            <c:dLbl>
              <c:idx val="13"/>
              <c:layout>
                <c:manualLayout>
                  <c:x val="0"/>
                  <c:y val="6.23681888842699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29-4CF8-A11F-4121EED76EC2}"/>
                </c:ext>
              </c:extLst>
            </c:dLbl>
            <c:dLbl>
              <c:idx val="14"/>
              <c:layout>
                <c:manualLayout>
                  <c:x val="3.1811590246938913E-3"/>
                  <c:y val="8.67997413777773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29-4CF8-A11F-4121EED76E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IN</c:v>
                </c:pt>
                <c:pt idx="1">
                  <c:v>GA</c:v>
                </c:pt>
                <c:pt idx="2">
                  <c:v>MS</c:v>
                </c:pt>
                <c:pt idx="3">
                  <c:v>NY</c:v>
                </c:pt>
                <c:pt idx="4">
                  <c:v>IL</c:v>
                </c:pt>
                <c:pt idx="5">
                  <c:v>PA</c:v>
                </c:pt>
                <c:pt idx="6">
                  <c:v>LA</c:v>
                </c:pt>
                <c:pt idx="7">
                  <c:v>MD</c:v>
                </c:pt>
                <c:pt idx="8">
                  <c:v>MI</c:v>
                </c:pt>
                <c:pt idx="9">
                  <c:v>DE</c:v>
                </c:pt>
                <c:pt idx="10">
                  <c:v>RI</c:v>
                </c:pt>
                <c:pt idx="11">
                  <c:v>DC</c:v>
                </c:pt>
                <c:pt idx="12">
                  <c:v>MA</c:v>
                </c:pt>
                <c:pt idx="13">
                  <c:v>CT</c:v>
                </c:pt>
                <c:pt idx="14">
                  <c:v>NJ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30.2</c:v>
                </c:pt>
                <c:pt idx="1">
                  <c:v>19</c:v>
                </c:pt>
                <c:pt idx="2">
                  <c:v>43</c:v>
                </c:pt>
                <c:pt idx="3">
                  <c:v>43.9</c:v>
                </c:pt>
                <c:pt idx="4">
                  <c:v>34.700000000000003</c:v>
                </c:pt>
                <c:pt idx="5">
                  <c:v>52.9</c:v>
                </c:pt>
                <c:pt idx="6">
                  <c:v>47.7</c:v>
                </c:pt>
                <c:pt idx="7">
                  <c:v>55</c:v>
                </c:pt>
                <c:pt idx="8">
                  <c:v>73</c:v>
                </c:pt>
                <c:pt idx="9">
                  <c:v>43.6</c:v>
                </c:pt>
                <c:pt idx="10">
                  <c:v>49.7</c:v>
                </c:pt>
                <c:pt idx="11">
                  <c:v>44.2</c:v>
                </c:pt>
                <c:pt idx="12">
                  <c:v>120.6</c:v>
                </c:pt>
                <c:pt idx="13">
                  <c:v>115.3</c:v>
                </c:pt>
                <c:pt idx="14">
                  <c:v>178.3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9-4CF8-A11F-4121EED76E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IN</c:v>
                </c:pt>
                <c:pt idx="1">
                  <c:v>GA</c:v>
                </c:pt>
                <c:pt idx="2">
                  <c:v>MS</c:v>
                </c:pt>
                <c:pt idx="3">
                  <c:v>NY</c:v>
                </c:pt>
                <c:pt idx="4">
                  <c:v>IL</c:v>
                </c:pt>
                <c:pt idx="5">
                  <c:v>PA</c:v>
                </c:pt>
                <c:pt idx="6">
                  <c:v>LA</c:v>
                </c:pt>
                <c:pt idx="7">
                  <c:v>MD</c:v>
                </c:pt>
                <c:pt idx="8">
                  <c:v>MI</c:v>
                </c:pt>
                <c:pt idx="9">
                  <c:v>DE</c:v>
                </c:pt>
                <c:pt idx="10">
                  <c:v>RI</c:v>
                </c:pt>
                <c:pt idx="11">
                  <c:v>DC</c:v>
                </c:pt>
                <c:pt idx="12">
                  <c:v>MA</c:v>
                </c:pt>
                <c:pt idx="13">
                  <c:v>CT</c:v>
                </c:pt>
                <c:pt idx="14">
                  <c:v>NJ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92.5</c:v>
                </c:pt>
                <c:pt idx="1">
                  <c:v>107.3</c:v>
                </c:pt>
                <c:pt idx="2">
                  <c:v>109</c:v>
                </c:pt>
                <c:pt idx="3">
                  <c:v>111.2</c:v>
                </c:pt>
                <c:pt idx="4">
                  <c:v>142.9</c:v>
                </c:pt>
                <c:pt idx="5">
                  <c:v>145.69999999999999</c:v>
                </c:pt>
                <c:pt idx="6">
                  <c:v>159.1</c:v>
                </c:pt>
                <c:pt idx="7">
                  <c:v>166.5</c:v>
                </c:pt>
                <c:pt idx="8">
                  <c:v>178.3</c:v>
                </c:pt>
                <c:pt idx="9">
                  <c:v>192.1</c:v>
                </c:pt>
                <c:pt idx="10">
                  <c:v>215.8</c:v>
                </c:pt>
                <c:pt idx="11">
                  <c:v>217.5</c:v>
                </c:pt>
                <c:pt idx="12">
                  <c:v>372.5</c:v>
                </c:pt>
                <c:pt idx="13">
                  <c:v>379.4</c:v>
                </c:pt>
                <c:pt idx="14">
                  <c:v>446.1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9-4CF8-A11F-4121EED76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367407"/>
        <c:axId val="1561614911"/>
      </c:barChart>
      <c:catAx>
        <c:axId val="1562367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en-US"/>
          </a:p>
        </c:txPr>
        <c:crossAx val="1561614911"/>
        <c:crosses val="autoZero"/>
        <c:auto val="1"/>
        <c:lblAlgn val="ctr"/>
        <c:lblOffset val="100"/>
        <c:noMultiLvlLbl val="0"/>
      </c:catAx>
      <c:valAx>
        <c:axId val="1561614911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6236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04832584222506E-2"/>
          <c:y val="3.7435672709915893E-2"/>
          <c:w val="0.90866153369632052"/>
          <c:h val="0.8605922346229472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27-488F-BC73-E052BE0A8E9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27-488F-BC73-E052BE0A8E9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27-488F-BC73-E052BE0A8E9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27-488F-BC73-E052BE0A8E9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27-488F-BC73-E052BE0A8E9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CA58B35-7A9F-4145-9013-2CB8B9A1C7E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527-488F-BC73-E052BE0A8E9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527-488F-BC73-E052BE0A8E9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527-488F-BC73-E052BE0A8E9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527-488F-BC73-E052BE0A8E9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527-488F-BC73-E052BE0A8E9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27-488F-BC73-E052BE0A8E9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527-488F-BC73-E052BE0A8E9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27-488F-BC73-E052BE0A8E9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527-488F-BC73-E052BE0A8E9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527-488F-BC73-E052BE0A8E9B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F341C788-E636-427F-8ADD-B8D24CA762E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D527-488F-BC73-E052BE0A8E9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27-488F-BC73-E052BE0A8E9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527-488F-BC73-E052BE0A8E9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527-488F-BC73-E052BE0A8E9B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527-488F-BC73-E052BE0A8E9B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527-488F-BC73-E052BE0A8E9B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527-488F-BC73-E052BE0A8E9B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527-488F-BC73-E052BE0A8E9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527-488F-BC73-E052BE0A8E9B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8545FB45-B601-4612-8A2B-3F76DE9A695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D527-488F-BC73-E052BE0A8E9B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C6A7238D-2CEE-4B35-956E-508272E752F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D527-488F-BC73-E052BE0A8E9B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527-488F-BC73-E052BE0A8E9B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527-488F-BC73-E052BE0A8E9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527-488F-BC73-E052BE0A8E9B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527-488F-BC73-E052BE0A8E9B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527-488F-BC73-E052BE0A8E9B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527-488F-BC73-E052BE0A8E9B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527-488F-BC73-E052BE0A8E9B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527-488F-BC73-E052BE0A8E9B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527-488F-BC73-E052BE0A8E9B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527-488F-BC73-E052BE0A8E9B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1F70F72C-5A8D-42C2-9ACF-44568BC9BE2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D527-488F-BC73-E052BE0A8E9B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527-488F-BC73-E052BE0A8E9B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C78B7E44-D15A-4698-B341-B8966831ED6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D527-488F-BC73-E052BE0A8E9B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fld id="{85DBD821-9B21-43AF-9818-95FBE116195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D527-488F-BC73-E052BE0A8E9B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fld id="{5E3D94CB-5BAB-4921-B4A7-DE48684EF92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D527-488F-BC73-E052BE0A8E9B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9C40D98E-F134-4A01-B283-4748EBE4F71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D527-488F-BC73-E052BE0A8E9B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EEA779E1-D129-488F-A40F-7270DF171DE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D527-488F-BC73-E052BE0A8E9B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fld id="{3FB36D8B-293C-44C5-89F0-DBCB2608A77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D527-488F-BC73-E052BE0A8E9B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E7C2C013-C4E6-4F03-ADA9-F1C3778ECD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D527-488F-BC73-E052BE0A8E9B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01BFCE78-B5AF-4DAD-BA4F-9BAC535ACC4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D527-488F-BC73-E052BE0A8E9B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fld id="{F812B8A9-9CF4-4099-8C06-688D8338490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D527-488F-BC73-E052BE0A8E9B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fld id="{11D688E6-8774-45C7-864D-115AAECA903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527-488F-BC73-E052BE0A8E9B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fld id="{9EBF30AF-202C-47DF-AB07-627F824BED9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D527-488F-BC73-E052BE0A8E9B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fld id="{B67B0457-4B02-4974-AA44-3006EB4C142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D527-488F-BC73-E052BE0A8E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Sheet1!$A$2:$A$51</c:f>
              <c:numCache>
                <c:formatCode>General</c:formatCode>
                <c:ptCount val="50"/>
                <c:pt idx="0">
                  <c:v>3.414285714</c:v>
                </c:pt>
                <c:pt idx="1">
                  <c:v>3.5</c:v>
                </c:pt>
                <c:pt idx="2">
                  <c:v>3.348837209</c:v>
                </c:pt>
                <c:pt idx="3">
                  <c:v>3.5</c:v>
                </c:pt>
                <c:pt idx="4">
                  <c:v>3.4411764709999999</c:v>
                </c:pt>
                <c:pt idx="5">
                  <c:v>3.7749999999999999</c:v>
                </c:pt>
                <c:pt idx="6">
                  <c:v>3.0862619809999998</c:v>
                </c:pt>
                <c:pt idx="7">
                  <c:v>3.1656441719999999</c:v>
                </c:pt>
                <c:pt idx="8">
                  <c:v>3.6202531649999998</c:v>
                </c:pt>
                <c:pt idx="9">
                  <c:v>3.284263959</c:v>
                </c:pt>
                <c:pt idx="10">
                  <c:v>3.6086956520000002</c:v>
                </c:pt>
                <c:pt idx="11">
                  <c:v>3.5714285710000002</c:v>
                </c:pt>
                <c:pt idx="12">
                  <c:v>2.8688524590000002</c:v>
                </c:pt>
                <c:pt idx="13">
                  <c:v>3.2647058819999999</c:v>
                </c:pt>
                <c:pt idx="14">
                  <c:v>3.3348837210000002</c:v>
                </c:pt>
                <c:pt idx="15">
                  <c:v>2.5783738469999999</c:v>
                </c:pt>
                <c:pt idx="16">
                  <c:v>2.9357976649999999</c:v>
                </c:pt>
                <c:pt idx="17">
                  <c:v>3</c:v>
                </c:pt>
                <c:pt idx="18">
                  <c:v>3.4454148469999999</c:v>
                </c:pt>
                <c:pt idx="19">
                  <c:v>3.4900284899999998</c:v>
                </c:pt>
                <c:pt idx="20">
                  <c:v>2.8840579709999998</c:v>
                </c:pt>
                <c:pt idx="21">
                  <c:v>2.827464789</c:v>
                </c:pt>
                <c:pt idx="22">
                  <c:v>3.1027027029999998</c:v>
                </c:pt>
                <c:pt idx="23">
                  <c:v>3.1104033969999998</c:v>
                </c:pt>
                <c:pt idx="24">
                  <c:v>2.6962457340000001</c:v>
                </c:pt>
                <c:pt idx="25">
                  <c:v>3.6</c:v>
                </c:pt>
                <c:pt idx="26">
                  <c:v>2.9414519910000001</c:v>
                </c:pt>
                <c:pt idx="27">
                  <c:v>3.452054795</c:v>
                </c:pt>
                <c:pt idx="28">
                  <c:v>3.0666666669999998</c:v>
                </c:pt>
                <c:pt idx="29">
                  <c:v>3.3805309729999999</c:v>
                </c:pt>
                <c:pt idx="30">
                  <c:v>3.5401785710000002</c:v>
                </c:pt>
                <c:pt idx="31">
                  <c:v>3.3958333330000001</c:v>
                </c:pt>
                <c:pt idx="32">
                  <c:v>3.0457746480000001</c:v>
                </c:pt>
                <c:pt idx="33">
                  <c:v>3.4118644069999999</c:v>
                </c:pt>
                <c:pt idx="34">
                  <c:v>3.5637254899999999</c:v>
                </c:pt>
                <c:pt idx="35">
                  <c:v>3.0547169809999999</c:v>
                </c:pt>
                <c:pt idx="36">
                  <c:v>2.6929577459999998</c:v>
                </c:pt>
                <c:pt idx="37">
                  <c:v>2.8613861389999999</c:v>
                </c:pt>
                <c:pt idx="38">
                  <c:v>3.2536585370000002</c:v>
                </c:pt>
                <c:pt idx="39">
                  <c:v>3.0013927580000002</c:v>
                </c:pt>
                <c:pt idx="40">
                  <c:v>3.22173913</c:v>
                </c:pt>
                <c:pt idx="41">
                  <c:v>2.421818182</c:v>
                </c:pt>
                <c:pt idx="42">
                  <c:v>3.2857142860000002</c:v>
                </c:pt>
                <c:pt idx="43">
                  <c:v>3.4077448750000001</c:v>
                </c:pt>
                <c:pt idx="44">
                  <c:v>3.8222222220000002</c:v>
                </c:pt>
                <c:pt idx="45">
                  <c:v>3.4050632909999998</c:v>
                </c:pt>
                <c:pt idx="46">
                  <c:v>4.0555555559999998</c:v>
                </c:pt>
                <c:pt idx="47">
                  <c:v>3.1818181820000002</c:v>
                </c:pt>
                <c:pt idx="48">
                  <c:v>3.4579439249999999</c:v>
                </c:pt>
                <c:pt idx="49">
                  <c:v>3.6464088399999999</c:v>
                </c:pt>
              </c:numCache>
            </c:numRef>
          </c:xVal>
          <c:yVal>
            <c:numRef>
              <c:f>Sheet1!$B$2:$B$51</c:f>
              <c:numCache>
                <c:formatCode>General</c:formatCode>
                <c:ptCount val="50"/>
                <c:pt idx="0">
                  <c:v>4.0999999999999996</c:v>
                </c:pt>
                <c:pt idx="1">
                  <c:v>4.8</c:v>
                </c:pt>
                <c:pt idx="2">
                  <c:v>6.5</c:v>
                </c:pt>
                <c:pt idx="3">
                  <c:v>7.2</c:v>
                </c:pt>
                <c:pt idx="4">
                  <c:v>7.4</c:v>
                </c:pt>
                <c:pt idx="5">
                  <c:v>8.9</c:v>
                </c:pt>
                <c:pt idx="6">
                  <c:v>12.1</c:v>
                </c:pt>
                <c:pt idx="7">
                  <c:v>12.6</c:v>
                </c:pt>
                <c:pt idx="8">
                  <c:v>18.2</c:v>
                </c:pt>
                <c:pt idx="9">
                  <c:v>19.3</c:v>
                </c:pt>
                <c:pt idx="10">
                  <c:v>22</c:v>
                </c:pt>
                <c:pt idx="11">
                  <c:v>22.3</c:v>
                </c:pt>
                <c:pt idx="12">
                  <c:v>27.1</c:v>
                </c:pt>
                <c:pt idx="13">
                  <c:v>27.4</c:v>
                </c:pt>
                <c:pt idx="14">
                  <c:v>30</c:v>
                </c:pt>
                <c:pt idx="15">
                  <c:v>31</c:v>
                </c:pt>
                <c:pt idx="16">
                  <c:v>32.1</c:v>
                </c:pt>
                <c:pt idx="17">
                  <c:v>36.200000000000003</c:v>
                </c:pt>
                <c:pt idx="18">
                  <c:v>36.299999999999997</c:v>
                </c:pt>
                <c:pt idx="19">
                  <c:v>37.200000000000003</c:v>
                </c:pt>
                <c:pt idx="20">
                  <c:v>39.9</c:v>
                </c:pt>
                <c:pt idx="21">
                  <c:v>45.2</c:v>
                </c:pt>
                <c:pt idx="22">
                  <c:v>46.2</c:v>
                </c:pt>
                <c:pt idx="23">
                  <c:v>49.4</c:v>
                </c:pt>
                <c:pt idx="24">
                  <c:v>49.4</c:v>
                </c:pt>
                <c:pt idx="25">
                  <c:v>49.7</c:v>
                </c:pt>
                <c:pt idx="26">
                  <c:v>55.2</c:v>
                </c:pt>
                <c:pt idx="27">
                  <c:v>56.4</c:v>
                </c:pt>
                <c:pt idx="28">
                  <c:v>59.1</c:v>
                </c:pt>
                <c:pt idx="29">
                  <c:v>64.900000000000006</c:v>
                </c:pt>
                <c:pt idx="30">
                  <c:v>66.599999999999994</c:v>
                </c:pt>
                <c:pt idx="31">
                  <c:v>66.8</c:v>
                </c:pt>
                <c:pt idx="32">
                  <c:v>70.900000000000006</c:v>
                </c:pt>
                <c:pt idx="33">
                  <c:v>72.3</c:v>
                </c:pt>
                <c:pt idx="34">
                  <c:v>74.099999999999994</c:v>
                </c:pt>
                <c:pt idx="35">
                  <c:v>92.2</c:v>
                </c:pt>
                <c:pt idx="36">
                  <c:v>107.3</c:v>
                </c:pt>
                <c:pt idx="37">
                  <c:v>109</c:v>
                </c:pt>
                <c:pt idx="38">
                  <c:v>111.2</c:v>
                </c:pt>
                <c:pt idx="39">
                  <c:v>142.9</c:v>
                </c:pt>
                <c:pt idx="40">
                  <c:v>145.69999999999999</c:v>
                </c:pt>
                <c:pt idx="41">
                  <c:v>159.1</c:v>
                </c:pt>
                <c:pt idx="42">
                  <c:v>166.5</c:v>
                </c:pt>
                <c:pt idx="43">
                  <c:v>178.3</c:v>
                </c:pt>
                <c:pt idx="44">
                  <c:v>192.1</c:v>
                </c:pt>
                <c:pt idx="45">
                  <c:v>215.8</c:v>
                </c:pt>
                <c:pt idx="46">
                  <c:v>217.5</c:v>
                </c:pt>
                <c:pt idx="47">
                  <c:v>372.5</c:v>
                </c:pt>
                <c:pt idx="48">
                  <c:v>379.4</c:v>
                </c:pt>
                <c:pt idx="49">
                  <c:v>446.1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Sheet1!$C$2:$C$51</c15:f>
                <c15:dlblRangeCache>
                  <c:ptCount val="50"/>
                  <c:pt idx="0">
                    <c:v>MT</c:v>
                  </c:pt>
                  <c:pt idx="1">
                    <c:v>AK</c:v>
                  </c:pt>
                  <c:pt idx="2">
                    <c:v>OR</c:v>
                  </c:pt>
                  <c:pt idx="3">
                    <c:v>WY</c:v>
                  </c:pt>
                  <c:pt idx="4">
                    <c:v>SD</c:v>
                  </c:pt>
                  <c:pt idx="5">
                    <c:v>ID</c:v>
                  </c:pt>
                  <c:pt idx="6">
                    <c:v>TN</c:v>
                  </c:pt>
                  <c:pt idx="7">
                    <c:v>KS</c:v>
                  </c:pt>
                  <c:pt idx="8">
                    <c:v>ND</c:v>
                  </c:pt>
                  <c:pt idx="9">
                    <c:v>NE</c:v>
                  </c:pt>
                  <c:pt idx="10">
                    <c:v>ME</c:v>
                  </c:pt>
                  <c:pt idx="11">
                    <c:v>UT</c:v>
                  </c:pt>
                  <c:pt idx="12">
                    <c:v>WV</c:v>
                  </c:pt>
                  <c:pt idx="13">
                    <c:v>VT</c:v>
                  </c:pt>
                  <c:pt idx="14">
                    <c:v>IA</c:v>
                  </c:pt>
                  <c:pt idx="15">
                    <c:v>TX</c:v>
                  </c:pt>
                  <c:pt idx="16">
                    <c:v>MO</c:v>
                  </c:pt>
                  <c:pt idx="17">
                    <c:v>AR</c:v>
                  </c:pt>
                  <c:pt idx="18">
                    <c:v>FL</c:v>
                  </c:pt>
                  <c:pt idx="19">
                    <c:v>WI</c:v>
                  </c:pt>
                  <c:pt idx="20">
                    <c:v>NM</c:v>
                  </c:pt>
                  <c:pt idx="21">
                    <c:v>KY</c:v>
                  </c:pt>
                  <c:pt idx="22">
                    <c:v>SC</c:v>
                  </c:pt>
                  <c:pt idx="23">
                    <c:v>OH</c:v>
                  </c:pt>
                  <c:pt idx="24">
                    <c:v>OK</c:v>
                  </c:pt>
                  <c:pt idx="25">
                    <c:v>MN</c:v>
                  </c:pt>
                  <c:pt idx="26">
                    <c:v>NC</c:v>
                  </c:pt>
                  <c:pt idx="27">
                    <c:v>NH</c:v>
                  </c:pt>
                  <c:pt idx="28">
                    <c:v>NV</c:v>
                  </c:pt>
                  <c:pt idx="29">
                    <c:v>AL</c:v>
                  </c:pt>
                  <c:pt idx="30">
                    <c:v>CO</c:v>
                  </c:pt>
                  <c:pt idx="31">
                    <c:v>AZ</c:v>
                  </c:pt>
                  <c:pt idx="32">
                    <c:v>VA</c:v>
                  </c:pt>
                  <c:pt idx="33">
                    <c:v>CA</c:v>
                  </c:pt>
                  <c:pt idx="34">
                    <c:v>WA</c:v>
                  </c:pt>
                  <c:pt idx="35">
                    <c:v>IN</c:v>
                  </c:pt>
                  <c:pt idx="36">
                    <c:v>GA</c:v>
                  </c:pt>
                  <c:pt idx="37">
                    <c:v>MS</c:v>
                  </c:pt>
                  <c:pt idx="38">
                    <c:v>NY</c:v>
                  </c:pt>
                  <c:pt idx="39">
                    <c:v>IL</c:v>
                  </c:pt>
                  <c:pt idx="40">
                    <c:v>PA</c:v>
                  </c:pt>
                  <c:pt idx="41">
                    <c:v>LA</c:v>
                  </c:pt>
                  <c:pt idx="42">
                    <c:v>MD</c:v>
                  </c:pt>
                  <c:pt idx="43">
                    <c:v>MI</c:v>
                  </c:pt>
                  <c:pt idx="44">
                    <c:v>DE</c:v>
                  </c:pt>
                  <c:pt idx="45">
                    <c:v>RI</c:v>
                  </c:pt>
                  <c:pt idx="46">
                    <c:v>DC</c:v>
                  </c:pt>
                  <c:pt idx="47">
                    <c:v>MA</c:v>
                  </c:pt>
                  <c:pt idx="48">
                    <c:v>CT</c:v>
                  </c:pt>
                  <c:pt idx="49">
                    <c:v>NJ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527-488F-BC73-E052BE0A8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5488255"/>
        <c:axId val="2091942847"/>
      </c:scatterChart>
      <c:valAx>
        <c:axId val="2095488255"/>
        <c:scaling>
          <c:orientation val="minMax"/>
          <c:max val="4.2"/>
          <c:min val="1"/>
        </c:scaling>
        <c:delete val="0"/>
        <c:axPos val="b"/>
        <c:title>
          <c:tx>
            <c:rich>
              <a:bodyPr rot="0" spcFirstLastPara="1" vertOverflow="ellipsis" vert="horz" wrap="square" anchor="b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</a:t>
                </a:r>
                <a:r>
                  <a:rPr lang="en-US" baseline="0" dirty="0"/>
                  <a:t> Star Rating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b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en-US"/>
          </a:p>
        </c:txPr>
        <c:crossAx val="2091942847"/>
        <c:crosses val="autoZero"/>
        <c:crossBetween val="midCat"/>
      </c:valAx>
      <c:valAx>
        <c:axId val="2091942847"/>
        <c:scaling>
          <c:orientation val="minMax"/>
          <c:max val="4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COVID</a:t>
                </a:r>
                <a:r>
                  <a:rPr lang="en-US" baseline="0" dirty="0"/>
                  <a:t>-19 cases per 1,000 residents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en-US"/>
          </a:p>
        </c:txPr>
        <c:crossAx val="20954882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C0820-0A41-4978-A14B-07222B806A3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DE1BA7-1A5F-4FDB-B39A-873201C71679}">
      <dgm:prSet phldrT="[Text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March 4: </a:t>
          </a:r>
        </a:p>
        <a:p>
          <a:r>
            <a:rPr lang="en-US" dirty="0">
              <a:solidFill>
                <a:schemeClr val="tx1"/>
              </a:solidFill>
            </a:rPr>
            <a:t>CMS issues guidance on screening entrants to nursing homes based on CDC recommendations</a:t>
          </a:r>
        </a:p>
      </dgm:t>
    </dgm:pt>
    <dgm:pt modelId="{C5A23C65-4288-4B5C-9180-B2E6BCD4E1B5}" type="parTrans" cxnId="{41FC383C-F3CB-46F7-9CEC-C66503D57873}">
      <dgm:prSet/>
      <dgm:spPr/>
      <dgm:t>
        <a:bodyPr/>
        <a:lstStyle/>
        <a:p>
          <a:endParaRPr lang="en-US"/>
        </a:p>
      </dgm:t>
    </dgm:pt>
    <dgm:pt modelId="{6693FB0B-384E-4EB8-84DF-C9B3EF270BC0}" type="sibTrans" cxnId="{41FC383C-F3CB-46F7-9CEC-C66503D57873}">
      <dgm:prSet/>
      <dgm:spPr/>
      <dgm:t>
        <a:bodyPr/>
        <a:lstStyle/>
        <a:p>
          <a:endParaRPr lang="en-US"/>
        </a:p>
      </dgm:t>
    </dgm:pt>
    <dgm:pt modelId="{ABDA63FC-9C1B-4626-BBA9-46786F790686}">
      <dgm:prSet phldrT="[Text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March 10: </a:t>
          </a:r>
        </a:p>
        <a:p>
          <a:r>
            <a:rPr lang="en-US" dirty="0">
              <a:solidFill>
                <a:schemeClr val="tx1"/>
              </a:solidFill>
            </a:rPr>
            <a:t>CMS issues guidance related to PPE use and optimization</a:t>
          </a:r>
        </a:p>
      </dgm:t>
    </dgm:pt>
    <dgm:pt modelId="{9DD9C134-A130-4681-AD84-975D41BC845D}" type="parTrans" cxnId="{CC22C9AA-DB5B-4692-AE2E-CC288729B2E3}">
      <dgm:prSet/>
      <dgm:spPr/>
      <dgm:t>
        <a:bodyPr/>
        <a:lstStyle/>
        <a:p>
          <a:endParaRPr lang="en-US"/>
        </a:p>
      </dgm:t>
    </dgm:pt>
    <dgm:pt modelId="{D689D1FE-F413-4954-B928-DFCF527C75C2}" type="sibTrans" cxnId="{CC22C9AA-DB5B-4692-AE2E-CC288729B2E3}">
      <dgm:prSet/>
      <dgm:spPr/>
      <dgm:t>
        <a:bodyPr/>
        <a:lstStyle/>
        <a:p>
          <a:endParaRPr lang="en-US"/>
        </a:p>
      </dgm:t>
    </dgm:pt>
    <dgm:pt modelId="{65DAAA43-BAA7-4307-9AF0-F6ADEC29A0A2}">
      <dgm:prSet phldrT="[Text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March 13:</a:t>
          </a:r>
        </a:p>
        <a:p>
          <a:r>
            <a:rPr lang="en-US" dirty="0">
              <a:solidFill>
                <a:schemeClr val="tx1"/>
              </a:solidFill>
            </a:rPr>
            <a:t>CMS issues guidance for a nationwide restriction on nonessential medical staff and visitors, except in compassionate care situations</a:t>
          </a:r>
        </a:p>
      </dgm:t>
    </dgm:pt>
    <dgm:pt modelId="{372248A5-BA42-44A9-8CDC-0DC33D814DA2}" type="parTrans" cxnId="{594946DF-175F-4665-9EAD-4572DB7C925C}">
      <dgm:prSet/>
      <dgm:spPr/>
      <dgm:t>
        <a:bodyPr/>
        <a:lstStyle/>
        <a:p>
          <a:endParaRPr lang="en-US"/>
        </a:p>
      </dgm:t>
    </dgm:pt>
    <dgm:pt modelId="{AB35AA0B-DDB2-48BF-AA65-F654489C85FF}" type="sibTrans" cxnId="{594946DF-175F-4665-9EAD-4572DB7C925C}">
      <dgm:prSet/>
      <dgm:spPr/>
      <dgm:t>
        <a:bodyPr/>
        <a:lstStyle/>
        <a:p>
          <a:endParaRPr lang="en-US"/>
        </a:p>
      </dgm:t>
    </dgm:pt>
    <dgm:pt modelId="{4C53EE72-BD05-4305-A8F8-4817627B1924}">
      <dgm:prSet phldrT="[Text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March 20:</a:t>
          </a:r>
        </a:p>
        <a:p>
          <a:r>
            <a:rPr lang="en-US" dirty="0">
              <a:solidFill>
                <a:schemeClr val="tx1"/>
              </a:solidFill>
            </a:rPr>
            <a:t>CMS suspends routine inspections and implements a new inspection tool</a:t>
          </a:r>
        </a:p>
      </dgm:t>
    </dgm:pt>
    <dgm:pt modelId="{B7C7E16D-2BDF-4CDF-9029-A8BA923F4156}" type="parTrans" cxnId="{1F200AD3-D0DB-4996-89BC-4EBAFC9BFB19}">
      <dgm:prSet/>
      <dgm:spPr/>
      <dgm:t>
        <a:bodyPr/>
        <a:lstStyle/>
        <a:p>
          <a:endParaRPr lang="en-US"/>
        </a:p>
      </dgm:t>
    </dgm:pt>
    <dgm:pt modelId="{28B3A681-D1D5-49BB-91C5-77FACF60C214}" type="sibTrans" cxnId="{1F200AD3-D0DB-4996-89BC-4EBAFC9BFB19}">
      <dgm:prSet/>
      <dgm:spPr/>
      <dgm:t>
        <a:bodyPr/>
        <a:lstStyle/>
        <a:p>
          <a:endParaRPr lang="en-US"/>
        </a:p>
      </dgm:t>
    </dgm:pt>
    <dgm:pt modelId="{B290E308-3A1C-4FBB-9F36-53CF3D0E5073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April 2: </a:t>
          </a:r>
        </a:p>
        <a:p>
          <a:r>
            <a:rPr lang="en-US" dirty="0">
              <a:solidFill>
                <a:schemeClr val="tx1"/>
              </a:solidFill>
            </a:rPr>
            <a:t>CMS and CDC issue recommendations to state and local governments to mitigate disease spread in nursing homes</a:t>
          </a:r>
        </a:p>
      </dgm:t>
    </dgm:pt>
    <dgm:pt modelId="{83F2F6E9-C227-43BA-BF8B-90248327C5DB}" type="parTrans" cxnId="{32C37C44-7999-4DFF-8F44-B4920809D4F5}">
      <dgm:prSet/>
      <dgm:spPr/>
      <dgm:t>
        <a:bodyPr/>
        <a:lstStyle/>
        <a:p>
          <a:endParaRPr lang="en-US"/>
        </a:p>
      </dgm:t>
    </dgm:pt>
    <dgm:pt modelId="{9E3A2A43-B855-4535-A9DB-D956152C95D8}" type="sibTrans" cxnId="{32C37C44-7999-4DFF-8F44-B4920809D4F5}">
      <dgm:prSet/>
      <dgm:spPr/>
      <dgm:t>
        <a:bodyPr/>
        <a:lstStyle/>
        <a:p>
          <a:endParaRPr lang="en-US"/>
        </a:p>
      </dgm:t>
    </dgm:pt>
    <dgm:pt modelId="{F7D9A05B-8FE8-4A30-A06D-C472181E6196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April 19:</a:t>
          </a:r>
        </a:p>
        <a:p>
          <a:r>
            <a:rPr lang="en-US" dirty="0">
              <a:solidFill>
                <a:schemeClr val="tx1"/>
              </a:solidFill>
            </a:rPr>
            <a:t>CMS announces new rules requiring nursing homes to report COVID-19 cases to CDC as well as residents and their families</a:t>
          </a:r>
        </a:p>
      </dgm:t>
    </dgm:pt>
    <dgm:pt modelId="{3F4D9620-8622-4F8F-813E-7223243283D8}" type="parTrans" cxnId="{3E08356B-F2C2-4804-95FD-EA26F3D2FAB1}">
      <dgm:prSet/>
      <dgm:spPr/>
      <dgm:t>
        <a:bodyPr/>
        <a:lstStyle/>
        <a:p>
          <a:endParaRPr lang="en-US"/>
        </a:p>
      </dgm:t>
    </dgm:pt>
    <dgm:pt modelId="{AC2F6BDA-29EE-4C38-8BC4-C3AF49F9E336}" type="sibTrans" cxnId="{3E08356B-F2C2-4804-95FD-EA26F3D2FAB1}">
      <dgm:prSet/>
      <dgm:spPr/>
      <dgm:t>
        <a:bodyPr/>
        <a:lstStyle/>
        <a:p>
          <a:endParaRPr lang="en-US"/>
        </a:p>
      </dgm:t>
    </dgm:pt>
    <dgm:pt modelId="{F5135682-51EE-4D2A-B79E-04DB9FAD41EC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May 13:                                    </a:t>
          </a:r>
          <a:r>
            <a:rPr lang="en-US" dirty="0">
              <a:solidFill>
                <a:schemeClr val="tx1"/>
              </a:solidFill>
            </a:rPr>
            <a:t>CMS publishes toolkit with resources for nursing home personnel that details best practices and state-based task forces</a:t>
          </a:r>
        </a:p>
      </dgm:t>
    </dgm:pt>
    <dgm:pt modelId="{4B080361-86E1-4F21-B022-0BCF0009C7B0}" type="parTrans" cxnId="{8B3FB00E-C140-4B52-9949-18625CBEF500}">
      <dgm:prSet/>
      <dgm:spPr/>
      <dgm:t>
        <a:bodyPr/>
        <a:lstStyle/>
        <a:p>
          <a:endParaRPr lang="en-US"/>
        </a:p>
      </dgm:t>
    </dgm:pt>
    <dgm:pt modelId="{673B662F-B06B-44BD-93B9-389E5F8DE731}" type="sibTrans" cxnId="{8B3FB00E-C140-4B52-9949-18625CBEF500}">
      <dgm:prSet/>
      <dgm:spPr/>
      <dgm:t>
        <a:bodyPr/>
        <a:lstStyle/>
        <a:p>
          <a:endParaRPr lang="en-US"/>
        </a:p>
      </dgm:t>
    </dgm:pt>
    <dgm:pt modelId="{5F3AED98-E5E7-41F9-8932-296FED13074A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June 1:                                    </a:t>
          </a:r>
          <a:r>
            <a:rPr lang="en-US" dirty="0">
              <a:solidFill>
                <a:schemeClr val="tx1"/>
              </a:solidFill>
            </a:rPr>
            <a:t>CMS provides information to nursing homes regarding COVID-19 surveys and inspections; CARES Act funding; and quality improvement attempts</a:t>
          </a:r>
        </a:p>
      </dgm:t>
    </dgm:pt>
    <dgm:pt modelId="{28F07BD8-F984-4C77-9BDA-026060B31455}" type="parTrans" cxnId="{E3126782-327C-451B-97D7-462A2DE30A5A}">
      <dgm:prSet/>
      <dgm:spPr/>
      <dgm:t>
        <a:bodyPr/>
        <a:lstStyle/>
        <a:p>
          <a:endParaRPr lang="en-US"/>
        </a:p>
      </dgm:t>
    </dgm:pt>
    <dgm:pt modelId="{C34331AB-3B3B-4EB3-A2DE-FE2FC6489C5C}" type="sibTrans" cxnId="{E3126782-327C-451B-97D7-462A2DE30A5A}">
      <dgm:prSet/>
      <dgm:spPr/>
      <dgm:t>
        <a:bodyPr/>
        <a:lstStyle/>
        <a:p>
          <a:endParaRPr lang="en-US"/>
        </a:p>
      </dgm:t>
    </dgm:pt>
    <dgm:pt modelId="{42AACF85-97F9-4D24-8896-A7FEBB4188B6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May 1</a:t>
          </a:r>
          <a:r>
            <a:rPr lang="en-US" dirty="0">
              <a:solidFill>
                <a:schemeClr val="tx1"/>
              </a:solidFill>
            </a:rPr>
            <a:t>:                                               Interim Final Rule is implemented which requires reporting of COVID-19 cases and deaths</a:t>
          </a:r>
        </a:p>
      </dgm:t>
    </dgm:pt>
    <dgm:pt modelId="{28FBD6D1-3685-46E7-A6F9-96C2827FA547}" type="parTrans" cxnId="{B80B047E-F616-4E2C-8DF4-684D86D23737}">
      <dgm:prSet/>
      <dgm:spPr/>
      <dgm:t>
        <a:bodyPr/>
        <a:lstStyle/>
        <a:p>
          <a:endParaRPr lang="en-US"/>
        </a:p>
      </dgm:t>
    </dgm:pt>
    <dgm:pt modelId="{0C221D1E-B8F4-484E-AB37-D63B0AFEECA4}" type="sibTrans" cxnId="{B80B047E-F616-4E2C-8DF4-684D86D23737}">
      <dgm:prSet/>
      <dgm:spPr/>
      <dgm:t>
        <a:bodyPr/>
        <a:lstStyle/>
        <a:p>
          <a:endParaRPr lang="en-US"/>
        </a:p>
      </dgm:t>
    </dgm:pt>
    <dgm:pt modelId="{6CD2607A-FA6B-49EE-A2C0-681F92183C7E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 anchor="t"/>
        <a:lstStyle/>
        <a:p>
          <a:r>
            <a:rPr lang="en-US" b="1" dirty="0">
              <a:solidFill>
                <a:schemeClr val="tx1"/>
              </a:solidFill>
            </a:rPr>
            <a:t>May 6:                                         </a:t>
          </a:r>
          <a:r>
            <a:rPr lang="en-US" dirty="0">
              <a:solidFill>
                <a:schemeClr val="tx1"/>
              </a:solidFill>
            </a:rPr>
            <a:t>CMS releases directive to State Survey Agency leaders with instructions on new reporting criteria</a:t>
          </a:r>
        </a:p>
      </dgm:t>
    </dgm:pt>
    <dgm:pt modelId="{4FDCCC4A-87E1-437E-B0FA-C8A52249CA3C}" type="parTrans" cxnId="{E1CB0D96-C7F1-4915-8A20-25DA5960521B}">
      <dgm:prSet/>
      <dgm:spPr/>
      <dgm:t>
        <a:bodyPr/>
        <a:lstStyle/>
        <a:p>
          <a:endParaRPr lang="en-US"/>
        </a:p>
      </dgm:t>
    </dgm:pt>
    <dgm:pt modelId="{252702BD-DCAB-4269-8EE1-4C0576FF0293}" type="sibTrans" cxnId="{E1CB0D96-C7F1-4915-8A20-25DA5960521B}">
      <dgm:prSet/>
      <dgm:spPr/>
      <dgm:t>
        <a:bodyPr/>
        <a:lstStyle/>
        <a:p>
          <a:endParaRPr lang="en-US"/>
        </a:p>
      </dgm:t>
    </dgm:pt>
    <dgm:pt modelId="{A3B1255F-997C-48C2-8483-5E0630C30B2F}" type="pres">
      <dgm:prSet presAssocID="{9EDC0820-0A41-4978-A14B-07222B806A31}" presName="Name0" presStyleCnt="0">
        <dgm:presLayoutVars>
          <dgm:dir/>
          <dgm:resizeHandles val="exact"/>
        </dgm:presLayoutVars>
      </dgm:prSet>
      <dgm:spPr/>
    </dgm:pt>
    <dgm:pt modelId="{8E2C7D1E-4B54-420E-B14F-5ACE94C4013B}" type="pres">
      <dgm:prSet presAssocID="{4BDE1BA7-1A5F-4FDB-B39A-873201C71679}" presName="node" presStyleLbl="node1" presStyleIdx="0" presStyleCnt="10">
        <dgm:presLayoutVars>
          <dgm:bulletEnabled val="1"/>
        </dgm:presLayoutVars>
      </dgm:prSet>
      <dgm:spPr/>
    </dgm:pt>
    <dgm:pt modelId="{EFFE1C5A-A669-4BF0-A084-7941C91E1152}" type="pres">
      <dgm:prSet presAssocID="{6693FB0B-384E-4EB8-84DF-C9B3EF270BC0}" presName="sibTrans" presStyleLbl="sibTrans1D1" presStyleIdx="0" presStyleCnt="9"/>
      <dgm:spPr/>
    </dgm:pt>
    <dgm:pt modelId="{A3EF7D96-CA33-42C2-B49C-9C61129C347A}" type="pres">
      <dgm:prSet presAssocID="{6693FB0B-384E-4EB8-84DF-C9B3EF270BC0}" presName="connectorText" presStyleLbl="sibTrans1D1" presStyleIdx="0" presStyleCnt="9"/>
      <dgm:spPr/>
    </dgm:pt>
    <dgm:pt modelId="{FAF6882C-3FE2-4E67-AB11-D7C4A393B16D}" type="pres">
      <dgm:prSet presAssocID="{ABDA63FC-9C1B-4626-BBA9-46786F790686}" presName="node" presStyleLbl="node1" presStyleIdx="1" presStyleCnt="10">
        <dgm:presLayoutVars>
          <dgm:bulletEnabled val="1"/>
        </dgm:presLayoutVars>
      </dgm:prSet>
      <dgm:spPr/>
    </dgm:pt>
    <dgm:pt modelId="{B53DEABE-B1F8-4D51-9C4C-F3CBDF2E41EB}" type="pres">
      <dgm:prSet presAssocID="{D689D1FE-F413-4954-B928-DFCF527C75C2}" presName="sibTrans" presStyleLbl="sibTrans1D1" presStyleIdx="1" presStyleCnt="9"/>
      <dgm:spPr/>
    </dgm:pt>
    <dgm:pt modelId="{270C6D40-B84F-45B2-B810-D3ABDE085223}" type="pres">
      <dgm:prSet presAssocID="{D689D1FE-F413-4954-B928-DFCF527C75C2}" presName="connectorText" presStyleLbl="sibTrans1D1" presStyleIdx="1" presStyleCnt="9"/>
      <dgm:spPr/>
    </dgm:pt>
    <dgm:pt modelId="{16B3F36F-7A46-4008-A009-B07B107D357E}" type="pres">
      <dgm:prSet presAssocID="{65DAAA43-BAA7-4307-9AF0-F6ADEC29A0A2}" presName="node" presStyleLbl="node1" presStyleIdx="2" presStyleCnt="10">
        <dgm:presLayoutVars>
          <dgm:bulletEnabled val="1"/>
        </dgm:presLayoutVars>
      </dgm:prSet>
      <dgm:spPr/>
    </dgm:pt>
    <dgm:pt modelId="{A955FF00-B9DD-4847-AB3F-7FFFA9BEC31D}" type="pres">
      <dgm:prSet presAssocID="{AB35AA0B-DDB2-48BF-AA65-F654489C85FF}" presName="sibTrans" presStyleLbl="sibTrans1D1" presStyleIdx="2" presStyleCnt="9"/>
      <dgm:spPr/>
    </dgm:pt>
    <dgm:pt modelId="{D34593D0-8266-4B5D-B0F8-EE3BEF950B9A}" type="pres">
      <dgm:prSet presAssocID="{AB35AA0B-DDB2-48BF-AA65-F654489C85FF}" presName="connectorText" presStyleLbl="sibTrans1D1" presStyleIdx="2" presStyleCnt="9"/>
      <dgm:spPr/>
    </dgm:pt>
    <dgm:pt modelId="{1FDB3793-2D1D-4A22-9659-AF7B30C76856}" type="pres">
      <dgm:prSet presAssocID="{4C53EE72-BD05-4305-A8F8-4817627B1924}" presName="node" presStyleLbl="node1" presStyleIdx="3" presStyleCnt="10">
        <dgm:presLayoutVars>
          <dgm:bulletEnabled val="1"/>
        </dgm:presLayoutVars>
      </dgm:prSet>
      <dgm:spPr/>
    </dgm:pt>
    <dgm:pt modelId="{A4DDCD56-0097-4C86-87AD-6F8DD96971C5}" type="pres">
      <dgm:prSet presAssocID="{28B3A681-D1D5-49BB-91C5-77FACF60C214}" presName="sibTrans" presStyleLbl="sibTrans1D1" presStyleIdx="3" presStyleCnt="9"/>
      <dgm:spPr/>
    </dgm:pt>
    <dgm:pt modelId="{C7AD451E-54E6-4266-B55E-9CC14EA0F0DA}" type="pres">
      <dgm:prSet presAssocID="{28B3A681-D1D5-49BB-91C5-77FACF60C214}" presName="connectorText" presStyleLbl="sibTrans1D1" presStyleIdx="3" presStyleCnt="9"/>
      <dgm:spPr/>
    </dgm:pt>
    <dgm:pt modelId="{13BE66D5-1FB3-48BC-9759-18546DA26088}" type="pres">
      <dgm:prSet presAssocID="{B290E308-3A1C-4FBB-9F36-53CF3D0E5073}" presName="node" presStyleLbl="node1" presStyleIdx="4" presStyleCnt="10">
        <dgm:presLayoutVars>
          <dgm:bulletEnabled val="1"/>
        </dgm:presLayoutVars>
      </dgm:prSet>
      <dgm:spPr/>
    </dgm:pt>
    <dgm:pt modelId="{AE15C21C-7090-410B-B9D0-98A502D14D6C}" type="pres">
      <dgm:prSet presAssocID="{9E3A2A43-B855-4535-A9DB-D956152C95D8}" presName="sibTrans" presStyleLbl="sibTrans1D1" presStyleIdx="4" presStyleCnt="9"/>
      <dgm:spPr/>
    </dgm:pt>
    <dgm:pt modelId="{23E5145F-1345-44F1-850C-E69555FCF976}" type="pres">
      <dgm:prSet presAssocID="{9E3A2A43-B855-4535-A9DB-D956152C95D8}" presName="connectorText" presStyleLbl="sibTrans1D1" presStyleIdx="4" presStyleCnt="9"/>
      <dgm:spPr/>
    </dgm:pt>
    <dgm:pt modelId="{CF95CFC4-C25E-4755-B2BB-C79EA8810C03}" type="pres">
      <dgm:prSet presAssocID="{F7D9A05B-8FE8-4A30-A06D-C472181E6196}" presName="node" presStyleLbl="node1" presStyleIdx="5" presStyleCnt="10">
        <dgm:presLayoutVars>
          <dgm:bulletEnabled val="1"/>
        </dgm:presLayoutVars>
      </dgm:prSet>
      <dgm:spPr/>
    </dgm:pt>
    <dgm:pt modelId="{77EC79FE-4FC6-49AF-95FB-B66B013C4B8C}" type="pres">
      <dgm:prSet presAssocID="{AC2F6BDA-29EE-4C38-8BC4-C3AF49F9E336}" presName="sibTrans" presStyleLbl="sibTrans1D1" presStyleIdx="5" presStyleCnt="9"/>
      <dgm:spPr/>
    </dgm:pt>
    <dgm:pt modelId="{598D2BFE-F648-4D57-8BF1-6DBE9BCE2912}" type="pres">
      <dgm:prSet presAssocID="{AC2F6BDA-29EE-4C38-8BC4-C3AF49F9E336}" presName="connectorText" presStyleLbl="sibTrans1D1" presStyleIdx="5" presStyleCnt="9"/>
      <dgm:spPr/>
    </dgm:pt>
    <dgm:pt modelId="{B728DC2C-9F99-4478-9D52-D00267891137}" type="pres">
      <dgm:prSet presAssocID="{42AACF85-97F9-4D24-8896-A7FEBB4188B6}" presName="node" presStyleLbl="node1" presStyleIdx="6" presStyleCnt="10">
        <dgm:presLayoutVars>
          <dgm:bulletEnabled val="1"/>
        </dgm:presLayoutVars>
      </dgm:prSet>
      <dgm:spPr/>
    </dgm:pt>
    <dgm:pt modelId="{D6C9FE1A-E0CB-4631-8FAD-B8C72177FCFA}" type="pres">
      <dgm:prSet presAssocID="{0C221D1E-B8F4-484E-AB37-D63B0AFEECA4}" presName="sibTrans" presStyleLbl="sibTrans1D1" presStyleIdx="6" presStyleCnt="9"/>
      <dgm:spPr/>
    </dgm:pt>
    <dgm:pt modelId="{3EB5189C-6380-40AF-8530-BAB68483CBF9}" type="pres">
      <dgm:prSet presAssocID="{0C221D1E-B8F4-484E-AB37-D63B0AFEECA4}" presName="connectorText" presStyleLbl="sibTrans1D1" presStyleIdx="6" presStyleCnt="9"/>
      <dgm:spPr/>
    </dgm:pt>
    <dgm:pt modelId="{B41C566D-16FB-40C8-802F-D7D1109E9356}" type="pres">
      <dgm:prSet presAssocID="{6CD2607A-FA6B-49EE-A2C0-681F92183C7E}" presName="node" presStyleLbl="node1" presStyleIdx="7" presStyleCnt="10">
        <dgm:presLayoutVars>
          <dgm:bulletEnabled val="1"/>
        </dgm:presLayoutVars>
      </dgm:prSet>
      <dgm:spPr/>
    </dgm:pt>
    <dgm:pt modelId="{217E8FF9-5483-49C5-81B5-722D71716162}" type="pres">
      <dgm:prSet presAssocID="{252702BD-DCAB-4269-8EE1-4C0576FF0293}" presName="sibTrans" presStyleLbl="sibTrans1D1" presStyleIdx="7" presStyleCnt="9"/>
      <dgm:spPr/>
    </dgm:pt>
    <dgm:pt modelId="{4E6A988F-D331-4589-AB7A-E0E13DBBCE25}" type="pres">
      <dgm:prSet presAssocID="{252702BD-DCAB-4269-8EE1-4C0576FF0293}" presName="connectorText" presStyleLbl="sibTrans1D1" presStyleIdx="7" presStyleCnt="9"/>
      <dgm:spPr/>
    </dgm:pt>
    <dgm:pt modelId="{25096741-7959-4CE2-9474-A232317934FE}" type="pres">
      <dgm:prSet presAssocID="{F5135682-51EE-4D2A-B79E-04DB9FAD41EC}" presName="node" presStyleLbl="node1" presStyleIdx="8" presStyleCnt="10">
        <dgm:presLayoutVars>
          <dgm:bulletEnabled val="1"/>
        </dgm:presLayoutVars>
      </dgm:prSet>
      <dgm:spPr/>
    </dgm:pt>
    <dgm:pt modelId="{4446485B-368A-4C6D-B8FE-55B6598EE472}" type="pres">
      <dgm:prSet presAssocID="{673B662F-B06B-44BD-93B9-389E5F8DE731}" presName="sibTrans" presStyleLbl="sibTrans1D1" presStyleIdx="8" presStyleCnt="9"/>
      <dgm:spPr/>
    </dgm:pt>
    <dgm:pt modelId="{08141F8D-8B4B-47AE-B7C9-955367B469DF}" type="pres">
      <dgm:prSet presAssocID="{673B662F-B06B-44BD-93B9-389E5F8DE731}" presName="connectorText" presStyleLbl="sibTrans1D1" presStyleIdx="8" presStyleCnt="9"/>
      <dgm:spPr/>
    </dgm:pt>
    <dgm:pt modelId="{DD5BE783-8FC3-42A7-B26F-001B7623D44B}" type="pres">
      <dgm:prSet presAssocID="{5F3AED98-E5E7-41F9-8932-296FED13074A}" presName="node" presStyleLbl="node1" presStyleIdx="9" presStyleCnt="10">
        <dgm:presLayoutVars>
          <dgm:bulletEnabled val="1"/>
        </dgm:presLayoutVars>
      </dgm:prSet>
      <dgm:spPr/>
    </dgm:pt>
  </dgm:ptLst>
  <dgm:cxnLst>
    <dgm:cxn modelId="{2CE41C05-5D3C-4D33-B45E-A0F2B76EF70A}" type="presOf" srcId="{D689D1FE-F413-4954-B928-DFCF527C75C2}" destId="{270C6D40-B84F-45B2-B810-D3ABDE085223}" srcOrd="1" destOrd="0" presId="urn:microsoft.com/office/officeart/2005/8/layout/bProcess3"/>
    <dgm:cxn modelId="{8B3FB00E-C140-4B52-9949-18625CBEF500}" srcId="{9EDC0820-0A41-4978-A14B-07222B806A31}" destId="{F5135682-51EE-4D2A-B79E-04DB9FAD41EC}" srcOrd="8" destOrd="0" parTransId="{4B080361-86E1-4F21-B022-0BCF0009C7B0}" sibTransId="{673B662F-B06B-44BD-93B9-389E5F8DE731}"/>
    <dgm:cxn modelId="{D9EE6E0F-03E8-48DF-BC93-17D72190F59C}" type="presOf" srcId="{252702BD-DCAB-4269-8EE1-4C0576FF0293}" destId="{4E6A988F-D331-4589-AB7A-E0E13DBBCE25}" srcOrd="1" destOrd="0" presId="urn:microsoft.com/office/officeart/2005/8/layout/bProcess3"/>
    <dgm:cxn modelId="{E9BFDA14-BDCE-4965-8E48-9E617214B6F7}" type="presOf" srcId="{ABDA63FC-9C1B-4626-BBA9-46786F790686}" destId="{FAF6882C-3FE2-4E67-AB11-D7C4A393B16D}" srcOrd="0" destOrd="0" presId="urn:microsoft.com/office/officeart/2005/8/layout/bProcess3"/>
    <dgm:cxn modelId="{980AA031-7903-4F41-866C-27A1B59A6F1A}" type="presOf" srcId="{9E3A2A43-B855-4535-A9DB-D956152C95D8}" destId="{23E5145F-1345-44F1-850C-E69555FCF976}" srcOrd="1" destOrd="0" presId="urn:microsoft.com/office/officeart/2005/8/layout/bProcess3"/>
    <dgm:cxn modelId="{88D03532-4AE6-4362-9274-B4DC7C6D2A4F}" type="presOf" srcId="{673B662F-B06B-44BD-93B9-389E5F8DE731}" destId="{4446485B-368A-4C6D-B8FE-55B6598EE472}" srcOrd="0" destOrd="0" presId="urn:microsoft.com/office/officeart/2005/8/layout/bProcess3"/>
    <dgm:cxn modelId="{41FC383C-F3CB-46F7-9CEC-C66503D57873}" srcId="{9EDC0820-0A41-4978-A14B-07222B806A31}" destId="{4BDE1BA7-1A5F-4FDB-B39A-873201C71679}" srcOrd="0" destOrd="0" parTransId="{C5A23C65-4288-4B5C-9180-B2E6BCD4E1B5}" sibTransId="{6693FB0B-384E-4EB8-84DF-C9B3EF270BC0}"/>
    <dgm:cxn modelId="{14B63460-B42B-4092-9E10-7E1DF098FE13}" type="presOf" srcId="{65DAAA43-BAA7-4307-9AF0-F6ADEC29A0A2}" destId="{16B3F36F-7A46-4008-A009-B07B107D357E}" srcOrd="0" destOrd="0" presId="urn:microsoft.com/office/officeart/2005/8/layout/bProcess3"/>
    <dgm:cxn modelId="{32C37C44-7999-4DFF-8F44-B4920809D4F5}" srcId="{9EDC0820-0A41-4978-A14B-07222B806A31}" destId="{B290E308-3A1C-4FBB-9F36-53CF3D0E5073}" srcOrd="4" destOrd="0" parTransId="{83F2F6E9-C227-43BA-BF8B-90248327C5DB}" sibTransId="{9E3A2A43-B855-4535-A9DB-D956152C95D8}"/>
    <dgm:cxn modelId="{C534284B-4D91-4D71-9817-D9E727661C22}" type="presOf" srcId="{AB35AA0B-DDB2-48BF-AA65-F654489C85FF}" destId="{D34593D0-8266-4B5D-B0F8-EE3BEF950B9A}" srcOrd="1" destOrd="0" presId="urn:microsoft.com/office/officeart/2005/8/layout/bProcess3"/>
    <dgm:cxn modelId="{3E08356B-F2C2-4804-95FD-EA26F3D2FAB1}" srcId="{9EDC0820-0A41-4978-A14B-07222B806A31}" destId="{F7D9A05B-8FE8-4A30-A06D-C472181E6196}" srcOrd="5" destOrd="0" parTransId="{3F4D9620-8622-4F8F-813E-7223243283D8}" sibTransId="{AC2F6BDA-29EE-4C38-8BC4-C3AF49F9E336}"/>
    <dgm:cxn modelId="{0D06FF50-95B0-4704-842A-D952120ABA55}" type="presOf" srcId="{AC2F6BDA-29EE-4C38-8BC4-C3AF49F9E336}" destId="{77EC79FE-4FC6-49AF-95FB-B66B013C4B8C}" srcOrd="0" destOrd="0" presId="urn:microsoft.com/office/officeart/2005/8/layout/bProcess3"/>
    <dgm:cxn modelId="{722ECF73-59CA-47CD-A91C-FB0AF2685B53}" type="presOf" srcId="{D689D1FE-F413-4954-B928-DFCF527C75C2}" destId="{B53DEABE-B1F8-4D51-9C4C-F3CBDF2E41EB}" srcOrd="0" destOrd="0" presId="urn:microsoft.com/office/officeart/2005/8/layout/bProcess3"/>
    <dgm:cxn modelId="{91FA3F55-C70E-4D4F-AF4D-28B89A69350F}" type="presOf" srcId="{F5135682-51EE-4D2A-B79E-04DB9FAD41EC}" destId="{25096741-7959-4CE2-9474-A232317934FE}" srcOrd="0" destOrd="0" presId="urn:microsoft.com/office/officeart/2005/8/layout/bProcess3"/>
    <dgm:cxn modelId="{072D5876-4A14-4172-A328-33D2F130F8DE}" type="presOf" srcId="{28B3A681-D1D5-49BB-91C5-77FACF60C214}" destId="{C7AD451E-54E6-4266-B55E-9CC14EA0F0DA}" srcOrd="1" destOrd="0" presId="urn:microsoft.com/office/officeart/2005/8/layout/bProcess3"/>
    <dgm:cxn modelId="{B80B047E-F616-4E2C-8DF4-684D86D23737}" srcId="{9EDC0820-0A41-4978-A14B-07222B806A31}" destId="{42AACF85-97F9-4D24-8896-A7FEBB4188B6}" srcOrd="6" destOrd="0" parTransId="{28FBD6D1-3685-46E7-A6F9-96C2827FA547}" sibTransId="{0C221D1E-B8F4-484E-AB37-D63B0AFEECA4}"/>
    <dgm:cxn modelId="{9F75E180-9318-4860-BADD-8E44652290C5}" type="presOf" srcId="{9E3A2A43-B855-4535-A9DB-D956152C95D8}" destId="{AE15C21C-7090-410B-B9D0-98A502D14D6C}" srcOrd="0" destOrd="0" presId="urn:microsoft.com/office/officeart/2005/8/layout/bProcess3"/>
    <dgm:cxn modelId="{E3126782-327C-451B-97D7-462A2DE30A5A}" srcId="{9EDC0820-0A41-4978-A14B-07222B806A31}" destId="{5F3AED98-E5E7-41F9-8932-296FED13074A}" srcOrd="9" destOrd="0" parTransId="{28F07BD8-F984-4C77-9BDA-026060B31455}" sibTransId="{C34331AB-3B3B-4EB3-A2DE-FE2FC6489C5C}"/>
    <dgm:cxn modelId="{1EC6BB8C-8994-43BC-A857-F09C87BB5902}" type="presOf" srcId="{AC2F6BDA-29EE-4C38-8BC4-C3AF49F9E336}" destId="{598D2BFE-F648-4D57-8BF1-6DBE9BCE2912}" srcOrd="1" destOrd="0" presId="urn:microsoft.com/office/officeart/2005/8/layout/bProcess3"/>
    <dgm:cxn modelId="{E1CB0D96-C7F1-4915-8A20-25DA5960521B}" srcId="{9EDC0820-0A41-4978-A14B-07222B806A31}" destId="{6CD2607A-FA6B-49EE-A2C0-681F92183C7E}" srcOrd="7" destOrd="0" parTransId="{4FDCCC4A-87E1-437E-B0FA-C8A52249CA3C}" sibTransId="{252702BD-DCAB-4269-8EE1-4C0576FF0293}"/>
    <dgm:cxn modelId="{B8E44C9A-F831-43C1-BBDA-B434D2465770}" type="presOf" srcId="{AB35AA0B-DDB2-48BF-AA65-F654489C85FF}" destId="{A955FF00-B9DD-4847-AB3F-7FFFA9BEC31D}" srcOrd="0" destOrd="0" presId="urn:microsoft.com/office/officeart/2005/8/layout/bProcess3"/>
    <dgm:cxn modelId="{BF07EAA1-F6DA-4826-AD94-9B8C8CCB04A1}" type="presOf" srcId="{F7D9A05B-8FE8-4A30-A06D-C472181E6196}" destId="{CF95CFC4-C25E-4755-B2BB-C79EA8810C03}" srcOrd="0" destOrd="0" presId="urn:microsoft.com/office/officeart/2005/8/layout/bProcess3"/>
    <dgm:cxn modelId="{152FB3A6-A7F1-4BED-9056-370F627028B2}" type="presOf" srcId="{6693FB0B-384E-4EB8-84DF-C9B3EF270BC0}" destId="{EFFE1C5A-A669-4BF0-A084-7941C91E1152}" srcOrd="0" destOrd="0" presId="urn:microsoft.com/office/officeart/2005/8/layout/bProcess3"/>
    <dgm:cxn modelId="{89FD0CA9-D26D-4BA1-9279-13BCAA654581}" type="presOf" srcId="{0C221D1E-B8F4-484E-AB37-D63B0AFEECA4}" destId="{D6C9FE1A-E0CB-4631-8FAD-B8C72177FCFA}" srcOrd="0" destOrd="0" presId="urn:microsoft.com/office/officeart/2005/8/layout/bProcess3"/>
    <dgm:cxn modelId="{CC22C9AA-DB5B-4692-AE2E-CC288729B2E3}" srcId="{9EDC0820-0A41-4978-A14B-07222B806A31}" destId="{ABDA63FC-9C1B-4626-BBA9-46786F790686}" srcOrd="1" destOrd="0" parTransId="{9DD9C134-A130-4681-AD84-975D41BC845D}" sibTransId="{D689D1FE-F413-4954-B928-DFCF527C75C2}"/>
    <dgm:cxn modelId="{8DC5D3AE-844C-4249-8276-026926FCFDBA}" type="presOf" srcId="{42AACF85-97F9-4D24-8896-A7FEBB4188B6}" destId="{B728DC2C-9F99-4478-9D52-D00267891137}" srcOrd="0" destOrd="0" presId="urn:microsoft.com/office/officeart/2005/8/layout/bProcess3"/>
    <dgm:cxn modelId="{BEA0BDB5-1DCE-4AD9-B276-7116230F32FB}" type="presOf" srcId="{28B3A681-D1D5-49BB-91C5-77FACF60C214}" destId="{A4DDCD56-0097-4C86-87AD-6F8DD96971C5}" srcOrd="0" destOrd="0" presId="urn:microsoft.com/office/officeart/2005/8/layout/bProcess3"/>
    <dgm:cxn modelId="{9568BBB7-51ED-4E37-BE73-4DD08882EF27}" type="presOf" srcId="{4BDE1BA7-1A5F-4FDB-B39A-873201C71679}" destId="{8E2C7D1E-4B54-420E-B14F-5ACE94C4013B}" srcOrd="0" destOrd="0" presId="urn:microsoft.com/office/officeart/2005/8/layout/bProcess3"/>
    <dgm:cxn modelId="{990123B8-16F1-4EE0-8801-0F0973C2FF3E}" type="presOf" srcId="{0C221D1E-B8F4-484E-AB37-D63B0AFEECA4}" destId="{3EB5189C-6380-40AF-8530-BAB68483CBF9}" srcOrd="1" destOrd="0" presId="urn:microsoft.com/office/officeart/2005/8/layout/bProcess3"/>
    <dgm:cxn modelId="{C47858B9-1623-4AE0-90E0-FE72C385379F}" type="presOf" srcId="{252702BD-DCAB-4269-8EE1-4C0576FF0293}" destId="{217E8FF9-5483-49C5-81B5-722D71716162}" srcOrd="0" destOrd="0" presId="urn:microsoft.com/office/officeart/2005/8/layout/bProcess3"/>
    <dgm:cxn modelId="{1E42F0D2-F8CE-4907-939F-73C029B53203}" type="presOf" srcId="{6CD2607A-FA6B-49EE-A2C0-681F92183C7E}" destId="{B41C566D-16FB-40C8-802F-D7D1109E9356}" srcOrd="0" destOrd="0" presId="urn:microsoft.com/office/officeart/2005/8/layout/bProcess3"/>
    <dgm:cxn modelId="{1F200AD3-D0DB-4996-89BC-4EBAFC9BFB19}" srcId="{9EDC0820-0A41-4978-A14B-07222B806A31}" destId="{4C53EE72-BD05-4305-A8F8-4817627B1924}" srcOrd="3" destOrd="0" parTransId="{B7C7E16D-2BDF-4CDF-9029-A8BA923F4156}" sibTransId="{28B3A681-D1D5-49BB-91C5-77FACF60C214}"/>
    <dgm:cxn modelId="{594946DF-175F-4665-9EAD-4572DB7C925C}" srcId="{9EDC0820-0A41-4978-A14B-07222B806A31}" destId="{65DAAA43-BAA7-4307-9AF0-F6ADEC29A0A2}" srcOrd="2" destOrd="0" parTransId="{372248A5-BA42-44A9-8CDC-0DC33D814DA2}" sibTransId="{AB35AA0B-DDB2-48BF-AA65-F654489C85FF}"/>
    <dgm:cxn modelId="{2ADC5CE0-8BE9-44D8-A87E-692233EA263F}" type="presOf" srcId="{9EDC0820-0A41-4978-A14B-07222B806A31}" destId="{A3B1255F-997C-48C2-8483-5E0630C30B2F}" srcOrd="0" destOrd="0" presId="urn:microsoft.com/office/officeart/2005/8/layout/bProcess3"/>
    <dgm:cxn modelId="{FA09F8E7-3AA2-416E-8938-EE93DE56476E}" type="presOf" srcId="{4C53EE72-BD05-4305-A8F8-4817627B1924}" destId="{1FDB3793-2D1D-4A22-9659-AF7B30C76856}" srcOrd="0" destOrd="0" presId="urn:microsoft.com/office/officeart/2005/8/layout/bProcess3"/>
    <dgm:cxn modelId="{80B5F8EE-2A13-49A1-9F16-6751DC32C249}" type="presOf" srcId="{B290E308-3A1C-4FBB-9F36-53CF3D0E5073}" destId="{13BE66D5-1FB3-48BC-9759-18546DA26088}" srcOrd="0" destOrd="0" presId="urn:microsoft.com/office/officeart/2005/8/layout/bProcess3"/>
    <dgm:cxn modelId="{78E40BEF-9C8B-4710-B688-378DAAEF1DF8}" type="presOf" srcId="{673B662F-B06B-44BD-93B9-389E5F8DE731}" destId="{08141F8D-8B4B-47AE-B7C9-955367B469DF}" srcOrd="1" destOrd="0" presId="urn:microsoft.com/office/officeart/2005/8/layout/bProcess3"/>
    <dgm:cxn modelId="{167927F1-EB2A-424E-BEF7-D3EF5339BF70}" type="presOf" srcId="{5F3AED98-E5E7-41F9-8932-296FED13074A}" destId="{DD5BE783-8FC3-42A7-B26F-001B7623D44B}" srcOrd="0" destOrd="0" presId="urn:microsoft.com/office/officeart/2005/8/layout/bProcess3"/>
    <dgm:cxn modelId="{ACB7B7FE-17F3-4F50-A5E8-8D43279B6B55}" type="presOf" srcId="{6693FB0B-384E-4EB8-84DF-C9B3EF270BC0}" destId="{A3EF7D96-CA33-42C2-B49C-9C61129C347A}" srcOrd="1" destOrd="0" presId="urn:microsoft.com/office/officeart/2005/8/layout/bProcess3"/>
    <dgm:cxn modelId="{1811F068-F34B-48CB-B8CD-274D66ABC3B7}" type="presParOf" srcId="{A3B1255F-997C-48C2-8483-5E0630C30B2F}" destId="{8E2C7D1E-4B54-420E-B14F-5ACE94C4013B}" srcOrd="0" destOrd="0" presId="urn:microsoft.com/office/officeart/2005/8/layout/bProcess3"/>
    <dgm:cxn modelId="{7CF3501E-F0DD-4949-949D-7231BCA390F6}" type="presParOf" srcId="{A3B1255F-997C-48C2-8483-5E0630C30B2F}" destId="{EFFE1C5A-A669-4BF0-A084-7941C91E1152}" srcOrd="1" destOrd="0" presId="urn:microsoft.com/office/officeart/2005/8/layout/bProcess3"/>
    <dgm:cxn modelId="{CF5D52F6-6E30-4D75-828A-21009D6959AA}" type="presParOf" srcId="{EFFE1C5A-A669-4BF0-A084-7941C91E1152}" destId="{A3EF7D96-CA33-42C2-B49C-9C61129C347A}" srcOrd="0" destOrd="0" presId="urn:microsoft.com/office/officeart/2005/8/layout/bProcess3"/>
    <dgm:cxn modelId="{FF109267-0BFA-4D76-93BF-C88FFC38C036}" type="presParOf" srcId="{A3B1255F-997C-48C2-8483-5E0630C30B2F}" destId="{FAF6882C-3FE2-4E67-AB11-D7C4A393B16D}" srcOrd="2" destOrd="0" presId="urn:microsoft.com/office/officeart/2005/8/layout/bProcess3"/>
    <dgm:cxn modelId="{600F8C99-B60A-481D-AB2D-76ADAB4AAAF7}" type="presParOf" srcId="{A3B1255F-997C-48C2-8483-5E0630C30B2F}" destId="{B53DEABE-B1F8-4D51-9C4C-F3CBDF2E41EB}" srcOrd="3" destOrd="0" presId="urn:microsoft.com/office/officeart/2005/8/layout/bProcess3"/>
    <dgm:cxn modelId="{743E3604-4635-4F7B-B90B-A0ED8944EFA5}" type="presParOf" srcId="{B53DEABE-B1F8-4D51-9C4C-F3CBDF2E41EB}" destId="{270C6D40-B84F-45B2-B810-D3ABDE085223}" srcOrd="0" destOrd="0" presId="urn:microsoft.com/office/officeart/2005/8/layout/bProcess3"/>
    <dgm:cxn modelId="{43BA4BF4-F717-4366-AF06-7A19E930114B}" type="presParOf" srcId="{A3B1255F-997C-48C2-8483-5E0630C30B2F}" destId="{16B3F36F-7A46-4008-A009-B07B107D357E}" srcOrd="4" destOrd="0" presId="urn:microsoft.com/office/officeart/2005/8/layout/bProcess3"/>
    <dgm:cxn modelId="{6C993CBC-EE6C-4600-B11C-E3A8D422758C}" type="presParOf" srcId="{A3B1255F-997C-48C2-8483-5E0630C30B2F}" destId="{A955FF00-B9DD-4847-AB3F-7FFFA9BEC31D}" srcOrd="5" destOrd="0" presId="urn:microsoft.com/office/officeart/2005/8/layout/bProcess3"/>
    <dgm:cxn modelId="{6A9F78D2-5852-4854-B66B-92DE88E4FF7F}" type="presParOf" srcId="{A955FF00-B9DD-4847-AB3F-7FFFA9BEC31D}" destId="{D34593D0-8266-4B5D-B0F8-EE3BEF950B9A}" srcOrd="0" destOrd="0" presId="urn:microsoft.com/office/officeart/2005/8/layout/bProcess3"/>
    <dgm:cxn modelId="{B1F7B2ED-2562-41F0-9C18-335017436FD9}" type="presParOf" srcId="{A3B1255F-997C-48C2-8483-5E0630C30B2F}" destId="{1FDB3793-2D1D-4A22-9659-AF7B30C76856}" srcOrd="6" destOrd="0" presId="urn:microsoft.com/office/officeart/2005/8/layout/bProcess3"/>
    <dgm:cxn modelId="{9AA1D4E7-9C02-45EC-BC05-BB21447B4384}" type="presParOf" srcId="{A3B1255F-997C-48C2-8483-5E0630C30B2F}" destId="{A4DDCD56-0097-4C86-87AD-6F8DD96971C5}" srcOrd="7" destOrd="0" presId="urn:microsoft.com/office/officeart/2005/8/layout/bProcess3"/>
    <dgm:cxn modelId="{DE812545-FF0C-4065-A2F8-B4BF12ABCD1C}" type="presParOf" srcId="{A4DDCD56-0097-4C86-87AD-6F8DD96971C5}" destId="{C7AD451E-54E6-4266-B55E-9CC14EA0F0DA}" srcOrd="0" destOrd="0" presId="urn:microsoft.com/office/officeart/2005/8/layout/bProcess3"/>
    <dgm:cxn modelId="{20290320-F3C7-4783-BD45-A257F715896D}" type="presParOf" srcId="{A3B1255F-997C-48C2-8483-5E0630C30B2F}" destId="{13BE66D5-1FB3-48BC-9759-18546DA26088}" srcOrd="8" destOrd="0" presId="urn:microsoft.com/office/officeart/2005/8/layout/bProcess3"/>
    <dgm:cxn modelId="{82A22327-764B-42F6-82AF-E5689ACE7D69}" type="presParOf" srcId="{A3B1255F-997C-48C2-8483-5E0630C30B2F}" destId="{AE15C21C-7090-410B-B9D0-98A502D14D6C}" srcOrd="9" destOrd="0" presId="urn:microsoft.com/office/officeart/2005/8/layout/bProcess3"/>
    <dgm:cxn modelId="{879BF8BC-B798-4F93-A2E5-49FE354C9199}" type="presParOf" srcId="{AE15C21C-7090-410B-B9D0-98A502D14D6C}" destId="{23E5145F-1345-44F1-850C-E69555FCF976}" srcOrd="0" destOrd="0" presId="urn:microsoft.com/office/officeart/2005/8/layout/bProcess3"/>
    <dgm:cxn modelId="{221B5E68-094E-435C-BE36-72CA89B61094}" type="presParOf" srcId="{A3B1255F-997C-48C2-8483-5E0630C30B2F}" destId="{CF95CFC4-C25E-4755-B2BB-C79EA8810C03}" srcOrd="10" destOrd="0" presId="urn:microsoft.com/office/officeart/2005/8/layout/bProcess3"/>
    <dgm:cxn modelId="{D862F9F8-C37C-45AD-A6DF-B406514BA464}" type="presParOf" srcId="{A3B1255F-997C-48C2-8483-5E0630C30B2F}" destId="{77EC79FE-4FC6-49AF-95FB-B66B013C4B8C}" srcOrd="11" destOrd="0" presId="urn:microsoft.com/office/officeart/2005/8/layout/bProcess3"/>
    <dgm:cxn modelId="{D3D68F73-2181-48D7-9896-D5F02D9D1FB0}" type="presParOf" srcId="{77EC79FE-4FC6-49AF-95FB-B66B013C4B8C}" destId="{598D2BFE-F648-4D57-8BF1-6DBE9BCE2912}" srcOrd="0" destOrd="0" presId="urn:microsoft.com/office/officeart/2005/8/layout/bProcess3"/>
    <dgm:cxn modelId="{7C38F4A6-B118-4ADF-BAE7-99802270179E}" type="presParOf" srcId="{A3B1255F-997C-48C2-8483-5E0630C30B2F}" destId="{B728DC2C-9F99-4478-9D52-D00267891137}" srcOrd="12" destOrd="0" presId="urn:microsoft.com/office/officeart/2005/8/layout/bProcess3"/>
    <dgm:cxn modelId="{80EB19F2-428E-43A2-987E-DD2F89608364}" type="presParOf" srcId="{A3B1255F-997C-48C2-8483-5E0630C30B2F}" destId="{D6C9FE1A-E0CB-4631-8FAD-B8C72177FCFA}" srcOrd="13" destOrd="0" presId="urn:microsoft.com/office/officeart/2005/8/layout/bProcess3"/>
    <dgm:cxn modelId="{63AB8556-0D27-44E9-870C-45B29E27E4A6}" type="presParOf" srcId="{D6C9FE1A-E0CB-4631-8FAD-B8C72177FCFA}" destId="{3EB5189C-6380-40AF-8530-BAB68483CBF9}" srcOrd="0" destOrd="0" presId="urn:microsoft.com/office/officeart/2005/8/layout/bProcess3"/>
    <dgm:cxn modelId="{9D7ADDD7-6250-4E3E-8F74-E3023CD73C9E}" type="presParOf" srcId="{A3B1255F-997C-48C2-8483-5E0630C30B2F}" destId="{B41C566D-16FB-40C8-802F-D7D1109E9356}" srcOrd="14" destOrd="0" presId="urn:microsoft.com/office/officeart/2005/8/layout/bProcess3"/>
    <dgm:cxn modelId="{D8F22AE1-E992-4FC8-B0D7-50B22715A0A2}" type="presParOf" srcId="{A3B1255F-997C-48C2-8483-5E0630C30B2F}" destId="{217E8FF9-5483-49C5-81B5-722D71716162}" srcOrd="15" destOrd="0" presId="urn:microsoft.com/office/officeart/2005/8/layout/bProcess3"/>
    <dgm:cxn modelId="{90CEC6E1-3402-4D7F-A3BD-621FA55A4442}" type="presParOf" srcId="{217E8FF9-5483-49C5-81B5-722D71716162}" destId="{4E6A988F-D331-4589-AB7A-E0E13DBBCE25}" srcOrd="0" destOrd="0" presId="urn:microsoft.com/office/officeart/2005/8/layout/bProcess3"/>
    <dgm:cxn modelId="{40657D58-1802-48C0-8DB3-D03059ECB48C}" type="presParOf" srcId="{A3B1255F-997C-48C2-8483-5E0630C30B2F}" destId="{25096741-7959-4CE2-9474-A232317934FE}" srcOrd="16" destOrd="0" presId="urn:microsoft.com/office/officeart/2005/8/layout/bProcess3"/>
    <dgm:cxn modelId="{E0899995-FEAE-46A1-80DE-25A5E344B742}" type="presParOf" srcId="{A3B1255F-997C-48C2-8483-5E0630C30B2F}" destId="{4446485B-368A-4C6D-B8FE-55B6598EE472}" srcOrd="17" destOrd="0" presId="urn:microsoft.com/office/officeart/2005/8/layout/bProcess3"/>
    <dgm:cxn modelId="{1BCAF122-080F-4CB6-9650-7F240863AA3F}" type="presParOf" srcId="{4446485B-368A-4C6D-B8FE-55B6598EE472}" destId="{08141F8D-8B4B-47AE-B7C9-955367B469DF}" srcOrd="0" destOrd="0" presId="urn:microsoft.com/office/officeart/2005/8/layout/bProcess3"/>
    <dgm:cxn modelId="{168F5AEE-FA6B-45B1-ACD2-0258EB8214B8}" type="presParOf" srcId="{A3B1255F-997C-48C2-8483-5E0630C30B2F}" destId="{DD5BE783-8FC3-42A7-B26F-001B7623D44B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E1C5A-A669-4BF0-A084-7941C91E1152}">
      <dsp:nvSpPr>
        <dsp:cNvPr id="0" name=""/>
        <dsp:cNvSpPr/>
      </dsp:nvSpPr>
      <dsp:spPr>
        <a:xfrm>
          <a:off x="1718418" y="749360"/>
          <a:ext cx="364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90876" y="793104"/>
        <a:ext cx="19764" cy="3952"/>
      </dsp:txXfrm>
    </dsp:sp>
    <dsp:sp modelId="{8E2C7D1E-4B54-420E-B14F-5ACE94C4013B}">
      <dsp:nvSpPr>
        <dsp:cNvPr id="0" name=""/>
        <dsp:cNvSpPr/>
      </dsp:nvSpPr>
      <dsp:spPr>
        <a:xfrm>
          <a:off x="1604" y="279496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March 4: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CMS issues guidance on screening entrants to nursing homes based on CDC recommendations</a:t>
          </a:r>
        </a:p>
      </dsp:txBody>
      <dsp:txXfrm>
        <a:off x="1604" y="279496"/>
        <a:ext cx="1718613" cy="1031168"/>
      </dsp:txXfrm>
    </dsp:sp>
    <dsp:sp modelId="{B53DEABE-B1F8-4D51-9C4C-F3CBDF2E41EB}">
      <dsp:nvSpPr>
        <dsp:cNvPr id="0" name=""/>
        <dsp:cNvSpPr/>
      </dsp:nvSpPr>
      <dsp:spPr>
        <a:xfrm>
          <a:off x="3832312" y="749360"/>
          <a:ext cx="364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04771" y="793104"/>
        <a:ext cx="19764" cy="3952"/>
      </dsp:txXfrm>
    </dsp:sp>
    <dsp:sp modelId="{FAF6882C-3FE2-4E67-AB11-D7C4A393B16D}">
      <dsp:nvSpPr>
        <dsp:cNvPr id="0" name=""/>
        <dsp:cNvSpPr/>
      </dsp:nvSpPr>
      <dsp:spPr>
        <a:xfrm>
          <a:off x="2115499" y="279496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March 10: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CMS issues guidance related to PPE use and optimization</a:t>
          </a:r>
        </a:p>
      </dsp:txBody>
      <dsp:txXfrm>
        <a:off x="2115499" y="279496"/>
        <a:ext cx="1718613" cy="1031168"/>
      </dsp:txXfrm>
    </dsp:sp>
    <dsp:sp modelId="{A955FF00-B9DD-4847-AB3F-7FFFA9BEC31D}">
      <dsp:nvSpPr>
        <dsp:cNvPr id="0" name=""/>
        <dsp:cNvSpPr/>
      </dsp:nvSpPr>
      <dsp:spPr>
        <a:xfrm>
          <a:off x="5946207" y="749360"/>
          <a:ext cx="364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18666" y="793104"/>
        <a:ext cx="19764" cy="3952"/>
      </dsp:txXfrm>
    </dsp:sp>
    <dsp:sp modelId="{16B3F36F-7A46-4008-A009-B07B107D357E}">
      <dsp:nvSpPr>
        <dsp:cNvPr id="0" name=""/>
        <dsp:cNvSpPr/>
      </dsp:nvSpPr>
      <dsp:spPr>
        <a:xfrm>
          <a:off x="4229394" y="279496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March 13: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CMS issues guidance for a nationwide restriction on nonessential medical staff and visitors, except in compassionate care situations</a:t>
          </a:r>
        </a:p>
      </dsp:txBody>
      <dsp:txXfrm>
        <a:off x="4229394" y="279496"/>
        <a:ext cx="1718613" cy="1031168"/>
      </dsp:txXfrm>
    </dsp:sp>
    <dsp:sp modelId="{A4DDCD56-0097-4C86-87AD-6F8DD96971C5}">
      <dsp:nvSpPr>
        <dsp:cNvPr id="0" name=""/>
        <dsp:cNvSpPr/>
      </dsp:nvSpPr>
      <dsp:spPr>
        <a:xfrm>
          <a:off x="860911" y="1308864"/>
          <a:ext cx="6341684" cy="364681"/>
        </a:xfrm>
        <a:custGeom>
          <a:avLst/>
          <a:gdLst/>
          <a:ahLst/>
          <a:cxnLst/>
          <a:rect l="0" t="0" r="0" b="0"/>
          <a:pathLst>
            <a:path>
              <a:moveTo>
                <a:pt x="6341684" y="0"/>
              </a:moveTo>
              <a:lnTo>
                <a:pt x="6341684" y="199440"/>
              </a:lnTo>
              <a:lnTo>
                <a:pt x="0" y="199440"/>
              </a:lnTo>
              <a:lnTo>
                <a:pt x="0" y="36468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903" y="1489228"/>
        <a:ext cx="317699" cy="3952"/>
      </dsp:txXfrm>
    </dsp:sp>
    <dsp:sp modelId="{1FDB3793-2D1D-4A22-9659-AF7B30C76856}">
      <dsp:nvSpPr>
        <dsp:cNvPr id="0" name=""/>
        <dsp:cNvSpPr/>
      </dsp:nvSpPr>
      <dsp:spPr>
        <a:xfrm>
          <a:off x="6343288" y="279496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March 20: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CMS suspends routine inspections and implements a new inspection tool</a:t>
          </a:r>
        </a:p>
      </dsp:txBody>
      <dsp:txXfrm>
        <a:off x="6343288" y="279496"/>
        <a:ext cx="1718613" cy="1031168"/>
      </dsp:txXfrm>
    </dsp:sp>
    <dsp:sp modelId="{AE15C21C-7090-410B-B9D0-98A502D14D6C}">
      <dsp:nvSpPr>
        <dsp:cNvPr id="0" name=""/>
        <dsp:cNvSpPr/>
      </dsp:nvSpPr>
      <dsp:spPr>
        <a:xfrm>
          <a:off x="1718418" y="2175809"/>
          <a:ext cx="364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90876" y="2219553"/>
        <a:ext cx="19764" cy="3952"/>
      </dsp:txXfrm>
    </dsp:sp>
    <dsp:sp modelId="{13BE66D5-1FB3-48BC-9759-18546DA26088}">
      <dsp:nvSpPr>
        <dsp:cNvPr id="0" name=""/>
        <dsp:cNvSpPr/>
      </dsp:nvSpPr>
      <dsp:spPr>
        <a:xfrm>
          <a:off x="1604" y="1705945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April 2: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CMS and CDC issue recommendations to state and local governments to mitigate disease spread in nursing homes</a:t>
          </a:r>
        </a:p>
      </dsp:txBody>
      <dsp:txXfrm>
        <a:off x="1604" y="1705945"/>
        <a:ext cx="1718613" cy="1031168"/>
      </dsp:txXfrm>
    </dsp:sp>
    <dsp:sp modelId="{77EC79FE-4FC6-49AF-95FB-B66B013C4B8C}">
      <dsp:nvSpPr>
        <dsp:cNvPr id="0" name=""/>
        <dsp:cNvSpPr/>
      </dsp:nvSpPr>
      <dsp:spPr>
        <a:xfrm>
          <a:off x="3832312" y="2175809"/>
          <a:ext cx="364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04771" y="2219553"/>
        <a:ext cx="19764" cy="3952"/>
      </dsp:txXfrm>
    </dsp:sp>
    <dsp:sp modelId="{CF95CFC4-C25E-4755-B2BB-C79EA8810C03}">
      <dsp:nvSpPr>
        <dsp:cNvPr id="0" name=""/>
        <dsp:cNvSpPr/>
      </dsp:nvSpPr>
      <dsp:spPr>
        <a:xfrm>
          <a:off x="2115499" y="1705945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April 19: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CMS announces new rules requiring nursing homes to report COVID-19 cases to CDC as well as residents and their families</a:t>
          </a:r>
        </a:p>
      </dsp:txBody>
      <dsp:txXfrm>
        <a:off x="2115499" y="1705945"/>
        <a:ext cx="1718613" cy="1031168"/>
      </dsp:txXfrm>
    </dsp:sp>
    <dsp:sp modelId="{D6C9FE1A-E0CB-4631-8FAD-B8C72177FCFA}">
      <dsp:nvSpPr>
        <dsp:cNvPr id="0" name=""/>
        <dsp:cNvSpPr/>
      </dsp:nvSpPr>
      <dsp:spPr>
        <a:xfrm>
          <a:off x="5946207" y="2175809"/>
          <a:ext cx="364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18666" y="2219553"/>
        <a:ext cx="19764" cy="3952"/>
      </dsp:txXfrm>
    </dsp:sp>
    <dsp:sp modelId="{B728DC2C-9F99-4478-9D52-D00267891137}">
      <dsp:nvSpPr>
        <dsp:cNvPr id="0" name=""/>
        <dsp:cNvSpPr/>
      </dsp:nvSpPr>
      <dsp:spPr>
        <a:xfrm>
          <a:off x="4229394" y="1705945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May 1</a:t>
          </a:r>
          <a:r>
            <a:rPr lang="en-US" sz="900" kern="1200" dirty="0">
              <a:solidFill>
                <a:schemeClr val="tx1"/>
              </a:solidFill>
            </a:rPr>
            <a:t>:                                               Interim Final Rule is implemented which requires reporting of COVID-19 cases and deaths</a:t>
          </a:r>
        </a:p>
      </dsp:txBody>
      <dsp:txXfrm>
        <a:off x="4229394" y="1705945"/>
        <a:ext cx="1718613" cy="1031168"/>
      </dsp:txXfrm>
    </dsp:sp>
    <dsp:sp modelId="{217E8FF9-5483-49C5-81B5-722D71716162}">
      <dsp:nvSpPr>
        <dsp:cNvPr id="0" name=""/>
        <dsp:cNvSpPr/>
      </dsp:nvSpPr>
      <dsp:spPr>
        <a:xfrm>
          <a:off x="860911" y="2735314"/>
          <a:ext cx="6341684" cy="364681"/>
        </a:xfrm>
        <a:custGeom>
          <a:avLst/>
          <a:gdLst/>
          <a:ahLst/>
          <a:cxnLst/>
          <a:rect l="0" t="0" r="0" b="0"/>
          <a:pathLst>
            <a:path>
              <a:moveTo>
                <a:pt x="6341684" y="0"/>
              </a:moveTo>
              <a:lnTo>
                <a:pt x="6341684" y="199440"/>
              </a:lnTo>
              <a:lnTo>
                <a:pt x="0" y="199440"/>
              </a:lnTo>
              <a:lnTo>
                <a:pt x="0" y="36468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903" y="2915678"/>
        <a:ext cx="317699" cy="3952"/>
      </dsp:txXfrm>
    </dsp:sp>
    <dsp:sp modelId="{B41C566D-16FB-40C8-802F-D7D1109E9356}">
      <dsp:nvSpPr>
        <dsp:cNvPr id="0" name=""/>
        <dsp:cNvSpPr/>
      </dsp:nvSpPr>
      <dsp:spPr>
        <a:xfrm>
          <a:off x="6343288" y="1705945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May 6:                                         </a:t>
          </a:r>
          <a:r>
            <a:rPr lang="en-US" sz="900" kern="1200" dirty="0">
              <a:solidFill>
                <a:schemeClr val="tx1"/>
              </a:solidFill>
            </a:rPr>
            <a:t>CMS releases directive to State Survey Agency leaders with instructions on new reporting criteria</a:t>
          </a:r>
        </a:p>
      </dsp:txBody>
      <dsp:txXfrm>
        <a:off x="6343288" y="1705945"/>
        <a:ext cx="1718613" cy="1031168"/>
      </dsp:txXfrm>
    </dsp:sp>
    <dsp:sp modelId="{4446485B-368A-4C6D-B8FE-55B6598EE472}">
      <dsp:nvSpPr>
        <dsp:cNvPr id="0" name=""/>
        <dsp:cNvSpPr/>
      </dsp:nvSpPr>
      <dsp:spPr>
        <a:xfrm>
          <a:off x="1718418" y="3602259"/>
          <a:ext cx="364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90876" y="3646002"/>
        <a:ext cx="19764" cy="3952"/>
      </dsp:txXfrm>
    </dsp:sp>
    <dsp:sp modelId="{25096741-7959-4CE2-9474-A232317934FE}">
      <dsp:nvSpPr>
        <dsp:cNvPr id="0" name=""/>
        <dsp:cNvSpPr/>
      </dsp:nvSpPr>
      <dsp:spPr>
        <a:xfrm>
          <a:off x="1604" y="3132395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May 13:                                    </a:t>
          </a:r>
          <a:r>
            <a:rPr lang="en-US" sz="900" kern="1200" dirty="0">
              <a:solidFill>
                <a:schemeClr val="tx1"/>
              </a:solidFill>
            </a:rPr>
            <a:t>CMS publishes toolkit with resources for nursing home personnel that details best practices and state-based task forces</a:t>
          </a:r>
        </a:p>
      </dsp:txBody>
      <dsp:txXfrm>
        <a:off x="1604" y="3132395"/>
        <a:ext cx="1718613" cy="1031168"/>
      </dsp:txXfrm>
    </dsp:sp>
    <dsp:sp modelId="{DD5BE783-8FC3-42A7-B26F-001B7623D44B}">
      <dsp:nvSpPr>
        <dsp:cNvPr id="0" name=""/>
        <dsp:cNvSpPr/>
      </dsp:nvSpPr>
      <dsp:spPr>
        <a:xfrm>
          <a:off x="2115499" y="3132395"/>
          <a:ext cx="1718613" cy="10311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June 1:                                    </a:t>
          </a:r>
          <a:r>
            <a:rPr lang="en-US" sz="900" kern="1200" dirty="0">
              <a:solidFill>
                <a:schemeClr val="tx1"/>
              </a:solidFill>
            </a:rPr>
            <a:t>CMS provides information to nursing homes regarding COVID-19 surveys and inspections; CARES Act funding; and quality improvement attempts</a:t>
          </a:r>
        </a:p>
      </dsp:txBody>
      <dsp:txXfrm>
        <a:off x="2115499" y="3132395"/>
        <a:ext cx="1718613" cy="1031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edicare.gov/Nursing-Home-Compare/Star-Ratings/ax9d-vq6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newsroom/press-releases/trump-administration-announces-new-nursing-homes-covid-19-transparency-effort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ms.gov/newsroom/press-releases/trump-administration-unveils-enhanced-enforcement-actions-based-nursing-home-covid-19-data-and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hcp/long-term-care.html?CDC_AA_refVal=https://www.cdc.gov/coronavirus/2019-ncov/healthcare-facilities/prevent-spread-in-long-term-care-facilities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re/issue-brief/data-note-requirements-for-nursing-homes-and-assisted-living-facilities-in-response-to-covid-19-vary-across-state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re/issue-brief/data-note-requirements-for-nursing-homes-and-assisted-living-facilities-in-response-to-covid-19-vary-across-state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re/issue-brief/data-note-requirements-for-nursing-homes-and-assisted-living-facilities-in-response-to-covid-19-vary-across-state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“Long Term Care Facility Reporting on COVID-19,” CMS, Accessed June 9, 2020,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https://www.cms.gov/files/document/covid-nursing-home-reporting-numbers-5-31-20.pdf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Provisional COVID-19 Death Counts by Place of Death and State,” </a:t>
            </a:r>
            <a:r>
              <a:rPr lang="en-US" dirty="0"/>
              <a:t>CDC, Accessed June 10, 2020,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https://data.cdc.gov/NCHS/Provisional-COVID-19-Death-Counts-by-Place-of-Deat/uggs-hy5q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4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“Provisional Death Counts for Coronavirus Disease (COVID-19),” CDC, Accessed June 10, 2020,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https://data.cdc.gov/NCHS/Provisional-COVID-19-Death-Counts-by-Sex-Age-and-S/9bhg-hcku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2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“COVID-19 Nursing Home Data,” CMS.gov, Accessed June 10, 2020,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https://data.cms.gov/stories/s/COVID-19-Nursing-Home-Data/bkwz-xpvg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9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“Star Ratings,” Medicare.gov, Accessed June 10, 2020, </a:t>
            </a:r>
          </a:p>
          <a:p>
            <a:r>
              <a:rPr lang="en-US" dirty="0">
                <a:hlinkClick r:id="rId3"/>
              </a:rPr>
              <a:t>https://data.medicare.gov/Nursing-Home-Compare/Star-Ratings/ax9d-vq6k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“COVID-19 Nursing Home Data,” CMS.gov, Accessed June 10, 2020,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https://data.cms.gov/stories/s/COVID-19-Nursing-Home-Data/bkwz-xpvg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0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“Trump Administration Announces New Nursing Homes COVID-19 Transparency Effort,” CMS, April 19,</a:t>
            </a:r>
            <a:r>
              <a:rPr lang="en-US" baseline="0" dirty="0"/>
              <a:t> 2020,</a:t>
            </a:r>
          </a:p>
          <a:p>
            <a:r>
              <a:rPr lang="en-US" dirty="0">
                <a:hlinkClick r:id="rId3"/>
              </a:rPr>
              <a:t>https://www.cms.gov/newsroom/press-releases/trump-administration-announces-new-nursing-homes-covid-19-transparency-effort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 Administration Unveils Enhanced Enforcement Actions Based on Nursing Home COVID-19 Data and Inspection Results,” </a:t>
            </a:r>
            <a:r>
              <a:rPr lang="en-US" dirty="0"/>
              <a:t>CMS, June 1,</a:t>
            </a:r>
            <a:r>
              <a:rPr lang="en-US" baseline="0" dirty="0"/>
              <a:t> 2020,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4"/>
              </a:rPr>
              <a:t>https://www.cms.gov/newsroom/press-releases/trump-administration-unveils-enhanced-enforcement-actions-based-nursing-home-covid-19-data-and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0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“Preparing for COVID-19: Long-term Care Facilities, Nursing Homes,” CDC, Accessed June 9,</a:t>
            </a:r>
            <a:r>
              <a:rPr lang="en-US" baseline="0" dirty="0"/>
              <a:t> 2020,</a:t>
            </a:r>
          </a:p>
          <a:p>
            <a:r>
              <a:rPr lang="en-US" dirty="0">
                <a:hlinkClick r:id="rId3"/>
              </a:rPr>
              <a:t>https://www.cdc.gov/coronavirus/2019-ncov/hcp/long-term-care.html?CDC_AA_refVal=https%3A%2F%2Fwww.cdc.gov%2Fcoronavirus%2F2019-ncov%2Fhealthcare-facilities%2Fprevent-spread-in-long-term-care-facilities.html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10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“Data Note: Requirements for Nursing Homes and Assisted Living Facilities in Response to COVID-19 Vary Across States,” Kaiser Family Foundation,</a:t>
            </a:r>
            <a:r>
              <a:rPr lang="en-US" baseline="0" dirty="0"/>
              <a:t> April 28, 2020,</a:t>
            </a:r>
          </a:p>
          <a:p>
            <a:r>
              <a:rPr lang="en-US" dirty="0">
                <a:hlinkClick r:id="rId3"/>
              </a:rPr>
              <a:t>https://www.kff.org/medicare/issue-brief/data-note-requirements-for-nursing-homes-and-assisted-living-facilities-in-response-to-covid-19-vary-across-states/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4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“Data Note: Requirements for Nursing Homes and Assisted Living Facilities in Response to COVID-19 Vary Across States,” Kaiser Family Foundation,</a:t>
            </a:r>
            <a:r>
              <a:rPr lang="en-US" baseline="0" dirty="0"/>
              <a:t> April 28, 2020,</a:t>
            </a:r>
          </a:p>
          <a:p>
            <a:r>
              <a:rPr lang="en-US" dirty="0">
                <a:hlinkClick r:id="rId3"/>
              </a:rPr>
              <a:t>https://www.kff.org/medicare/issue-brief/data-note-requirements-for-nursing-homes-and-assisted-living-facilities-in-response-to-covid-19-vary-across-states/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97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“Data Note: Requirements for Nursing Homes and Assisted Living Facilities in Response to COVID-19 Vary Across States,” Kaiser Family Foundation,</a:t>
            </a:r>
            <a:r>
              <a:rPr lang="en-US" baseline="0" dirty="0"/>
              <a:t> April 28, 2020,</a:t>
            </a:r>
          </a:p>
          <a:p>
            <a:r>
              <a:rPr lang="en-US" dirty="0">
                <a:hlinkClick r:id="rId3"/>
              </a:rPr>
              <a:t>https://www.kff.org/medicare/issue-brief/data-note-requirements-for-nursing-homes-and-assisted-living-facilities-in-response-to-covid-19-vary-across-states/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8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Coronavirus – impact on long term and elder care facilities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+mj-lt"/>
                <a:ea typeface="MS PGothic" panose="020B0600070205080204" pitchFamily="34" charset="-128"/>
                <a:cs typeface="Georgia"/>
              </a:rPr>
              <a:t>An overview of state and federal action to protect long term care facilities during the pandemic and a breakdown of the impact of COVID-19 on elderly populations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June 11, 2020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+mj-lt"/>
                <a:ea typeface="MS PGothic" panose="020B0600070205080204" pitchFamily="34" charset="-128"/>
                <a:cs typeface="Georgia"/>
              </a:rPr>
              <a:t>Molly Newell</a:t>
            </a: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Guidance on screening protocol in elder care facilities, by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572000" y="1925045"/>
            <a:ext cx="1" cy="402336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1620" y="1628027"/>
            <a:ext cx="3715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2F2F2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No guidance    </a:t>
            </a:r>
            <a:r>
              <a:rPr lang="en-US" sz="1000" dirty="0">
                <a:solidFill>
                  <a:srgbClr val="C8D8DA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Recommended    </a:t>
            </a:r>
            <a:r>
              <a:rPr lang="en-US" sz="1000" dirty="0">
                <a:solidFill>
                  <a:srgbClr val="769DA3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Required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1620" y="1373781"/>
            <a:ext cx="3622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KAISER FAMILY FOUNDATION, AS OF APRIL 28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0512" y="6214565"/>
            <a:ext cx="15744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Kaiser Family Foundation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512" y="6425067"/>
            <a:ext cx="605743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May 1, 2020.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8696" y="1973170"/>
            <a:ext cx="4084387" cy="3817872"/>
            <a:chOff x="408696" y="1973170"/>
            <a:chExt cx="4084387" cy="3817872"/>
          </a:xfrm>
        </p:grpSpPr>
        <p:sp>
          <p:nvSpPr>
            <p:cNvPr id="7" name="TextBox 6"/>
            <p:cNvSpPr txBox="1"/>
            <p:nvPr/>
          </p:nvSpPr>
          <p:spPr>
            <a:xfrm>
              <a:off x="1187747" y="1973170"/>
              <a:ext cx="25747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Verdana" panose="020B0604030504040204" pitchFamily="34" charset="0"/>
                  <a:ea typeface="Verdana" panose="020B0604030504040204" pitchFamily="34" charset="0"/>
                </a:rPr>
                <a:t>Assisted Living Facilities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l="3416" t="24633" r="56778" b="10607"/>
            <a:stretch/>
          </p:blipFill>
          <p:spPr>
            <a:xfrm>
              <a:off x="431762" y="2420831"/>
              <a:ext cx="4061321" cy="2712043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08696" y="5190878"/>
              <a:ext cx="398114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Require: </a:t>
              </a:r>
              <a:r>
                <a:rPr lang="en-U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15</a:t>
              </a:r>
              <a:endParaRPr lang="en-U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n-U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Recommend: </a:t>
              </a:r>
              <a:r>
                <a:rPr lang="en-U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25</a:t>
              </a:r>
              <a:endParaRPr lang="en-U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n-U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No guidance: </a:t>
              </a:r>
              <a:r>
                <a:rPr lang="en-U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11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07860" y="1973170"/>
            <a:ext cx="4123764" cy="3817872"/>
            <a:chOff x="4607860" y="1973170"/>
            <a:chExt cx="4123764" cy="3817872"/>
          </a:xfrm>
        </p:grpSpPr>
        <p:sp>
          <p:nvSpPr>
            <p:cNvPr id="9" name="TextBox 8"/>
            <p:cNvSpPr txBox="1"/>
            <p:nvPr/>
          </p:nvSpPr>
          <p:spPr>
            <a:xfrm>
              <a:off x="5453214" y="1973170"/>
              <a:ext cx="25747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Verdana" panose="020B0604030504040204" pitchFamily="34" charset="0"/>
                  <a:ea typeface="Verdana" panose="020B0604030504040204" pitchFamily="34" charset="0"/>
                </a:rPr>
                <a:t>Nursing Facilities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/>
            <a:srcRect l="3845" t="22936" r="56603" b="10693"/>
            <a:stretch/>
          </p:blipFill>
          <p:spPr>
            <a:xfrm>
              <a:off x="4671688" y="2336414"/>
              <a:ext cx="4059936" cy="279646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607860" y="5190878"/>
              <a:ext cx="398114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Require: </a:t>
              </a:r>
              <a:r>
                <a:rPr lang="en-U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17</a:t>
              </a:r>
              <a:endParaRPr lang="en-U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n-U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Recommend: </a:t>
              </a:r>
              <a:r>
                <a:rPr lang="en-U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24</a:t>
              </a:r>
              <a:endParaRPr lang="en-U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n-U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No guidance: </a:t>
              </a:r>
              <a:r>
                <a:rPr lang="en-U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01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 23% of COVID-19 deaths have occurred in long-term care facilities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0469" y="6132313"/>
            <a:ext cx="6181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*Nursing homes were not required to report COVID-19 cases and associated deaths prior to May to CMS. </a:t>
            </a:r>
          </a:p>
          <a:p>
            <a:r>
              <a:rPr lang="en-US" sz="700" dirty="0">
                <a:solidFill>
                  <a:schemeClr val="bg2"/>
                </a:solidFill>
              </a:rPr>
              <a:t>Sources: CMS, CDC.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635" y="6412319"/>
            <a:ext cx="30099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Slide last updated on: June 8, 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583" y="2943551"/>
            <a:ext cx="7303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Shares of provisional death count from COVID-19, by place of death</a:t>
            </a:r>
          </a:p>
          <a:p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0469" y="3190572"/>
            <a:ext cx="40290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CDC, AS OF JUNE 6, 2020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3582" y="1367002"/>
            <a:ext cx="3857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Fast Facts: COVID-19 toll on nursing homes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5F8653D-6A15-4CDF-94DB-BFB2A551C9F1}"/>
              </a:ext>
            </a:extLst>
          </p:cNvPr>
          <p:cNvGrpSpPr/>
          <p:nvPr/>
        </p:nvGrpSpPr>
        <p:grpSpPr>
          <a:xfrm>
            <a:off x="4670900" y="1755028"/>
            <a:ext cx="1960575" cy="1008675"/>
            <a:chOff x="4718180" y="1723956"/>
            <a:chExt cx="1960575" cy="1008675"/>
          </a:xfrm>
        </p:grpSpPr>
        <p:grpSp>
          <p:nvGrpSpPr>
            <p:cNvPr id="6" name="Group 5"/>
            <p:cNvGrpSpPr/>
            <p:nvPr/>
          </p:nvGrpSpPr>
          <p:grpSpPr>
            <a:xfrm>
              <a:off x="4718180" y="1862578"/>
              <a:ext cx="1960575" cy="709496"/>
              <a:chOff x="1133175" y="4271514"/>
              <a:chExt cx="2791943" cy="709496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624309" y="4271514"/>
                <a:ext cx="18567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31,782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33175" y="4673233"/>
                <a:ext cx="27919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confirmed deaths</a:t>
                </a:r>
              </a:p>
            </p:txBody>
          </p:sp>
        </p:grpSp>
        <p:sp>
          <p:nvSpPr>
            <p:cNvPr id="21" name="Rounded Rectangle 20"/>
            <p:cNvSpPr/>
            <p:nvPr/>
          </p:nvSpPr>
          <p:spPr>
            <a:xfrm>
              <a:off x="4799504" y="1723956"/>
              <a:ext cx="1855983" cy="1008675"/>
            </a:xfrm>
            <a:prstGeom prst="round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77C445-C2E1-4C02-9635-13FD4633D94F}"/>
              </a:ext>
            </a:extLst>
          </p:cNvPr>
          <p:cNvGrpSpPr/>
          <p:nvPr/>
        </p:nvGrpSpPr>
        <p:grpSpPr>
          <a:xfrm>
            <a:off x="2646701" y="1756000"/>
            <a:ext cx="1855983" cy="1061952"/>
            <a:chOff x="2640891" y="1723956"/>
            <a:chExt cx="1855983" cy="1061952"/>
          </a:xfrm>
        </p:grpSpPr>
        <p:grpSp>
          <p:nvGrpSpPr>
            <p:cNvPr id="16" name="Group 15"/>
            <p:cNvGrpSpPr/>
            <p:nvPr/>
          </p:nvGrpSpPr>
          <p:grpSpPr>
            <a:xfrm>
              <a:off x="2838929" y="1887812"/>
              <a:ext cx="1436637" cy="898096"/>
              <a:chOff x="3415323" y="1705057"/>
              <a:chExt cx="2667974" cy="898096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3458534" y="1705057"/>
                <a:ext cx="2624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91.2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15323" y="2079933"/>
                <a:ext cx="26247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cases per 1,000 residents</a:t>
                </a:r>
              </a:p>
            </p:txBody>
          </p:sp>
        </p:grpSp>
        <p:sp>
          <p:nvSpPr>
            <p:cNvPr id="22" name="Rounded Rectangle 21"/>
            <p:cNvSpPr/>
            <p:nvPr/>
          </p:nvSpPr>
          <p:spPr>
            <a:xfrm>
              <a:off x="2640891" y="1723956"/>
              <a:ext cx="1855983" cy="1008675"/>
            </a:xfrm>
            <a:prstGeom prst="round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996AEC6-2CF0-4442-B137-08334D0C5C37}"/>
              </a:ext>
            </a:extLst>
          </p:cNvPr>
          <p:cNvGrpSpPr/>
          <p:nvPr/>
        </p:nvGrpSpPr>
        <p:grpSpPr>
          <a:xfrm>
            <a:off x="542454" y="1755028"/>
            <a:ext cx="1855983" cy="1008675"/>
            <a:chOff x="482278" y="1723956"/>
            <a:chExt cx="1855983" cy="1008675"/>
          </a:xfrm>
        </p:grpSpPr>
        <p:grpSp>
          <p:nvGrpSpPr>
            <p:cNvPr id="24" name="Group 23"/>
            <p:cNvGrpSpPr/>
            <p:nvPr/>
          </p:nvGrpSpPr>
          <p:grpSpPr>
            <a:xfrm>
              <a:off x="575268" y="1890626"/>
              <a:ext cx="1670005" cy="694272"/>
              <a:chOff x="495300" y="1915834"/>
              <a:chExt cx="2101989" cy="69427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495300" y="1915834"/>
                <a:ext cx="21019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95,515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95300" y="2302329"/>
                <a:ext cx="21019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confirmed cases</a:t>
                </a:r>
              </a:p>
            </p:txBody>
          </p:sp>
        </p:grpSp>
        <p:sp>
          <p:nvSpPr>
            <p:cNvPr id="25" name="Rounded Rectangle 24"/>
            <p:cNvSpPr/>
            <p:nvPr/>
          </p:nvSpPr>
          <p:spPr>
            <a:xfrm>
              <a:off x="482278" y="1723956"/>
              <a:ext cx="1855983" cy="1008675"/>
            </a:xfrm>
            <a:prstGeom prst="round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320C5A-759C-4190-B9FF-CDCE3B8F2D7F}"/>
              </a:ext>
            </a:extLst>
          </p:cNvPr>
          <p:cNvGrpSpPr/>
          <p:nvPr/>
        </p:nvGrpSpPr>
        <p:grpSpPr>
          <a:xfrm>
            <a:off x="6875641" y="1738366"/>
            <a:ext cx="1855983" cy="1061952"/>
            <a:chOff x="2640891" y="1723956"/>
            <a:chExt cx="1855983" cy="106195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7AF44B1-602D-482E-B774-D2702755B873}"/>
                </a:ext>
              </a:extLst>
            </p:cNvPr>
            <p:cNvGrpSpPr/>
            <p:nvPr/>
          </p:nvGrpSpPr>
          <p:grpSpPr>
            <a:xfrm>
              <a:off x="2774374" y="1887812"/>
              <a:ext cx="1608665" cy="898096"/>
              <a:chOff x="3295438" y="1705057"/>
              <a:chExt cx="2987447" cy="898096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FD9320B-05F6-4AAE-A139-2A1E9C0AF633}"/>
                  </a:ext>
                </a:extLst>
              </p:cNvPr>
              <p:cNvSpPr txBox="1"/>
              <p:nvPr/>
            </p:nvSpPr>
            <p:spPr>
              <a:xfrm>
                <a:off x="3458534" y="1705057"/>
                <a:ext cx="2624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30.2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A8CBBB-CA22-4121-A000-E7986B19A168}"/>
                  </a:ext>
                </a:extLst>
              </p:cNvPr>
              <p:cNvSpPr txBox="1"/>
              <p:nvPr/>
            </p:nvSpPr>
            <p:spPr>
              <a:xfrm>
                <a:off x="3295438" y="2079933"/>
                <a:ext cx="2987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deaths per 1,000 residents</a:t>
                </a:r>
              </a:p>
            </p:txBody>
          </p:sp>
        </p:grpSp>
        <p:sp>
          <p:nvSpPr>
            <p:cNvPr id="35" name="Rounded Rectangle 21">
              <a:extLst>
                <a:ext uri="{FF2B5EF4-FFF2-40B4-BE49-F238E27FC236}">
                  <a16:creationId xmlns:a16="http://schemas.microsoft.com/office/drawing/2014/main" id="{115D4F90-3765-426B-A511-49722AFFF48C}"/>
                </a:ext>
              </a:extLst>
            </p:cNvPr>
            <p:cNvSpPr/>
            <p:nvPr/>
          </p:nvSpPr>
          <p:spPr>
            <a:xfrm>
              <a:off x="2640891" y="1723956"/>
              <a:ext cx="1855983" cy="1008675"/>
            </a:xfrm>
            <a:prstGeom prst="round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8" name="Content Placeholder 6">
            <a:extLst>
              <a:ext uri="{FF2B5EF4-FFF2-40B4-BE49-F238E27FC236}">
                <a16:creationId xmlns:a16="http://schemas.microsoft.com/office/drawing/2014/main" id="{FE23EA85-F84D-4BFC-9BAE-C809EAAE84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403210"/>
              </p:ext>
            </p:extLst>
          </p:nvPr>
        </p:nvGraphicFramePr>
        <p:xfrm>
          <a:off x="401620" y="3302435"/>
          <a:ext cx="8412480" cy="2874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28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83903" y="1885071"/>
          <a:ext cx="8247721" cy="432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Americans 65 and over account for over 80% of COVID-19 deaths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620" y="1394968"/>
            <a:ext cx="73199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Share of provisional death counts for Coronavirus Disease (COVID-19), by age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1620" y="1628057"/>
            <a:ext cx="73199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CDC, AS OF JUNE 6, 2020</a:t>
            </a:r>
          </a:p>
        </p:txBody>
      </p:sp>
      <p:sp>
        <p:nvSpPr>
          <p:cNvPr id="7" name="Google Shape;72;p7">
            <a:extLst>
              <a:ext uri="{FF2B5EF4-FFF2-40B4-BE49-F238E27FC236}">
                <a16:creationId xmlns:a16="http://schemas.microsoft.com/office/drawing/2014/main" id="{42D7A666-43EC-1F45-94FD-55CBE090D984}"/>
              </a:ext>
            </a:extLst>
          </p:cNvPr>
          <p:cNvSpPr txBox="1"/>
          <p:nvPr/>
        </p:nvSpPr>
        <p:spPr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-US" sz="700" dirty="0">
                <a:latin typeface="Georgia"/>
                <a:ea typeface="Georgia"/>
                <a:cs typeface="Georgia"/>
                <a:sym typeface="Georgia"/>
              </a:rPr>
              <a:t>Slide last updated: June 10, 2020.</a:t>
            </a:r>
            <a:endParaRPr sz="7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Centers for Disease Control.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2030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/>
          <a:lstStyle/>
          <a:p>
            <a:r>
              <a:rPr lang="en-US" dirty="0"/>
              <a:t>States with the highest rates of COVID-19 cases in their elder care facilities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620" y="1345619"/>
            <a:ext cx="7592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Share of COVID-19 cases and deaths per 1,000 residents in nursing home facilities, by state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1620" y="1570276"/>
            <a:ext cx="73199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CMS, AS OF MAY 31, 2020</a:t>
            </a:r>
          </a:p>
        </p:txBody>
      </p:sp>
      <p:sp>
        <p:nvSpPr>
          <p:cNvPr id="7" name="Google Shape;72;p7">
            <a:extLst>
              <a:ext uri="{FF2B5EF4-FFF2-40B4-BE49-F238E27FC236}">
                <a16:creationId xmlns:a16="http://schemas.microsoft.com/office/drawing/2014/main" id="{42D7A666-43EC-1F45-94FD-55CBE090D984}"/>
              </a:ext>
            </a:extLst>
          </p:cNvPr>
          <p:cNvSpPr txBox="1"/>
          <p:nvPr/>
        </p:nvSpPr>
        <p:spPr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-US" sz="700" dirty="0">
                <a:latin typeface="Georgia"/>
                <a:ea typeface="Georgia"/>
                <a:cs typeface="Georgia"/>
                <a:sym typeface="Georgia"/>
              </a:rPr>
              <a:t>Mona Gizaw | Slide last updated: June 8, 2020.</a:t>
            </a:r>
            <a:endParaRPr sz="7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12376" y="6232751"/>
            <a:ext cx="8240152" cy="202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*Nursing homes were not required to report COVID-19 cases and associated deaths prior to May to CMS.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40257A4-DEA1-4E56-A638-D0DC36EF4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243388"/>
              </p:ext>
            </p:extLst>
          </p:nvPr>
        </p:nvGraphicFramePr>
        <p:xfrm>
          <a:off x="401620" y="1913147"/>
          <a:ext cx="7968165" cy="4389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293ACEA-6579-404D-B36E-A1FAE9B3FD26}"/>
              </a:ext>
            </a:extLst>
          </p:cNvPr>
          <p:cNvSpPr txBox="1"/>
          <p:nvPr/>
        </p:nvSpPr>
        <p:spPr>
          <a:xfrm>
            <a:off x="418330" y="1807865"/>
            <a:ext cx="7286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5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# of cases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# of deaths</a:t>
            </a:r>
          </a:p>
        </p:txBody>
      </p:sp>
    </p:spTree>
    <p:extLst>
      <p:ext uri="{BB962C8B-B14F-4D97-AF65-F5344CB8AC3E}">
        <p14:creationId xmlns:p14="http://schemas.microsoft.com/office/powerpoint/2010/main" val="160834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A225D-5C39-4D64-BFCE-CD2E9F61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989" y="666018"/>
            <a:ext cx="8412480" cy="640080"/>
          </a:xfrm>
        </p:spPr>
        <p:txBody>
          <a:bodyPr>
            <a:normAutofit fontScale="90000"/>
          </a:bodyPr>
          <a:lstStyle/>
          <a:p>
            <a:r>
              <a:rPr lang="en-US" dirty="0"/>
              <a:t>Traditional star rating system used by CMS as indicator of quality may not be a reliable measure of nursing home capacity to contain spread of COVID-19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D6177-261C-4BE7-B7EF-03E3EE78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CB33BA-4804-479D-9C5B-7A83921FF516}"/>
              </a:ext>
            </a:extLst>
          </p:cNvPr>
          <p:cNvSpPr/>
          <p:nvPr/>
        </p:nvSpPr>
        <p:spPr>
          <a:xfrm>
            <a:off x="459965" y="1446914"/>
            <a:ext cx="4207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Average nursing home star ratings and cases per 1,000, by state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BE74B4-DF61-4DBA-85B3-094CDFFE5533}"/>
              </a:ext>
            </a:extLst>
          </p:cNvPr>
          <p:cNvSpPr/>
          <p:nvPr/>
        </p:nvSpPr>
        <p:spPr>
          <a:xfrm>
            <a:off x="459965" y="1908579"/>
            <a:ext cx="26632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CMS, AS OF MAY 31, 2020</a:t>
            </a:r>
          </a:p>
        </p:txBody>
      </p:sp>
      <p:sp>
        <p:nvSpPr>
          <p:cNvPr id="10" name="Google Shape;72;p7">
            <a:extLst>
              <a:ext uri="{FF2B5EF4-FFF2-40B4-BE49-F238E27FC236}">
                <a16:creationId xmlns:a16="http://schemas.microsoft.com/office/drawing/2014/main" id="{EEFD19CD-782A-441B-8551-B9C06893C7E4}"/>
              </a:ext>
            </a:extLst>
          </p:cNvPr>
          <p:cNvSpPr txBox="1"/>
          <p:nvPr/>
        </p:nvSpPr>
        <p:spPr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-US" sz="700" dirty="0">
                <a:latin typeface="Georgia"/>
                <a:ea typeface="Georgia"/>
                <a:cs typeface="Georgia"/>
                <a:sym typeface="Georgia"/>
              </a:rPr>
              <a:t>Mona Gizaw | Slide last updated: June 10, 2020.</a:t>
            </a:r>
            <a:endParaRPr sz="700" dirty="0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CB2DEE06-E64F-4DFF-8BD0-CABC91006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981984"/>
              </p:ext>
            </p:extLst>
          </p:nvPr>
        </p:nvGraphicFramePr>
        <p:xfrm>
          <a:off x="404808" y="2174667"/>
          <a:ext cx="8090346" cy="4144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BD60B2E0-2971-49DB-885D-784F5B44F017}"/>
              </a:ext>
            </a:extLst>
          </p:cNvPr>
          <p:cNvSpPr txBox="1"/>
          <p:nvPr/>
        </p:nvSpPr>
        <p:spPr>
          <a:xfrm>
            <a:off x="4667229" y="1430227"/>
            <a:ext cx="3972081" cy="646331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NJ, MA, CT, DC, and RI are states with the </a:t>
            </a:r>
            <a:r>
              <a:rPr lang="en-US" sz="1200" b="1" dirty="0"/>
              <a:t>highest rates of COVID-19</a:t>
            </a:r>
            <a:r>
              <a:rPr lang="en-US" sz="1200" dirty="0"/>
              <a:t> cases in their nursing homes, although </a:t>
            </a:r>
            <a:r>
              <a:rPr lang="en-US" sz="1200" b="1" dirty="0"/>
              <a:t>ranked highly </a:t>
            </a:r>
            <a:r>
              <a:rPr lang="en-US" sz="1200" dirty="0"/>
              <a:t>in CMS 5-star rating system.</a:t>
            </a:r>
          </a:p>
        </p:txBody>
      </p:sp>
    </p:spTree>
    <p:extLst>
      <p:ext uri="{BB962C8B-B14F-4D97-AF65-F5344CB8AC3E}">
        <p14:creationId xmlns:p14="http://schemas.microsoft.com/office/powerpoint/2010/main" val="338556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has adjusted some regulations impacting nursing homes and long-term care facilities during the COVID-19 emergency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57902266"/>
              </p:ext>
            </p:extLst>
          </p:nvPr>
        </p:nvGraphicFramePr>
        <p:xfrm>
          <a:off x="496913" y="1766735"/>
          <a:ext cx="8063507" cy="4443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Google Shape;72;p7">
            <a:extLst>
              <a:ext uri="{FF2B5EF4-FFF2-40B4-BE49-F238E27FC236}">
                <a16:creationId xmlns:a16="http://schemas.microsoft.com/office/drawing/2014/main" id="{42D7A666-43EC-1F45-94FD-55CBE090D984}"/>
              </a:ext>
            </a:extLst>
          </p:cNvPr>
          <p:cNvSpPr txBox="1"/>
          <p:nvPr/>
        </p:nvSpPr>
        <p:spPr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-US" sz="700" dirty="0">
                <a:latin typeface="Georgia"/>
                <a:ea typeface="Georgia"/>
                <a:cs typeface="Georgia"/>
                <a:sym typeface="Georgia"/>
              </a:rPr>
              <a:t>Slide last updated: June 8, 2020.</a:t>
            </a:r>
            <a:endParaRPr sz="7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Centers for Medicaid and Medicare Services.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620" y="1458958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Timeline of key CMS action: </a:t>
            </a:r>
          </a:p>
        </p:txBody>
      </p:sp>
    </p:spTree>
    <p:extLst>
      <p:ext uri="{BB962C8B-B14F-4D97-AF65-F5344CB8AC3E}">
        <p14:creationId xmlns:p14="http://schemas.microsoft.com/office/powerpoint/2010/main" val="150087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has issued additional guidance to control the spread of COVID-19 in long-term care facilities and nursing homes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1620" y="1455877"/>
            <a:ext cx="6897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Overview of key CDC guidelines for nursing homes and long-term care settings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3887" y="1821570"/>
            <a:ext cx="734627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Awareness: </a:t>
            </a:r>
            <a:r>
              <a:rPr lang="en-US" sz="1200" dirty="0"/>
              <a:t>Educate residents, health care personnel (HCP), and visitors about the risk of COVID-19 and recommendation precautions</a:t>
            </a:r>
          </a:p>
          <a:p>
            <a:endParaRPr lang="en-US" sz="1200" dirty="0"/>
          </a:p>
          <a:p>
            <a:r>
              <a:rPr lang="en-US" sz="1200" b="1" dirty="0"/>
              <a:t>Protect health care personnel: </a:t>
            </a:r>
            <a:r>
              <a:rPr lang="en-US" sz="1200" dirty="0"/>
              <a:t>Evaluate and manage HCP with symptoms consistent with COVID-19, including non-punitive and flexible sick leave, requiring HCP to wear a face mask always in the facility, and screening workers at the beginning of their shift, among other guidelines</a:t>
            </a:r>
          </a:p>
          <a:p>
            <a:endParaRPr lang="en-US" sz="1200" dirty="0"/>
          </a:p>
          <a:p>
            <a:r>
              <a:rPr lang="en-US" sz="1200" b="1" dirty="0"/>
              <a:t>Visits: </a:t>
            </a:r>
            <a:r>
              <a:rPr lang="en-US" sz="1200" dirty="0"/>
              <a:t>Enforce policies and procedures for visitors, with CDC encouraging friends and family to tele-communicate with residents. Plan for additional restrictions based on quantity of in-person visitors</a:t>
            </a:r>
          </a:p>
          <a:p>
            <a:endParaRPr lang="en-US" sz="1200" dirty="0"/>
          </a:p>
          <a:p>
            <a:r>
              <a:rPr lang="en-US" sz="1200" b="1" dirty="0"/>
              <a:t>Facility safety: </a:t>
            </a:r>
            <a:r>
              <a:rPr lang="en-US" sz="1200" dirty="0"/>
              <a:t>Provide supplies to adhere to recommended infection prevention and control practices</a:t>
            </a:r>
          </a:p>
          <a:p>
            <a:endParaRPr lang="en-US" sz="1200" dirty="0"/>
          </a:p>
          <a:p>
            <a:r>
              <a:rPr lang="en-US" sz="1200" b="1" dirty="0"/>
              <a:t>Controlling cases: </a:t>
            </a:r>
            <a:r>
              <a:rPr lang="en-US" sz="1200" dirty="0"/>
              <a:t>Evaluate and manage residents with symptoms of COVID-19 and dedicate space in the facility to care for residents with confirmed cases</a:t>
            </a:r>
          </a:p>
          <a:p>
            <a:endParaRPr lang="en-US" sz="1200" dirty="0"/>
          </a:p>
          <a:p>
            <a:r>
              <a:rPr lang="en-US" sz="1200" b="1" dirty="0"/>
              <a:t>Infection control programs: </a:t>
            </a:r>
            <a:r>
              <a:rPr lang="en-US" sz="1200" dirty="0"/>
              <a:t>Assign a trained employee to manage infection preventionist control (IPC) program . CDC developed an online training on best practices to limit spread of infectious disease. </a:t>
            </a:r>
          </a:p>
          <a:p>
            <a:endParaRPr lang="en-US" sz="1200" dirty="0"/>
          </a:p>
          <a:p>
            <a:r>
              <a:rPr lang="en-US" sz="1200" b="1" dirty="0"/>
              <a:t>Documenting and reporting: </a:t>
            </a:r>
            <a:r>
              <a:rPr lang="en-US" sz="1200" dirty="0"/>
              <a:t>Weekly reporting of COVID-19 cases among nursing home residents and staff members as well as PPE supplies to CDC’s National Healthcare Safety Network (NHSN).</a:t>
            </a:r>
          </a:p>
          <a:p>
            <a:endParaRPr lang="en-US" sz="1200" dirty="0"/>
          </a:p>
          <a:p>
            <a:r>
              <a:rPr lang="en-US" sz="1200" b="1" dirty="0"/>
              <a:t>Testing protocols</a:t>
            </a:r>
            <a:r>
              <a:rPr lang="en-US" sz="1200" dirty="0"/>
              <a:t>: Develop a plan to test residents and health care personnel for SARS-CoV-2 according to CDC and state guidelines. </a:t>
            </a:r>
          </a:p>
        </p:txBody>
      </p:sp>
      <p:sp>
        <p:nvSpPr>
          <p:cNvPr id="8" name="Oval 7"/>
          <p:cNvSpPr/>
          <p:nvPr/>
        </p:nvSpPr>
        <p:spPr>
          <a:xfrm>
            <a:off x="533842" y="1910510"/>
            <a:ext cx="640080" cy="64008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7010" y="2726746"/>
            <a:ext cx="640080" cy="64008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842" y="3603711"/>
            <a:ext cx="640080" cy="64008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4763" y="4445010"/>
            <a:ext cx="640080" cy="64008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7384" y="5336387"/>
            <a:ext cx="640080" cy="64008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72" y="1877137"/>
            <a:ext cx="650918" cy="6509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46" y="2750324"/>
            <a:ext cx="640830" cy="6408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46" y="3613423"/>
            <a:ext cx="640830" cy="6408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63" y="4471699"/>
            <a:ext cx="632701" cy="6327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78" y="5283034"/>
            <a:ext cx="771270" cy="771270"/>
          </a:xfrm>
          <a:prstGeom prst="rect">
            <a:avLst/>
          </a:prstGeom>
        </p:spPr>
      </p:pic>
      <p:sp>
        <p:nvSpPr>
          <p:cNvPr id="18" name="Google Shape;72;p7">
            <a:extLst>
              <a:ext uri="{FF2B5EF4-FFF2-40B4-BE49-F238E27FC236}">
                <a16:creationId xmlns:a16="http://schemas.microsoft.com/office/drawing/2014/main" id="{42D7A666-43EC-1F45-94FD-55CBE090D984}"/>
              </a:ext>
            </a:extLst>
          </p:cNvPr>
          <p:cNvSpPr txBox="1"/>
          <p:nvPr/>
        </p:nvSpPr>
        <p:spPr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-US" sz="700" dirty="0">
                <a:latin typeface="Georgia"/>
                <a:ea typeface="Georgia"/>
                <a:cs typeface="Georgia"/>
                <a:sym typeface="Georgia"/>
              </a:rPr>
              <a:t>Slide last updated: June 9, 2020.</a:t>
            </a:r>
            <a:endParaRPr sz="7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Centers for Disease Control.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564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Guidance on visitation protocol in elder care facilities, by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7747" y="1973170"/>
            <a:ext cx="257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Assisted Living Facilities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3214" y="1973170"/>
            <a:ext cx="257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Nursing Facilities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1620" y="1628027"/>
            <a:ext cx="7286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2F2F2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No guidance    </a:t>
            </a:r>
            <a:r>
              <a:rPr lang="en-US" sz="1000" dirty="0">
                <a:solidFill>
                  <a:srgbClr val="C8D8DA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Restrict    </a:t>
            </a:r>
            <a:r>
              <a:rPr lang="en-US" sz="1000" dirty="0">
                <a:solidFill>
                  <a:srgbClr val="769DA3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Recommend prohibit    </a:t>
            </a:r>
            <a:r>
              <a:rPr lang="en-US" sz="1000" dirty="0">
                <a:solidFill>
                  <a:srgbClr val="55797E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Prohibit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1620" y="1373781"/>
            <a:ext cx="3622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KAISER FAMILY FOUNDATION, AS OF APRIL 28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0512" y="6214565"/>
            <a:ext cx="15744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Kaiser Family Foundation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512" y="6425067"/>
            <a:ext cx="605743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May 1, 2020.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814" t="24046" r="56908" b="11517"/>
          <a:stretch/>
        </p:blipFill>
        <p:spPr>
          <a:xfrm>
            <a:off x="495300" y="2386255"/>
            <a:ext cx="4059936" cy="27339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3713" t="23580" r="57008" b="11659"/>
          <a:stretch/>
        </p:blipFill>
        <p:spPr>
          <a:xfrm>
            <a:off x="4754164" y="2372588"/>
            <a:ext cx="4059936" cy="274763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08696" y="5190878"/>
            <a:ext cx="39811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Prohibit: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 25</a:t>
            </a: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Recommend prohibit: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17</a:t>
            </a: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Restrict: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No guidance: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07860" y="5190878"/>
            <a:ext cx="39811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Prohibit: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 30</a:t>
            </a: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Recommend prohibit: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Restrict: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No guidance: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4572000" y="1925045"/>
            <a:ext cx="1" cy="402336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1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Guidance on personal protective equipment (PPE) in elder care facilities, by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198" t="20676" r="56540"/>
          <a:stretch/>
        </p:blipFill>
        <p:spPr>
          <a:xfrm>
            <a:off x="329428" y="2226105"/>
            <a:ext cx="4147013" cy="32724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747" y="1985202"/>
            <a:ext cx="257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Assisted Living Facilities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3214" y="1985202"/>
            <a:ext cx="257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Nursing Facilities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3051" t="21969" r="56480" b="10693"/>
          <a:stretch/>
        </p:blipFill>
        <p:spPr>
          <a:xfrm>
            <a:off x="4650917" y="2262201"/>
            <a:ext cx="4163183" cy="2843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1620" y="1628027"/>
            <a:ext cx="3715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2F2F2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No guidance    </a:t>
            </a:r>
            <a:r>
              <a:rPr lang="en-US" sz="1000" dirty="0">
                <a:solidFill>
                  <a:srgbClr val="C8D8DA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Recommended    </a:t>
            </a:r>
            <a:r>
              <a:rPr lang="en-US" sz="1000" dirty="0">
                <a:solidFill>
                  <a:srgbClr val="769DA3"/>
                </a:solidFill>
                <a:latin typeface="Wingdings" panose="05000000000000000000" pitchFamily="2" charset="2"/>
                <a:ea typeface="Verdana" panose="020B0604030504040204" pitchFamily="34" charset="0"/>
              </a:rPr>
              <a:t>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Required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1620" y="1373781"/>
            <a:ext cx="3622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KAISER FAMILY FOUNDATION, AS OF APRIL 28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0512" y="6214565"/>
            <a:ext cx="15744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Kaiser Family Foundation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512" y="6425067"/>
            <a:ext cx="605743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May 1, 2020.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8696" y="5190878"/>
            <a:ext cx="39811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Require: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Recommend: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24</a:t>
            </a: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No guidance: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07860" y="5190878"/>
            <a:ext cx="39811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Require: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Recommend: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23</a:t>
            </a: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No guidance: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4572000" y="1925045"/>
            <a:ext cx="1" cy="402336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60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21617</TotalTime>
  <Words>1628</Words>
  <Application>Microsoft Office PowerPoint</Application>
  <PresentationFormat>On-screen Show (4:3)</PresentationFormat>
  <Paragraphs>219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Verdana</vt:lpstr>
      <vt:lpstr>Wingdings</vt:lpstr>
      <vt:lpstr>Office Theme</vt:lpstr>
      <vt:lpstr>Coronavirus – impact on long term and elder care facilities</vt:lpstr>
      <vt:lpstr>Over 23% of COVID-19 deaths have occurred in long-term care facilities</vt:lpstr>
      <vt:lpstr>Americans 65 and over account for over 80% of COVID-19 deaths</vt:lpstr>
      <vt:lpstr>States with the highest rates of COVID-19 cases in their elder care facilities</vt:lpstr>
      <vt:lpstr>Traditional star rating system used by CMS as indicator of quality may not be a reliable measure of nursing home capacity to contain spread of COVID-19</vt:lpstr>
      <vt:lpstr>CMS has adjusted some regulations impacting nursing homes and long-term care facilities during the COVID-19 emergency</vt:lpstr>
      <vt:lpstr>CDC has issued additional guidance to control the spread of COVID-19 in long-term care facilities and nursing homes</vt:lpstr>
      <vt:lpstr>Guidance on visitation protocol in elder care facilities, by state</vt:lpstr>
      <vt:lpstr>Guidance on personal protective equipment (PPE) in elder care facilities, by state</vt:lpstr>
      <vt:lpstr>Guidance on screening protocol in elder care facilities, by state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Gizaw, Mona</cp:lastModifiedBy>
  <cp:revision>498</cp:revision>
  <dcterms:created xsi:type="dcterms:W3CDTF">2018-11-02T00:48:26Z</dcterms:created>
  <dcterms:modified xsi:type="dcterms:W3CDTF">2020-06-11T13:05:53Z</dcterms:modified>
</cp:coreProperties>
</file>