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3" r:id="rId4"/>
    <p:sldId id="264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Newell, Molly" initials="NM" lastIdx="5" clrIdx="1">
    <p:extLst>
      <p:ext uri="{19B8F6BF-5375-455C-9EA6-DF929625EA0E}">
        <p15:presenceInfo xmlns:p15="http://schemas.microsoft.com/office/powerpoint/2012/main" userId="Newell, Moll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2C1C"/>
    <a:srgbClr val="E6B92D"/>
    <a:srgbClr val="284D81"/>
    <a:srgbClr val="A92122"/>
    <a:srgbClr val="C9DAEE"/>
    <a:srgbClr val="94B6DD"/>
    <a:srgbClr val="5E91CC"/>
    <a:srgbClr val="1E4F7C"/>
    <a:srgbClr val="1B3A5F"/>
    <a:srgbClr val="122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2" autoAdjust="0"/>
    <p:restoredTop sz="94364" autoAdjust="0"/>
  </p:normalViewPr>
  <p:slideViewPr>
    <p:cSldViewPr snapToGrid="0">
      <p:cViewPr>
        <p:scale>
          <a:sx n="78" d="100"/>
          <a:sy n="78" d="100"/>
        </p:scale>
        <p:origin x="1374" y="-18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downloads/community/workplace-decision-tree.pdf?utm_source=newsletter&amp;utm_medium=email&amp;utm_campaign=newsletter_axiosvitals&amp;stream=top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community/schools-childcare/Schools-Decision-Tree.pdf?utm_source=newsletter&amp;utm_medium=email&amp;utm_campaign=newsletter_axiosvitals&amp;stream=top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community/pdf/MassTransit-DecisionTree.pdf?utm_source=newsletter&amp;utm_medium=email&amp;utm_campaign=newsletter_axiosvitals&amp;stream=top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community/schools-childcare/Childcare-Decision-Tree.pdf?utm_source=newsletter&amp;utm_medium=email&amp;utm_campaign=newsletter_axiosvitals&amp;stream=top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downloads/community/restaurants-and-bars-decision-tree.pdf?utm_source=newsletter&amp;utm_medium=email&amp;utm_campaign=newsletter_axiosvitals&amp;stream=top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“WORKPLACES DURING THE COVID-19 PANDEMIC,” CDC, Accessed May 15, 2020,</a:t>
            </a:r>
          </a:p>
          <a:p>
            <a:r>
              <a:rPr lang="en-US" dirty="0">
                <a:hlinkClick r:id="rId3"/>
              </a:rPr>
              <a:t>https://www.cdc.gov/coronavirus/2019-ncov/downloads/community/workplace-decision-tree.pdf?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96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“SCHOOLS DURING THE COVID-19 PANDEMIC,” CDC, Accessed May 15, 2020,</a:t>
            </a:r>
          </a:p>
          <a:p>
            <a:r>
              <a:rPr lang="en-US" dirty="0">
                <a:hlinkClick r:id="rId3"/>
              </a:rPr>
              <a:t>https://www.cdc.gov/coronavirus/2019-ncov/community/schools-childcare/Schools-Decision-Tree.pdf?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51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“PUBLIC HEALTH CONSIDERATIONS FOR REOPENING MASS TRANSIT DURING THE COVID-19 PANDEMIC,” CDC, Accessed May 15, 2020,</a:t>
            </a:r>
          </a:p>
          <a:p>
            <a:r>
              <a:rPr lang="en-US" dirty="0">
                <a:hlinkClick r:id="rId3"/>
              </a:rPr>
              <a:t>https://www.cdc.gov/coronavirus/2019-ncov/community/pdf/MassTransit-DecisionTree.pdf?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4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“CHILD CARE PROGRAMS DURING THE COVID-19 PANDEMIC,” CDC, Accessed May 15, 2020,</a:t>
            </a:r>
          </a:p>
          <a:p>
            <a:r>
              <a:rPr lang="en-US" dirty="0">
                <a:hlinkClick r:id="rId3"/>
              </a:rPr>
              <a:t>https://www.cdc.gov/coronavirus/2019-ncov/community/schools-childcare/Childcare-Decision-Tree.pdf?utm_source=newsletter&amp;utm_medium=email&amp;utm_campaign=newsletter_axiosvitals&amp;stream=top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3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“RESTAURANTS AND BARS DURING THE COVID-19 PANDEMIC,” CDC, Accessed May</a:t>
            </a:r>
            <a:r>
              <a:rPr lang="en-US" baseline="0" dirty="0"/>
              <a:t> 15, 2020,</a:t>
            </a:r>
          </a:p>
          <a:p>
            <a:r>
              <a:rPr lang="en-US" dirty="0">
                <a:hlinkClick r:id="rId3"/>
              </a:rPr>
              <a:t>https://www.cdc.gov/coronavirus/2019-ncov/downloads/community/restaurants-and-bars-decision-tree.pdf?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6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Coronavirus – CDC reopening </a:t>
            </a:r>
            <a:r>
              <a:rPr lang="en-US" altLang="en-US" dirty="0" smtClean="0">
                <a:ea typeface="ＭＳ Ｐゴシック" charset="-128"/>
                <a:cs typeface="MS PGothic" charset="-128"/>
              </a:rPr>
              <a:t>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latin typeface="+mj-lt"/>
                <a:ea typeface="MS PGothic" panose="020B0600070205080204" pitchFamily="34" charset="-128"/>
                <a:cs typeface="Georgia"/>
              </a:rPr>
              <a:t>A highlight of the recently released CDC reopening </a:t>
            </a:r>
            <a:r>
              <a:rPr lang="en-US" dirty="0" smtClean="0">
                <a:latin typeface="+mj-lt"/>
                <a:ea typeface="MS PGothic" panose="020B0600070205080204" pitchFamily="34" charset="-128"/>
                <a:cs typeface="Georgia"/>
              </a:rPr>
              <a:t>guidelines for workplaces, schools, and more</a:t>
            </a:r>
            <a:endParaRPr lang="en-US" dirty="0">
              <a:latin typeface="+mj-lt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412" y="3942054"/>
            <a:ext cx="3957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>
                <a:latin typeface="+mj-lt"/>
                <a:ea typeface="MS PGothic" panose="020B0600070205080204" pitchFamily="34" charset="-128"/>
                <a:cs typeface="Georgia"/>
              </a:rPr>
              <a:t>May 15, 2020</a:t>
            </a: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>
                <a:latin typeface="+mj-lt"/>
                <a:ea typeface="MS PGothic" panose="020B0600070205080204" pitchFamily="34" charset="-128"/>
                <a:cs typeface="Georgia"/>
              </a:rPr>
              <a:t>Molly Newell </a:t>
            </a: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8080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CDC reopening guidance for workplaces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01619" y="6202533"/>
            <a:ext cx="29265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Sources: CDC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1619" y="1172138"/>
            <a:ext cx="7704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Workplaces </a:t>
            </a:r>
            <a:r>
              <a:rPr lang="en-US" sz="1200" i="1" dirty="0" smtClean="0"/>
              <a:t>are guided to </a:t>
            </a:r>
            <a:r>
              <a:rPr lang="en-US" sz="1200" i="1" dirty="0"/>
              <a:t>meet </a:t>
            </a:r>
            <a:r>
              <a:rPr lang="en-US" sz="1200" b="1" i="1" dirty="0"/>
              <a:t>all </a:t>
            </a:r>
            <a:r>
              <a:rPr lang="en-US" sz="1200" i="1" dirty="0"/>
              <a:t>requirements in each stage before advancing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401619" y="1533116"/>
            <a:ext cx="2103188" cy="2834520"/>
            <a:chOff x="401619" y="1533116"/>
            <a:chExt cx="2103188" cy="2834520"/>
          </a:xfrm>
        </p:grpSpPr>
        <p:sp>
          <p:nvSpPr>
            <p:cNvPr id="49" name="Rectangle 48"/>
            <p:cNvSpPr/>
            <p:nvPr/>
          </p:nvSpPr>
          <p:spPr>
            <a:xfrm>
              <a:off x="401621" y="1533116"/>
              <a:ext cx="2103186" cy="44311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Should you consider reopening?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01620" y="2033618"/>
              <a:ext cx="2102389" cy="10945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01619" y="2033617"/>
              <a:ext cx="200795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Is reopening consistent with state and local orders?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Are there protections for </a:t>
              </a:r>
              <a:r>
                <a:rPr lang="en-US" sz="1050" b="1" dirty="0"/>
                <a:t>higher-risk</a:t>
              </a:r>
              <a:r>
                <a:rPr lang="en-US" sz="1050" dirty="0"/>
                <a:t> employees?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95064" y="2896666"/>
              <a:ext cx="637309" cy="4629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Any </a:t>
              </a:r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NO</a:t>
              </a:r>
            </a:p>
          </p:txBody>
        </p:sp>
        <p:sp>
          <p:nvSpPr>
            <p:cNvPr id="53" name="Octagon 52"/>
            <p:cNvSpPr/>
            <p:nvPr/>
          </p:nvSpPr>
          <p:spPr>
            <a:xfrm>
              <a:off x="956518" y="3453236"/>
              <a:ext cx="985016" cy="914400"/>
            </a:xfrm>
            <a:prstGeom prst="octago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DO NOT OPEN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702131" y="1533115"/>
            <a:ext cx="2316036" cy="4595837"/>
            <a:chOff x="2772072" y="1533115"/>
            <a:chExt cx="2316036" cy="4595837"/>
          </a:xfrm>
        </p:grpSpPr>
        <p:grpSp>
          <p:nvGrpSpPr>
            <p:cNvPr id="55" name="Group 54"/>
            <p:cNvGrpSpPr/>
            <p:nvPr/>
          </p:nvGrpSpPr>
          <p:grpSpPr>
            <a:xfrm>
              <a:off x="2772072" y="1533115"/>
              <a:ext cx="2316036" cy="3501323"/>
              <a:chOff x="2929782" y="1937897"/>
              <a:chExt cx="2316036" cy="3501323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2930580" y="1937897"/>
                <a:ext cx="2315237" cy="43839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Are recommended health and safety actions in place?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929784" y="2438399"/>
                <a:ext cx="2316034" cy="300082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929782" y="2438399"/>
                <a:ext cx="2316035" cy="28392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Promote </a:t>
                </a:r>
                <a:r>
                  <a:rPr lang="en-US" sz="1050" b="1" dirty="0"/>
                  <a:t>healthy hygiene </a:t>
                </a:r>
                <a:r>
                  <a:rPr lang="en-US" sz="1050" dirty="0"/>
                  <a:t>practices such as hand washing and employees wearing a cloth face covering, as feasible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Intensify cleaning, disinfection, and ventilation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Encourage </a:t>
                </a:r>
                <a:r>
                  <a:rPr lang="en-US" sz="1050" b="1" dirty="0"/>
                  <a:t>social distancing </a:t>
                </a:r>
                <a:r>
                  <a:rPr lang="en-US" sz="1050" dirty="0"/>
                  <a:t>and spacing, including through physical barriers, changing layouts, encouraging telework, staggered shifts, reduced access to communal spaces, and limiting large events as feasible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Consider modifying travel and commuting practices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Train employees on health and safety protocols</a:t>
                </a:r>
              </a:p>
            </p:txBody>
          </p:sp>
        </p:grpSp>
        <p:sp>
          <p:nvSpPr>
            <p:cNvPr id="59" name="Flowchart: Process 58"/>
            <p:cNvSpPr/>
            <p:nvPr/>
          </p:nvSpPr>
          <p:spPr>
            <a:xfrm>
              <a:off x="3317527" y="5385562"/>
              <a:ext cx="1349466" cy="743390"/>
            </a:xfrm>
            <a:prstGeom prst="flowChartProces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MEET SAFEGUARDS FIRST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28673" y="4881642"/>
              <a:ext cx="637309" cy="4629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Any </a:t>
              </a:r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NO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215492" y="1533115"/>
            <a:ext cx="3748749" cy="4595837"/>
            <a:chOff x="5356170" y="1533115"/>
            <a:chExt cx="3748749" cy="4595837"/>
          </a:xfrm>
        </p:grpSpPr>
        <p:sp>
          <p:nvSpPr>
            <p:cNvPr id="47" name="Rectangle 46"/>
            <p:cNvSpPr/>
            <p:nvPr/>
          </p:nvSpPr>
          <p:spPr>
            <a:xfrm>
              <a:off x="5356170" y="2033617"/>
              <a:ext cx="2488874" cy="30008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367468" y="2033617"/>
              <a:ext cx="2477576" cy="28392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Develop and implement procedures to </a:t>
              </a:r>
              <a:r>
                <a:rPr lang="en-US" sz="1050" b="1" dirty="0"/>
                <a:t>check for signs and symptoms </a:t>
              </a:r>
              <a:r>
                <a:rPr lang="en-US" sz="1050" dirty="0"/>
                <a:t>of employees upon arrival, as feasible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Encourage people who are sick to stay home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Develop plans for if an employee gets sick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b="1" dirty="0"/>
                <a:t>Communicate and monitor </a:t>
              </a:r>
              <a:r>
                <a:rPr lang="en-US" sz="1050" dirty="0"/>
                <a:t>developments with local authorities and employees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b="1" dirty="0"/>
                <a:t>Monitor absences </a:t>
              </a:r>
              <a:r>
                <a:rPr lang="en-US" sz="1050" dirty="0"/>
                <a:t>and have flexible leave policies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Be prepared to consult with local health authorities should there be a case in the facility or an increase in cases in the surrounding area</a:t>
              </a:r>
            </a:p>
          </p:txBody>
        </p:sp>
        <p:sp>
          <p:nvSpPr>
            <p:cNvPr id="54" name="Flowchart: Process 53"/>
            <p:cNvSpPr/>
            <p:nvPr/>
          </p:nvSpPr>
          <p:spPr>
            <a:xfrm>
              <a:off x="8006483" y="2996036"/>
              <a:ext cx="1098436" cy="914400"/>
            </a:xfrm>
            <a:prstGeom prst="flowChartProcess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OPEN AND MONITOR</a:t>
              </a:r>
            </a:p>
          </p:txBody>
        </p:sp>
        <p:sp>
          <p:nvSpPr>
            <p:cNvPr id="61" name="Flowchart: Process 60"/>
            <p:cNvSpPr/>
            <p:nvPr/>
          </p:nvSpPr>
          <p:spPr>
            <a:xfrm>
              <a:off x="5970806" y="5385562"/>
              <a:ext cx="1334759" cy="743390"/>
            </a:xfrm>
            <a:prstGeom prst="flowChartProces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MEET SAFEGUARDS FIRST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281953" y="4881642"/>
              <a:ext cx="637309" cy="4629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Any </a:t>
              </a:r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NO</a:t>
              </a: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5356170" y="1533115"/>
              <a:ext cx="3457930" cy="1411745"/>
              <a:chOff x="5356170" y="1533115"/>
              <a:chExt cx="3457930" cy="1411745"/>
            </a:xfrm>
          </p:grpSpPr>
          <p:sp>
            <p:nvSpPr>
              <p:cNvPr id="65" name="Bent-Up Arrow 64"/>
              <p:cNvSpPr/>
              <p:nvPr/>
            </p:nvSpPr>
            <p:spPr>
              <a:xfrm flipV="1">
                <a:off x="5367468" y="1533115"/>
                <a:ext cx="3446632" cy="1411745"/>
              </a:xfrm>
              <a:prstGeom prst="bentUpArrow">
                <a:avLst>
                  <a:gd name="adj1" fmla="val 32414"/>
                  <a:gd name="adj2" fmla="val 24573"/>
                  <a:gd name="adj3" fmla="val 19292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356170" y="1533116"/>
                <a:ext cx="2488874" cy="43839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Is ongoing monitoring in place?</a:t>
                </a:r>
              </a:p>
            </p:txBody>
          </p:sp>
        </p:grpSp>
      </p:grpSp>
      <p:sp>
        <p:nvSpPr>
          <p:cNvPr id="72" name="TextBox 71"/>
          <p:cNvSpPr txBox="1"/>
          <p:nvPr/>
        </p:nvSpPr>
        <p:spPr>
          <a:xfrm>
            <a:off x="431266" y="6451119"/>
            <a:ext cx="26022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May 15, 2020.</a:t>
            </a:r>
          </a:p>
        </p:txBody>
      </p:sp>
      <p:sp>
        <p:nvSpPr>
          <p:cNvPr id="3" name="Isosceles Triangle 2"/>
          <p:cNvSpPr/>
          <p:nvPr/>
        </p:nvSpPr>
        <p:spPr>
          <a:xfrm rot="5400000">
            <a:off x="2475624" y="1683731"/>
            <a:ext cx="255690" cy="13716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 rot="5400000">
            <a:off x="5002857" y="1683731"/>
            <a:ext cx="255690" cy="13716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9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CDC reopening guidance for schools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01619" y="1172138"/>
            <a:ext cx="7704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Schools </a:t>
            </a:r>
            <a:r>
              <a:rPr lang="en-US" sz="1200" i="1" dirty="0" smtClean="0"/>
              <a:t>are guided to meet </a:t>
            </a:r>
            <a:r>
              <a:rPr lang="en-US" sz="1200" b="1" i="1" dirty="0"/>
              <a:t>all </a:t>
            </a:r>
            <a:r>
              <a:rPr lang="en-US" sz="1200" i="1" dirty="0"/>
              <a:t>requirements in each stage before advancing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401619" y="1533116"/>
            <a:ext cx="2103188" cy="2389177"/>
            <a:chOff x="401619" y="1533116"/>
            <a:chExt cx="2103188" cy="2389177"/>
          </a:xfrm>
        </p:grpSpPr>
        <p:sp>
          <p:nvSpPr>
            <p:cNvPr id="49" name="Rectangle 48"/>
            <p:cNvSpPr/>
            <p:nvPr/>
          </p:nvSpPr>
          <p:spPr>
            <a:xfrm>
              <a:off x="401621" y="1533116"/>
              <a:ext cx="2103186" cy="44311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Should you consider reopening?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01620" y="2033618"/>
              <a:ext cx="2102389" cy="16635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01619" y="2033617"/>
              <a:ext cx="2007949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Is reopening consistent with state and local orders?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Are there protections for </a:t>
              </a:r>
              <a:r>
                <a:rPr lang="en-US" sz="1050" b="1" dirty="0"/>
                <a:t>higher-risk</a:t>
              </a:r>
              <a:r>
                <a:rPr lang="en-US" sz="1050" dirty="0"/>
                <a:t> students?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Are schools able to screen students and employees upon arrival for symptoms and exposure history?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95064" y="3459374"/>
              <a:ext cx="637309" cy="4629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Any </a:t>
              </a:r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NO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702131" y="1533115"/>
            <a:ext cx="2316036" cy="3125643"/>
            <a:chOff x="2772072" y="1533115"/>
            <a:chExt cx="2316036" cy="3125643"/>
          </a:xfrm>
        </p:grpSpPr>
        <p:grpSp>
          <p:nvGrpSpPr>
            <p:cNvPr id="55" name="Group 54"/>
            <p:cNvGrpSpPr/>
            <p:nvPr/>
          </p:nvGrpSpPr>
          <p:grpSpPr>
            <a:xfrm>
              <a:off x="2772072" y="1533115"/>
              <a:ext cx="2316036" cy="2943793"/>
              <a:chOff x="2929782" y="1937897"/>
              <a:chExt cx="2316036" cy="2943793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2930580" y="1937897"/>
                <a:ext cx="2315237" cy="43839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Are recommended health and safety actions in place?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929784" y="2438400"/>
                <a:ext cx="2316034" cy="244329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929782" y="2438399"/>
                <a:ext cx="2316035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Promote </a:t>
                </a:r>
                <a:r>
                  <a:rPr lang="en-US" sz="1050" b="1" dirty="0"/>
                  <a:t>healthy hygiene </a:t>
                </a:r>
                <a:r>
                  <a:rPr lang="en-US" sz="1050" dirty="0"/>
                  <a:t>practices such as hand washing and employees wearing a cloth face covering, as feasible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Intensify cleaning, disinfection, and ventilation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Encourage </a:t>
                </a:r>
                <a:r>
                  <a:rPr lang="en-US" sz="1050" b="1" dirty="0"/>
                  <a:t>social distancing </a:t>
                </a:r>
                <a:r>
                  <a:rPr lang="en-US" sz="1050" dirty="0"/>
                  <a:t>and spacing, small groups and limited mixing between groups, as feasible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Train employees on health and safety protocols</a:t>
                </a:r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3628673" y="4195839"/>
              <a:ext cx="637309" cy="4629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Any </a:t>
              </a:r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NO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215492" y="1533115"/>
            <a:ext cx="3457930" cy="3811446"/>
            <a:chOff x="5356170" y="1533115"/>
            <a:chExt cx="3457930" cy="3811446"/>
          </a:xfrm>
        </p:grpSpPr>
        <p:sp>
          <p:nvSpPr>
            <p:cNvPr id="47" name="Rectangle 46"/>
            <p:cNvSpPr/>
            <p:nvPr/>
          </p:nvSpPr>
          <p:spPr>
            <a:xfrm>
              <a:off x="5356170" y="2033617"/>
              <a:ext cx="2488874" cy="30008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367468" y="2033617"/>
              <a:ext cx="2477576" cy="28392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Develop and implement procedures to </a:t>
              </a:r>
              <a:r>
                <a:rPr lang="en-US" sz="1050" b="1" dirty="0"/>
                <a:t>check for signs and symptoms </a:t>
              </a:r>
              <a:r>
                <a:rPr lang="en-US" sz="1050" dirty="0"/>
                <a:t>of students and employees upon arrival, as feasible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Encourage people who are sick to stay home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Develop plans for if a student or employee gets sick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b="1" dirty="0"/>
                <a:t>Communicate and monitor </a:t>
              </a:r>
              <a:r>
                <a:rPr lang="en-US" sz="1050" dirty="0"/>
                <a:t>developments with families, employees, and local authorities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b="1" dirty="0"/>
                <a:t>Monitor absences </a:t>
              </a:r>
              <a:r>
                <a:rPr lang="en-US" sz="1050" dirty="0"/>
                <a:t>and have flexible leave policies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Be prepared to consult with local health authorities should there be a case in the facility or an increase in cases in the surrounding area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281953" y="4881642"/>
              <a:ext cx="637309" cy="4629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Any </a:t>
              </a:r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NO</a:t>
              </a: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5356170" y="1533115"/>
              <a:ext cx="3457930" cy="1411745"/>
              <a:chOff x="5356170" y="1533115"/>
              <a:chExt cx="3457930" cy="1411745"/>
            </a:xfrm>
          </p:grpSpPr>
          <p:sp>
            <p:nvSpPr>
              <p:cNvPr id="65" name="Bent-Up Arrow 64"/>
              <p:cNvSpPr/>
              <p:nvPr/>
            </p:nvSpPr>
            <p:spPr>
              <a:xfrm flipV="1">
                <a:off x="5367468" y="1533115"/>
                <a:ext cx="3446632" cy="1411745"/>
              </a:xfrm>
              <a:prstGeom prst="bentUpArrow">
                <a:avLst>
                  <a:gd name="adj1" fmla="val 32414"/>
                  <a:gd name="adj2" fmla="val 24573"/>
                  <a:gd name="adj3" fmla="val 19292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356170" y="1533116"/>
                <a:ext cx="2488874" cy="43839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Is ongoing monitoring in place?</a:t>
                </a: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401619" y="6202533"/>
            <a:ext cx="29265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Sources: CDC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1266" y="6451119"/>
            <a:ext cx="26022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May 15, 2020.</a:t>
            </a:r>
          </a:p>
        </p:txBody>
      </p:sp>
      <p:sp>
        <p:nvSpPr>
          <p:cNvPr id="30" name="Octagon 29"/>
          <p:cNvSpPr/>
          <p:nvPr/>
        </p:nvSpPr>
        <p:spPr>
          <a:xfrm>
            <a:off x="918940" y="4016906"/>
            <a:ext cx="985016" cy="914400"/>
          </a:xfrm>
          <a:prstGeom prst="octag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NOT OPEN</a:t>
            </a:r>
          </a:p>
        </p:txBody>
      </p:sp>
      <p:sp>
        <p:nvSpPr>
          <p:cNvPr id="31" name="Flowchart: Process 30"/>
          <p:cNvSpPr/>
          <p:nvPr/>
        </p:nvSpPr>
        <p:spPr>
          <a:xfrm>
            <a:off x="3202653" y="4771681"/>
            <a:ext cx="1349466" cy="743390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MEET SAFEGUARDS FIRST</a:t>
            </a:r>
          </a:p>
        </p:txBody>
      </p:sp>
      <p:sp>
        <p:nvSpPr>
          <p:cNvPr id="32" name="Flowchart: Process 31"/>
          <p:cNvSpPr/>
          <p:nvPr/>
        </p:nvSpPr>
        <p:spPr>
          <a:xfrm>
            <a:off x="5783217" y="5459161"/>
            <a:ext cx="1349466" cy="743390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MEET SAFEGUARDS FIRST</a:t>
            </a:r>
          </a:p>
        </p:txBody>
      </p:sp>
      <p:sp>
        <p:nvSpPr>
          <p:cNvPr id="33" name="Flowchart: Process 32"/>
          <p:cNvSpPr/>
          <p:nvPr/>
        </p:nvSpPr>
        <p:spPr>
          <a:xfrm>
            <a:off x="7865805" y="2996036"/>
            <a:ext cx="1098436" cy="914400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OPEN AND MONITOR</a:t>
            </a:r>
          </a:p>
        </p:txBody>
      </p:sp>
      <p:sp>
        <p:nvSpPr>
          <p:cNvPr id="34" name="Isosceles Triangle 33"/>
          <p:cNvSpPr/>
          <p:nvPr/>
        </p:nvSpPr>
        <p:spPr>
          <a:xfrm rot="5400000">
            <a:off x="2475624" y="1683731"/>
            <a:ext cx="255690" cy="13716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 rot="5400000">
            <a:off x="5002857" y="1683731"/>
            <a:ext cx="255690" cy="13716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7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CDC guidelines for increasing mass transportation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01619" y="1533116"/>
            <a:ext cx="2103188" cy="3339740"/>
            <a:chOff x="401619" y="1533116"/>
            <a:chExt cx="2103188" cy="3339740"/>
          </a:xfrm>
        </p:grpSpPr>
        <p:sp>
          <p:nvSpPr>
            <p:cNvPr id="6" name="Rectangle 5"/>
            <p:cNvSpPr/>
            <p:nvPr/>
          </p:nvSpPr>
          <p:spPr>
            <a:xfrm>
              <a:off x="401621" y="1533116"/>
              <a:ext cx="2103186" cy="44311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Should you consider increasing full service?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01620" y="2033618"/>
              <a:ext cx="2102389" cy="10945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1619" y="2033617"/>
              <a:ext cx="2007950" cy="9002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Will increasing service be consistent with state and local orders?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Are there protections for </a:t>
              </a:r>
              <a:r>
                <a:rPr lang="en-US" sz="1050" b="1" dirty="0"/>
                <a:t>higher-risk</a:t>
              </a:r>
              <a:r>
                <a:rPr lang="en-US" sz="1050" dirty="0"/>
                <a:t> employees?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95064" y="3019761"/>
              <a:ext cx="637309" cy="4629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Any </a:t>
              </a:r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NO</a:t>
              </a:r>
            </a:p>
          </p:txBody>
        </p:sp>
        <p:sp>
          <p:nvSpPr>
            <p:cNvPr id="10" name="Octagon 9"/>
            <p:cNvSpPr/>
            <p:nvPr/>
          </p:nvSpPr>
          <p:spPr>
            <a:xfrm>
              <a:off x="720041" y="3576330"/>
              <a:ext cx="1465545" cy="1296526"/>
            </a:xfrm>
            <a:prstGeom prst="octago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DO NOT INCREASE SERVICE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702131" y="1533115"/>
            <a:ext cx="2316036" cy="3811446"/>
            <a:chOff x="2772072" y="1533115"/>
            <a:chExt cx="2316036" cy="3811446"/>
          </a:xfrm>
        </p:grpSpPr>
        <p:grpSp>
          <p:nvGrpSpPr>
            <p:cNvPr id="12" name="Group 11"/>
            <p:cNvGrpSpPr/>
            <p:nvPr/>
          </p:nvGrpSpPr>
          <p:grpSpPr>
            <a:xfrm>
              <a:off x="2772072" y="1533115"/>
              <a:ext cx="2316036" cy="3501323"/>
              <a:chOff x="2929782" y="1937897"/>
              <a:chExt cx="2316036" cy="350132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930580" y="1937897"/>
                <a:ext cx="2315237" cy="43839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Are recommended health and safety actions in place?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929784" y="2438399"/>
                <a:ext cx="2316034" cy="300082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929782" y="2438399"/>
                <a:ext cx="2316035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Promote </a:t>
                </a:r>
                <a:r>
                  <a:rPr lang="en-US" sz="1050" b="1" dirty="0"/>
                  <a:t>healthy hygiene </a:t>
                </a:r>
                <a:r>
                  <a:rPr lang="en-US" sz="1050" dirty="0"/>
                  <a:t>practices such as hand washing and employees wearing a cloth face covering, as feasible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Intensify </a:t>
                </a:r>
                <a:r>
                  <a:rPr lang="en-US" sz="1050" b="1" dirty="0"/>
                  <a:t>cleaning, disinfection, </a:t>
                </a:r>
                <a:r>
                  <a:rPr lang="en-US" sz="1050" dirty="0"/>
                  <a:t>and ventilation of facilities and vehicles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Encourage </a:t>
                </a:r>
                <a:r>
                  <a:rPr lang="en-US" sz="1050" b="1" dirty="0"/>
                  <a:t>social distancing </a:t>
                </a:r>
                <a:r>
                  <a:rPr lang="en-US" sz="1050" dirty="0"/>
                  <a:t>by increasing spacing of passengers and employees, closing some seats, and using rear door entry/exit, if possible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Limit routes to and from high transmission areas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Train employees on health and safety protocols</a:t>
                </a: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3628673" y="4881642"/>
              <a:ext cx="637309" cy="4629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Any </a:t>
              </a:r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NO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215492" y="1533115"/>
            <a:ext cx="3784635" cy="3811446"/>
            <a:chOff x="5356170" y="1533115"/>
            <a:chExt cx="3784635" cy="3811446"/>
          </a:xfrm>
        </p:grpSpPr>
        <p:sp>
          <p:nvSpPr>
            <p:cNvPr id="19" name="Rectangle 18"/>
            <p:cNvSpPr/>
            <p:nvPr/>
          </p:nvSpPr>
          <p:spPr>
            <a:xfrm>
              <a:off x="5356170" y="2033617"/>
              <a:ext cx="2488874" cy="30008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367468" y="2033617"/>
              <a:ext cx="2477576" cy="28392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Develop and implement procedures to </a:t>
              </a:r>
              <a:r>
                <a:rPr lang="en-US" sz="1050" b="1" dirty="0"/>
                <a:t>check for signs and symptoms </a:t>
              </a:r>
              <a:r>
                <a:rPr lang="en-US" sz="1050" dirty="0"/>
                <a:t>of employees upon arrival, as feasible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Encourage people who are sick to </a:t>
              </a:r>
              <a:r>
                <a:rPr lang="en-US" sz="1050" b="1" dirty="0"/>
                <a:t>stay home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Develop plans for if an employee gets sick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b="1" dirty="0"/>
                <a:t>Communicate and monitor </a:t>
              </a:r>
              <a:r>
                <a:rPr lang="en-US" sz="1050" dirty="0"/>
                <a:t>developments with local authorities and employees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b="1" dirty="0"/>
                <a:t>Monitor absences </a:t>
              </a:r>
              <a:r>
                <a:rPr lang="en-US" sz="1050" dirty="0"/>
                <a:t>and have flexible leave policies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Be prepared to consult with local health authorities should there be a case in the facility or an increase in cases in the surrounding area</a:t>
              </a:r>
            </a:p>
          </p:txBody>
        </p:sp>
        <p:sp>
          <p:nvSpPr>
            <p:cNvPr id="21" name="Flowchart: Process 20"/>
            <p:cNvSpPr/>
            <p:nvPr/>
          </p:nvSpPr>
          <p:spPr>
            <a:xfrm>
              <a:off x="8042369" y="3019761"/>
              <a:ext cx="1098436" cy="1112501"/>
            </a:xfrm>
            <a:prstGeom prst="flowChartProcess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INCREASE SERVICE AND MONITOR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281953" y="4881642"/>
              <a:ext cx="637309" cy="4629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Any </a:t>
              </a:r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NO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356170" y="1533115"/>
              <a:ext cx="3457930" cy="1411745"/>
              <a:chOff x="5356170" y="1533115"/>
              <a:chExt cx="3457930" cy="1411745"/>
            </a:xfrm>
          </p:grpSpPr>
          <p:sp>
            <p:nvSpPr>
              <p:cNvPr id="25" name="Bent-Up Arrow 24"/>
              <p:cNvSpPr/>
              <p:nvPr/>
            </p:nvSpPr>
            <p:spPr>
              <a:xfrm flipV="1">
                <a:off x="5367468" y="1533115"/>
                <a:ext cx="3446632" cy="1411745"/>
              </a:xfrm>
              <a:prstGeom prst="bentUpArrow">
                <a:avLst>
                  <a:gd name="adj1" fmla="val 32414"/>
                  <a:gd name="adj2" fmla="val 24573"/>
                  <a:gd name="adj3" fmla="val 19292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356170" y="1533116"/>
                <a:ext cx="2488874" cy="43839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Is ongoing monitoring in place?</a:t>
                </a: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401619" y="1172138"/>
            <a:ext cx="7704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Transportation </a:t>
            </a:r>
            <a:r>
              <a:rPr lang="en-US" sz="1200" i="1" dirty="0" smtClean="0"/>
              <a:t>systems are guided to meet </a:t>
            </a:r>
            <a:r>
              <a:rPr lang="en-US" sz="1200" b="1" i="1" dirty="0"/>
              <a:t>all </a:t>
            </a:r>
            <a:r>
              <a:rPr lang="en-US" sz="1200" i="1" dirty="0"/>
              <a:t>requirements in each stage before advancing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1619" y="6202533"/>
            <a:ext cx="29265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Sources: CDC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1266" y="6451119"/>
            <a:ext cx="26022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May 15, 2020.</a:t>
            </a:r>
          </a:p>
        </p:txBody>
      </p:sp>
      <p:sp>
        <p:nvSpPr>
          <p:cNvPr id="31" name="Flowchart: Process 30"/>
          <p:cNvSpPr/>
          <p:nvPr/>
        </p:nvSpPr>
        <p:spPr>
          <a:xfrm>
            <a:off x="3185415" y="5424518"/>
            <a:ext cx="1349466" cy="743390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MEET SAFEGUARDS FIRST</a:t>
            </a:r>
          </a:p>
        </p:txBody>
      </p:sp>
      <p:sp>
        <p:nvSpPr>
          <p:cNvPr id="32" name="Flowchart: Process 31"/>
          <p:cNvSpPr/>
          <p:nvPr/>
        </p:nvSpPr>
        <p:spPr>
          <a:xfrm>
            <a:off x="5790845" y="5451866"/>
            <a:ext cx="1349466" cy="743390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MEET SAFEGUARDS FIRST</a:t>
            </a:r>
          </a:p>
        </p:txBody>
      </p:sp>
      <p:sp>
        <p:nvSpPr>
          <p:cNvPr id="33" name="Isosceles Triangle 32"/>
          <p:cNvSpPr/>
          <p:nvPr/>
        </p:nvSpPr>
        <p:spPr>
          <a:xfrm rot="5400000">
            <a:off x="2475624" y="1683731"/>
            <a:ext cx="255690" cy="13716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5400000">
            <a:off x="5002857" y="1683731"/>
            <a:ext cx="255690" cy="13716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28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CDC reopening guidelines for child care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1619" y="1172138"/>
            <a:ext cx="7704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Child care programs </a:t>
            </a:r>
            <a:r>
              <a:rPr lang="en-US" sz="1200" i="1" dirty="0" smtClean="0"/>
              <a:t>are guided to meet </a:t>
            </a:r>
            <a:r>
              <a:rPr lang="en-US" sz="1200" b="1" i="1" dirty="0"/>
              <a:t>all </a:t>
            </a:r>
            <a:r>
              <a:rPr lang="en-US" sz="1200" i="1" dirty="0"/>
              <a:t>requirements in each stage before advancing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01619" y="1533116"/>
            <a:ext cx="2103188" cy="2389177"/>
            <a:chOff x="401619" y="1533116"/>
            <a:chExt cx="2103188" cy="2389177"/>
          </a:xfrm>
        </p:grpSpPr>
        <p:sp>
          <p:nvSpPr>
            <p:cNvPr id="7" name="Rectangle 6"/>
            <p:cNvSpPr/>
            <p:nvPr/>
          </p:nvSpPr>
          <p:spPr>
            <a:xfrm>
              <a:off x="401621" y="1533116"/>
              <a:ext cx="2103186" cy="44311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Should you consider reopening?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01620" y="2033618"/>
              <a:ext cx="2102389" cy="16635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01619" y="2033617"/>
              <a:ext cx="2007949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Is reopening consistent with state and local orders?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Are there protections for </a:t>
              </a:r>
              <a:r>
                <a:rPr lang="en-US" sz="1050" b="1" dirty="0"/>
                <a:t>higher-risk</a:t>
              </a:r>
              <a:r>
                <a:rPr lang="en-US" sz="1050" dirty="0"/>
                <a:t> students?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Are programs able to screen kids and employees upon arrival for symptoms and exposure history?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95064" y="3459374"/>
              <a:ext cx="637309" cy="4629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Any </a:t>
              </a:r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NO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702133" y="1533115"/>
            <a:ext cx="2333270" cy="3804514"/>
            <a:chOff x="2772074" y="1533115"/>
            <a:chExt cx="2333270" cy="3804514"/>
          </a:xfrm>
        </p:grpSpPr>
        <p:grpSp>
          <p:nvGrpSpPr>
            <p:cNvPr id="13" name="Group 12"/>
            <p:cNvGrpSpPr/>
            <p:nvPr/>
          </p:nvGrpSpPr>
          <p:grpSpPr>
            <a:xfrm>
              <a:off x="2772074" y="1533115"/>
              <a:ext cx="2333270" cy="3501323"/>
              <a:chOff x="2929784" y="1937897"/>
              <a:chExt cx="2333270" cy="3501323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930580" y="1937897"/>
                <a:ext cx="2315237" cy="43839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Are recommended health and safety actions in place?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929784" y="2438400"/>
                <a:ext cx="2316034" cy="30008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947019" y="2447185"/>
                <a:ext cx="2316035" cy="28392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Promote </a:t>
                </a:r>
                <a:r>
                  <a:rPr lang="en-US" sz="1050" b="1" dirty="0"/>
                  <a:t>healthy hygiene </a:t>
                </a:r>
                <a:r>
                  <a:rPr lang="en-US" sz="1050" dirty="0"/>
                  <a:t>practices such as hand washing and employees wearing a cloth face covering, as feasible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Intensify cleaning, disinfection, and ventilation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Encourage </a:t>
                </a:r>
                <a:r>
                  <a:rPr lang="en-US" sz="1050" b="1" dirty="0"/>
                  <a:t>social distancing </a:t>
                </a:r>
                <a:r>
                  <a:rPr lang="en-US" sz="1050" dirty="0"/>
                  <a:t>through spacing, small groups and limited mixing between groups. For family child care, monitor distance between kids not playing together and maintain distance during naps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Limit sharing of toys, belongings, and equipment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Train employees on health and safety protocols</a:t>
                </a: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3628673" y="4874710"/>
              <a:ext cx="637309" cy="4629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Any </a:t>
              </a:r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NO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215492" y="1533115"/>
            <a:ext cx="3457930" cy="4097196"/>
            <a:chOff x="5356170" y="1533115"/>
            <a:chExt cx="3457930" cy="4097196"/>
          </a:xfrm>
        </p:grpSpPr>
        <p:sp>
          <p:nvSpPr>
            <p:cNvPr id="20" name="Rectangle 19"/>
            <p:cNvSpPr/>
            <p:nvPr/>
          </p:nvSpPr>
          <p:spPr>
            <a:xfrm>
              <a:off x="5356170" y="2033617"/>
              <a:ext cx="2488874" cy="33450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381416" y="2042403"/>
              <a:ext cx="2477576" cy="31624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b="1" dirty="0"/>
                <a:t>Check for signs and symptoms </a:t>
              </a:r>
              <a:r>
                <a:rPr lang="en-US" sz="1050" dirty="0"/>
                <a:t>of kids and employees upon arrival, as feasible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Implement enhanced screening for those who have recently been present in high transmission areas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Encourage people who are sick to stay home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Develop plans for if a student or employee gets sick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b="1" dirty="0"/>
                <a:t>Communicate and monitor </a:t>
              </a:r>
              <a:r>
                <a:rPr lang="en-US" sz="1050" dirty="0"/>
                <a:t>developments with families, employees, and local authorities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b="1" dirty="0"/>
                <a:t>Monitor absences </a:t>
              </a:r>
              <a:r>
                <a:rPr lang="en-US" sz="1050" dirty="0"/>
                <a:t>and have flexible leave policies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Be prepared to consult with local health authorities should there be a case in the facility or an increase in cases in the surrounding area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281953" y="5167392"/>
              <a:ext cx="637309" cy="4629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Any </a:t>
              </a:r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NO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356170" y="1533115"/>
              <a:ext cx="3457930" cy="1411745"/>
              <a:chOff x="5356170" y="1533115"/>
              <a:chExt cx="3457930" cy="1411745"/>
            </a:xfrm>
          </p:grpSpPr>
          <p:sp>
            <p:nvSpPr>
              <p:cNvPr id="26" name="Bent-Up Arrow 25"/>
              <p:cNvSpPr/>
              <p:nvPr/>
            </p:nvSpPr>
            <p:spPr>
              <a:xfrm flipV="1">
                <a:off x="5367468" y="1533115"/>
                <a:ext cx="3446632" cy="1411745"/>
              </a:xfrm>
              <a:prstGeom prst="bentUpArrow">
                <a:avLst>
                  <a:gd name="adj1" fmla="val 32414"/>
                  <a:gd name="adj2" fmla="val 24573"/>
                  <a:gd name="adj3" fmla="val 19292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356170" y="1533116"/>
                <a:ext cx="2488874" cy="43839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Is ongoing monitoring in place?</a:t>
                </a: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401619" y="6202533"/>
            <a:ext cx="29265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Sources: CDC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1266" y="6451119"/>
            <a:ext cx="26022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May 15, 2020.</a:t>
            </a:r>
          </a:p>
        </p:txBody>
      </p:sp>
      <p:sp>
        <p:nvSpPr>
          <p:cNvPr id="31" name="Octagon 30"/>
          <p:cNvSpPr/>
          <p:nvPr/>
        </p:nvSpPr>
        <p:spPr>
          <a:xfrm>
            <a:off x="960306" y="4003092"/>
            <a:ext cx="985016" cy="914400"/>
          </a:xfrm>
          <a:prstGeom prst="octag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NOT OPEN</a:t>
            </a:r>
          </a:p>
        </p:txBody>
      </p:sp>
      <p:sp>
        <p:nvSpPr>
          <p:cNvPr id="32" name="Flowchart: Process 31"/>
          <p:cNvSpPr/>
          <p:nvPr/>
        </p:nvSpPr>
        <p:spPr>
          <a:xfrm>
            <a:off x="3185018" y="5353666"/>
            <a:ext cx="1349466" cy="743390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MEET SAFEGUARDS FIRST</a:t>
            </a:r>
          </a:p>
        </p:txBody>
      </p:sp>
      <p:sp>
        <p:nvSpPr>
          <p:cNvPr id="33" name="Flowchart: Process 32"/>
          <p:cNvSpPr/>
          <p:nvPr/>
        </p:nvSpPr>
        <p:spPr>
          <a:xfrm>
            <a:off x="5783217" y="5636295"/>
            <a:ext cx="1349466" cy="743390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MEET SAFEGUARDS FIRST</a:t>
            </a:r>
          </a:p>
        </p:txBody>
      </p:sp>
      <p:sp>
        <p:nvSpPr>
          <p:cNvPr id="34" name="Flowchart: Process 33"/>
          <p:cNvSpPr/>
          <p:nvPr/>
        </p:nvSpPr>
        <p:spPr>
          <a:xfrm>
            <a:off x="7865805" y="2996036"/>
            <a:ext cx="1098436" cy="914400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OPEN AND MONITOR</a:t>
            </a:r>
          </a:p>
        </p:txBody>
      </p:sp>
      <p:sp>
        <p:nvSpPr>
          <p:cNvPr id="35" name="Isosceles Triangle 34"/>
          <p:cNvSpPr/>
          <p:nvPr/>
        </p:nvSpPr>
        <p:spPr>
          <a:xfrm rot="5400000">
            <a:off x="2475624" y="1683731"/>
            <a:ext cx="255690" cy="13716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 rot="5400000">
            <a:off x="5002857" y="1683731"/>
            <a:ext cx="255690" cy="13716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92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CDC reopening guidelines for restaurants and bars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1619" y="1172138"/>
            <a:ext cx="7704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Bars and restaurants </a:t>
            </a:r>
            <a:r>
              <a:rPr lang="en-US" sz="1200" i="1" dirty="0" smtClean="0"/>
              <a:t>ar</a:t>
            </a:r>
            <a:r>
              <a:rPr lang="en-US" sz="1200" i="1" dirty="0" smtClean="0"/>
              <a:t>e guided to</a:t>
            </a:r>
            <a:r>
              <a:rPr lang="en-US" sz="1200" i="1" dirty="0" smtClean="0"/>
              <a:t> </a:t>
            </a:r>
            <a:r>
              <a:rPr lang="en-US" sz="1200" i="1" dirty="0"/>
              <a:t>meet </a:t>
            </a:r>
            <a:r>
              <a:rPr lang="en-US" sz="1200" b="1" i="1" dirty="0"/>
              <a:t>all </a:t>
            </a:r>
            <a:r>
              <a:rPr lang="en-US" sz="1200" i="1" dirty="0"/>
              <a:t>requirements in each stage before advancing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01619" y="1533116"/>
            <a:ext cx="2103188" cy="1826469"/>
            <a:chOff x="401619" y="1533116"/>
            <a:chExt cx="2103188" cy="1826469"/>
          </a:xfrm>
        </p:grpSpPr>
        <p:sp>
          <p:nvSpPr>
            <p:cNvPr id="7" name="Rectangle 6"/>
            <p:cNvSpPr/>
            <p:nvPr/>
          </p:nvSpPr>
          <p:spPr>
            <a:xfrm>
              <a:off x="401621" y="1533116"/>
              <a:ext cx="2103186" cy="44311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Should you consider reopening?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01620" y="2033618"/>
              <a:ext cx="2102389" cy="10945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01619" y="2033617"/>
              <a:ext cx="200795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Is reopening consistent with state and local orders?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Are there protections for </a:t>
              </a:r>
              <a:r>
                <a:rPr lang="en-US" sz="1050" b="1" dirty="0"/>
                <a:t>higher-risk</a:t>
              </a:r>
              <a:r>
                <a:rPr lang="en-US" sz="1050" dirty="0"/>
                <a:t> employees?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95064" y="2896666"/>
              <a:ext cx="637309" cy="4629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Any </a:t>
              </a:r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NO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702131" y="1533115"/>
            <a:ext cx="2316036" cy="3811446"/>
            <a:chOff x="2772072" y="1533115"/>
            <a:chExt cx="2316036" cy="3811446"/>
          </a:xfrm>
        </p:grpSpPr>
        <p:grpSp>
          <p:nvGrpSpPr>
            <p:cNvPr id="13" name="Group 12"/>
            <p:cNvGrpSpPr/>
            <p:nvPr/>
          </p:nvGrpSpPr>
          <p:grpSpPr>
            <a:xfrm>
              <a:off x="2772072" y="1533115"/>
              <a:ext cx="2316036" cy="3501323"/>
              <a:chOff x="2929782" y="1937897"/>
              <a:chExt cx="2316036" cy="3501323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930580" y="1937897"/>
                <a:ext cx="2315237" cy="43839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Are recommended health and safety actions in place?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929784" y="2438399"/>
                <a:ext cx="2316034" cy="300082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929782" y="2438399"/>
                <a:ext cx="2316035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Promote </a:t>
                </a:r>
                <a:r>
                  <a:rPr lang="en-US" sz="1050" b="1" dirty="0"/>
                  <a:t>healthy hygiene </a:t>
                </a:r>
                <a:r>
                  <a:rPr lang="en-US" sz="1050" dirty="0"/>
                  <a:t>practices such as hand washing and employees wearing a cloth face covering, as feasible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Intensify cleaning, disinfection, and ventilation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Encourage </a:t>
                </a:r>
                <a:r>
                  <a:rPr lang="en-US" sz="1050" b="1" dirty="0"/>
                  <a:t>social distancing </a:t>
                </a:r>
                <a:r>
                  <a:rPr lang="en-US" sz="1050" dirty="0"/>
                  <a:t>including by encouraging drive-through, delivery, curb-side pickup, spacing tables, limiting occupancy, avoiding self-serve, restricting employee shared spaces, rotating or staggering shifts, if feasible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Train employees on health and safety protocols</a:t>
                </a: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3628673" y="4881642"/>
              <a:ext cx="637309" cy="4629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Any </a:t>
              </a:r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NO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215492" y="1533115"/>
            <a:ext cx="3457930" cy="3811446"/>
            <a:chOff x="5356170" y="1533115"/>
            <a:chExt cx="3457930" cy="3811446"/>
          </a:xfrm>
        </p:grpSpPr>
        <p:sp>
          <p:nvSpPr>
            <p:cNvPr id="20" name="Rectangle 19"/>
            <p:cNvSpPr/>
            <p:nvPr/>
          </p:nvSpPr>
          <p:spPr>
            <a:xfrm>
              <a:off x="5356170" y="2033617"/>
              <a:ext cx="2488874" cy="30008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367468" y="2033617"/>
              <a:ext cx="2477576" cy="28392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Develop and implement procedures to </a:t>
              </a:r>
              <a:r>
                <a:rPr lang="en-US" sz="1050" b="1" dirty="0"/>
                <a:t>check for signs and symptoms </a:t>
              </a:r>
              <a:r>
                <a:rPr lang="en-US" sz="1050" dirty="0"/>
                <a:t>of employees upon arrival, as feasible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Encourage people who are sick to stay home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Develop plans for if an employee gets sick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b="1" dirty="0"/>
                <a:t>Communicate and monitor </a:t>
              </a:r>
              <a:r>
                <a:rPr lang="en-US" sz="1050" dirty="0"/>
                <a:t>developments with local authorities and employees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b="1" dirty="0"/>
                <a:t>Monitor absences </a:t>
              </a:r>
              <a:r>
                <a:rPr lang="en-US" sz="1050" dirty="0"/>
                <a:t>and have flexible leave policies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sz="1050" dirty="0"/>
                <a:t>Be prepared to consult with local health authorities should there be a case in the facility or an increase in cases in the surrounding area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281953" y="4881642"/>
              <a:ext cx="637309" cy="4629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Any </a:t>
              </a:r>
              <a:r>
                <a:rPr lang="en-US" sz="1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NO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356170" y="1533115"/>
              <a:ext cx="3457930" cy="1411745"/>
              <a:chOff x="5356170" y="1533115"/>
              <a:chExt cx="3457930" cy="1411745"/>
            </a:xfrm>
          </p:grpSpPr>
          <p:sp>
            <p:nvSpPr>
              <p:cNvPr id="26" name="Bent-Up Arrow 25"/>
              <p:cNvSpPr/>
              <p:nvPr/>
            </p:nvSpPr>
            <p:spPr>
              <a:xfrm flipV="1">
                <a:off x="5367468" y="1533115"/>
                <a:ext cx="3446632" cy="1411745"/>
              </a:xfrm>
              <a:prstGeom prst="bentUpArrow">
                <a:avLst>
                  <a:gd name="adj1" fmla="val 32414"/>
                  <a:gd name="adj2" fmla="val 24573"/>
                  <a:gd name="adj3" fmla="val 19292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356170" y="1533116"/>
                <a:ext cx="2488874" cy="43839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Is ongoing monitoring in place?</a:t>
                </a: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401619" y="6202533"/>
            <a:ext cx="29265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Sources: CDC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1266" y="6451119"/>
            <a:ext cx="26022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May 15, 2020.</a:t>
            </a:r>
          </a:p>
        </p:txBody>
      </p:sp>
      <p:sp>
        <p:nvSpPr>
          <p:cNvPr id="30" name="Octagon 29"/>
          <p:cNvSpPr/>
          <p:nvPr/>
        </p:nvSpPr>
        <p:spPr>
          <a:xfrm>
            <a:off x="921210" y="3445496"/>
            <a:ext cx="985016" cy="914400"/>
          </a:xfrm>
          <a:prstGeom prst="octag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NOT OPEN</a:t>
            </a:r>
          </a:p>
        </p:txBody>
      </p:sp>
      <p:sp>
        <p:nvSpPr>
          <p:cNvPr id="31" name="Flowchart: Process 30"/>
          <p:cNvSpPr/>
          <p:nvPr/>
        </p:nvSpPr>
        <p:spPr>
          <a:xfrm>
            <a:off x="3202653" y="5397589"/>
            <a:ext cx="1349466" cy="743390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MEET SAFEGUARDS FIRST</a:t>
            </a:r>
          </a:p>
        </p:txBody>
      </p:sp>
      <p:sp>
        <p:nvSpPr>
          <p:cNvPr id="32" name="Flowchart: Process 31"/>
          <p:cNvSpPr/>
          <p:nvPr/>
        </p:nvSpPr>
        <p:spPr>
          <a:xfrm>
            <a:off x="5783217" y="5397589"/>
            <a:ext cx="1349466" cy="743390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MEET SAFEGUARDS FIRST</a:t>
            </a:r>
          </a:p>
        </p:txBody>
      </p:sp>
      <p:sp>
        <p:nvSpPr>
          <p:cNvPr id="33" name="Flowchart: Process 32"/>
          <p:cNvSpPr/>
          <p:nvPr/>
        </p:nvSpPr>
        <p:spPr>
          <a:xfrm>
            <a:off x="7865805" y="2996036"/>
            <a:ext cx="1098436" cy="914400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OPEN AND MONITOR</a:t>
            </a:r>
          </a:p>
        </p:txBody>
      </p:sp>
      <p:sp>
        <p:nvSpPr>
          <p:cNvPr id="34" name="Isosceles Triangle 33"/>
          <p:cNvSpPr/>
          <p:nvPr/>
        </p:nvSpPr>
        <p:spPr>
          <a:xfrm rot="5400000">
            <a:off x="2475624" y="1683731"/>
            <a:ext cx="255690" cy="13716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 rot="5400000">
            <a:off x="5002857" y="1683731"/>
            <a:ext cx="255690" cy="13716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01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2335</TotalTime>
  <Words>1337</Words>
  <Application>Microsoft Office PowerPoint</Application>
  <PresentationFormat>On-screen Show (4:3)</PresentationFormat>
  <Paragraphs>162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Coronavirus – CDC reopening guidelines</vt:lpstr>
      <vt:lpstr>CDC reopening guidance for workplaces</vt:lpstr>
      <vt:lpstr>CDC reopening guidance for schools</vt:lpstr>
      <vt:lpstr>CDC guidelines for increasing mass transportation services</vt:lpstr>
      <vt:lpstr>CDC reopening guidelines for child care programs</vt:lpstr>
      <vt:lpstr>CDC reopening guidelines for restaurants and bars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Newell, Molly</cp:lastModifiedBy>
  <cp:revision>107</cp:revision>
  <dcterms:created xsi:type="dcterms:W3CDTF">2018-11-02T00:48:26Z</dcterms:created>
  <dcterms:modified xsi:type="dcterms:W3CDTF">2020-05-18T14:08:52Z</dcterms:modified>
</cp:coreProperties>
</file>