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2C1C"/>
    <a:srgbClr val="E6B92D"/>
    <a:srgbClr val="284D81"/>
    <a:srgbClr val="A92122"/>
    <a:srgbClr val="C9DAEE"/>
    <a:srgbClr val="94B6DD"/>
    <a:srgbClr val="5E91CC"/>
    <a:srgbClr val="1E4F7C"/>
    <a:srgbClr val="1B3A5F"/>
    <a:srgbClr val="122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2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1614" y="66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labor.house.gov/media/press-releases/house-health-chairs-highlight-key-health-provisions-in-the-heroes-ac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“House Health Chairs Highlight Key Health Provisions in The Heroes Act,” House</a:t>
            </a:r>
            <a:r>
              <a:rPr lang="en-US" baseline="0" dirty="0" smtClean="0"/>
              <a:t> Committee on Education and Labor, May 12, 2020,</a:t>
            </a:r>
          </a:p>
          <a:p>
            <a:r>
              <a:rPr lang="en-US" dirty="0" smtClean="0">
                <a:hlinkClick r:id="rId3"/>
              </a:rPr>
              <a:t>https://edlabor.house.gov/media/press-releases/house-health-chairs-highlight-key-health-provisions-in-the-heroes-act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3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Heroes </a:t>
            </a:r>
            <a:r>
              <a:rPr lang="en-US" dirty="0" smtClean="0"/>
              <a:t>Act features many Democratic health priorities in combatting the COVID-19 pandemic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77715"/>
              </p:ext>
            </p:extLst>
          </p:nvPr>
        </p:nvGraphicFramePr>
        <p:xfrm>
          <a:off x="401620" y="1938562"/>
          <a:ext cx="8449354" cy="4206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8665">
                  <a:extLst>
                    <a:ext uri="{9D8B030D-6E8A-4147-A177-3AD203B41FA5}">
                      <a16:colId xmlns:a16="http://schemas.microsoft.com/office/drawing/2014/main" val="1504555745"/>
                    </a:ext>
                  </a:extLst>
                </a:gridCol>
                <a:gridCol w="4450689">
                  <a:extLst>
                    <a:ext uri="{9D8B030D-6E8A-4147-A177-3AD203B41FA5}">
                      <a16:colId xmlns:a16="http://schemas.microsoft.com/office/drawing/2014/main" val="1907965347"/>
                    </a:ext>
                  </a:extLst>
                </a:gridCol>
              </a:tblGrid>
              <a:tr h="1092013">
                <a:tc>
                  <a:txBody>
                    <a:bodyPr/>
                    <a:lstStyle/>
                    <a:p>
                      <a:pPr marL="548640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Strengthens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testing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 and contact tracing programs by providing $75 billion in grants to public health departments and workforce agencies, among other requirements to ensure cultural inclusion and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accountability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Roboto" panose="020B06040202020202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5840" lvl="1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Eliminates cost sharing for COVID-19 treatment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for Medicare,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 Medicaid, private health insurance, TRICARE, Veterans Affairs, and the Federal Employee Health Benefit Program; Allows state Medicaid programs to cover treatment costs for uninsured patients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Roboto" panose="020B06040202020202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77143"/>
                  </a:ext>
                </a:extLst>
              </a:tr>
              <a:tr h="925693">
                <a:tc>
                  <a:txBody>
                    <a:bodyPr/>
                    <a:lstStyle/>
                    <a:p>
                      <a:pPr marL="548640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Provides an additional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 $100 billion to the Health Care Provider Relief Fund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and improves the Accelerated and Advance Payment Program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Roboto" panose="020B06040202020202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5840" lvl="1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Offers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 expanded health coverage options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by fully subsidizing the cost of COBRA and furloughed workers’ premiums; establishes special enrollment periods for Medicare and ACA marketplaces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Roboto" panose="020B06040202020202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46465"/>
                  </a:ext>
                </a:extLst>
              </a:tr>
              <a:tr h="1092013">
                <a:tc>
                  <a:txBody>
                    <a:bodyPr/>
                    <a:lstStyle/>
                    <a:p>
                      <a:pPr marL="548640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Invests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 in public health infrastructure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by enhancing vaccine manufacturing capacity and planning for its distribution, among other provisions to support the pharmaceutical supply chain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Roboto" panose="020B06040202020202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5840" lvl="1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Protects nursing home patients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by offering states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 funding to deploy strike teams to help facilities with infection control; incentivizes the establishment COVID-19-specific nursing home facilities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Roboto" panose="020B06040202020202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990746"/>
                  </a:ext>
                </a:extLst>
              </a:tr>
              <a:tr h="1092013">
                <a:tc>
                  <a:txBody>
                    <a:bodyPr/>
                    <a:lstStyle/>
                    <a:p>
                      <a:pPr marL="54864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Supports states’ Medicaid programs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by increasing the FMAP by 14 percentage points through June 30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, 2021; increases FMAP by 10 percentage points for patients in home and community-based care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Roboto" panose="020B06040202020202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05840" lvl="1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Supports</a:t>
                      </a:r>
                      <a:r>
                        <a:rPr lang="en-US" sz="1100" b="1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 mental health research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latin typeface="+mn-lt"/>
                          <a:ea typeface="Roboto" panose="020B0604020202020204" charset="0"/>
                        </a:rPr>
                        <a:t>by directing the NIMH to investigate the mental health consequences of COVID-19; provides grants to support substance use disorder and behavioral health needs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Roboto" panose="020B060402020202020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10726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291900" y="2141661"/>
            <a:ext cx="594360" cy="3787527"/>
            <a:chOff x="291900" y="1815381"/>
            <a:chExt cx="594360" cy="3787527"/>
          </a:xfrm>
        </p:grpSpPr>
        <p:sp>
          <p:nvSpPr>
            <p:cNvPr id="6" name="Oval 5"/>
            <p:cNvSpPr/>
            <p:nvPr/>
          </p:nvSpPr>
          <p:spPr>
            <a:xfrm>
              <a:off x="291900" y="1815381"/>
              <a:ext cx="594360" cy="5943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91900" y="2830083"/>
              <a:ext cx="594360" cy="5943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91900" y="3844785"/>
              <a:ext cx="594360" cy="5943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91900" y="5008548"/>
              <a:ext cx="590641" cy="5943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09" y="2173130"/>
            <a:ext cx="531422" cy="5314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0" y="3143463"/>
            <a:ext cx="594641" cy="59464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42" y="5357130"/>
            <a:ext cx="549756" cy="54975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2" y="4171065"/>
            <a:ext cx="588739" cy="588739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748671" y="2141661"/>
            <a:ext cx="594360" cy="3787527"/>
            <a:chOff x="291900" y="1815381"/>
            <a:chExt cx="594360" cy="3787527"/>
          </a:xfrm>
        </p:grpSpPr>
        <p:sp>
          <p:nvSpPr>
            <p:cNvPr id="25" name="Oval 24"/>
            <p:cNvSpPr/>
            <p:nvPr/>
          </p:nvSpPr>
          <p:spPr>
            <a:xfrm>
              <a:off x="291900" y="1815381"/>
              <a:ext cx="594360" cy="5943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91900" y="2830083"/>
              <a:ext cx="594360" cy="5943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91900" y="3844785"/>
              <a:ext cx="594360" cy="5943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91900" y="5008548"/>
              <a:ext cx="590641" cy="59436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71" y="5321891"/>
            <a:ext cx="607297" cy="60729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157" y="3099697"/>
            <a:ext cx="729667" cy="72966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515" y="2159711"/>
            <a:ext cx="563646" cy="5636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552" y="4193040"/>
            <a:ext cx="577609" cy="57760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77690" y="1605644"/>
            <a:ext cx="8453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a typeface="Roboto" panose="020B0604020202020204" charset="0"/>
              </a:rPr>
              <a:t>Key health care provisions</a:t>
            </a:r>
            <a:endParaRPr lang="en-US" sz="1400" dirty="0">
              <a:ea typeface="Roboto" panose="020B060402020202020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7823" y="6217967"/>
            <a:ext cx="29051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50000"/>
                  </a:schemeClr>
                </a:solidFill>
                <a:ea typeface="Roboto" panose="020B0604020202020204" charset="0"/>
              </a:rPr>
              <a:t>Sources: House Committee on Education and Labor.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7823" y="6430673"/>
            <a:ext cx="290512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ea typeface="Roboto" panose="020B0604020202020204" charset="0"/>
              </a:rPr>
              <a:t>Molly Newell | Slide last updated: May 13, 2020.</a:t>
            </a:r>
            <a:endParaRPr lang="en-US" sz="700" dirty="0">
              <a:ea typeface="Robo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2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2266</TotalTime>
  <Words>296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Georgia</vt:lpstr>
      <vt:lpstr>Roboto</vt:lpstr>
      <vt:lpstr>Office Theme</vt:lpstr>
      <vt:lpstr>The Heroes Act features many Democratic health priorities in combatting the COVID-19 pandemic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Newell, Molly</cp:lastModifiedBy>
  <cp:revision>88</cp:revision>
  <dcterms:created xsi:type="dcterms:W3CDTF">2018-11-02T00:48:26Z</dcterms:created>
  <dcterms:modified xsi:type="dcterms:W3CDTF">2020-05-14T13:17:27Z</dcterms:modified>
</cp:coreProperties>
</file>