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309" r:id="rId4"/>
    <p:sldId id="310" r:id="rId5"/>
    <p:sldId id="311" r:id="rId6"/>
    <p:sldId id="333" r:id="rId7"/>
    <p:sldId id="332" r:id="rId8"/>
    <p:sldId id="319" r:id="rId9"/>
    <p:sldId id="331" r:id="rId10"/>
    <p:sldId id="330" r:id="rId11"/>
    <p:sldId id="314" r:id="rId12"/>
    <p:sldId id="322" r:id="rId13"/>
    <p:sldId id="323" r:id="rId14"/>
    <p:sldId id="324" r:id="rId15"/>
    <p:sldId id="327" r:id="rId16"/>
    <p:sldId id="315" r:id="rId17"/>
    <p:sldId id="325" r:id="rId18"/>
    <p:sldId id="316" r:id="rId19"/>
    <p:sldId id="321" r:id="rId20"/>
    <p:sldId id="313" r:id="rId21"/>
    <p:sldId id="329" r:id="rId22"/>
    <p:sldId id="328" r:id="rId23"/>
    <p:sldId id="318" r:id="rId24"/>
    <p:sldId id="32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C1C"/>
    <a:srgbClr val="E6B92D"/>
    <a:srgbClr val="284D81"/>
    <a:srgbClr val="A92122"/>
    <a:srgbClr val="C9DAEE"/>
    <a:srgbClr val="94B6DD"/>
    <a:srgbClr val="5E91CC"/>
    <a:srgbClr val="1E4F7C"/>
    <a:srgbClr val="1B3A5F"/>
    <a:srgbClr val="122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8" autoAdjust="0"/>
    <p:restoredTop sz="93248" autoAdjust="0"/>
  </p:normalViewPr>
  <p:slideViewPr>
    <p:cSldViewPr snapToGrid="0">
      <p:cViewPr varScale="1">
        <p:scale>
          <a:sx n="65" d="100"/>
          <a:sy n="65" d="100"/>
        </p:scale>
        <p:origin x="1440" y="60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65871489537875"/>
          <c:y val="4.3388785256882105E-2"/>
          <c:w val="0.5694098152591206"/>
          <c:h val="0.91322242948623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Amount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2F-4ABE-AE23-595297BAA2F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9E-48E3-93D2-C794C6FAAE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Passenger airline payroll assistance</c:v>
                </c:pt>
                <c:pt idx="1">
                  <c:v>Passenger airline loans/loan guarantees</c:v>
                </c:pt>
                <c:pt idx="2">
                  <c:v>Cargo carrier payroll assistance</c:v>
                </c:pt>
                <c:pt idx="3">
                  <c:v>Cargo carrier loans/loan guarantees</c:v>
                </c:pt>
                <c:pt idx="4">
                  <c:v>Airline contractor assistance</c:v>
                </c:pt>
              </c:strCache>
            </c:strRef>
          </c:cat>
          <c:val>
            <c:numRef>
              <c:f>Sheet1!$B$2:$B$6</c:f>
              <c:numCache>
                <c:formatCode>"$"##\ "B"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2F-4ABE-AE23-595297BAA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98126959"/>
        <c:axId val="1898130287"/>
      </c:barChart>
      <c:catAx>
        <c:axId val="18981269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898130287"/>
        <c:crosses val="autoZero"/>
        <c:auto val="1"/>
        <c:lblAlgn val="ctr"/>
        <c:lblOffset val="100"/>
        <c:noMultiLvlLbl val="0"/>
      </c:catAx>
      <c:valAx>
        <c:axId val="1898130287"/>
        <c:scaling>
          <c:orientation val="minMax"/>
        </c:scaling>
        <c:delete val="1"/>
        <c:axPos val="t"/>
        <c:numFmt formatCode="&quot;$&quot;##\ &quot;B&quot;" sourceLinked="1"/>
        <c:majorTickMark val="none"/>
        <c:minorTickMark val="none"/>
        <c:tickLblPos val="nextTo"/>
        <c:crossAx val="189812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trump-administration-seeking-850-billion-stimulus-package-1158444880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ongress.gov/bill/116th-congress/house-bill/6201" TargetMode="External"/><Relationship Id="rId5" Type="http://schemas.openxmlformats.org/officeDocument/2006/relationships/hyperlink" Target="https://www.congress.gov/bill/116th-congress/house-bill/6074" TargetMode="External"/><Relationship Id="rId4" Type="http://schemas.openxmlformats.org/officeDocument/2006/relationships/hyperlink" Target="https://www.washingtonpost.com/business/2020/03/18/trump-coronavirus-economic-plan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healthintelligence.com/news/cares-act-expands-telehealth-coverage-for-medicare-fqhcs-and-the-va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week.org/ew/articles/2020/03/27/heres-what-the-coronavirus-stimulus-bill-means.html" TargetMode="External"/><Relationship Id="rId7" Type="http://schemas.openxmlformats.org/officeDocument/2006/relationships/hyperlink" Target="https://www.buzzfeednews.com/article/sarahmimms/coronavirus-bill-ends-student-loan-payments-interest-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npr.org/sections/coronavirus-live-updates/2020/03/26/821992460/coronavirus-relief-package-offers-up-more-than-30-billion-for-education" TargetMode="External"/><Relationship Id="rId5" Type="http://schemas.openxmlformats.org/officeDocument/2006/relationships/hyperlink" Target="https://www.govtech.com/budget-finance/What-Does-the-COVID-19-Stimulus-Bill-Mean-for-Tech.html" TargetMode="External"/><Relationship Id="rId4" Type="http://schemas.openxmlformats.org/officeDocument/2006/relationships/hyperlink" Target="https://www.edweek.org/ew/articles/2020/04/01/schools-get-135-billion-in-coronavirus-package.html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us-news/2020/mar/26/us-coronavirus-relief-package-airlines-fossil-fuel-companies-climate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hehill.com/policy/energy-environment/489563-coronavirus-package-punts-on-environmental-fights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essiverailroading.com/federal_legislation_regulation/news/Stimulus-bill-includes-25B-for-transit-1B-for-Amtrak--60071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dsupra.com/legalnews/airline-stimulus-plans-in-the-u-s-and-87211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rollcall.com/2020/04/06/climates-on-back-burner-but-advocates-see-covid-19-parallels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tech.com/budget-finance/What-Does-the-COVID-19-Stimulus-Bill-Mean-for-Tech.html?utm_source=sendgrid&amp;utm_medium=email&amp;utm_campaign=Newsletters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trump-administration-senate-democrats-said-to-reach-stimulus-bill-deal-11585113371" TargetMode="External"/><Relationship Id="rId7" Type="http://schemas.openxmlformats.org/officeDocument/2006/relationships/hyperlink" Target="https://www.cnn.com/2020/03/25/politics/stimulus-package-details-coronavirus/index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nn.com/2020/03/25/politics/stimulus-senate-action-coronavirus/index.html" TargetMode="External"/><Relationship Id="rId5" Type="http://schemas.openxmlformats.org/officeDocument/2006/relationships/hyperlink" Target="https://thehill.com/homenews/senate/489382-senate-white-house-reach-deal-on-massive-stimulus-package" TargetMode="External"/><Relationship Id="rId4" Type="http://schemas.openxmlformats.org/officeDocument/2006/relationships/hyperlink" Target="https://www.washingtonpost.com/business/2020/03/26/senate-trump-coronavirus-economic-stimulus-2-trillion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coronavirus/economic-impact-payment-information-center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watch.com/story/heres-what-the-historic-2-trillion-coronavirus-stimulus-package-will-do-to-help-small-businesses-2020-03-2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banker.com/news/banks-poised-to-get-new-tools-after-house-passes-coronavirus-relie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orbes.com/sites/zackfriedman/2020/03/28/student-loans-payments-suspended/#677b3ce91b10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xfoundation.org/cares-act-senate-coronavirus-bill-economic-relief-pla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lliottdavis.com/cares-act-expands-bonus-depreciation-qualified-improvement-property/" TargetMode="External"/><Relationship Id="rId5" Type="http://schemas.openxmlformats.org/officeDocument/2006/relationships/hyperlink" Target="https://taxnews.ey.com/news/2020-0871-examining-key-tax-provisions-in-the-cares-act" TargetMode="External"/><Relationship Id="rId4" Type="http://schemas.openxmlformats.org/officeDocument/2006/relationships/hyperlink" Target="https://www.cnbc.com/2020/03/27/coronavirus-bill-gives-small-businesses-time-to-meet-payroll-taxes.html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axfoundation.org/unemployment-compensation-changes-cares-ac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bpp.org/research/economy/policy-basics-how-many-weeks-of-unemployment-compensation-are-available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health-care-hospitals-coronavirus-stimulus-package-c49bd0cc-05a0-479a-a83d-d4455bd0e7bd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dirty="0" smtClean="0"/>
              <a:t>Andrew </a:t>
            </a:r>
            <a:r>
              <a:rPr lang="en-US" dirty="0" err="1" smtClean="0"/>
              <a:t>Restuccia</a:t>
            </a:r>
            <a:r>
              <a:rPr lang="en-US" dirty="0" smtClean="0"/>
              <a:t>, Andrew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Duehren</a:t>
            </a:r>
            <a:r>
              <a:rPr lang="en-US" baseline="0" dirty="0" smtClean="0"/>
              <a:t>, and Lindsay Wise, “U.S. Seeks to Send Checks to Americans as Part of Stimulus Package,” </a:t>
            </a:r>
            <a:r>
              <a:rPr lang="en-US" i="1" baseline="0" dirty="0" smtClean="0"/>
              <a:t>The Wall Street Journal</a:t>
            </a:r>
            <a:r>
              <a:rPr lang="en-US" baseline="0" dirty="0" smtClean="0"/>
              <a:t>, March 17, 2020,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https://www.wsj.com/articles/trump-administration-seeking-850-billion-stimulus-package-11584448802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Erica Werner and Jeff Stein, “White House coronavirus plan aims to send $2,000 to many Americans, includes $300 billion for small businesses,” </a:t>
            </a:r>
            <a:r>
              <a:rPr lang="en-US" i="1" dirty="0" smtClean="0"/>
              <a:t>The Washington Post</a:t>
            </a:r>
            <a:r>
              <a:rPr lang="en-US" dirty="0" smtClean="0"/>
              <a:t>, March 18, 2020,</a:t>
            </a:r>
          </a:p>
          <a:p>
            <a:r>
              <a:rPr lang="en-US" dirty="0" smtClean="0">
                <a:hlinkClick r:id="rId4"/>
              </a:rPr>
              <a:t>https://www.washingtonpost.com/business/2020/03/18/trump-coronavirus-economic-plan/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“H.R.6074 - Coronavirus Preparedness and Response Supplemental Appropriations Act, 2020,” Congress.gov,</a:t>
            </a:r>
            <a:r>
              <a:rPr lang="en-US" baseline="0" dirty="0" smtClean="0"/>
              <a:t> accessed March 18, 2020,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https://www.congress.gov/bill/116th-congress/house-bill/6074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“H.R.6201 - Families First Coronavirus Response Act,” Congress.gov, accessed March 18, 2020,</a:t>
            </a:r>
          </a:p>
          <a:p>
            <a:r>
              <a:rPr lang="en-US" dirty="0" smtClean="0">
                <a:hlinkClick r:id="rId6"/>
              </a:rPr>
              <a:t>https://www.congress.gov/bill/116th-congress/house-bill/6201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2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“CARES Act Expands Telehealth Coverage for Medicare, FQHCs and the VA,” </a:t>
            </a:r>
            <a:r>
              <a:rPr lang="en-US" dirty="0" err="1" smtClean="0"/>
              <a:t>mHealthIntelligence</a:t>
            </a:r>
            <a:r>
              <a:rPr lang="en-US" dirty="0" smtClean="0"/>
              <a:t>,</a:t>
            </a:r>
            <a:r>
              <a:rPr lang="en-US" baseline="0" dirty="0" smtClean="0"/>
              <a:t> March 30, 2020</a:t>
            </a:r>
          </a:p>
          <a:p>
            <a:r>
              <a:rPr lang="en-US" dirty="0" smtClean="0">
                <a:hlinkClick r:id="rId3"/>
              </a:rPr>
              <a:t>https://mhealthintelligence.com/news/cares-act-expands-telehealth-coverage-for-medicare-fqhcs-and-the-va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92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“Here's What the Coronavirus Stimulus Bill Means for K-12 Education,” Education Week,</a:t>
            </a:r>
            <a:r>
              <a:rPr lang="en-US" baseline="0" dirty="0"/>
              <a:t> March 27, 2020,</a:t>
            </a:r>
          </a:p>
          <a:p>
            <a:r>
              <a:rPr lang="en-US" dirty="0">
                <a:hlinkClick r:id="rId3"/>
              </a:rPr>
              <a:t>https://www.edweek.org/ew/articles/2020/03/27/heres-what-the-coronavirus-stimulus-bill-means.html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“Schools Get $13.5 Billion in Coronavirus Package Signed Into Law,” Education Week, March 27,</a:t>
            </a:r>
            <a:r>
              <a:rPr lang="en-US" baseline="0" dirty="0"/>
              <a:t> 2020,</a:t>
            </a:r>
          </a:p>
          <a:p>
            <a:r>
              <a:rPr lang="en-US" dirty="0">
                <a:hlinkClick r:id="rId4"/>
              </a:rPr>
              <a:t>https://www.edweek.org/ew/articles/2020/04/01/schools-get-135-billion-in-coronavirus-package.html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“What Does the COVID-19 Stimulus Bill Mean for Tech?” Government</a:t>
            </a:r>
            <a:r>
              <a:rPr lang="en-US" baseline="0" dirty="0"/>
              <a:t> Technology, March 26, 2020,</a:t>
            </a:r>
          </a:p>
          <a:p>
            <a:r>
              <a:rPr lang="en-US" dirty="0">
                <a:hlinkClick r:id="rId5"/>
              </a:rPr>
              <a:t>https://www.govtech.com/budget-finance/What-Does-the-COVID-19-Stimulus-Bill-Mean-for-Tech.html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“Coronavirus Relief Package Offers Up More Than $30 Billion For Education,” NPR, March</a:t>
            </a:r>
            <a:r>
              <a:rPr lang="en-US" baseline="0" dirty="0"/>
              <a:t> 26, 2020,</a:t>
            </a:r>
          </a:p>
          <a:p>
            <a:r>
              <a:rPr lang="en-US" dirty="0">
                <a:hlinkClick r:id="rId6"/>
              </a:rPr>
              <a:t>https://www.npr.org/sections/coronavirus-live-updates/2020/03/26/821992460/coronavirus-relief-package-offers-up-more-than-30-billion-for-education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“Federal Student Loan Payments Will Be Suspended Through Sept. 30 Due To The Coronavirus,” </a:t>
            </a:r>
            <a:r>
              <a:rPr lang="en-US" dirty="0" err="1"/>
              <a:t>Buzzfeed</a:t>
            </a:r>
            <a:r>
              <a:rPr lang="en-US" dirty="0"/>
              <a:t>,</a:t>
            </a:r>
            <a:r>
              <a:rPr lang="en-US" baseline="0" dirty="0"/>
              <a:t> March 27, 2020,</a:t>
            </a:r>
          </a:p>
          <a:p>
            <a:r>
              <a:rPr lang="en-US" dirty="0">
                <a:hlinkClick r:id="rId7"/>
              </a:rPr>
              <a:t>https://www.buzzfeednews.com/article/sarahmimms/coronavirus-bill-ends-student-loan-payments-interest-6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73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i="0" dirty="0" smtClean="0"/>
              <a:t>Emily Holden,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$2tn US coronavirus relief comes without climate stipulations,”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Guardian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March 26, 2020, </a:t>
            </a:r>
          </a:p>
          <a:p>
            <a:r>
              <a:rPr lang="en-US" dirty="0" smtClean="0">
                <a:hlinkClick r:id="rId3"/>
              </a:rPr>
              <a:t>https://www.theguardian.com/us-news/2020/mar/26/us-coronavirus-relief-package-airlines-fossil-fuel-companies-climate</a:t>
            </a:r>
            <a:r>
              <a:rPr lang="en-US" dirty="0" smtClean="0"/>
              <a:t>.</a:t>
            </a:r>
          </a:p>
          <a:p>
            <a:endParaRPr 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Rebecca </a:t>
            </a:r>
            <a:r>
              <a:rPr lang="en-US" i="0" dirty="0" err="1" smtClean="0"/>
              <a:t>Beitsch</a:t>
            </a:r>
            <a:r>
              <a:rPr lang="en-US" b="0" i="0" dirty="0" smtClean="0"/>
              <a:t>, “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Coronavirus package punts on environmental fights,”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Hill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March 25, 2020,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4"/>
              </a:rPr>
              <a:t>https://thehill.com/policy/energy-environment/489563-coronavirus-package-punts-on-environmental-fights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8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Sources: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“Stimulus bill includes $25B for transit, $1B for Amtrak,” </a:t>
            </a:r>
            <a:r>
              <a:rPr lang="en-US" i="1" u="none" dirty="0" smtClean="0"/>
              <a:t>Progressive</a:t>
            </a:r>
            <a:r>
              <a:rPr lang="en-US" i="1" u="none" baseline="0" dirty="0" smtClean="0"/>
              <a:t> Railroading</a:t>
            </a:r>
            <a:r>
              <a:rPr lang="en-US" baseline="0" dirty="0" smtClean="0"/>
              <a:t>, March 27, 2020,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hlinkClick r:id="rId3"/>
              </a:rPr>
              <a:t>https://www.progressiverailroading.com/federal_legislation_regulation/news/Stimulus-bill-includes-25B-for-transit-1B-for-Amtrak--60071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33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dirty="0" smtClean="0"/>
              <a:t>“Airline Stimulus Plans in the U.S. and Europe in Response to the COVID-19 Pandemic,” </a:t>
            </a:r>
            <a:r>
              <a:rPr lang="en-US" i="1" dirty="0" smtClean="0"/>
              <a:t>JD Supra</a:t>
            </a:r>
            <a:r>
              <a:rPr lang="en-US" dirty="0" smtClean="0"/>
              <a:t>, April 6, 2020,</a:t>
            </a:r>
          </a:p>
          <a:p>
            <a:r>
              <a:rPr lang="en-US" dirty="0" smtClean="0">
                <a:hlinkClick r:id="rId3"/>
              </a:rPr>
              <a:t>https://www.jdsupra.com/legalnews/airline-stimulus-plans-in-the-u-s-and-87211/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Elvina</a:t>
            </a:r>
            <a:r>
              <a:rPr lang="en-US" dirty="0" smtClean="0"/>
              <a:t> </a:t>
            </a:r>
            <a:r>
              <a:rPr lang="en-US" dirty="0" err="1" smtClean="0"/>
              <a:t>Nawaguna</a:t>
            </a:r>
            <a:r>
              <a:rPr lang="en-US" dirty="0" smtClean="0"/>
              <a:t>, “Climate’s on back burner, but advocates see COVID-19 parallels,” </a:t>
            </a:r>
            <a:r>
              <a:rPr lang="en-US" i="1" dirty="0" smtClean="0"/>
              <a:t>Roll Call</a:t>
            </a:r>
            <a:r>
              <a:rPr lang="en-US" dirty="0" smtClean="0"/>
              <a:t>, April 6,</a:t>
            </a:r>
            <a:r>
              <a:rPr lang="en-US" baseline="0" dirty="0" smtClean="0"/>
              <a:t> 2020,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https://www.rollcall.com/2020/04/06/climates-on-back-burner-but-advocates-see-covid-19-parallels/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B4689-E3F7-4ABD-A6D4-DB25F22EFFA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37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</a:p>
          <a:p>
            <a:endParaRPr lang="en-US" dirty="0" smtClean="0"/>
          </a:p>
          <a:p>
            <a:r>
              <a:rPr lang="en-US" dirty="0" smtClean="0"/>
              <a:t>Joe Morris,</a:t>
            </a:r>
            <a:r>
              <a:rPr lang="en-US" baseline="0" dirty="0" smtClean="0"/>
              <a:t> “</a:t>
            </a:r>
            <a:r>
              <a:rPr lang="en-US" dirty="0" smtClean="0"/>
              <a:t>What Does the COVID-19 Stimulus Bill Mean for Tech?,” Government Technology, March 26, 2020,</a:t>
            </a:r>
          </a:p>
          <a:p>
            <a:r>
              <a:rPr lang="en-US" dirty="0" smtClean="0">
                <a:hlinkClick r:id="rId3"/>
              </a:rPr>
              <a:t>https://www.govtech.com/budget-finance/What-Does-the-COVID-19-Stimulus-Bill-Mean-for-Tech.html?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5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Sources: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Lisa Desjardins, “WHAT WE KNOW ABOUT THE CORONAVIRUS RESCUE DEAL,” PBS </a:t>
            </a:r>
            <a:r>
              <a:rPr lang="en-US" sz="1800" b="0" baseline="0" dirty="0" err="1" smtClean="0"/>
              <a:t>Newshour</a:t>
            </a:r>
            <a:r>
              <a:rPr lang="en-US" sz="1800" b="0" baseline="0" dirty="0" smtClean="0"/>
              <a:t>, March 24,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Ella Nilsen and Li Zhou, “The Senate has struck a $2 trillion deal on the coronavirus stimulus. Here’s what’s in it.” Vox.com, March 25, 2020,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https://www.vox.com/2020/3/25/21192716/senate-deal-coronavirus-stimulus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Joshua </a:t>
            </a:r>
            <a:r>
              <a:rPr lang="en-US" sz="1800" b="0" baseline="0" dirty="0" err="1" smtClean="0"/>
              <a:t>Jamerson</a:t>
            </a:r>
            <a:r>
              <a:rPr lang="en-US" sz="1800" b="0" baseline="0" dirty="0" smtClean="0"/>
              <a:t>, Andrew </a:t>
            </a:r>
            <a:r>
              <a:rPr lang="en-US" sz="1800" b="0" baseline="0" dirty="0" err="1" smtClean="0"/>
              <a:t>Duehren</a:t>
            </a:r>
            <a:r>
              <a:rPr lang="en-US" sz="1800" b="0" baseline="0" dirty="0" smtClean="0"/>
              <a:t>, and Natalie Andrews “Senate Approves Roughly $2 Trillion in Coronavirus Relief,” The Wall Street Journal, March 26, 2020,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hlinkClick r:id="rId3"/>
              </a:rPr>
              <a:t>https://www.wsj.com/articles/trump-administration-senate-democrats-said-to-reach-stimulus-bill-deal-11585113371</a:t>
            </a:r>
            <a:r>
              <a:rPr lang="en-US" sz="18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Erica Werner, Mike </a:t>
            </a:r>
            <a:r>
              <a:rPr lang="en-US" sz="1800" b="0" baseline="0" dirty="0" err="1" smtClean="0"/>
              <a:t>DeBonis</a:t>
            </a:r>
            <a:r>
              <a:rPr lang="en-US" sz="1800" b="0" baseline="0" dirty="0" smtClean="0"/>
              <a:t> and Paul Kane, “Senate passes $2 trillion bill to blunt coronavirus pandemic’s economic impact, as households and businesses gasp for relief,” The Washington Post, March 26, 2020,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hlinkClick r:id="rId4"/>
              </a:rPr>
              <a:t>https://www.washingtonpost.com/business/2020/03/26/senate-trump-coronavirus-economic-stimulus-2-trillion/</a:t>
            </a:r>
            <a:r>
              <a:rPr lang="en-US" sz="1800" dirty="0" smtClean="0"/>
              <a:t>.</a:t>
            </a:r>
            <a:endParaRPr lang="en-US" sz="18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ALEXANDER BOLTON AND </a:t>
            </a:r>
            <a:r>
              <a:rPr lang="en-US" sz="1800" b="0" baseline="0" dirty="0" err="1" smtClean="0"/>
              <a:t>JORDAIN</a:t>
            </a:r>
            <a:r>
              <a:rPr lang="en-US" sz="1800" b="0" baseline="0" dirty="0" smtClean="0"/>
              <a:t> CARNEY, “White House, Senate reach deal on $2 trillion stimulus package” March 25, 2020,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hlinkClick r:id="rId5"/>
              </a:rPr>
              <a:t>https://thehill.com/homenews/senate/489382-senate-white-house-reach-deal-on-massive-stimulus-package</a:t>
            </a:r>
            <a:endParaRPr lang="en-US" sz="1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baseline="0" dirty="0" smtClean="0"/>
              <a:t>Manu Raju, Ted Barrett, Clare </a:t>
            </a:r>
            <a:r>
              <a:rPr lang="en-US" sz="1800" b="0" baseline="0" dirty="0" err="1" smtClean="0"/>
              <a:t>Foran</a:t>
            </a:r>
            <a:r>
              <a:rPr lang="en-US" sz="1800" b="0" baseline="0" dirty="0" smtClean="0"/>
              <a:t>, “Senate approves historic $2 trillion stimulus deal amid growing coronavirus fears,” </a:t>
            </a:r>
            <a:r>
              <a:rPr lang="en-US" sz="1800" b="0" i="1" baseline="0" dirty="0" smtClean="0"/>
              <a:t>CNN</a:t>
            </a:r>
            <a:r>
              <a:rPr lang="en-US" sz="1800" b="0" i="0" baseline="0" dirty="0" smtClean="0"/>
              <a:t>, March 26, 2020,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hlinkClick r:id="rId6"/>
              </a:rPr>
              <a:t>https://www.cnn.com/2020/03/25/politics/stimulus-senate-action-coronavirus/index.html</a:t>
            </a:r>
            <a:r>
              <a:rPr lang="en-US" sz="1800" dirty="0" smtClean="0"/>
              <a:t>.</a:t>
            </a:r>
            <a:r>
              <a:rPr lang="en-US" sz="1800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 smtClean="0"/>
              <a:t>“What’s in the $2 trillion coronavirus stimulus bill,” </a:t>
            </a:r>
            <a:r>
              <a:rPr lang="en-US" sz="1800" i="1" baseline="0" dirty="0" smtClean="0"/>
              <a:t>CNN</a:t>
            </a:r>
            <a:r>
              <a:rPr lang="en-US" sz="1800" i="0" baseline="0" dirty="0" smtClean="0"/>
              <a:t>, March 26, 2020,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hlinkClick r:id="rId7"/>
              </a:rPr>
              <a:t>https://www.cnn.com/2020/03/25/politics/stimulus-package-details-coronavirus/index.html</a:t>
            </a:r>
            <a:r>
              <a:rPr lang="en-US" sz="18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3F0B2D-7785-4EC0-9F4A-91A1149DEB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99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</a:p>
          <a:p>
            <a:r>
              <a:rPr lang="en-US" dirty="0" smtClean="0"/>
              <a:t>Economic Impact Payment Information Center,</a:t>
            </a:r>
            <a:r>
              <a:rPr lang="en-US" baseline="0" dirty="0" smtClean="0"/>
              <a:t> IRS, accessed April 8, 2020,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https://www.irs.gov/coronavirus/economic-impact-payment-information-center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</a:p>
          <a:p>
            <a:endParaRPr lang="en-US" dirty="0" smtClean="0"/>
          </a:p>
          <a:p>
            <a:r>
              <a:rPr lang="en-US" dirty="0" smtClean="0"/>
              <a:t>Jacob Passy, "Here’s what the historic $2 trillion coronavirus stimulus package will do to help small businesses," </a:t>
            </a:r>
            <a:r>
              <a:rPr lang="en-US" dirty="0" err="1" smtClean="0"/>
              <a:t>MarketWatch</a:t>
            </a:r>
            <a:r>
              <a:rPr lang="en-US" dirty="0" smtClean="0"/>
              <a:t>, March 26, 2020,</a:t>
            </a:r>
          </a:p>
          <a:p>
            <a:r>
              <a:rPr lang="en-US" dirty="0" smtClean="0">
                <a:hlinkClick r:id="rId3"/>
              </a:rPr>
              <a:t>https://www.marketwatch.com/story/heres-what-the-historic-2-trillion-coronavirus-stimulus-package-will-do-to-help-small-businesses-2020-03-26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75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Neil Haggerty, "Banks to get new tools after Trump signs coronavirus relief bill," American Banker, March 27,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https://www.americanbanker.com/news/banks-poised-to-get-new-tools-after-house-passes-coronavirus-relief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Zack Friedman, "Federal Student Loan Payments Will Be Suspended Through September 30," Forbes, March 28,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4"/>
              </a:rPr>
              <a:t>https://www.forbes.com/sites/zackfriedman/2020/03/28/student-loans-payments-suspended/#677b3ce91b10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34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"Congress Approves Economic Relief Plan for Individuals and Businesses," Tax Foundation, April 1 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https://taxfoundation.org/cares-act-senate-coronavirus-bill-economic-relief-plan/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Darla Mercado, "Coronavirus relief bill gives small businesses more time to cover payroll taxes," March 27,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4"/>
              </a:rPr>
              <a:t>https://www.cnbc.com/2020/03/27/coronavirus-bill-gives-small-businesses-time-to-meet-payroll-taxes.html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Ernst &amp; Young, "Examining key tax provisions in the CARES Act," April 3,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5"/>
              </a:rPr>
              <a:t>https://taxnews.ey.com/news/2020-0871-examining-key-tax-provisions-in-the-cares-act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JD Lewis, "CARES Act Expands Bonus Depreciation to Qualified Improvement Property," April 1,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6"/>
              </a:rPr>
              <a:t>https://www.elliottdavis.com/cares-act-expands-bonus-depreciation-qualified-improvement-property/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Taylor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LaJoie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"Evaluating the Trade-offs of Unemployment Compensation Changes in the CARES Act," Tax Foundation, March 27,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https://taxfoundation.org/unemployment-compensation-changes-cares-act/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"Policy Basics: How Many Weeks of Unemployment Compensation Are Available?," Center on Budget and Policy Priorities, April 6,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4"/>
              </a:rPr>
              <a:t>https://www.cbpp.org/research/economy/policy-basics-how-many-weeks-of-unemployment-compensation-are-available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Senate CARES Bill: Health,” Republicans</a:t>
            </a:r>
            <a:r>
              <a:rPr lang="en-US" baseline="0" dirty="0"/>
              <a:t> of the House Ways and Means Committee, March 25, 2020,</a:t>
            </a:r>
          </a:p>
          <a:p>
            <a:r>
              <a:rPr lang="en-US" dirty="0"/>
              <a:t>https://gop-waysandmeans.house.gov/the-senate-cares-bill-health/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Bob Herman, 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health care is getting out of the stimulus package,” March 26, 2020,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https://www.axios.com/health-care-hospitals-coronavirus-stimulus-package-c49bd0cc-05a0-479a-a83d-d4455bd0e7bd.html</a:t>
            </a:r>
            <a:r>
              <a:rPr lang="en-US" dirty="0"/>
              <a:t>.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7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Unlocked PC Premium Content:</a:t>
            </a:r>
            <a:br>
              <a:rPr lang="en-US" altLang="en-US" dirty="0">
                <a:ea typeface="ＭＳ Ｐゴシック" charset="-128"/>
                <a:cs typeface="MS PGothic" charset="-128"/>
              </a:rPr>
            </a:br>
            <a:r>
              <a:rPr lang="en-US" altLang="en-US" dirty="0" smtClean="0">
                <a:ea typeface="ＭＳ Ｐゴシック" charset="-128"/>
                <a:cs typeface="MS PGothic" charset="-128"/>
              </a:rPr>
              <a:t>CARES Act Deep Dive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>
                <a:latin typeface="+mj-lt"/>
                <a:ea typeface="MS PGothic" panose="020B0600070205080204" pitchFamily="34" charset="-128"/>
                <a:cs typeface="Georgia"/>
              </a:rPr>
              <a:t>A breakdown of key provisions in </a:t>
            </a:r>
            <a:r>
              <a:rPr lang="en-US" dirty="0">
                <a:latin typeface="+mj-lt"/>
                <a:ea typeface="MS PGothic" panose="020B0600070205080204" pitchFamily="34" charset="-128"/>
                <a:cs typeface="Georgia"/>
              </a:rPr>
              <a:t>the Coronavirus Aid, Relief, and Economic Security Act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+mj-lt"/>
                <a:ea typeface="MS PGothic" panose="020B0600070205080204" pitchFamily="34" charset="-128"/>
                <a:cs typeface="Georgia"/>
              </a:rPr>
              <a:t>April 8, 2020</a:t>
            </a: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+mj-lt"/>
                <a:ea typeface="MS PGothic" panose="020B0600070205080204" pitchFamily="34" charset="-128"/>
                <a:cs typeface="Georgia"/>
              </a:rPr>
              <a:t>Presentation Center</a:t>
            </a:r>
            <a:endParaRPr lang="en-US" sz="1200" i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20" y="757881"/>
            <a:ext cx="8742380" cy="640080"/>
          </a:xfrm>
        </p:spPr>
        <p:txBody>
          <a:bodyPr/>
          <a:lstStyle/>
          <a:p>
            <a:r>
              <a:rPr lang="en-US" dirty="0" smtClean="0"/>
              <a:t>The CARES act adopts a multipronged approach to expanding unemployment insurance (UI) benefits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620" y="621334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</a:t>
            </a:r>
            <a:r>
              <a:rPr lang="en-US" sz="700" dirty="0" smtClean="0">
                <a:solidFill>
                  <a:schemeClr val="bg2"/>
                </a:solidFill>
              </a:rPr>
              <a:t>: Tax Foundation, Center on Budget and Policy Priorities.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20" y="642725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August </a:t>
            </a:r>
            <a:r>
              <a:rPr lang="en-US" sz="700" dirty="0" err="1" smtClean="0"/>
              <a:t>Gebhard-Koenigstein</a:t>
            </a:r>
            <a:r>
              <a:rPr lang="en-US" sz="700" dirty="0" smtClean="0"/>
              <a:t> | Slide </a:t>
            </a:r>
            <a:r>
              <a:rPr lang="en-US" sz="700" dirty="0"/>
              <a:t>last updated: </a:t>
            </a:r>
            <a:r>
              <a:rPr lang="en-US" sz="700" dirty="0" smtClean="0"/>
              <a:t>April 8, </a:t>
            </a:r>
            <a:r>
              <a:rPr lang="en-US" sz="700" dirty="0"/>
              <a:t>2020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8798" y="1637020"/>
            <a:ext cx="7086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Extends unemployment benefits to workers who would have normally not qualified </a:t>
            </a:r>
            <a:r>
              <a:rPr lang="en-US" sz="1200" dirty="0" smtClean="0"/>
              <a:t>for federal and state programs, but would be working absent coronavirus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</a:t>
            </a:r>
            <a:r>
              <a:rPr lang="en-US" sz="1200" dirty="0" smtClean="0"/>
              <a:t>hese benefits are fully funded by the federal government and offered for up to 39 weeks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Eligible workers include the self-employed, individuals with limited work history, and independent contractors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Excludes workers who are able to work from home with pay or receive any form of paid-leave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8798" y="3118826"/>
            <a:ext cx="744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Extends unemployment benefits to certain workers who have quit their jobs for reasons pertaining to the coronavirus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Applies to those who contracted the virus and those without paid leave benefits who had to quit their jobs to take care of relatives 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185478" y="4231300"/>
            <a:ext cx="7292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Increases the unemployment benefit </a:t>
            </a:r>
            <a:r>
              <a:rPr lang="en-US" sz="1200" dirty="0" smtClean="0"/>
              <a:t>for eligible individuals to the sum of what the individual would receive at the state level and </a:t>
            </a:r>
            <a:r>
              <a:rPr lang="en-US" sz="1200" b="1" dirty="0" smtClean="0"/>
              <a:t>$600 </a:t>
            </a:r>
            <a:r>
              <a:rPr lang="en-US" sz="1200" dirty="0" smtClean="0"/>
              <a:t>provided by the federal government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This expansion in benefit amount is called "Federal Pandemic Unemployment Compensation”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85478" y="5202595"/>
            <a:ext cx="739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200" dirty="0" smtClean="0"/>
              <a:t>Allows states to </a:t>
            </a:r>
            <a:r>
              <a:rPr lang="en-US" sz="1200" b="1" dirty="0" smtClean="0"/>
              <a:t>provide federally-funded unemployment compensation for an additional 13 weeks </a:t>
            </a:r>
            <a:r>
              <a:rPr lang="en-US" sz="1200" dirty="0" smtClean="0"/>
              <a:t>(bringing the maximum weeks of benefits up from 26 to 39)</a:t>
            </a:r>
            <a:endParaRPr lang="en-US" sz="1200" dirty="0"/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634196" y="1767275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634196" y="3223108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30" name="TextBox 29"/>
          <p:cNvSpPr txBox="1">
            <a:spLocks noChangeAspect="1"/>
          </p:cNvSpPr>
          <p:nvPr/>
        </p:nvSpPr>
        <p:spPr>
          <a:xfrm>
            <a:off x="634196" y="4310829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634196" y="5198367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3556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53943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CARES Act Summary</a:t>
            </a: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Economic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Health Provisions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  <a:cs typeface="Georgia"/>
              </a:rPr>
              <a:t>Hospital/Medical Funds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  <a:cs typeface="Georgia"/>
              </a:rPr>
              <a:t>Telehealth </a:t>
            </a:r>
            <a:r>
              <a:rPr lang="en-US" altLang="en-US" sz="1200" dirty="0">
                <a:latin typeface="+mj-lt"/>
                <a:cs typeface="Georgia"/>
              </a:rPr>
              <a:t>provisions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  <a:cs typeface="Georgia"/>
              </a:rPr>
              <a:t>Miscellaneous 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Energy </a:t>
            </a:r>
            <a:r>
              <a:rPr lang="en-US" altLang="en-US" sz="1400" dirty="0">
                <a:latin typeface="+mj-lt"/>
                <a:cs typeface="Georgia"/>
              </a:rPr>
              <a:t>&amp; Environmental Provisions</a:t>
            </a:r>
            <a:endParaRPr lang="en-US" altLang="en-US" sz="14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Transportation Provisions</a:t>
            </a: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>
                <a:latin typeface="+mj-lt"/>
                <a:cs typeface="Georgia"/>
              </a:rPr>
              <a:t>Tech P</a:t>
            </a:r>
            <a:r>
              <a:rPr lang="en-US" altLang="en-US" sz="1400" dirty="0" smtClean="0">
                <a:latin typeface="+mj-lt"/>
                <a:cs typeface="Georgia"/>
              </a:rPr>
              <a:t>rovisions</a:t>
            </a:r>
            <a:endParaRPr lang="en-US" altLang="en-US" sz="1400" dirty="0">
              <a:latin typeface="+mj-lt"/>
              <a:cs typeface="Georgia"/>
            </a:endParaRPr>
          </a:p>
        </p:txBody>
      </p:sp>
      <p:cxnSp>
        <p:nvCxnSpPr>
          <p:cNvPr id="14" name="Straight Arrow Connector 13"/>
          <p:cNvCxnSpPr>
            <a:stCxn id="22" idx="4"/>
          </p:cNvCxnSpPr>
          <p:nvPr/>
        </p:nvCxnSpPr>
        <p:spPr>
          <a:xfrm flipV="1">
            <a:off x="1032097" y="2021163"/>
            <a:ext cx="0" cy="3266194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941536" y="237550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41536" y="2808865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41536" y="381868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941536" y="467587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941536" y="424728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941536" y="51044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1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 the $140 billion appropriated to support the US health system in the Senate CARES bill, over 70% will go to hospitals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620" y="1554480"/>
            <a:ext cx="8330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Overview of health care funding provisions in the Senate Phase 3 stimulus funding: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846" y="1965722"/>
            <a:ext cx="7516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$100 billion </a:t>
            </a:r>
            <a:r>
              <a:rPr lang="en-US" sz="1400" dirty="0"/>
              <a:t>for a new program to </a:t>
            </a:r>
            <a:r>
              <a:rPr lang="en-US" sz="1400" b="1" dirty="0"/>
              <a:t>give grants to hospitals</a:t>
            </a:r>
            <a:r>
              <a:rPr lang="en-US" sz="1400" dirty="0"/>
              <a:t>, public entities, non-profit entities, and Medicare and Medicaid enrolled suppliers and institutional providers to cover unreimbursed health care expenses or lost revenues resulting from the COVID-19 emergency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846" y="2850461"/>
            <a:ext cx="7516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$16 billion </a:t>
            </a:r>
            <a:r>
              <a:rPr lang="en-US" sz="1400" dirty="0"/>
              <a:t>for the </a:t>
            </a:r>
            <a:r>
              <a:rPr lang="en-US" sz="1400" b="1" dirty="0"/>
              <a:t>Strategic National Stockpile </a:t>
            </a:r>
            <a:r>
              <a:rPr lang="en-US" sz="1400" dirty="0"/>
              <a:t>to obtain PPE, ventilators, and other necessary medical supplies for federal and state responses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846" y="3493428"/>
            <a:ext cx="7516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$11 billion </a:t>
            </a:r>
            <a:r>
              <a:rPr lang="en-US" sz="1400" dirty="0"/>
              <a:t>to support the </a:t>
            </a:r>
            <a:r>
              <a:rPr lang="en-US" sz="1400" b="1" dirty="0"/>
              <a:t>research and development </a:t>
            </a:r>
            <a:r>
              <a:rPr lang="en-US" sz="1400" dirty="0"/>
              <a:t>of vaccines, therapeutics, and diagnostics to prevent or treat coronavirus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4846" y="4189051"/>
            <a:ext cx="7516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$4.3 billion </a:t>
            </a:r>
            <a:r>
              <a:rPr lang="en-US" sz="1400" dirty="0"/>
              <a:t>to the CDC to </a:t>
            </a:r>
            <a:r>
              <a:rPr lang="en-US" sz="1400" b="1" dirty="0"/>
              <a:t>support federal, state, and local public health agencies </a:t>
            </a:r>
            <a:r>
              <a:rPr lang="en-US" sz="1400" dirty="0"/>
              <a:t>to prevent, prepare for, and respond to COVID-19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4846" y="4858346"/>
            <a:ext cx="7516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$200 million </a:t>
            </a:r>
            <a:r>
              <a:rPr lang="en-US" sz="1400" dirty="0"/>
              <a:t>to support CMS priorities, including </a:t>
            </a:r>
            <a:r>
              <a:rPr lang="en-US" sz="1400" b="1" dirty="0"/>
              <a:t>assisting nursing homes </a:t>
            </a:r>
            <a:r>
              <a:rPr lang="en-US" sz="1400" dirty="0"/>
              <a:t>with infection control and assisting states’ efforts to stem spread in nursing homes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4846" y="5569205"/>
            <a:ext cx="7516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$185 million </a:t>
            </a:r>
            <a:r>
              <a:rPr lang="en-US" sz="1400" dirty="0"/>
              <a:t>through HRSA to </a:t>
            </a:r>
            <a:r>
              <a:rPr lang="en-US" sz="1400" b="1" dirty="0"/>
              <a:t>support rural critical access hospital, rural tribal health, and telehealth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0" t="9830" r="10921" b="8869"/>
          <a:stretch/>
        </p:blipFill>
        <p:spPr>
          <a:xfrm>
            <a:off x="589701" y="2056274"/>
            <a:ext cx="539719" cy="5575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3" t="30885" r="11386" b="29909"/>
          <a:stretch/>
        </p:blipFill>
        <p:spPr>
          <a:xfrm>
            <a:off x="533552" y="2936528"/>
            <a:ext cx="652017" cy="3510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8" t="14893" r="14919" b="16140"/>
          <a:stretch/>
        </p:blipFill>
        <p:spPr>
          <a:xfrm>
            <a:off x="610178" y="3508254"/>
            <a:ext cx="498765" cy="4935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2" t="15430" r="11561" b="11104"/>
          <a:stretch/>
        </p:blipFill>
        <p:spPr>
          <a:xfrm>
            <a:off x="577052" y="4832926"/>
            <a:ext cx="565017" cy="5486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12702" r="11960" b="12632"/>
          <a:stretch/>
        </p:blipFill>
        <p:spPr>
          <a:xfrm>
            <a:off x="572957" y="4116965"/>
            <a:ext cx="573206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3" t="21387" r="12516" b="21396"/>
          <a:stretch/>
        </p:blipFill>
        <p:spPr>
          <a:xfrm>
            <a:off x="558935" y="5548887"/>
            <a:ext cx="601250" cy="46181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1620" y="621334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Committee on Ways and Means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1620" y="642725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Slide last updated: March 26, 2020</a:t>
            </a:r>
          </a:p>
        </p:txBody>
      </p:sp>
    </p:spTree>
    <p:extLst>
      <p:ext uri="{BB962C8B-B14F-4D97-AF65-F5344CB8AC3E}">
        <p14:creationId xmlns:p14="http://schemas.microsoft.com/office/powerpoint/2010/main" val="117181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also includes provisions on reimbursements for care providers that treat COVID-19</a:t>
            </a:r>
          </a:p>
        </p:txBody>
      </p:sp>
      <p:sp>
        <p:nvSpPr>
          <p:cNvPr id="4" name="Rectangle 3"/>
          <p:cNvSpPr/>
          <p:nvPr/>
        </p:nvSpPr>
        <p:spPr>
          <a:xfrm>
            <a:off x="6029478" y="1397961"/>
            <a:ext cx="2702145" cy="4631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1620" y="1544547"/>
            <a:ext cx="4617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Highlight of payment provisions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54436" y="1474798"/>
            <a:ext cx="26907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Limitations: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Patients may still receive </a:t>
            </a:r>
            <a:r>
              <a:rPr lang="en-US" sz="1400" b="1" dirty="0"/>
              <a:t>surprise bills </a:t>
            </a:r>
            <a:r>
              <a:rPr lang="en-US" sz="1400" dirty="0"/>
              <a:t>for </a:t>
            </a:r>
            <a:r>
              <a:rPr lang="en-US" sz="1400" b="1" dirty="0"/>
              <a:t>out-of-network care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 are no subsidies for </a:t>
            </a:r>
            <a:r>
              <a:rPr lang="en-US" sz="1400" b="1" dirty="0"/>
              <a:t>COBRA coverage</a:t>
            </a:r>
            <a:r>
              <a:rPr lang="en-US" sz="1400" dirty="0"/>
              <a:t>, which many employers wanted for the recently unemployed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Some may be able to sign up for a plan on the</a:t>
            </a:r>
            <a:r>
              <a:rPr lang="en-US" sz="1400" b="1" dirty="0"/>
              <a:t> ACA marketplace </a:t>
            </a:r>
            <a:r>
              <a:rPr lang="en-US" sz="1400" dirty="0"/>
              <a:t>or qualify for </a:t>
            </a:r>
            <a:r>
              <a:rPr lang="en-US" sz="1400" b="1" dirty="0"/>
              <a:t>Medicaid</a:t>
            </a:r>
          </a:p>
        </p:txBody>
      </p:sp>
      <p:sp>
        <p:nvSpPr>
          <p:cNvPr id="5" name="Oval 4"/>
          <p:cNvSpPr/>
          <p:nvPr/>
        </p:nvSpPr>
        <p:spPr>
          <a:xfrm>
            <a:off x="6899807" y="1862540"/>
            <a:ext cx="1097280" cy="10972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1620" y="621334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Axios.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620" y="642725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Slide last updated: March 26, 2020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556" y="1829289"/>
            <a:ext cx="1163782" cy="116378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301186" y="2026828"/>
            <a:ext cx="447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Hospitals that treat Medicare patients for COVID-19 receive a </a:t>
            </a:r>
            <a:r>
              <a:rPr lang="en-US" sz="1200" b="1" dirty="0"/>
              <a:t>20% payment increase </a:t>
            </a:r>
            <a:r>
              <a:rPr lang="en-US" sz="1200" dirty="0"/>
              <a:t>for services provided.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2327" y="2778096"/>
            <a:ext cx="447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Employers and health insurers </a:t>
            </a:r>
            <a:r>
              <a:rPr lang="en-US" sz="1200" b="1" dirty="0"/>
              <a:t>must pay hospitals and labs their fees for COVID-19 tests if a contract is not in place</a:t>
            </a:r>
            <a:r>
              <a:rPr lang="en-US" sz="1200" dirty="0"/>
              <a:t>. Medicare pays $51.33 for a commercial test.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2327" y="3671241"/>
            <a:ext cx="447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bill </a:t>
            </a:r>
            <a:r>
              <a:rPr lang="en-US" sz="1200" b="1" dirty="0"/>
              <a:t>lifts Medicare’s “sequestration,” </a:t>
            </a:r>
            <a:r>
              <a:rPr lang="en-US" sz="1200" dirty="0"/>
              <a:t>which cuts payments to providers by 2%, until the end of 2020.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02327" y="4475320"/>
            <a:ext cx="447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Labs won’t face scheduled Medicare cuts </a:t>
            </a:r>
            <a:r>
              <a:rPr lang="en-US" sz="1200" dirty="0"/>
              <a:t>in 2021 and will also see delays in future payment cuts.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88798" y="5187195"/>
            <a:ext cx="4475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Most hospitals may collect a </a:t>
            </a:r>
            <a:r>
              <a:rPr lang="en-US" sz="1200" b="1" dirty="0"/>
              <a:t>no-interest-for-a-year loan </a:t>
            </a:r>
            <a:r>
              <a:rPr lang="en-US" sz="1200" dirty="0"/>
              <a:t>worth their previous six months of Medicare funding. Rural hospitals and those in underserved areas are eligible for 125% of that amount.</a:t>
            </a:r>
          </a:p>
        </p:txBody>
      </p: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626354" y="2038460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44" name="TextBox 43"/>
          <p:cNvSpPr txBox="1">
            <a:spLocks noChangeAspect="1"/>
          </p:cNvSpPr>
          <p:nvPr/>
        </p:nvSpPr>
        <p:spPr>
          <a:xfrm>
            <a:off x="626354" y="2870261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45" name="TextBox 44"/>
          <p:cNvSpPr txBox="1">
            <a:spLocks noChangeAspect="1"/>
          </p:cNvSpPr>
          <p:nvPr/>
        </p:nvSpPr>
        <p:spPr>
          <a:xfrm>
            <a:off x="626354" y="3614054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46" name="TextBox 45"/>
          <p:cNvSpPr txBox="1">
            <a:spLocks noChangeAspect="1"/>
          </p:cNvSpPr>
          <p:nvPr/>
        </p:nvSpPr>
        <p:spPr>
          <a:xfrm>
            <a:off x="626354" y="4431832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48" name="TextBox 47"/>
          <p:cNvSpPr txBox="1">
            <a:spLocks noChangeAspect="1"/>
          </p:cNvSpPr>
          <p:nvPr/>
        </p:nvSpPr>
        <p:spPr>
          <a:xfrm>
            <a:off x="626354" y="5306961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4844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$2 trillion CARES Act includes various provisions aimed at boosting telehealth access and use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18067" y="1496437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>
            <a:stCxn id="5" idx="2"/>
          </p:cNvCxnSpPr>
          <p:nvPr/>
        </p:nvCxnSpPr>
        <p:spPr>
          <a:xfrm rot="10800000" flipV="1">
            <a:off x="2461849" y="1953637"/>
            <a:ext cx="1556219" cy="3608706"/>
          </a:xfrm>
          <a:prstGeom prst="bentConnector2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6"/>
          </p:cNvCxnSpPr>
          <p:nvPr/>
        </p:nvCxnSpPr>
        <p:spPr>
          <a:xfrm>
            <a:off x="4932467" y="1953637"/>
            <a:ext cx="1897673" cy="3706267"/>
          </a:xfrm>
          <a:prstGeom prst="bentConnector2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837804" y="2954217"/>
            <a:ext cx="3893820" cy="3162887"/>
            <a:chOff x="4837804" y="2546252"/>
            <a:chExt cx="3893820" cy="3162887"/>
          </a:xfrm>
        </p:grpSpPr>
        <p:sp>
          <p:nvSpPr>
            <p:cNvPr id="11" name="Rectangle 10"/>
            <p:cNvSpPr/>
            <p:nvPr/>
          </p:nvSpPr>
          <p:spPr>
            <a:xfrm>
              <a:off x="4837804" y="2546252"/>
              <a:ext cx="3893820" cy="31628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85135" y="2609937"/>
              <a:ext cx="3799157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b="1" dirty="0"/>
                <a:t>Federally Qualified Health Centers and Rural Health Centers </a:t>
              </a:r>
              <a:r>
                <a:rPr lang="en-US" sz="1100" dirty="0"/>
                <a:t>can act as both the originating or distant site for telehealth services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dirty="0"/>
                <a:t>Loosens previous Medicare requirements that restricted coverage to real-time audio-visual technology to </a:t>
              </a:r>
              <a:r>
                <a:rPr lang="en-US" sz="1100" b="1" dirty="0"/>
                <a:t>allow phone-based services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dirty="0"/>
                <a:t>Relaxes requirement that care providers must have </a:t>
              </a:r>
              <a:r>
                <a:rPr lang="en-US" sz="1100" b="1" dirty="0"/>
                <a:t>seen a patient in-person </a:t>
              </a:r>
              <a:r>
                <a:rPr lang="en-US" sz="1100" dirty="0"/>
                <a:t>with the past three years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dirty="0"/>
                <a:t>Allows </a:t>
              </a:r>
              <a:r>
                <a:rPr lang="en-US" sz="1100" b="1" dirty="0"/>
                <a:t>high-deductible health plans with HSAs </a:t>
              </a:r>
              <a:r>
                <a:rPr lang="en-US" sz="1100" dirty="0"/>
                <a:t>to cover telehealth services before the member reaches their deductible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dirty="0"/>
                <a:t>Eliminates requirement that </a:t>
              </a:r>
              <a:r>
                <a:rPr lang="en-US" sz="1100" b="1" dirty="0"/>
                <a:t>nephrologists</a:t>
              </a:r>
              <a:r>
                <a:rPr lang="en-US" sz="1100" dirty="0"/>
                <a:t> conduct </a:t>
              </a:r>
              <a:r>
                <a:rPr lang="en-US" sz="1100" dirty="0" smtClean="0"/>
                <a:t>periodic </a:t>
              </a:r>
              <a:r>
                <a:rPr lang="en-US" sz="1100" dirty="0"/>
                <a:t>in-person home visits for dialysis patients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Telehealth may </a:t>
              </a:r>
              <a:r>
                <a:rPr lang="en-US" sz="1100" b="1" dirty="0" smtClean="0"/>
                <a:t>fulfill </a:t>
              </a:r>
              <a:r>
                <a:rPr lang="en-US" sz="1100" b="1" dirty="0"/>
                <a:t>hospice recertification requirements</a:t>
              </a:r>
              <a:r>
                <a:rPr lang="en-US" sz="1100" dirty="0"/>
                <a:t> for face-to-face visits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5300" y="2954217"/>
            <a:ext cx="3893820" cy="3162887"/>
            <a:chOff x="495300" y="2546252"/>
            <a:chExt cx="3893820" cy="3327670"/>
          </a:xfrm>
        </p:grpSpPr>
        <p:sp>
          <p:nvSpPr>
            <p:cNvPr id="4" name="Rectangle 3"/>
            <p:cNvSpPr/>
            <p:nvPr/>
          </p:nvSpPr>
          <p:spPr>
            <a:xfrm>
              <a:off x="495300" y="2546252"/>
              <a:ext cx="3893820" cy="332767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300" y="2609937"/>
              <a:ext cx="3893820" cy="2600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b="1" dirty="0"/>
                <a:t>HRSA: </a:t>
              </a:r>
              <a:r>
                <a:rPr lang="en-US" sz="1100" dirty="0"/>
                <a:t>Reauthorizes the Telehealth Resource Center grant programs at $29 million per year through 2025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b="1" dirty="0"/>
                <a:t>VA: </a:t>
              </a:r>
              <a:r>
                <a:rPr lang="en-US" sz="1100" dirty="0"/>
                <a:t>$14.4 billion to expand telehealth services, $2.15 billion to expand COVID-19 related services, among other telehealth-related provisions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b="1" dirty="0"/>
                <a:t>Indian Health Service: </a:t>
              </a:r>
              <a:r>
                <a:rPr lang="en-US" sz="1100" dirty="0"/>
                <a:t>$1.032 billion for health care services, including mobile health unites and improving telehealth capacity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b="1" dirty="0"/>
                <a:t>FCC: </a:t>
              </a:r>
              <a:r>
                <a:rPr lang="en-US" sz="1100" dirty="0"/>
                <a:t>$200 million to support telecommunications and services for telehealth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100" b="1" dirty="0"/>
                <a:t>HHS: </a:t>
              </a:r>
              <a:r>
                <a:rPr lang="en-US" sz="1100" dirty="0"/>
                <a:t>$27 billion for the Public Health and Social Services Emergency Fund for Coronavirus Measures, including telehealth access and infrastructure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04122" y="2424017"/>
            <a:ext cx="24759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Funding provisions</a:t>
            </a:r>
            <a:endParaRPr lang="en-US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9515" y="2429281"/>
            <a:ext cx="24759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Rule changes</a:t>
            </a:r>
            <a:endParaRPr lang="en-US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22" y="1466529"/>
            <a:ext cx="892721" cy="89272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0628" y="6222167"/>
            <a:ext cx="35799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Source: </a:t>
            </a:r>
            <a:r>
              <a:rPr lang="en-US" sz="700" dirty="0" err="1" smtClean="0">
                <a:solidFill>
                  <a:schemeClr val="bg2"/>
                </a:solidFill>
              </a:rPr>
              <a:t>mHealthIntelligence</a:t>
            </a:r>
            <a:r>
              <a:rPr lang="en-US" sz="7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Molly Newell | Slide last updated on: </a:t>
            </a:r>
            <a:r>
              <a:rPr lang="en-US" sz="700" dirty="0">
                <a:cs typeface="Georgia"/>
              </a:rPr>
              <a:t>March 18, 2020</a:t>
            </a:r>
          </a:p>
        </p:txBody>
      </p:sp>
    </p:spTree>
    <p:extLst>
      <p:ext uri="{BB962C8B-B14F-4D97-AF65-F5344CB8AC3E}">
        <p14:creationId xmlns:p14="http://schemas.microsoft.com/office/powerpoint/2010/main" val="6645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programs </a:t>
            </a:r>
            <a:r>
              <a:rPr lang="en-US" dirty="0" smtClean="0"/>
              <a:t>extended until </a:t>
            </a:r>
            <a:r>
              <a:rPr lang="en-US" dirty="0"/>
              <a:t>November 30,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01620" y="1760253"/>
          <a:ext cx="8412480" cy="4422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:a16="http://schemas.microsoft.com/office/drawing/2014/main" val="3741894484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4166860174"/>
                    </a:ext>
                  </a:extLst>
                </a:gridCol>
              </a:tblGrid>
              <a:tr h="804844"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Outreach and assistance programs t0 support low-income Medicare beneficiaries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seeking insurance coverage including State Health Insurance Assistance Programs, Areas Agencies on Aging and Disability Resource centers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Support for activities related to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quality measurement and performance improvement in Medicare and Medicaid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560743"/>
                  </a:ext>
                </a:extLst>
              </a:tr>
              <a:tr h="661122"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Personal Responsibility Education Program (PREP)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which provides grants to fund adolescent education on teen pregnancy prevention and sexually transmitted infections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Community Mental Health Services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demonstration program which allows certain states to deliver mental health services to Medicaid beneficiaries at an enhanced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3429"/>
                  </a:ext>
                </a:extLst>
              </a:tr>
              <a:tr h="694819"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 Geographic Practice Cost Index (GPCI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for Medicare which impacts the payments under the Medicare Physician Fee Schedule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Protections for spouses of Medicaid patients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including allowing the spouse to maintain certain levels of assets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income if a Medicaid patient goes into a home or uses community based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309566"/>
                  </a:ext>
                </a:extLst>
              </a:tr>
              <a:tr h="900114"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Community Health Centers Fund, National Health Service Corps Fund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the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Teaching Health Center Graduate Medical Education program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which support the training of health care providers in underserved areas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Money Follows the Person demonstration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 which supports states enhanced Federal Medical Assistance Percentages (FMAP) for services and support for seniors and people with disabilities moving to a community based setting from institutions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460123"/>
                  </a:ext>
                </a:extLst>
              </a:tr>
              <a:tr h="565829"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Sexual Risk Avoidance Education (SRAE)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 which supports education for adolescents on relationships and abstaining from sexual activity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Temporary Assistance for Needy Families (TANF)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 and the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 Care Entitlement to States (CCES)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85277"/>
                  </a:ext>
                </a:extLst>
              </a:tr>
              <a:tr h="661122"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Special Diabetes Program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supports Type 1 diabetes research and the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Special Diabetes Program for Native Americans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which supports diabetes treatment and prevention to the IHS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Health Profession Opportunity Grants (HPOG)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demonstration program that assists low-income individuals enter health professions in need of workers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81789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7" t="20295" r="19302" b="15365"/>
          <a:stretch/>
        </p:blipFill>
        <p:spPr>
          <a:xfrm>
            <a:off x="621838" y="1891610"/>
            <a:ext cx="549622" cy="5469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11" y="1846584"/>
            <a:ext cx="720188" cy="7201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6" y="2637473"/>
            <a:ext cx="614374" cy="6143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876" y="2547736"/>
            <a:ext cx="837196" cy="8371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44" y="3265840"/>
            <a:ext cx="823778" cy="8237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5" y="4000390"/>
            <a:ext cx="886946" cy="8869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7" y="4853483"/>
            <a:ext cx="614374" cy="6143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034" y="3989727"/>
            <a:ext cx="1017568" cy="10175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521" y="2996587"/>
            <a:ext cx="1331546" cy="13315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03" y="4862128"/>
            <a:ext cx="647572" cy="64757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05" y="5356431"/>
            <a:ext cx="912167" cy="9121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277" y="5481548"/>
            <a:ext cx="643829" cy="643829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401620" y="1132372"/>
            <a:ext cx="8253550" cy="543063"/>
            <a:chOff x="398978" y="1442571"/>
            <a:chExt cx="8253550" cy="543063"/>
          </a:xfrm>
        </p:grpSpPr>
        <p:sp>
          <p:nvSpPr>
            <p:cNvPr id="26" name="TextBox 25"/>
            <p:cNvSpPr txBox="1"/>
            <p:nvPr/>
          </p:nvSpPr>
          <p:spPr>
            <a:xfrm>
              <a:off x="817514" y="1483270"/>
              <a:ext cx="7835014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noFill/>
              <a:prstDash val="sysDot"/>
            </a:ln>
          </p:spPr>
          <p:txBody>
            <a:bodyPr wrap="square" rtlCol="0">
              <a:spAutoFit/>
            </a:bodyPr>
            <a:lstStyle/>
            <a:p>
              <a:pPr marL="115888"/>
              <a:r>
                <a:rPr lang="en-US" sz="1200" dirty="0"/>
                <a:t>The FY20</a:t>
              </a:r>
              <a:r>
                <a:rPr lang="en-US" altLang="ko-KR" sz="1200" dirty="0"/>
                <a:t>20</a:t>
              </a:r>
              <a:r>
                <a:rPr lang="en-US" sz="1200" dirty="0"/>
                <a:t> spending package extended funding for expiring health programs and funding activities to May 22, but was extended again until November 30, 2020 in response to the COVID-19 pandemic. </a:t>
              </a:r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398978" y="1442571"/>
              <a:ext cx="541420" cy="5430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04" t="12351" r="11684" b="12209"/>
            <a:stretch/>
          </p:blipFill>
          <p:spPr>
            <a:xfrm>
              <a:off x="492686" y="1562626"/>
              <a:ext cx="330937" cy="324598"/>
            </a:xfrm>
            <a:prstGeom prst="rect">
              <a:avLst/>
            </a:prstGeom>
          </p:spPr>
        </p:pic>
      </p:grpSp>
      <p:sp>
        <p:nvSpPr>
          <p:cNvPr id="29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Ashley Thieme</a:t>
            </a:r>
            <a:r>
              <a:rPr kumimoji="0" lang="en-US" sz="7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| Slide last updated on: </a:t>
            </a:r>
            <a:r>
              <a:rPr lang="en-US" sz="700" noProof="0" dirty="0">
                <a:solidFill>
                  <a:srgbClr val="000000"/>
                </a:solidFill>
                <a:latin typeface="Georgia"/>
                <a:cs typeface="Georgia"/>
              </a:rPr>
              <a:t>April 7, 2020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30" name="Text Placeholder 18"/>
          <p:cNvSpPr txBox="1">
            <a:spLocks/>
          </p:cNvSpPr>
          <p:nvPr/>
        </p:nvSpPr>
        <p:spPr bwMode="auto">
          <a:xfrm>
            <a:off x="404807" y="621423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Senate Appropriations</a:t>
            </a:r>
            <a:r>
              <a:rPr kumimoji="0" lang="en-US" sz="700" b="0" i="0" u="none" strike="noStrike" kern="1200" cap="none" spc="0" normalizeH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Committee, Modern Healthcare.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79084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CARES Act Summary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Economic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Energy &amp; Environmental </a:t>
            </a:r>
            <a:r>
              <a:rPr lang="en-US" altLang="en-US" sz="1600" dirty="0">
                <a:cs typeface="Georgia"/>
              </a:rPr>
              <a:t>Provisions</a:t>
            </a: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Transportation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+mj-lt"/>
                <a:cs typeface="Georgia"/>
              </a:rPr>
              <a:t>Tech P</a:t>
            </a:r>
            <a:r>
              <a:rPr lang="en-US" altLang="en-US" sz="1600" dirty="0" smtClean="0">
                <a:latin typeface="+mj-lt"/>
                <a:cs typeface="Georgia"/>
              </a:rPr>
              <a:t>rovisions</a:t>
            </a:r>
            <a:endParaRPr lang="en-US" altLang="en-US" sz="1600" dirty="0">
              <a:latin typeface="+mj-lt"/>
              <a:cs typeface="Georgia"/>
            </a:endParaRPr>
          </a:p>
        </p:txBody>
      </p:sp>
      <p:cxnSp>
        <p:nvCxnSpPr>
          <p:cNvPr id="14" name="Straight Arrow Connector 13"/>
          <p:cNvCxnSpPr>
            <a:stCxn id="22" idx="4"/>
          </p:cNvCxnSpPr>
          <p:nvPr/>
        </p:nvCxnSpPr>
        <p:spPr>
          <a:xfrm flipV="1">
            <a:off x="1032097" y="2021162"/>
            <a:ext cx="0" cy="3010667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941536" y="2404654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41536" y="289351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41536" y="3382372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941536" y="436009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941536" y="387123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941536" y="484894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55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721902" y="4081137"/>
            <a:ext cx="3998830" cy="20086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" y="4081137"/>
            <a:ext cx="3998830" cy="20086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Phase 3 stimulus package included over $30 billion in education funding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711010" y="4127928"/>
            <a:ext cx="400972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 bill gives Secretary Betsy </a:t>
            </a:r>
            <a:r>
              <a:rPr lang="en-US" sz="1200" dirty="0" err="1"/>
              <a:t>DeVos</a:t>
            </a:r>
            <a:r>
              <a:rPr lang="en-US" sz="1200" dirty="0"/>
              <a:t> authority to </a:t>
            </a:r>
            <a:r>
              <a:rPr lang="en-US" sz="1200" b="1" dirty="0"/>
              <a:t>grant relief from certain accountability statutes </a:t>
            </a:r>
            <a:r>
              <a:rPr lang="en-US" sz="1200" dirty="0"/>
              <a:t>under ESSA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 bill requires her to report to Congress within 30 days about </a:t>
            </a:r>
            <a:r>
              <a:rPr lang="en-US" sz="1200" b="1" dirty="0"/>
              <a:t>recommendations to grant schools limited flexibility from other education laws</a:t>
            </a:r>
            <a:r>
              <a:rPr lang="en-US" sz="1200" dirty="0"/>
              <a:t>, including the Individuals with Disabilities Education Act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" y="4127928"/>
            <a:ext cx="3998829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Suspends federal student loan payments </a:t>
            </a:r>
            <a:r>
              <a:rPr lang="en-US" sz="1200" dirty="0"/>
              <a:t>without interest through September 30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Suspends wage garnishment or tax refund reduction </a:t>
            </a:r>
            <a:r>
              <a:rPr lang="en-US" sz="1200" dirty="0"/>
              <a:t>for those who have defaulted on federal student aid loans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Does not include debt forgiveness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 bill </a:t>
            </a:r>
            <a:r>
              <a:rPr lang="en-US" sz="1200" b="1" dirty="0"/>
              <a:t>will not impact privately held student loans </a:t>
            </a:r>
            <a:r>
              <a:rPr lang="en-US" sz="1200" dirty="0"/>
              <a:t>(approximately 12% of all loans in 2018-2019)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2743" y="2033707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$13.5 B </a:t>
            </a:r>
          </a:p>
          <a:p>
            <a:pPr algn="ctr"/>
            <a:r>
              <a:rPr lang="en-US" sz="1200" dirty="0"/>
              <a:t>for </a:t>
            </a:r>
            <a:r>
              <a:rPr lang="en-US" sz="1200" b="1" dirty="0"/>
              <a:t>public K-12 schools</a:t>
            </a:r>
            <a:r>
              <a:rPr lang="en-US" sz="1200" dirty="0"/>
              <a:t>, with at least 90% of that earmarked for school districts through the Title I aid formula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4859" y="221044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$14.25 B </a:t>
            </a:r>
          </a:p>
          <a:p>
            <a:pPr algn="ctr"/>
            <a:r>
              <a:rPr lang="en-US" sz="1200" dirty="0"/>
              <a:t>for support to </a:t>
            </a:r>
            <a:r>
              <a:rPr lang="en-US" sz="1200" b="1" dirty="0"/>
              <a:t>higher education institutions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74082" y="202578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$3 B </a:t>
            </a:r>
          </a:p>
          <a:p>
            <a:pPr algn="ctr"/>
            <a:r>
              <a:rPr lang="en-US" sz="1200" dirty="0"/>
              <a:t>for </a:t>
            </a:r>
            <a:r>
              <a:rPr lang="en-US" sz="1200" b="1" dirty="0"/>
              <a:t>governors to use at their discretion </a:t>
            </a:r>
            <a:r>
              <a:rPr lang="en-US" sz="1200" dirty="0"/>
              <a:t>through a flexible funding formula for K-12 and/or higher education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1620" y="1583633"/>
            <a:ext cx="5155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Highlight of major funding provisions: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8655" y="3675898"/>
            <a:ext cx="1888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Student loans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57612" y="3675898"/>
            <a:ext cx="1888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Accountability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7" t="15191" r="18972" b="13672"/>
          <a:stretch/>
        </p:blipFill>
        <p:spPr>
          <a:xfrm>
            <a:off x="618486" y="3484808"/>
            <a:ext cx="474170" cy="5545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1" t="14261" r="14863" b="15195"/>
          <a:stretch/>
        </p:blipFill>
        <p:spPr>
          <a:xfrm>
            <a:off x="4860494" y="3442817"/>
            <a:ext cx="697118" cy="66895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7578" y="6202895"/>
            <a:ext cx="854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Education Week, Government Technology, </a:t>
            </a:r>
            <a:r>
              <a:rPr lang="en-US" sz="700" dirty="0" err="1">
                <a:solidFill>
                  <a:schemeClr val="bg2"/>
                </a:solidFill>
              </a:rPr>
              <a:t>Buzzfeed</a:t>
            </a:r>
            <a:r>
              <a:rPr lang="en-US" sz="700" dirty="0">
                <a:solidFill>
                  <a:schemeClr val="bg2"/>
                </a:solidFill>
              </a:rPr>
              <a:t> News, USA Today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7577" y="6441421"/>
            <a:ext cx="854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March 30, 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" y="1974029"/>
            <a:ext cx="2600887" cy="1226147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07416" y="1974029"/>
            <a:ext cx="2600887" cy="1226147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16639" y="1974029"/>
            <a:ext cx="2600887" cy="1226147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CARES Act Summary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Economic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Energy &amp; Environmental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Transportation Provisions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+mj-lt"/>
                <a:cs typeface="Georgia"/>
              </a:rPr>
              <a:t>Tech P</a:t>
            </a:r>
            <a:r>
              <a:rPr lang="en-US" altLang="en-US" sz="1600" dirty="0" smtClean="0">
                <a:latin typeface="+mj-lt"/>
                <a:cs typeface="Georgia"/>
              </a:rPr>
              <a:t>rovisions</a:t>
            </a:r>
            <a:endParaRPr lang="en-US" altLang="en-US" sz="1600" dirty="0">
              <a:latin typeface="+mj-lt"/>
              <a:cs typeface="Georgia"/>
            </a:endParaRPr>
          </a:p>
        </p:txBody>
      </p:sp>
      <p:cxnSp>
        <p:nvCxnSpPr>
          <p:cNvPr id="14" name="Straight Arrow Connector 13"/>
          <p:cNvCxnSpPr>
            <a:stCxn id="22" idx="4"/>
          </p:cNvCxnSpPr>
          <p:nvPr/>
        </p:nvCxnSpPr>
        <p:spPr>
          <a:xfrm flipV="1">
            <a:off x="1032097" y="2021162"/>
            <a:ext cx="0" cy="3010667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941536" y="2404654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41536" y="289351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41536" y="3382372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941536" y="436009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941536" y="3871231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941536" y="484894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6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Madison DeLuca | </a:t>
            </a:r>
            <a:r>
              <a:rPr lang="en-US" sz="700" dirty="0">
                <a:latin typeface="+mj-lt"/>
                <a:cs typeface="Georgia"/>
              </a:rPr>
              <a:t>Slide last updated on: </a:t>
            </a:r>
            <a:r>
              <a:rPr lang="en-US" sz="700" dirty="0" smtClean="0">
                <a:latin typeface="+mj-lt"/>
                <a:cs typeface="Georgia"/>
              </a:rPr>
              <a:t>March 27, 2020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: The Hill, The Guardian.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1413827"/>
            <a:ext cx="8531365" cy="3666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spc="-30" dirty="0" smtClean="0">
                <a:latin typeface="+mj-lt"/>
              </a:rPr>
              <a:t>The package does not include funds for an oil bailout or provisions requested by environmental advocates</a:t>
            </a:r>
            <a:endParaRPr lang="en-US" altLang="en-US" sz="1200" b="1" spc="-30" dirty="0">
              <a:latin typeface="+mj-lt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</a:rPr>
              <a:t>Phase 3 COVID-19 stimulus package excludes energy and environment measures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1496292" y="1965230"/>
            <a:ext cx="7116411" cy="1290585"/>
          </a:xfrm>
          <a:prstGeom prst="roundRect">
            <a:avLst>
              <a:gd name="adj" fmla="val 325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7800" indent="-177800">
              <a:spcAft>
                <a:spcPts val="400"/>
              </a:spcAft>
            </a:pPr>
            <a:r>
              <a:rPr lang="en-US" sz="1100" b="1" dirty="0" smtClean="0"/>
              <a:t>Oil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The package does not include $3 billion in funding to purchase oil for the Strategic Petroleum Reserve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Energy Secretary Dan </a:t>
            </a:r>
            <a:r>
              <a:rPr lang="en-US" sz="1100" dirty="0" err="1" smtClean="0"/>
              <a:t>Brouillette</a:t>
            </a:r>
            <a:r>
              <a:rPr lang="en-US" sz="1100" dirty="0" smtClean="0"/>
              <a:t> had expressed confidence that Congress would provide funds to fill the reserve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The oil industry can still participate in the corporate assistance program included in the package</a:t>
            </a:r>
            <a:endParaRPr lang="en-US" sz="1100" dirty="0"/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1496291" y="3356764"/>
            <a:ext cx="7116412" cy="1290585"/>
          </a:xfrm>
          <a:prstGeom prst="roundRect">
            <a:avLst>
              <a:gd name="adj" fmla="val 2618"/>
            </a:avLst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Airlines</a:t>
            </a:r>
            <a:endParaRPr lang="en-US" sz="1100" b="1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The package does not require airlines to reduce emissions in exchange for federal funds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Stimulus includes $25 billion for passenger airlines and $4 billion for cargo airlines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Environmentalists advocated for these funds to be paired with mandates to reduce emissions, similar to the fuel economy standards imposed after the 2008 financial crisis auto bailout</a:t>
            </a:r>
            <a:endParaRPr lang="en-US" sz="11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1496291" y="4748298"/>
            <a:ext cx="7116413" cy="1290585"/>
          </a:xfrm>
          <a:prstGeom prst="roundRect">
            <a:avLst>
              <a:gd name="adj" fmla="val 325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Renewables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The package includes no tax incentives for wind and solar energy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Environmental advocates had argued that any support for the oil industry should be paired with support for renewable energy</a:t>
            </a:r>
            <a:endParaRPr lang="en-US" sz="1100" dirty="0"/>
          </a:p>
          <a:p>
            <a:pPr>
              <a:spcAft>
                <a:spcPts val="400"/>
              </a:spcAft>
            </a:pPr>
            <a:endParaRPr lang="en-US" sz="11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6" y="2244762"/>
            <a:ext cx="731520" cy="731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6" y="3651180"/>
            <a:ext cx="698683" cy="69868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6" y="5032456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032097" y="2021161"/>
            <a:ext cx="0" cy="307661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37550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0886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24222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38554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CARES Act Summary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Economic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Energy &amp; Environmental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Transportation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Food </a:t>
            </a:r>
            <a:r>
              <a:rPr lang="en-US" altLang="en-US" sz="1400" dirty="0">
                <a:latin typeface="+mj-lt"/>
                <a:cs typeface="Georgia"/>
              </a:rPr>
              <a:t>and </a:t>
            </a:r>
            <a:r>
              <a:rPr lang="en-US" altLang="en-US" sz="1400" dirty="0" smtClean="0">
                <a:latin typeface="+mj-lt"/>
                <a:cs typeface="Georgia"/>
              </a:rPr>
              <a:t>agricultural Provisions</a:t>
            </a: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>
                <a:latin typeface="+mj-lt"/>
                <a:cs typeface="Georgia"/>
              </a:rPr>
              <a:t>Tech P</a:t>
            </a:r>
            <a:r>
              <a:rPr lang="en-US" altLang="en-US" sz="1400" dirty="0" smtClean="0">
                <a:latin typeface="+mj-lt"/>
                <a:cs typeface="Georgia"/>
              </a:rPr>
              <a:t>rovisions</a:t>
            </a:r>
            <a:endParaRPr lang="en-US" altLang="en-US" sz="1400" dirty="0">
              <a:latin typeface="+mj-lt"/>
              <a:cs typeface="Georgia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536" y="497566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10894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67558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941536" y="454230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03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78565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CARES Act Summary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Economic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Energy &amp; Environmental </a:t>
            </a:r>
            <a:r>
              <a:rPr lang="en-US" altLang="en-US" sz="1600" dirty="0">
                <a:cs typeface="Georgia"/>
              </a:rPr>
              <a:t>Provisions</a:t>
            </a: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Transportation Provisions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Rail</a:t>
            </a:r>
            <a:endParaRPr lang="en-US" altLang="en-US" sz="1600" dirty="0">
              <a:latin typeface="+mj-lt"/>
              <a:cs typeface="Georgia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Airlines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+mj-lt"/>
                <a:cs typeface="Georgia"/>
              </a:rPr>
              <a:t>Tech P</a:t>
            </a:r>
            <a:r>
              <a:rPr lang="en-US" altLang="en-US" sz="1600" dirty="0" smtClean="0">
                <a:latin typeface="+mj-lt"/>
                <a:cs typeface="Georgia"/>
              </a:rPr>
              <a:t>rovisions</a:t>
            </a:r>
            <a:endParaRPr lang="en-US" altLang="en-US" sz="1600" dirty="0">
              <a:latin typeface="+mj-lt"/>
              <a:cs typeface="Georgia"/>
            </a:endParaRPr>
          </a:p>
        </p:txBody>
      </p:sp>
      <p:cxnSp>
        <p:nvCxnSpPr>
          <p:cNvPr id="14" name="Straight Arrow Connector 13"/>
          <p:cNvCxnSpPr>
            <a:stCxn id="22" idx="4"/>
          </p:cNvCxnSpPr>
          <p:nvPr/>
        </p:nvCxnSpPr>
        <p:spPr>
          <a:xfrm flipV="1">
            <a:off x="1032097" y="2021163"/>
            <a:ext cx="0" cy="3497772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941536" y="240398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41536" y="289216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41536" y="338035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941536" y="4352495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941536" y="386854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941536" y="533605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4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Congress’ phase </a:t>
            </a:r>
            <a:r>
              <a:rPr lang="en-US" dirty="0"/>
              <a:t>3</a:t>
            </a:r>
            <a:r>
              <a:rPr lang="en-US" dirty="0" smtClean="0"/>
              <a:t> COVID-19 response bill includes billions in assistance to public transit and passenger rail agencies</a:t>
            </a:r>
            <a:endParaRPr lang="en-US" dirty="0"/>
          </a:p>
        </p:txBody>
      </p:sp>
      <p:sp>
        <p:nvSpPr>
          <p:cNvPr id="4" name="Text Placeholder 18">
            <a:extLst>
              <a:ext uri="{FF2B5EF4-FFF2-40B4-BE49-F238E27FC236}">
                <a16:creationId xmlns:a16="http://schemas.microsoft.com/office/drawing/2014/main" id="{C2279D29-325A-A749-A9C8-F5FD8B43BCB4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Zachary Goldstein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April 7, 2020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A29C9667-9C28-1F4E-83A1-F621D4EDFB4F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Progressive Railroading.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1" y="1904757"/>
            <a:ext cx="8412478" cy="118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 anchorCtr="0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430338" indent="-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tabLst>
                <a:tab pos="1608138" algn="l"/>
                <a:tab pos="1652588" algn="l"/>
              </a:tabLst>
              <a:defRPr/>
            </a:pPr>
            <a:r>
              <a:rPr lang="en-US" altLang="en-US" sz="1200" b="1" dirty="0" smtClean="0">
                <a:latin typeface="+mj-lt"/>
              </a:rPr>
              <a:t>$25 billion </a:t>
            </a:r>
            <a:r>
              <a:rPr lang="en-US" altLang="en-US" sz="1200" dirty="0" smtClean="0">
                <a:latin typeface="+mj-lt"/>
              </a:rPr>
              <a:t>allocated to public transportation agencies such as commuter rail</a:t>
            </a:r>
          </a:p>
          <a:p>
            <a:pPr marL="1430338" indent="-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tabLst>
                <a:tab pos="1608138" algn="l"/>
                <a:tab pos="1652588" algn="l"/>
              </a:tabLst>
              <a:defRPr/>
            </a:pPr>
            <a:r>
              <a:rPr lang="en-US" altLang="en-US" sz="1200" b="1" dirty="0" smtClean="0">
                <a:latin typeface="+mj-lt"/>
              </a:rPr>
              <a:t>Federal Transit Administration </a:t>
            </a:r>
            <a:r>
              <a:rPr lang="en-US" altLang="en-US" sz="1200" dirty="0" smtClean="0">
                <a:latin typeface="+mj-lt"/>
              </a:rPr>
              <a:t>will distribute funds through four kinds of grants and must do so no more than seven days after the legislation becomes law</a:t>
            </a:r>
            <a:endParaRPr lang="en-US" altLang="en-US" sz="1200" dirty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01620" y="2004761"/>
            <a:ext cx="1524000" cy="1036239"/>
            <a:chOff x="270188" y="2090656"/>
            <a:chExt cx="1524000" cy="1036239"/>
          </a:xfrm>
        </p:grpSpPr>
        <p:sp>
          <p:nvSpPr>
            <p:cNvPr id="11" name="Rectangle 10"/>
            <p:cNvSpPr/>
            <p:nvPr/>
          </p:nvSpPr>
          <p:spPr>
            <a:xfrm>
              <a:off x="270188" y="2665230"/>
              <a:ext cx="1524000" cy="461665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ea typeface="Geo"/>
                  <a:cs typeface="Geo"/>
                  <a:sym typeface="Geo"/>
                </a:rPr>
                <a:t>Public transportation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008" y="2090656"/>
              <a:ext cx="594360" cy="594360"/>
            </a:xfrm>
            <a:prstGeom prst="rect">
              <a:avLst/>
            </a:prstGeom>
          </p:spPr>
        </p:pic>
      </p:grpSp>
      <p:sp>
        <p:nvSpPr>
          <p:cNvPr id="7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1" y="3298218"/>
            <a:ext cx="8412478" cy="118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 anchorCtr="0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312863" indent="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200" b="1" dirty="0" smtClean="0">
                <a:latin typeface="+mj-lt"/>
              </a:rPr>
              <a:t>$1 billion </a:t>
            </a:r>
            <a:r>
              <a:rPr lang="en-US" altLang="en-US" sz="1200" dirty="0" smtClean="0">
                <a:latin typeface="+mj-lt"/>
              </a:rPr>
              <a:t>in grants for Amtrak’s response to the COVID-19 outbreak:</a:t>
            </a:r>
          </a:p>
          <a:p>
            <a:pPr marL="1312863" lvl="1" indent="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200" b="1" dirty="0" smtClean="0">
                <a:latin typeface="+mj-lt"/>
              </a:rPr>
              <a:t>$492 million </a:t>
            </a:r>
            <a:r>
              <a:rPr lang="en-US" altLang="en-US" sz="1200" dirty="0" smtClean="0">
                <a:latin typeface="+mj-lt"/>
              </a:rPr>
              <a:t>for Northeast corridor grants</a:t>
            </a:r>
          </a:p>
          <a:p>
            <a:pPr marL="1312863" lvl="1" indent="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200" b="1" dirty="0" smtClean="0">
                <a:latin typeface="+mj-lt"/>
              </a:rPr>
              <a:t>$526 million </a:t>
            </a:r>
            <a:r>
              <a:rPr lang="en-US" altLang="en-US" sz="1200" dirty="0" smtClean="0">
                <a:latin typeface="+mj-lt"/>
              </a:rPr>
              <a:t>for national network grants</a:t>
            </a:r>
          </a:p>
          <a:p>
            <a:pPr marL="1312863" lvl="1" indent="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200" b="1" dirty="0" smtClean="0">
                <a:latin typeface="+mj-lt"/>
              </a:rPr>
              <a:t>$239 million </a:t>
            </a:r>
            <a:r>
              <a:rPr lang="en-US" altLang="en-US" sz="1200" dirty="0" smtClean="0">
                <a:latin typeface="+mj-lt"/>
              </a:rPr>
              <a:t>for state assistance in meeting payments</a:t>
            </a:r>
            <a:endParaRPr lang="en-US" altLang="en-US" sz="1200" dirty="0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01620" y="3426831"/>
            <a:ext cx="1524000" cy="1002981"/>
            <a:chOff x="270188" y="3307948"/>
            <a:chExt cx="1524000" cy="1002981"/>
          </a:xfrm>
        </p:grpSpPr>
        <p:sp>
          <p:nvSpPr>
            <p:cNvPr id="14" name="Rectangle 13"/>
            <p:cNvSpPr/>
            <p:nvPr/>
          </p:nvSpPr>
          <p:spPr>
            <a:xfrm>
              <a:off x="270188" y="3849264"/>
              <a:ext cx="1524000" cy="461665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ea typeface="Geo"/>
                  <a:cs typeface="Geo"/>
                  <a:sym typeface="Geo"/>
                </a:rPr>
                <a:t>Amtrak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ea typeface="Geo"/>
                  <a:cs typeface="Geo"/>
                  <a:sym typeface="Geo"/>
                </a:rPr>
                <a:t>funding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008" y="3307948"/>
              <a:ext cx="594360" cy="594360"/>
            </a:xfrm>
            <a:prstGeom prst="rect">
              <a:avLst/>
            </a:prstGeom>
          </p:spPr>
        </p:pic>
      </p:grp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1" y="4702578"/>
            <a:ext cx="8412478" cy="118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 anchorCtr="0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430338" indent="-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200" b="1" dirty="0" smtClean="0">
                <a:latin typeface="+mj-lt"/>
              </a:rPr>
              <a:t>$31.3 million </a:t>
            </a:r>
            <a:r>
              <a:rPr lang="en-US" altLang="en-US" sz="1200" dirty="0" smtClean="0">
                <a:latin typeface="+mj-lt"/>
              </a:rPr>
              <a:t>for the Transportation Department’s preparation for and response to the COVID-19 outbreak</a:t>
            </a:r>
          </a:p>
          <a:p>
            <a:pPr marL="1430338" indent="-117475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200" dirty="0" smtClean="0">
                <a:latin typeface="+mj-lt"/>
              </a:rPr>
              <a:t>This spending will in part go towards the </a:t>
            </a:r>
            <a:r>
              <a:rPr lang="en-US" altLang="en-US" sz="1200" b="1" dirty="0" smtClean="0">
                <a:latin typeface="+mj-lt"/>
              </a:rPr>
              <a:t>Federal Transit Administration </a:t>
            </a:r>
            <a:r>
              <a:rPr lang="en-US" altLang="en-US" sz="1200" dirty="0" smtClean="0">
                <a:latin typeface="+mj-lt"/>
              </a:rPr>
              <a:t>and </a:t>
            </a:r>
            <a:r>
              <a:rPr lang="en-US" altLang="en-US" sz="1200" b="1" dirty="0" smtClean="0">
                <a:latin typeface="+mj-lt"/>
              </a:rPr>
              <a:t>Federal Railroad Administration</a:t>
            </a:r>
            <a:endParaRPr lang="en-US" altLang="en-US" sz="1200" b="1" dirty="0"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01620" y="4816229"/>
            <a:ext cx="1524000" cy="1039231"/>
            <a:chOff x="270188" y="4327377"/>
            <a:chExt cx="1524000" cy="1039231"/>
          </a:xfrm>
        </p:grpSpPr>
        <p:sp>
          <p:nvSpPr>
            <p:cNvPr id="17" name="Rectangle 16"/>
            <p:cNvSpPr/>
            <p:nvPr/>
          </p:nvSpPr>
          <p:spPr>
            <a:xfrm>
              <a:off x="270188" y="4904943"/>
              <a:ext cx="1524000" cy="461665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sym typeface="Geo"/>
                </a:rPr>
                <a:t>Other rail spending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008" y="4327377"/>
              <a:ext cx="594360" cy="594360"/>
            </a:xfrm>
            <a:prstGeom prst="rect">
              <a:avLst/>
            </a:prstGeom>
          </p:spPr>
        </p:pic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8"/>
            <a:ext cx="8412479" cy="2436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Rail-related provisions in </a:t>
            </a:r>
            <a:r>
              <a:rPr lang="en-US" altLang="en-US" sz="1200" b="1" dirty="0">
                <a:latin typeface="+mj-lt"/>
              </a:rPr>
              <a:t>the Coronavirus Aid, Relief, </a:t>
            </a:r>
            <a:r>
              <a:rPr lang="en-US" altLang="en-US" sz="1200" b="1" dirty="0" smtClean="0">
                <a:latin typeface="+mj-lt"/>
              </a:rPr>
              <a:t>and Economic </a:t>
            </a:r>
            <a:r>
              <a:rPr lang="en-US" altLang="en-US" sz="1200" b="1" dirty="0">
                <a:latin typeface="+mj-lt"/>
              </a:rPr>
              <a:t>Security (</a:t>
            </a:r>
            <a:r>
              <a:rPr lang="en-US" altLang="en-US" sz="1200" b="1" dirty="0" smtClean="0">
                <a:latin typeface="+mj-lt"/>
              </a:rPr>
              <a:t>CARES) Act</a:t>
            </a:r>
            <a:endParaRPr lang="en-US" alt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53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JD Supra, Roll Call.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20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Zachary Goldstein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April 7, 2020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2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/>
          <a:lstStyle/>
          <a:p>
            <a:r>
              <a:rPr lang="en-US" dirty="0" smtClean="0"/>
              <a:t>Congress’ third COVID-19 response legislation included $61 billion </a:t>
            </a:r>
            <a:r>
              <a:rPr lang="en-US" dirty="0"/>
              <a:t>in assistance to the airline industry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E2C36926-3531-C84E-8F12-CA187652F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8"/>
            <a:ext cx="8412480" cy="27674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Overview of airline assistance </a:t>
            </a:r>
            <a:r>
              <a:rPr lang="en-US" altLang="en-US" sz="1200" b="1" dirty="0" smtClean="0">
                <a:latin typeface="+mj-lt"/>
              </a:rPr>
              <a:t>in </a:t>
            </a:r>
            <a:r>
              <a:rPr lang="en-US" altLang="en-US" sz="1200" b="1" dirty="0">
                <a:latin typeface="+mj-lt"/>
              </a:rPr>
              <a:t>the Coronavirus Aid, Relief, </a:t>
            </a:r>
            <a:r>
              <a:rPr lang="en-US" altLang="en-US" sz="1200" b="1" dirty="0" smtClean="0">
                <a:latin typeface="+mj-lt"/>
              </a:rPr>
              <a:t>and Economic </a:t>
            </a:r>
            <a:r>
              <a:rPr lang="en-US" altLang="en-US" sz="1200" b="1" dirty="0">
                <a:latin typeface="+mj-lt"/>
              </a:rPr>
              <a:t>Security (CARES) </a:t>
            </a:r>
            <a:r>
              <a:rPr lang="en-US" altLang="en-US" sz="1200" b="1" dirty="0" smtClean="0">
                <a:latin typeface="+mj-lt"/>
              </a:rPr>
              <a:t>Act</a:t>
            </a:r>
            <a:endParaRPr lang="en-US" altLang="en-US" sz="1200" b="1" dirty="0">
              <a:latin typeface="+mj-lt"/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272577026"/>
              </p:ext>
            </p:extLst>
          </p:nvPr>
        </p:nvGraphicFramePr>
        <p:xfrm>
          <a:off x="401620" y="1690576"/>
          <a:ext cx="8250908" cy="314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69807" y="4941602"/>
            <a:ext cx="6719829" cy="106695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spcAft>
                <a:spcPts val="225"/>
              </a:spcAft>
            </a:pPr>
            <a:r>
              <a:rPr lang="en-US" sz="1200" b="1" dirty="0" smtClean="0"/>
              <a:t>Airline restrictions in the CARES Act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Some Democratic lawmakers had hoped to pair airline assistance with mandated emissions cuts, but these provisions were not included in the final bill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legislation did include restrictions on executive pay and stock buybacks for airline companies</a:t>
            </a:r>
            <a:endParaRPr lang="en-US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15" y="5014059"/>
            <a:ext cx="914400" cy="914400"/>
          </a:xfrm>
          <a:prstGeom prst="rect">
            <a:avLst/>
          </a:prstGeom>
        </p:spPr>
      </p:pic>
      <p:sp>
        <p:nvSpPr>
          <p:cNvPr id="9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2" y="4766567"/>
            <a:ext cx="8250906" cy="141703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  <a:extLst/>
        </p:spPr>
        <p:txBody>
          <a:bodyPr anchor="ctr" anchorCtr="0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312863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None/>
              <a:tabLst>
                <a:tab pos="1608138" algn="l"/>
                <a:tab pos="1652588" algn="l"/>
              </a:tabLst>
              <a:defRPr/>
            </a:pPr>
            <a:endParaRPr lang="en-US" alt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832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CARES Act Summary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Economic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Energy &amp; Environmental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Transportation Provisions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+mj-lt"/>
                <a:cs typeface="Georgia"/>
              </a:rPr>
              <a:t>Tech P</a:t>
            </a:r>
            <a:r>
              <a:rPr lang="en-US" altLang="en-US" sz="1600" dirty="0" smtClean="0">
                <a:latin typeface="+mj-lt"/>
                <a:cs typeface="Georgia"/>
              </a:rPr>
              <a:t>rovisions</a:t>
            </a:r>
            <a:endParaRPr lang="en-US" altLang="en-US" sz="1600" dirty="0">
              <a:latin typeface="+mj-lt"/>
              <a:cs typeface="Georgia"/>
            </a:endParaRPr>
          </a:p>
        </p:txBody>
      </p:sp>
      <p:cxnSp>
        <p:nvCxnSpPr>
          <p:cNvPr id="14" name="Straight Arrow Connector 13"/>
          <p:cNvCxnSpPr>
            <a:stCxn id="19" idx="4"/>
          </p:cNvCxnSpPr>
          <p:nvPr/>
        </p:nvCxnSpPr>
        <p:spPr>
          <a:xfrm flipV="1">
            <a:off x="1032097" y="2021162"/>
            <a:ext cx="0" cy="3010667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941536" y="2404654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41536" y="289351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41536" y="3382372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941536" y="4848949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941536" y="436009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941536" y="387123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41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Senate stimulus bill includes increased funding for various tech initiatives across government agencies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65663" y="3087359"/>
            <a:ext cx="1645920" cy="164592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50277" y="2073214"/>
            <a:ext cx="731520" cy="7315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67745" y="4951495"/>
            <a:ext cx="731520" cy="73152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23004" y="3545606"/>
            <a:ext cx="731520" cy="73152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50277" y="4951495"/>
            <a:ext cx="731520" cy="7315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89478" y="3544104"/>
            <a:ext cx="731520" cy="7315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67745" y="2073214"/>
            <a:ext cx="731520" cy="73152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0510" y="1858455"/>
            <a:ext cx="2957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$400 million to the Election Assistance Commission to give grants to states to improve </a:t>
            </a:r>
            <a:r>
              <a:rPr lang="en-US" sz="1200" b="1" dirty="0" smtClean="0"/>
              <a:t>election security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65940" y="1924114"/>
            <a:ext cx="2784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Distance Learning and Telemedicine (DLT) and broadband program </a:t>
            </a:r>
            <a:r>
              <a:rPr lang="en-US" sz="1200" dirty="0" smtClean="0"/>
              <a:t>to receive $25 million to support rural telecommunications access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40048" y="3424773"/>
            <a:ext cx="2010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DHS to receive $9.1 million to address interagency coordination for the </a:t>
            </a:r>
            <a:r>
              <a:rPr lang="en-US" sz="1200" b="1" dirty="0" smtClean="0"/>
              <a:t>protection of critical infrastructure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2378" y="3501434"/>
            <a:ext cx="1957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FCC to receive $200 million to enable the provision of </a:t>
            </a:r>
            <a:r>
              <a:rPr lang="en-US" sz="1200" b="1" dirty="0" smtClean="0"/>
              <a:t>telehealth services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99265" y="5037532"/>
            <a:ext cx="2832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</a:t>
            </a:r>
            <a:r>
              <a:rPr lang="en-US" sz="1200" b="1" dirty="0" smtClean="0"/>
              <a:t>state- and local-led funding </a:t>
            </a:r>
            <a:r>
              <a:rPr lang="en-US" sz="1200" dirty="0" smtClean="0"/>
              <a:t>would include expansion of telework and digital services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0510" y="4914361"/>
            <a:ext cx="297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$500 million to improve </a:t>
            </a:r>
            <a:r>
              <a:rPr lang="en-US" sz="1200" b="1" dirty="0" smtClean="0"/>
              <a:t>public health data surveillance </a:t>
            </a:r>
            <a:r>
              <a:rPr lang="en-US" sz="1200" dirty="0" smtClean="0"/>
              <a:t>and infrastructure modernization</a:t>
            </a:r>
            <a:endParaRPr lang="en-US" sz="1200" b="1" dirty="0"/>
          </a:p>
        </p:txBody>
      </p:sp>
      <p:cxnSp>
        <p:nvCxnSpPr>
          <p:cNvPr id="20" name="Straight Connector 19"/>
          <p:cNvCxnSpPr>
            <a:stCxn id="5" idx="1"/>
            <a:endCxn id="7" idx="4"/>
          </p:cNvCxnSpPr>
          <p:nvPr/>
        </p:nvCxnSpPr>
        <p:spPr>
          <a:xfrm flipH="1" flipV="1">
            <a:off x="3616037" y="2804734"/>
            <a:ext cx="390665" cy="52366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7"/>
            <a:endCxn id="12" idx="4"/>
          </p:cNvCxnSpPr>
          <p:nvPr/>
        </p:nvCxnSpPr>
        <p:spPr>
          <a:xfrm flipV="1">
            <a:off x="5170544" y="2804734"/>
            <a:ext cx="362961" cy="52366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9" idx="6"/>
          </p:cNvCxnSpPr>
          <p:nvPr/>
        </p:nvCxnSpPr>
        <p:spPr>
          <a:xfrm flipH="1">
            <a:off x="3154524" y="3910319"/>
            <a:ext cx="611139" cy="1047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6"/>
            <a:endCxn id="11" idx="2"/>
          </p:cNvCxnSpPr>
          <p:nvPr/>
        </p:nvCxnSpPr>
        <p:spPr>
          <a:xfrm flipV="1">
            <a:off x="5411583" y="3909864"/>
            <a:ext cx="577895" cy="45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3"/>
            <a:endCxn id="10" idx="0"/>
          </p:cNvCxnSpPr>
          <p:nvPr/>
        </p:nvCxnSpPr>
        <p:spPr>
          <a:xfrm flipH="1">
            <a:off x="3616037" y="4492240"/>
            <a:ext cx="390665" cy="45925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8" idx="0"/>
          </p:cNvCxnSpPr>
          <p:nvPr/>
        </p:nvCxnSpPr>
        <p:spPr>
          <a:xfrm>
            <a:off x="5170544" y="4492240"/>
            <a:ext cx="362961" cy="45925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525155"/>
            <a:ext cx="765653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b="1" dirty="0">
              <a:latin typeface="+mj-lt"/>
            </a:endParaRPr>
          </a:p>
        </p:txBody>
      </p:sp>
      <p:sp>
        <p:nvSpPr>
          <p:cNvPr id="41" name="Text Placeholder 18"/>
          <p:cNvSpPr txBox="1">
            <a:spLocks/>
          </p:cNvSpPr>
          <p:nvPr/>
        </p:nvSpPr>
        <p:spPr bwMode="auto">
          <a:xfrm>
            <a:off x="404807" y="6234199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00" dirty="0" smtClean="0">
                <a:solidFill>
                  <a:schemeClr val="bg2"/>
                </a:solidFill>
              </a:rPr>
              <a:t>Sources: </a:t>
            </a:r>
            <a:r>
              <a:rPr lang="en-US" sz="700" dirty="0" err="1" smtClean="0">
                <a:solidFill>
                  <a:schemeClr val="bg2"/>
                </a:solidFill>
              </a:rPr>
              <a:t>GovTech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1619" y="6419599"/>
            <a:ext cx="35718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Molly Newell | Slide last updated: March 27, 2020</a:t>
            </a:r>
            <a:endParaRPr lang="en-US" sz="7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42" y="2068408"/>
            <a:ext cx="727074" cy="7270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573" y="3027580"/>
            <a:ext cx="1770573" cy="177057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948" y="2084569"/>
            <a:ext cx="719317" cy="7193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044" y="3497205"/>
            <a:ext cx="813441" cy="81344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158" y="3570733"/>
            <a:ext cx="676160" cy="67616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782" y="4987631"/>
            <a:ext cx="644510" cy="644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887" y="4968061"/>
            <a:ext cx="715378" cy="71537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18565" y="1485417"/>
            <a:ext cx="7326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Key technology provisions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206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004164" y="1407618"/>
            <a:ext cx="1041400" cy="104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988217" y="1407618"/>
            <a:ext cx="1041400" cy="104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0722" y="1407618"/>
            <a:ext cx="1041400" cy="104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Zachary Goldstein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March 27, 2020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The Wall Street Journal, The Washington Post, Congress.gov.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F7C903-9585-EB47-8EBB-0D89A36D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Congress’s three-phase response to the coronavirus crisis</a:t>
            </a:r>
            <a:endParaRPr lang="en-US" dirty="0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6528" y="3395856"/>
            <a:ext cx="2286000" cy="220572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H.R. 748 Stimulus package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 smtClean="0"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Major stimulus package ($2 trillion)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Loans and support to major industries, including airlines and small businesses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Direct payments to individuals and families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Became law on 3/27/20</a:t>
            </a:r>
            <a:endParaRPr lang="en-US" altLang="en-US" sz="12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8780" y="2698301"/>
            <a:ext cx="2011680" cy="461665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Initial support and vaccine development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21234" y="2698301"/>
            <a:ext cx="2011680" cy="461665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Paid leave, unemployment and food assistance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03688" y="2698301"/>
            <a:ext cx="2011680" cy="461665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Major economic stimulus package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4687" y="4499843"/>
            <a:ext cx="7315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627141" y="4499843"/>
            <a:ext cx="7315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3395856"/>
            <a:ext cx="2286000" cy="220572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H.R. 6074 — Coronavirus Preparedness and Response Supplemental Appropriations Act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$8.3 billion in COVID-19 response funding for developing a vaccine and preventing further spread of the virus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Became law on 3/6/20</a:t>
            </a:r>
            <a:endParaRPr lang="en-US" altLang="en-US" sz="1200" dirty="0">
              <a:latin typeface="+mj-lt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074" y="3395856"/>
            <a:ext cx="2286000" cy="220572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200" b="1" dirty="0" smtClean="0">
                <a:latin typeface="+mj-lt"/>
              </a:rPr>
              <a:t>H.R</a:t>
            </a:r>
            <a:r>
              <a:rPr lang="en-US" altLang="en-US" sz="1200" b="1" dirty="0">
                <a:latin typeface="+mj-lt"/>
              </a:rPr>
              <a:t>. 6201 — Families First Coronavirus Response </a:t>
            </a:r>
            <a:r>
              <a:rPr lang="en-US" altLang="en-US" sz="1200" b="1" dirty="0" smtClean="0">
                <a:latin typeface="+mj-lt"/>
              </a:rPr>
              <a:t>Act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200" dirty="0" smtClean="0"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1200" dirty="0" smtClean="0"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$100 billion in worker assistance, including emergency paid sick leave, food assistance, and unemployment payments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</a:rPr>
              <a:t>Became law on 3/18/20</a:t>
            </a:r>
            <a:endParaRPr lang="en-US" altLang="en-US" sz="1200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6285" y="1518034"/>
            <a:ext cx="1450274" cy="902203"/>
            <a:chOff x="815523" y="1377979"/>
            <a:chExt cx="1450274" cy="902203"/>
          </a:xfrm>
        </p:grpSpPr>
        <p:sp>
          <p:nvSpPr>
            <p:cNvPr id="2" name="TextBox 1"/>
            <p:cNvSpPr txBox="1"/>
            <p:nvPr/>
          </p:nvSpPr>
          <p:spPr>
            <a:xfrm>
              <a:off x="1210460" y="1633851"/>
              <a:ext cx="66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  <a:endParaRPr lang="en-US" sz="36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5523" y="1377979"/>
              <a:ext cx="14502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Phase</a:t>
              </a:r>
              <a:endParaRPr lang="en-US" sz="16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00338" y="1518034"/>
            <a:ext cx="1450274" cy="902203"/>
            <a:chOff x="3249149" y="1377979"/>
            <a:chExt cx="1450274" cy="902203"/>
          </a:xfrm>
        </p:grpSpPr>
        <p:sp>
          <p:nvSpPr>
            <p:cNvPr id="15" name="TextBox 14"/>
            <p:cNvSpPr txBox="1"/>
            <p:nvPr/>
          </p:nvSpPr>
          <p:spPr>
            <a:xfrm>
              <a:off x="3643780" y="1633851"/>
              <a:ext cx="66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en-US" sz="36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49149" y="1377979"/>
              <a:ext cx="14502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Phase</a:t>
              </a:r>
              <a:endParaRPr lang="en-US" sz="16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784391" y="1518034"/>
            <a:ext cx="1450274" cy="902203"/>
            <a:chOff x="5682774" y="1377979"/>
            <a:chExt cx="1450274" cy="902203"/>
          </a:xfrm>
        </p:grpSpPr>
        <p:sp>
          <p:nvSpPr>
            <p:cNvPr id="18" name="TextBox 17"/>
            <p:cNvSpPr txBox="1"/>
            <p:nvPr/>
          </p:nvSpPr>
          <p:spPr>
            <a:xfrm>
              <a:off x="6077100" y="1633851"/>
              <a:ext cx="66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lang="en-US" sz="36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82774" y="1377979"/>
              <a:ext cx="14502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Phase</a:t>
              </a:r>
              <a:endParaRPr lang="en-US" sz="16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71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Phase </a:t>
            </a:r>
            <a:r>
              <a:rPr lang="en-US" sz="1800" dirty="0" smtClean="0"/>
              <a:t>3 (</a:t>
            </a:r>
            <a:r>
              <a:rPr lang="en-US" sz="1800" dirty="0"/>
              <a:t>H.R</a:t>
            </a:r>
            <a:r>
              <a:rPr lang="en-US" sz="1800" dirty="0" smtClean="0"/>
              <a:t>. 748</a:t>
            </a:r>
            <a:r>
              <a:rPr lang="en-US" sz="1800" dirty="0"/>
              <a:t>): </a:t>
            </a:r>
            <a:r>
              <a:rPr lang="en-US" sz="1800" dirty="0">
                <a:solidFill>
                  <a:srgbClr val="000000"/>
                </a:solidFill>
                <a:cs typeface="Georgia"/>
              </a:rPr>
              <a:t>Coronavirus Aid, Relief, </a:t>
            </a:r>
            <a:r>
              <a:rPr lang="en-US" sz="1800" dirty="0" smtClean="0">
                <a:solidFill>
                  <a:srgbClr val="000000"/>
                </a:solidFill>
                <a:cs typeface="Georgia"/>
              </a:rPr>
              <a:t>&amp; </a:t>
            </a:r>
            <a:r>
              <a:rPr lang="en-US" sz="1800" dirty="0">
                <a:solidFill>
                  <a:srgbClr val="000000"/>
                </a:solidFill>
                <a:cs typeface="Georgia"/>
              </a:rPr>
              <a:t>Economic Security Act</a:t>
            </a:r>
            <a:endParaRPr lang="en-US" sz="1800" dirty="0"/>
          </a:p>
        </p:txBody>
      </p:sp>
      <p:sp>
        <p:nvSpPr>
          <p:cNvPr id="4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PBS </a:t>
            </a:r>
            <a:r>
              <a:rPr kumimoji="0" lang="en-US" sz="7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Newshour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, CNN, The Wall Street Journal, The Hill, </a:t>
            </a:r>
            <a:r>
              <a:rPr kumimoji="0" lang="en-US" sz="7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Vox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818100-1B1C-7745-A9D3-DB653D131E91}"/>
              </a:ext>
            </a:extLst>
          </p:cNvPr>
          <p:cNvSpPr txBox="1"/>
          <p:nvPr/>
        </p:nvSpPr>
        <p:spPr>
          <a:xfrm>
            <a:off x="497156" y="2744471"/>
            <a:ext cx="3931920" cy="1371600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6"/>
            </a:solidFill>
            <a:prstDash val="sysDot"/>
          </a:ln>
        </p:spPr>
        <p:txBody>
          <a:bodyPr wrap="square" lIns="91440" tIns="91440" rIns="91440" bIns="91440" rtlCol="0" anchor="ctr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b="1" noProof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Direct payments to individuals: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noProof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$1,200 per adult, with an additional $500 per child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The full amount will go to individuals who earn &gt;$75,000/year or $150,000 for married couples; the payments scale down for higher-earning individuals, phasing out completely at $99,000 for individuals, $146,500 for heads of households with one child, and $198,000 for joint filers without children</a:t>
            </a:r>
            <a:endParaRPr lang="en-US" sz="1050" noProof="0" dirty="0" smtClean="0">
              <a:solidFill>
                <a:prstClr val="black">
                  <a:lumMod val="95000"/>
                  <a:lumOff val="5000"/>
                </a:prstClr>
              </a:solidFill>
              <a:latin typeface="Georgia"/>
              <a:cs typeface="Georgia"/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AA923CD8-1C9F-5C40-B8DE-98D08AF0A0AE}"/>
              </a:ext>
            </a:extLst>
          </p:cNvPr>
          <p:cNvSpPr/>
          <p:nvPr/>
        </p:nvSpPr>
        <p:spPr bwMode="auto">
          <a:xfrm>
            <a:off x="2077900" y="1603038"/>
            <a:ext cx="1724575" cy="375129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Passed </a:t>
            </a:r>
            <a:r>
              <a:rPr lang="en-US" sz="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Senate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3/25/20</a:t>
            </a: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CDBD5E8E-4EC3-9B44-A527-776686B35F5A}"/>
              </a:ext>
            </a:extLst>
          </p:cNvPr>
          <p:cNvSpPr/>
          <p:nvPr/>
        </p:nvSpPr>
        <p:spPr bwMode="auto">
          <a:xfrm>
            <a:off x="479182" y="1603038"/>
            <a:ext cx="1724575" cy="375129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Introduced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3/23/20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586D21B9-D146-004B-B712-D1066C2BA33C}"/>
              </a:ext>
            </a:extLst>
          </p:cNvPr>
          <p:cNvSpPr/>
          <p:nvPr/>
        </p:nvSpPr>
        <p:spPr bwMode="auto">
          <a:xfrm>
            <a:off x="5275336" y="1603038"/>
            <a:ext cx="1724575" cy="375129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president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noProof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3/27/20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B796D572-A907-4743-899D-FD6C87ABF479}"/>
              </a:ext>
            </a:extLst>
          </p:cNvPr>
          <p:cNvSpPr/>
          <p:nvPr/>
        </p:nvSpPr>
        <p:spPr bwMode="auto">
          <a:xfrm>
            <a:off x="3676618" y="1603038"/>
            <a:ext cx="1724575" cy="375129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Passed </a:t>
            </a:r>
            <a:r>
              <a:rPr lang="en-US" sz="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House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3/27/20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Chevron 22">
            <a:extLst>
              <a:ext uri="{FF2B5EF4-FFF2-40B4-BE49-F238E27FC236}">
                <a16:creationId xmlns:a16="http://schemas.microsoft.com/office/drawing/2014/main" id="{813FE434-7E46-1147-BAA7-F1E74BAB2A8A}"/>
              </a:ext>
            </a:extLst>
          </p:cNvPr>
          <p:cNvSpPr/>
          <p:nvPr/>
        </p:nvSpPr>
        <p:spPr bwMode="auto">
          <a:xfrm>
            <a:off x="6874054" y="1603038"/>
            <a:ext cx="1724575" cy="375129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Signed into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law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3/27/20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8" y="6422607"/>
            <a:ext cx="29289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Slide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last updated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on: March 27, 202 f0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818100-1B1C-7745-A9D3-DB653D131E91}"/>
              </a:ext>
            </a:extLst>
          </p:cNvPr>
          <p:cNvSpPr txBox="1"/>
          <p:nvPr/>
        </p:nvSpPr>
        <p:spPr>
          <a:xfrm>
            <a:off x="497156" y="4299636"/>
            <a:ext cx="3931920" cy="1828800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6"/>
            </a:solidFill>
            <a:prstDash val="sysDot"/>
          </a:ln>
        </p:spPr>
        <p:txBody>
          <a:bodyPr wrap="square" lIns="91440" tIns="91440" rIns="91440" bIns="91440" rtlCol="0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b="1" noProof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$500 billion lending funds </a:t>
            </a: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for industries, states, and localities</a:t>
            </a:r>
            <a:endParaRPr lang="en-US" sz="1050" b="1" noProof="0" dirty="0" smtClean="0">
              <a:solidFill>
                <a:prstClr val="black">
                  <a:lumMod val="95000"/>
                  <a:lumOff val="5000"/>
                </a:prstClr>
              </a:solidFill>
              <a:latin typeface="Georgia"/>
              <a:cs typeface="Georgia"/>
            </a:endParaRP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Loans for companies with more than 500 employees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$25 billion in loans to airlines; $4 billion to cargo carriers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Bans loans to businesses owned by the president, vice president, heads of executive departments, or members of Congress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818100-1B1C-7745-A9D3-DB653D131E91}"/>
              </a:ext>
            </a:extLst>
          </p:cNvPr>
          <p:cNvSpPr txBox="1"/>
          <p:nvPr/>
        </p:nvSpPr>
        <p:spPr>
          <a:xfrm>
            <a:off x="4633260" y="2744471"/>
            <a:ext cx="3931920" cy="1371600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6"/>
            </a:solidFill>
            <a:prstDash val="sysDot"/>
          </a:ln>
        </p:spPr>
        <p:txBody>
          <a:bodyPr wrap="square" lIns="91440" tIns="91440" rIns="91440" bIns="91440" rtlCol="0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Hospital investments </a:t>
            </a:r>
          </a:p>
          <a:p>
            <a:pPr marL="465138" marR="0" lvl="0" indent="-17462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$100 billion for hospitals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$1 billion to Indian Health Service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$16 billion for building a stockpile of medical equipment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Increases reimbursements by 20% for treating Medicare patients with coronavirus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818100-1B1C-7745-A9D3-DB653D131E91}"/>
              </a:ext>
            </a:extLst>
          </p:cNvPr>
          <p:cNvSpPr txBox="1"/>
          <p:nvPr/>
        </p:nvSpPr>
        <p:spPr>
          <a:xfrm>
            <a:off x="4633260" y="4299636"/>
            <a:ext cx="3931920" cy="1828800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6"/>
            </a:solidFill>
            <a:prstDash val="sysDot"/>
          </a:ln>
        </p:spPr>
        <p:txBody>
          <a:bodyPr wrap="square" lIns="91440" tIns="91440" rIns="91440" bIns="9144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$350 billion in loans for small businesses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Loans to small businesses would be forgiven if payrolls are maintained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Unemployment benefits increased $600/week for four months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New Treasury IG and Congressional </a:t>
            </a:r>
            <a:r>
              <a:rPr lang="en-US" sz="1050" b="1" noProof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Oversight Board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State and Local Funds</a:t>
            </a:r>
          </a:p>
          <a:p>
            <a:pPr marL="463550" lvl="1" indent="-171450">
              <a:buFont typeface="Arial" panose="020B0604020202020204" pitchFamily="34" charset="0"/>
              <a:buChar char="•"/>
              <a:defRPr/>
            </a:pPr>
            <a:r>
              <a:rPr 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$</a:t>
            </a:r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150 billion for state and local funds, including $8 billion for tribal governments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44478" y="2219117"/>
            <a:ext cx="2568378" cy="3827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Total cost: $2 trillion 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1" y="1825257"/>
            <a:ext cx="3563574" cy="390876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CARES Act Summary</a:t>
            </a: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Economic Provisions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  <a:cs typeface="Georgia"/>
              </a:rPr>
              <a:t>Direct Payments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  <a:cs typeface="Georgia"/>
              </a:rPr>
              <a:t>Small Business Support</a:t>
            </a:r>
            <a:endParaRPr lang="en-US" altLang="en-US" sz="1200" dirty="0">
              <a:latin typeface="+mj-lt"/>
              <a:cs typeface="Georgia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  <a:cs typeface="Georgia"/>
              </a:rPr>
              <a:t>Financial Regulations</a:t>
            </a:r>
            <a:endParaRPr lang="en-US" altLang="en-US" sz="1200" dirty="0">
              <a:latin typeface="+mj-lt"/>
              <a:cs typeface="Georgia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 smtClean="0">
                <a:latin typeface="+mj-lt"/>
                <a:cs typeface="Georgia"/>
              </a:rPr>
              <a:t>Tax Provisions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  <a:cs typeface="Georgia"/>
              </a:rPr>
              <a:t>Unemployment </a:t>
            </a:r>
            <a:r>
              <a:rPr lang="en-US" altLang="en-US" sz="1200" dirty="0" smtClean="0">
                <a:latin typeface="+mj-lt"/>
                <a:cs typeface="Georgia"/>
              </a:rPr>
              <a:t>Insurance</a:t>
            </a:r>
            <a:endParaRPr lang="en-US" altLang="en-US" sz="12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Health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Education Provisions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Energy </a:t>
            </a:r>
            <a:r>
              <a:rPr lang="en-US" altLang="en-US" sz="1400" dirty="0">
                <a:latin typeface="+mj-lt"/>
                <a:cs typeface="Georgia"/>
              </a:rPr>
              <a:t>&amp; Environmental Provisions</a:t>
            </a:r>
            <a:endParaRPr lang="en-US" altLang="en-US" sz="14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latin typeface="+mj-lt"/>
                <a:cs typeface="Georgia"/>
              </a:rPr>
              <a:t>Transportation Provisions</a:t>
            </a: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4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400" dirty="0">
                <a:latin typeface="+mj-lt"/>
                <a:cs typeface="Georgia"/>
              </a:rPr>
              <a:t>Tech P</a:t>
            </a:r>
            <a:r>
              <a:rPr lang="en-US" altLang="en-US" sz="1400" dirty="0" smtClean="0">
                <a:latin typeface="+mj-lt"/>
                <a:cs typeface="Georgia"/>
              </a:rPr>
              <a:t>rovisions</a:t>
            </a:r>
            <a:endParaRPr lang="en-US" altLang="en-US" sz="1400" dirty="0">
              <a:latin typeface="+mj-lt"/>
              <a:cs typeface="Georgia"/>
            </a:endParaRPr>
          </a:p>
        </p:txBody>
      </p:sp>
      <p:cxnSp>
        <p:nvCxnSpPr>
          <p:cNvPr id="14" name="Straight Arrow Connector 13"/>
          <p:cNvCxnSpPr>
            <a:stCxn id="19" idx="4"/>
          </p:cNvCxnSpPr>
          <p:nvPr/>
        </p:nvCxnSpPr>
        <p:spPr>
          <a:xfrm flipV="1">
            <a:off x="1032097" y="2021163"/>
            <a:ext cx="0" cy="3642836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941536" y="2375505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41536" y="373776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41536" y="416618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941536" y="548111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941536" y="5023032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941536" y="459461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6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 smtClean="0"/>
              <a:t>Economic </a:t>
            </a:r>
            <a:r>
              <a:rPr lang="en-US" dirty="0"/>
              <a:t>Impact </a:t>
            </a:r>
            <a:r>
              <a:rPr lang="en-US" dirty="0" smtClean="0"/>
              <a:t>Payments: Direct payments to individuals and families in the CARES Act</a:t>
            </a:r>
            <a:br>
              <a:rPr lang="en-US" dirty="0" smtClean="0"/>
            </a:b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03290" y="2034710"/>
            <a:ext cx="4449239" cy="3547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 smtClean="0"/>
              <a:t>Amount of payments:</a:t>
            </a:r>
          </a:p>
          <a:p>
            <a:pPr>
              <a:spcAft>
                <a:spcPts val="300"/>
              </a:spcAft>
            </a:pPr>
            <a:r>
              <a:rPr lang="en-US" sz="1200" b="1" dirty="0" smtClean="0"/>
              <a:t>Full $1,200 if </a:t>
            </a:r>
            <a:r>
              <a:rPr lang="en-US" sz="1200" b="1" dirty="0" smtClean="0"/>
              <a:t>adjusted gross income (AGI) </a:t>
            </a:r>
            <a:r>
              <a:rPr lang="en-US" sz="1200" b="1" dirty="0" smtClean="0"/>
              <a:t>is below: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$75,000 for individuals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$112,500 for head of household </a:t>
            </a:r>
            <a:r>
              <a:rPr lang="en-US" sz="1200" dirty="0" smtClean="0"/>
              <a:t>filers</a:t>
            </a:r>
            <a:endParaRPr lang="en-US" sz="1200" dirty="0"/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$150,000 for married couples filing joint </a:t>
            </a:r>
            <a:r>
              <a:rPr lang="en-US" sz="1200" dirty="0" smtClean="0"/>
              <a:t>returns</a:t>
            </a:r>
          </a:p>
          <a:p>
            <a:pPr>
              <a:spcAft>
                <a:spcPts val="300"/>
              </a:spcAft>
            </a:pPr>
            <a:r>
              <a:rPr lang="en-US" sz="1200" b="1" dirty="0" smtClean="0"/>
              <a:t>Reduced payment if </a:t>
            </a:r>
            <a:r>
              <a:rPr lang="en-US" sz="1200" b="1" dirty="0" err="1" smtClean="0"/>
              <a:t>AGI</a:t>
            </a:r>
            <a:r>
              <a:rPr lang="en-US" sz="1200" b="1" dirty="0" smtClean="0"/>
              <a:t> is between: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</a:t>
            </a:r>
            <a:r>
              <a:rPr lang="en-US" sz="1200" dirty="0" smtClean="0"/>
              <a:t>75,000-$99,000 </a:t>
            </a:r>
            <a:r>
              <a:rPr lang="en-US" sz="1200" dirty="0"/>
              <a:t>for individuals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</a:t>
            </a:r>
            <a:r>
              <a:rPr lang="en-US" sz="1200" dirty="0" smtClean="0"/>
              <a:t>112,500-$136,500 </a:t>
            </a:r>
            <a:r>
              <a:rPr lang="en-US" sz="1200" dirty="0"/>
              <a:t>for head of household </a:t>
            </a:r>
            <a:r>
              <a:rPr lang="en-US" sz="1200" dirty="0" smtClean="0"/>
              <a:t>filers</a:t>
            </a:r>
            <a:endParaRPr lang="en-US" sz="1200" dirty="0"/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</a:t>
            </a:r>
            <a:r>
              <a:rPr lang="en-US" sz="1200" dirty="0" smtClean="0"/>
              <a:t>150,000-$198,000 </a:t>
            </a:r>
            <a:r>
              <a:rPr lang="en-US" sz="1200" dirty="0"/>
              <a:t>for married couples filing joint </a:t>
            </a:r>
            <a:r>
              <a:rPr lang="en-US" sz="1200" dirty="0" smtClean="0"/>
              <a:t>returns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b="1" dirty="0" smtClean="0"/>
              <a:t>No payment if </a:t>
            </a:r>
            <a:r>
              <a:rPr lang="en-US" sz="1200" b="1" dirty="0" err="1" smtClean="0"/>
              <a:t>AGI</a:t>
            </a:r>
            <a:r>
              <a:rPr lang="en-US" sz="1200" b="1" dirty="0" smtClean="0"/>
              <a:t> is above: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$99,000 if your filing status was single or married filing separately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$136,500 for head of household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$198,000 if your filing status was married filing </a:t>
            </a:r>
            <a:r>
              <a:rPr lang="en-US" sz="1200" dirty="0" smtClean="0"/>
              <a:t>jointly</a:t>
            </a:r>
          </a:p>
        </p:txBody>
      </p:sp>
      <p:sp>
        <p:nvSpPr>
          <p:cNvPr id="41" name="Text Placeholder 18"/>
          <p:cNvSpPr txBox="1">
            <a:spLocks/>
          </p:cNvSpPr>
          <p:nvPr/>
        </p:nvSpPr>
        <p:spPr bwMode="auto">
          <a:xfrm>
            <a:off x="404807" y="6234199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00" dirty="0" smtClean="0">
                <a:solidFill>
                  <a:schemeClr val="bg2"/>
                </a:solidFill>
              </a:rPr>
              <a:t>Sources: IRS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1619" y="6419599"/>
            <a:ext cx="35718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Daniel Stublen | Slide last updated: April 8, 2020</a:t>
            </a:r>
            <a:endParaRPr lang="en-US" sz="700" dirty="0"/>
          </a:p>
        </p:txBody>
      </p:sp>
      <p:sp>
        <p:nvSpPr>
          <p:cNvPr id="35" name="TextBox 34"/>
          <p:cNvSpPr txBox="1"/>
          <p:nvPr/>
        </p:nvSpPr>
        <p:spPr>
          <a:xfrm>
            <a:off x="589934" y="2034710"/>
            <a:ext cx="3200400" cy="150041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 smtClean="0"/>
              <a:t>Who is eligible: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U.S. residents who are not dependents and have a work eligible Social Security </a:t>
            </a:r>
            <a:r>
              <a:rPr lang="en-US" sz="1200" dirty="0" smtClean="0"/>
              <a:t>number</a:t>
            </a:r>
            <a:endParaRPr lang="en-US" sz="1200" dirty="0" smtClean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Eligible retirees and recipients of Social Security, Railroad Retirement, disability or veterans’ benefits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9934" y="3858286"/>
            <a:ext cx="3200400" cy="1723549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 smtClean="0"/>
              <a:t>Payment delivery: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By mail or direct deposit for tax filers in 2018 or 2019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By mail or direct deposit for Social Security and Railroad Retirement recipients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For others who do not normally file taxes, additional guidance is pending</a:t>
            </a:r>
          </a:p>
        </p:txBody>
      </p:sp>
    </p:spTree>
    <p:extLst>
      <p:ext uri="{BB962C8B-B14F-4D97-AF65-F5344CB8AC3E}">
        <p14:creationId xmlns:p14="http://schemas.microsoft.com/office/powerpoint/2010/main" val="41802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 smtClean="0"/>
              <a:t>Key small business provisions in the Senate stimulus package</a:t>
            </a:r>
            <a:br>
              <a:rPr lang="en-US" dirty="0" smtClean="0"/>
            </a:br>
            <a:r>
              <a:rPr lang="en-US" sz="1800" b="0" i="1" dirty="0" smtClean="0"/>
              <a:t>The bill was enacted on March 27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65663" y="3327199"/>
            <a:ext cx="1645920" cy="164592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50277" y="2313054"/>
            <a:ext cx="731520" cy="7315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67745" y="5191335"/>
            <a:ext cx="731520" cy="73152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23004" y="3785446"/>
            <a:ext cx="731520" cy="73152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50277" y="5191335"/>
            <a:ext cx="731520" cy="7315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89478" y="3783944"/>
            <a:ext cx="731520" cy="7315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67745" y="2313054"/>
            <a:ext cx="731520" cy="73152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0510" y="2098295"/>
            <a:ext cx="29575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Appropriates </a:t>
            </a:r>
            <a:r>
              <a:rPr lang="en-US" sz="1200" b="1" dirty="0" smtClean="0"/>
              <a:t>$350 billion </a:t>
            </a:r>
            <a:r>
              <a:rPr lang="en-US" sz="1200" dirty="0" smtClean="0"/>
              <a:t>in forgivable loans (capped at 4% interest) to small businesses (who can receive </a:t>
            </a:r>
            <a:r>
              <a:rPr lang="en-US" sz="1200" b="1" dirty="0" smtClean="0"/>
              <a:t>up to $10 million</a:t>
            </a:r>
            <a:r>
              <a:rPr lang="en-US" sz="1200" dirty="0" smtClean="0"/>
              <a:t>) to prevent them from laying off their workers; these will be overseen by the SBA and administered by banks + other lenders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65940" y="2327073"/>
            <a:ext cx="2784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Creates a refundable </a:t>
            </a:r>
            <a:r>
              <a:rPr lang="en-US" sz="1200" b="1" dirty="0" smtClean="0"/>
              <a:t>50% tax payroll tax credit </a:t>
            </a:r>
            <a:r>
              <a:rPr lang="en-US" sz="1200" dirty="0" smtClean="0"/>
              <a:t>on worker wages; applies to all businesses, including small businesses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40048" y="3664613"/>
            <a:ext cx="2010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Designates some of the $425 billion appropriated for the Federal Reserve’s credit facilities to be used to </a:t>
            </a:r>
            <a:r>
              <a:rPr lang="en-US" sz="1200" b="1" dirty="0" smtClean="0"/>
              <a:t>support small businesses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2378" y="3741274"/>
            <a:ext cx="1957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Codifies a </a:t>
            </a:r>
            <a:r>
              <a:rPr lang="en-US" sz="1200" b="1" dirty="0" smtClean="0"/>
              <a:t>delay in employer-side Social Security payroll taxes </a:t>
            </a:r>
            <a:r>
              <a:rPr lang="en-US" sz="1200" dirty="0" smtClean="0"/>
              <a:t>until 2021 or 2022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899265" y="5277372"/>
            <a:ext cx="2832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Establishes less strict </a:t>
            </a:r>
            <a:r>
              <a:rPr lang="en-US" sz="1200" smtClean="0"/>
              <a:t>operating loss-deduction </a:t>
            </a:r>
            <a:r>
              <a:rPr lang="en-US" sz="1200" dirty="0" smtClean="0"/>
              <a:t>rules, allowing businesses to </a:t>
            </a:r>
            <a:r>
              <a:rPr lang="en-US" sz="1200" b="1" dirty="0" smtClean="0"/>
              <a:t>get more tax relief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0510" y="5154201"/>
            <a:ext cx="2974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Provides </a:t>
            </a:r>
            <a:r>
              <a:rPr lang="en-US" sz="1200" b="1" dirty="0" smtClean="0"/>
              <a:t>expanded unemployment-insurance benefits </a:t>
            </a:r>
            <a:r>
              <a:rPr lang="en-US" sz="1200" dirty="0" smtClean="0"/>
              <a:t>to sole proprietors, in addition to other self-employed workers</a:t>
            </a:r>
            <a:endParaRPr lang="en-US" sz="1200" b="1" dirty="0"/>
          </a:p>
        </p:txBody>
      </p:sp>
      <p:cxnSp>
        <p:nvCxnSpPr>
          <p:cNvPr id="20" name="Straight Connector 19"/>
          <p:cNvCxnSpPr>
            <a:stCxn id="5" idx="1"/>
            <a:endCxn id="7" idx="4"/>
          </p:cNvCxnSpPr>
          <p:nvPr/>
        </p:nvCxnSpPr>
        <p:spPr>
          <a:xfrm flipH="1" flipV="1">
            <a:off x="3616037" y="3044574"/>
            <a:ext cx="390665" cy="52366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7"/>
            <a:endCxn id="12" idx="4"/>
          </p:cNvCxnSpPr>
          <p:nvPr/>
        </p:nvCxnSpPr>
        <p:spPr>
          <a:xfrm flipV="1">
            <a:off x="5170544" y="3044574"/>
            <a:ext cx="362961" cy="52366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9" idx="6"/>
          </p:cNvCxnSpPr>
          <p:nvPr/>
        </p:nvCxnSpPr>
        <p:spPr>
          <a:xfrm flipH="1">
            <a:off x="3154524" y="4150159"/>
            <a:ext cx="611139" cy="1047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6"/>
            <a:endCxn id="11" idx="2"/>
          </p:cNvCxnSpPr>
          <p:nvPr/>
        </p:nvCxnSpPr>
        <p:spPr>
          <a:xfrm flipV="1">
            <a:off x="5411583" y="4149704"/>
            <a:ext cx="577895" cy="45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3"/>
            <a:endCxn id="10" idx="0"/>
          </p:cNvCxnSpPr>
          <p:nvPr/>
        </p:nvCxnSpPr>
        <p:spPr>
          <a:xfrm flipH="1">
            <a:off x="3616037" y="4732080"/>
            <a:ext cx="390665" cy="45925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8" idx="0"/>
          </p:cNvCxnSpPr>
          <p:nvPr/>
        </p:nvCxnSpPr>
        <p:spPr>
          <a:xfrm>
            <a:off x="5170544" y="4732080"/>
            <a:ext cx="362961" cy="45925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16" y="5204914"/>
            <a:ext cx="714934" cy="714934"/>
          </a:xfrm>
          <a:prstGeom prst="rect">
            <a:avLst/>
          </a:prstGeom>
        </p:spPr>
      </p:pic>
      <p:sp>
        <p:nvSpPr>
          <p:cNvPr id="32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525155"/>
            <a:ext cx="765653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Some researchers estimate that small businesses could need up to $1.5 trillion cash injections from the federal government, far more than the stimulus currently provides</a:t>
            </a:r>
            <a:endParaRPr lang="en-US" altLang="en-US" sz="1200" b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008" y="5197570"/>
            <a:ext cx="744257" cy="7442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7191" y="3583389"/>
            <a:ext cx="17213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Senate stimulus package</a:t>
            </a:r>
          </a:p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432" y="3652862"/>
            <a:ext cx="969804" cy="969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85" y="2216229"/>
            <a:ext cx="925171" cy="9251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775" y="2260885"/>
            <a:ext cx="848901" cy="8489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67" y="3806969"/>
            <a:ext cx="699606" cy="699606"/>
          </a:xfrm>
          <a:prstGeom prst="rect">
            <a:avLst/>
          </a:prstGeom>
        </p:spPr>
      </p:pic>
      <p:sp>
        <p:nvSpPr>
          <p:cNvPr id="41" name="Text Placeholder 18"/>
          <p:cNvSpPr txBox="1">
            <a:spLocks/>
          </p:cNvSpPr>
          <p:nvPr/>
        </p:nvSpPr>
        <p:spPr bwMode="auto">
          <a:xfrm>
            <a:off x="404807" y="6234199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00" dirty="0" smtClean="0">
                <a:solidFill>
                  <a:schemeClr val="bg2"/>
                </a:solidFill>
              </a:rPr>
              <a:t>Sources: </a:t>
            </a:r>
            <a:r>
              <a:rPr lang="en-US" sz="700" dirty="0" err="1" smtClean="0">
                <a:solidFill>
                  <a:schemeClr val="bg2"/>
                </a:solidFill>
              </a:rPr>
              <a:t>MarketWatch</a:t>
            </a:r>
            <a:r>
              <a:rPr lang="en-US" sz="700" dirty="0" smtClean="0">
                <a:solidFill>
                  <a:schemeClr val="bg2"/>
                </a:solidFill>
              </a:rPr>
              <a:t>. 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1619" y="6419599"/>
            <a:ext cx="35718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August </a:t>
            </a:r>
            <a:r>
              <a:rPr lang="en-US" sz="700" dirty="0" err="1" smtClean="0"/>
              <a:t>Gebhard-Koenigstein</a:t>
            </a:r>
            <a:r>
              <a:rPr lang="en-US" sz="700" dirty="0" smtClean="0"/>
              <a:t> | Slide last updated</a:t>
            </a:r>
            <a:r>
              <a:rPr lang="en-US" sz="700" smtClean="0"/>
              <a:t>: April 6, </a:t>
            </a:r>
            <a:r>
              <a:rPr lang="en-US" sz="700" dirty="0" smtClean="0"/>
              <a:t>2020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6888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enacted stimulus package contains numerous provisions that pertain to the financial sector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620" y="1544547"/>
            <a:ext cx="867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The bill supports Fed lending and offers different types of regulatory relief 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1620" y="621334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</a:t>
            </a:r>
            <a:r>
              <a:rPr lang="en-US" sz="700" dirty="0" smtClean="0">
                <a:solidFill>
                  <a:schemeClr val="bg2"/>
                </a:solidFill>
              </a:rPr>
              <a:t>American Banker, Forbes.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20" y="642725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Slide last updated: March </a:t>
            </a:r>
            <a:r>
              <a:rPr lang="en-US" sz="700" dirty="0" smtClean="0"/>
              <a:t>29, </a:t>
            </a:r>
            <a:r>
              <a:rPr lang="en-US" sz="700" dirty="0"/>
              <a:t>2020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01185" y="1969147"/>
            <a:ext cx="729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Authorizes </a:t>
            </a:r>
            <a:r>
              <a:rPr lang="en-US" sz="1200" b="1" dirty="0" smtClean="0"/>
              <a:t>$454 billion in Treasury spending </a:t>
            </a:r>
            <a:r>
              <a:rPr lang="en-US" sz="1200" dirty="0" smtClean="0"/>
              <a:t>to support Federal Reserve lending programs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he Fed designs and runs its programs, but must receive DOT approval on any proposed plans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288798" y="2561133"/>
            <a:ext cx="723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Authorizes </a:t>
            </a:r>
            <a:r>
              <a:rPr lang="en-US" sz="1200" b="1" dirty="0" smtClean="0"/>
              <a:t>Federal Deposit Insurance Corporation </a:t>
            </a:r>
            <a:r>
              <a:rPr lang="en-US" sz="1200" dirty="0" smtClean="0"/>
              <a:t>(FDIC) to </a:t>
            </a:r>
            <a:r>
              <a:rPr lang="en-US" sz="1200" b="1" dirty="0" smtClean="0"/>
              <a:t>revive crisis-era backstops: </a:t>
            </a:r>
            <a:r>
              <a:rPr lang="en-US" sz="1200" dirty="0" smtClean="0"/>
              <a:t>Allows FDIC to guarantee bank-issued debt, as well as noninterest-bearing deposits (e.g. checking accts.) beyond the typical $250,000 limit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302326" y="3330421"/>
            <a:ext cx="729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Allows banks the option of </a:t>
            </a:r>
            <a:r>
              <a:rPr lang="en-US" sz="1200" b="1" dirty="0" smtClean="0"/>
              <a:t>temporarily </a:t>
            </a:r>
            <a:r>
              <a:rPr lang="en-US" sz="1200" b="1" dirty="0"/>
              <a:t>delaying compliance with </a:t>
            </a:r>
            <a:r>
              <a:rPr lang="en-US" sz="1200" b="1" dirty="0" smtClean="0"/>
              <a:t>the Current </a:t>
            </a:r>
            <a:r>
              <a:rPr lang="en-US" sz="1200" b="1" dirty="0"/>
              <a:t>Expected Credit Losses </a:t>
            </a:r>
            <a:r>
              <a:rPr lang="en-US" sz="1200" b="1" dirty="0" smtClean="0"/>
              <a:t>(CECL) standard,</a:t>
            </a:r>
            <a:r>
              <a:rPr lang="en-US" sz="1200" dirty="0" smtClean="0"/>
              <a:t> an accounting standard used to estimate allowances for credit losses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288798" y="4765369"/>
            <a:ext cx="708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Eases capital requirements for small </a:t>
            </a:r>
            <a:r>
              <a:rPr lang="en-US" sz="1200" b="1" dirty="0" smtClean="0"/>
              <a:t>banks: </a:t>
            </a:r>
          </a:p>
          <a:p>
            <a:r>
              <a:rPr lang="en-US" sz="1200" dirty="0" smtClean="0"/>
              <a:t>Decreases </a:t>
            </a:r>
            <a:r>
              <a:rPr lang="en-US" sz="1200" dirty="0"/>
              <a:t>the community bank leverage ratio </a:t>
            </a:r>
            <a:r>
              <a:rPr lang="en-US" sz="1200" dirty="0" smtClean="0"/>
              <a:t>down from 9% to 8%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301185" y="3867527"/>
            <a:ext cx="7091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Protects consumers’ credit reports </a:t>
            </a:r>
            <a:r>
              <a:rPr lang="en-US" sz="1200" dirty="0" smtClean="0"/>
              <a:t>in the event that they must make any coronavirus-related loan modifications; does so by requiring financial instructions to designate qualifying modified loan payments as “current” in reports to credit reporting agencies until 4 months after the state of emergency has been officially lifted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288798" y="5394773"/>
            <a:ext cx="708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Suspends federal student loan payments </a:t>
            </a:r>
            <a:r>
              <a:rPr lang="en-US" sz="1200" dirty="0" smtClean="0"/>
              <a:t>until Sep. 30, </a:t>
            </a:r>
            <a:r>
              <a:rPr lang="en-US" sz="1200" b="1" dirty="0" smtClean="0"/>
              <a:t>allows up to 6 months </a:t>
            </a:r>
            <a:r>
              <a:rPr lang="en-US" sz="1200" dirty="0" smtClean="0"/>
              <a:t>of forbearance for consumers who have taken out federally backed mortgage loans, and </a:t>
            </a:r>
            <a:r>
              <a:rPr lang="en-US" sz="1200" b="1" dirty="0" smtClean="0"/>
              <a:t>bans foreclosures </a:t>
            </a:r>
            <a:r>
              <a:rPr lang="en-US" sz="1200" dirty="0" smtClean="0"/>
              <a:t>on such loans </a:t>
            </a:r>
            <a:r>
              <a:rPr lang="en-US" sz="1200" b="1" dirty="0" smtClean="0"/>
              <a:t>for 60 days</a:t>
            </a:r>
            <a:endParaRPr lang="en-US" sz="12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609029" y="1924069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49" name="TextBox 48"/>
          <p:cNvSpPr txBox="1">
            <a:spLocks noChangeAspect="1"/>
          </p:cNvSpPr>
          <p:nvPr/>
        </p:nvSpPr>
        <p:spPr>
          <a:xfrm>
            <a:off x="609029" y="5443618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50" name="TextBox 49"/>
          <p:cNvSpPr txBox="1">
            <a:spLocks noChangeAspect="1"/>
          </p:cNvSpPr>
          <p:nvPr/>
        </p:nvSpPr>
        <p:spPr>
          <a:xfrm>
            <a:off x="609029" y="4739709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51" name="TextBox 50"/>
          <p:cNvSpPr txBox="1">
            <a:spLocks noChangeAspect="1"/>
          </p:cNvSpPr>
          <p:nvPr/>
        </p:nvSpPr>
        <p:spPr>
          <a:xfrm>
            <a:off x="609029" y="4035799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52" name="TextBox 51"/>
          <p:cNvSpPr txBox="1">
            <a:spLocks noChangeAspect="1"/>
          </p:cNvSpPr>
          <p:nvPr/>
        </p:nvSpPr>
        <p:spPr>
          <a:xfrm>
            <a:off x="609029" y="3331889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53" name="TextBox 52"/>
          <p:cNvSpPr txBox="1">
            <a:spLocks noChangeAspect="1"/>
          </p:cNvSpPr>
          <p:nvPr/>
        </p:nvSpPr>
        <p:spPr>
          <a:xfrm>
            <a:off x="609029" y="2627979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1228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20" y="757881"/>
            <a:ext cx="8742380" cy="640080"/>
          </a:xfrm>
        </p:spPr>
        <p:txBody>
          <a:bodyPr/>
          <a:lstStyle/>
          <a:p>
            <a:r>
              <a:rPr lang="en-US" dirty="0" smtClean="0"/>
              <a:t>Tax policy implications of the phase 3 relief package (CARES Act)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620" y="621334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</a:t>
            </a:r>
            <a:r>
              <a:rPr lang="en-US" sz="700" dirty="0" smtClean="0">
                <a:solidFill>
                  <a:schemeClr val="bg2"/>
                </a:solidFill>
              </a:rPr>
              <a:t>: Tax Foundation, CNBC, Ernst &amp; Young, Elliot Davis.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20" y="6427255"/>
            <a:ext cx="4828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August </a:t>
            </a:r>
            <a:r>
              <a:rPr lang="en-US" sz="700" dirty="0" err="1" smtClean="0"/>
              <a:t>Gebhard-Koenigstein</a:t>
            </a:r>
            <a:r>
              <a:rPr lang="en-US" sz="700" smtClean="0"/>
              <a:t> | Slide </a:t>
            </a:r>
            <a:r>
              <a:rPr lang="en-US" sz="700" dirty="0"/>
              <a:t>last updated: </a:t>
            </a:r>
            <a:r>
              <a:rPr lang="en-US" sz="700" dirty="0" smtClean="0"/>
              <a:t>April 7, </a:t>
            </a:r>
            <a:r>
              <a:rPr lang="en-US" sz="700" dirty="0"/>
              <a:t>2020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8798" y="1440646"/>
            <a:ext cx="708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Pushes the </a:t>
            </a:r>
            <a:r>
              <a:rPr lang="en-US" sz="1200" b="1" dirty="0" smtClean="0"/>
              <a:t>filing deadline </a:t>
            </a:r>
            <a:r>
              <a:rPr lang="en-US" sz="1200" dirty="0" smtClean="0"/>
              <a:t>for 2019 tax returns back to </a:t>
            </a:r>
            <a:r>
              <a:rPr lang="en-US" sz="1200" b="1" dirty="0" smtClean="0"/>
              <a:t>July 15, 2020 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88798" y="1953238"/>
            <a:ext cx="7442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Establishes an </a:t>
            </a:r>
            <a:r>
              <a:rPr lang="en-US" sz="1200" b="1" dirty="0" smtClean="0"/>
              <a:t>employee retention tax credit</a:t>
            </a:r>
            <a:r>
              <a:rPr lang="en-US" sz="1200" dirty="0"/>
              <a:t> </a:t>
            </a:r>
            <a:r>
              <a:rPr lang="en-US" sz="1200" dirty="0" smtClean="0"/>
              <a:t>for certain eligible employers; this 50 percent refundable payroll tax credit can be applied to wages paid of up to $10,000 for business affected by the virus and the credit may be claimed for furloughed employees (guidelines can be found on the IRS website)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88798" y="2793756"/>
            <a:ext cx="729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Allows employers to </a:t>
            </a:r>
            <a:r>
              <a:rPr lang="en-US" sz="1200" b="1" dirty="0" smtClean="0"/>
              <a:t>delay their payroll tax liabilities </a:t>
            </a:r>
            <a:r>
              <a:rPr lang="en-US" sz="1200" dirty="0" smtClean="0"/>
              <a:t>until 2021 or 2022, allowing businesses to have more cash on hand during the crisis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288798" y="4193868"/>
            <a:ext cx="708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Excludes up to $5,250 of certain</a:t>
            </a:r>
            <a:r>
              <a:rPr lang="en-US" sz="1200" dirty="0" smtClean="0"/>
              <a:t> </a:t>
            </a:r>
            <a:r>
              <a:rPr lang="en-US" sz="1200" b="1" dirty="0" smtClean="0"/>
              <a:t>employer contributions towards student loan payments </a:t>
            </a:r>
            <a:r>
              <a:rPr lang="en-US" sz="1200" dirty="0" smtClean="0"/>
              <a:t>from taxable income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288798" y="3555495"/>
            <a:ext cx="7091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Relaxes</a:t>
            </a:r>
            <a:r>
              <a:rPr lang="en-US" sz="1200" dirty="0" smtClean="0"/>
              <a:t> </a:t>
            </a:r>
            <a:r>
              <a:rPr lang="en-US" sz="1200" b="1" dirty="0" smtClean="0"/>
              <a:t>operating loss-deduction </a:t>
            </a:r>
            <a:r>
              <a:rPr lang="en-US" sz="1200" b="1" dirty="0"/>
              <a:t>rules</a:t>
            </a:r>
            <a:r>
              <a:rPr lang="en-US" sz="1200" dirty="0"/>
              <a:t>, allowing businesses to </a:t>
            </a:r>
            <a:r>
              <a:rPr lang="en-US" sz="1200" b="1" dirty="0"/>
              <a:t>get more tax </a:t>
            </a:r>
            <a:r>
              <a:rPr lang="en-US" sz="1200" b="1" dirty="0" smtClean="0"/>
              <a:t>relief </a:t>
            </a:r>
            <a:endParaRPr 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288798" y="4902449"/>
            <a:ext cx="708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Amends the Internal Revenue code to </a:t>
            </a:r>
            <a:r>
              <a:rPr lang="en-US" sz="1200" b="1" dirty="0" smtClean="0"/>
              <a:t>make qualified improvement property (QIP) eligible for bonus depreciation</a:t>
            </a:r>
            <a:r>
              <a:rPr lang="en-US" sz="1200" dirty="0" smtClean="0"/>
              <a:t> by granting it a recovery period of a 15-years (fixing the “retail glitch”)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88798" y="5688211"/>
            <a:ext cx="70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Temporarily </a:t>
            </a:r>
            <a:r>
              <a:rPr lang="en-US" sz="1200" b="1" dirty="0"/>
              <a:t>expands business interest expense deductions</a:t>
            </a:r>
          </a:p>
        </p:txBody>
      </p:sp>
      <p:sp>
        <p:nvSpPr>
          <p:cNvPr id="50" name="TextBox 49"/>
          <p:cNvSpPr txBox="1">
            <a:spLocks noChangeAspect="1"/>
          </p:cNvSpPr>
          <p:nvPr/>
        </p:nvSpPr>
        <p:spPr>
          <a:xfrm>
            <a:off x="634196" y="1304187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51" name="TextBox 50"/>
          <p:cNvSpPr txBox="1">
            <a:spLocks noChangeAspect="1"/>
          </p:cNvSpPr>
          <p:nvPr/>
        </p:nvSpPr>
        <p:spPr>
          <a:xfrm>
            <a:off x="634196" y="3459302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52" name="TextBox 51"/>
          <p:cNvSpPr txBox="1">
            <a:spLocks noChangeAspect="1"/>
          </p:cNvSpPr>
          <p:nvPr/>
        </p:nvSpPr>
        <p:spPr>
          <a:xfrm>
            <a:off x="634196" y="4139766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53" name="TextBox 52"/>
          <p:cNvSpPr txBox="1">
            <a:spLocks noChangeAspect="1"/>
          </p:cNvSpPr>
          <p:nvPr/>
        </p:nvSpPr>
        <p:spPr>
          <a:xfrm>
            <a:off x="634196" y="4874227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54" name="TextBox 53"/>
          <p:cNvSpPr txBox="1">
            <a:spLocks noChangeAspect="1"/>
          </p:cNvSpPr>
          <p:nvPr/>
        </p:nvSpPr>
        <p:spPr>
          <a:xfrm>
            <a:off x="634196" y="2015673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55" name="TextBox 54"/>
          <p:cNvSpPr txBox="1">
            <a:spLocks noChangeAspect="1"/>
          </p:cNvSpPr>
          <p:nvPr/>
        </p:nvSpPr>
        <p:spPr>
          <a:xfrm>
            <a:off x="634196" y="2766966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58" name="TextBox 57"/>
          <p:cNvSpPr txBox="1">
            <a:spLocks noChangeAspect="1"/>
          </p:cNvSpPr>
          <p:nvPr/>
        </p:nvSpPr>
        <p:spPr>
          <a:xfrm>
            <a:off x="634196" y="5540638"/>
            <a:ext cx="551282" cy="54864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2822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2543</TotalTime>
  <Words>4431</Words>
  <Application>Microsoft Office PowerPoint</Application>
  <PresentationFormat>On-screen Show (4:3)</PresentationFormat>
  <Paragraphs>535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Geo</vt:lpstr>
      <vt:lpstr>Georgia</vt:lpstr>
      <vt:lpstr>Verdana</vt:lpstr>
      <vt:lpstr>Office Theme</vt:lpstr>
      <vt:lpstr>Unlocked PC Premium Content: CARES Act Deep Dive</vt:lpstr>
      <vt:lpstr>Roadmap</vt:lpstr>
      <vt:lpstr>Congress’s three-phase response to the coronavirus crisis</vt:lpstr>
      <vt:lpstr>Phase 3 (H.R. 748): Coronavirus Aid, Relief, &amp; Economic Security Act</vt:lpstr>
      <vt:lpstr>Roadmap</vt:lpstr>
      <vt:lpstr>Economic Impact Payments: Direct payments to individuals and families in the CARES Act </vt:lpstr>
      <vt:lpstr>Key small business provisions in the Senate stimulus package The bill was enacted on March 27</vt:lpstr>
      <vt:lpstr>The enacted stimulus package contains numerous provisions that pertain to the financial sector</vt:lpstr>
      <vt:lpstr>Tax policy implications of the phase 3 relief package (CARES Act)</vt:lpstr>
      <vt:lpstr>The CARES act adopts a multipronged approach to expanding unemployment insurance (UI) benefits</vt:lpstr>
      <vt:lpstr>Roadmap</vt:lpstr>
      <vt:lpstr>Of the $140 billion appropriated to support the US health system in the Senate CARES bill, over 70% will go to hospitals </vt:lpstr>
      <vt:lpstr>The bill also includes provisions on reimbursements for care providers that treat COVID-19</vt:lpstr>
      <vt:lpstr>The $2 trillion CARES Act includes various provisions aimed at boosting telehealth access and use</vt:lpstr>
      <vt:lpstr>Health programs extended until November 30, 2020</vt:lpstr>
      <vt:lpstr>Roadmap</vt:lpstr>
      <vt:lpstr>The Phase 3 stimulus package included over $30 billion in education funding</vt:lpstr>
      <vt:lpstr>Roadmap</vt:lpstr>
      <vt:lpstr>Phase 3 COVID-19 stimulus package excludes energy and environment measures</vt:lpstr>
      <vt:lpstr>Roadmap</vt:lpstr>
      <vt:lpstr>Congress’ phase 3 COVID-19 response bill includes billions in assistance to public transit and passenger rail agencies</vt:lpstr>
      <vt:lpstr>Congress’ third COVID-19 response legislation included $61 billion in assistance to the airline industry</vt:lpstr>
      <vt:lpstr>Roadmap</vt:lpstr>
      <vt:lpstr>The Senate stimulus bill includes increased funding for various tech initiatives across government agencies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Alice Johnson</cp:lastModifiedBy>
  <cp:revision>104</cp:revision>
  <dcterms:created xsi:type="dcterms:W3CDTF">2018-11-02T00:48:26Z</dcterms:created>
  <dcterms:modified xsi:type="dcterms:W3CDTF">2020-04-08T18:30:39Z</dcterms:modified>
</cp:coreProperties>
</file>