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0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3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0" r:id="rId3"/>
    <p:sldId id="324" r:id="rId4"/>
    <p:sldId id="334" r:id="rId5"/>
    <p:sldId id="335" r:id="rId6"/>
    <p:sldId id="338" r:id="rId7"/>
    <p:sldId id="349" r:id="rId8"/>
    <p:sldId id="352" r:id="rId9"/>
    <p:sldId id="332" r:id="rId10"/>
    <p:sldId id="357" r:id="rId11"/>
    <p:sldId id="358" r:id="rId12"/>
    <p:sldId id="353" r:id="rId13"/>
    <p:sldId id="351" r:id="rId14"/>
    <p:sldId id="343" r:id="rId15"/>
    <p:sldId id="344" r:id="rId16"/>
    <p:sldId id="354" r:id="rId17"/>
    <p:sldId id="336" r:id="rId18"/>
    <p:sldId id="346" r:id="rId19"/>
    <p:sldId id="35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Bonilla, Yanelle" initials="BY" lastIdx="260" clrIdx="1">
    <p:extLst>
      <p:ext uri="{19B8F6BF-5375-455C-9EA6-DF929625EA0E}">
        <p15:presenceInfo xmlns:p15="http://schemas.microsoft.com/office/powerpoint/2012/main" userId="Bonilla, Yanelle" providerId="None"/>
      </p:ext>
    </p:extLst>
  </p:cmAuthor>
  <p:cmAuthor id="4" name="Thieme, Ashley" initials="TA" lastIdx="78" clrIdx="2">
    <p:extLst>
      <p:ext uri="{19B8F6BF-5375-455C-9EA6-DF929625EA0E}">
        <p15:presenceInfo xmlns:p15="http://schemas.microsoft.com/office/powerpoint/2012/main" userId="Thieme, Ashley" providerId="None"/>
      </p:ext>
    </p:extLst>
  </p:cmAuthor>
  <p:cmAuthor id="5" name="Hanson, Madeline" initials="HM" lastIdx="33" clrIdx="3">
    <p:extLst>
      <p:ext uri="{19B8F6BF-5375-455C-9EA6-DF929625EA0E}">
        <p15:presenceInfo xmlns:p15="http://schemas.microsoft.com/office/powerpoint/2012/main" userId="Hanson, Madeline" providerId="None"/>
      </p:ext>
    </p:extLst>
  </p:cmAuthor>
  <p:cmAuthor id="6" name="Alice Johnson" initials="AJ" lastIdx="19" clrIdx="4">
    <p:extLst>
      <p:ext uri="{19B8F6BF-5375-455C-9EA6-DF929625EA0E}">
        <p15:presenceInfo xmlns:p15="http://schemas.microsoft.com/office/powerpoint/2012/main" userId="Alice Joh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4C8"/>
    <a:srgbClr val="385054"/>
    <a:srgbClr val="769DA3"/>
    <a:srgbClr val="55797E"/>
    <a:srgbClr val="87B5A8"/>
    <a:srgbClr val="8B724A"/>
    <a:srgbClr val="C8D8DA"/>
    <a:srgbClr val="CFDDE1"/>
    <a:srgbClr val="453925"/>
    <a:srgbClr val="2A2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2" autoAdjust="0"/>
    <p:restoredTop sz="88953" autoAdjust="0"/>
  </p:normalViewPr>
  <p:slideViewPr>
    <p:cSldViewPr snapToGrid="0">
      <p:cViewPr varScale="1">
        <p:scale>
          <a:sx n="99" d="100"/>
          <a:sy n="99" d="100"/>
        </p:scale>
        <p:origin x="1122" y="78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Facebook</c:v>
                </c:pt>
              </c:strCache>
            </c:strRef>
          </c:tx>
          <c:spPr>
            <a:solidFill>
              <a:srgbClr val="38505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DC3B1B7-2D22-4CFA-AFAA-A9FC09DB0A9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D67-474A-B68C-827ED031B0D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FFFB839-5494-4B4E-9760-D5A1568DCC8E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D67-474A-B68C-827ED031B0D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65B8B5A-CA92-4EF8-BF28-3AEF575B38B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D67-474A-B68C-827ED031B0D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6900FC9-9F7B-43D6-8765-464EFCD5C04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6D67-474A-B68C-827ED031B0D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EB130F6-C058-4DF9-9522-1B956D826C3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67-474A-B68C-827ED031B0D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17FD1306-1D19-4AB7-9BBE-6885E45FCDA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7-474A-B68C-827ED031B0DE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fld id="{399706B9-65F7-4595-B94D-DAE92582CE87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7-474A-B68C-827ED031B0D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F67BE5CF-67D3-4803-8527-E0DAFF9FC47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7-474A-B68C-827ED031B0DE}"/>
                </c:ext>
              </c:extLst>
            </c:dLbl>
            <c:dLbl>
              <c:idx val="8"/>
              <c:layout>
                <c:manualLayout>
                  <c:x val="5.3473130984749997E-2"/>
                  <c:y val="-1.87500000000001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9CF4BB6C-0080-47AC-B4D7-4EB8D0B34BFE}" type="VALUE">
                      <a:rPr lang="en-US" sz="900" b="1" smtClean="0"/>
                      <a:pPr>
                        <a:defRPr sz="9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900" b="1" dirty="0" smtClean="0"/>
                      <a:t>M</a:t>
                    </a:r>
                  </a:p>
                </c:rich>
              </c:tx>
              <c:spPr>
                <a:solidFill>
                  <a:srgbClr val="385054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D67-474A-B68C-827ED031B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Bloomberg</c:v>
                </c:pt>
                <c:pt idx="1">
                  <c:v>Trump</c:v>
                </c:pt>
                <c:pt idx="2">
                  <c:v>Steyer</c:v>
                </c:pt>
                <c:pt idx="3">
                  <c:v>Buttigieg</c:v>
                </c:pt>
                <c:pt idx="4">
                  <c:v>Sanders</c:v>
                </c:pt>
                <c:pt idx="5">
                  <c:v>Warren</c:v>
                </c:pt>
                <c:pt idx="6">
                  <c:v>Biden</c:v>
                </c:pt>
                <c:pt idx="7">
                  <c:v>Klobuchar</c:v>
                </c:pt>
                <c:pt idx="8">
                  <c:v>Yang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27.6</c:v>
                </c:pt>
                <c:pt idx="1">
                  <c:v>25</c:v>
                </c:pt>
                <c:pt idx="2">
                  <c:v>19.600000000000001</c:v>
                </c:pt>
                <c:pt idx="3">
                  <c:v>7.3</c:v>
                </c:pt>
                <c:pt idx="4">
                  <c:v>8.1</c:v>
                </c:pt>
                <c:pt idx="5">
                  <c:v>7</c:v>
                </c:pt>
                <c:pt idx="6">
                  <c:v>3.8</c:v>
                </c:pt>
                <c:pt idx="7">
                  <c:v>2.4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7-474A-B68C-827ED031B0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Google</c:v>
                </c:pt>
              </c:strCache>
            </c:strRef>
          </c:tx>
          <c:spPr>
            <a:solidFill>
              <a:srgbClr val="769DA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30.8M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D67-474A-B68C-827ED031B0D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13.9M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D67-474A-B68C-827ED031B0D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6.5M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D67-474A-B68C-827ED031B0D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559E3F1-F957-4974-9988-4D4D3A62D8C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D67-474A-B68C-827ED031B0D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4.5M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D67-474A-B68C-827ED031B0D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3.8M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D67-474A-B68C-827ED031B0DE}"/>
                </c:ext>
              </c:extLst>
            </c:dLbl>
            <c:dLbl>
              <c:idx val="6"/>
              <c:layout>
                <c:manualLayout>
                  <c:x val="0"/>
                  <c:y val="-5.00000000000001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7119872B-5110-4B89-9BD0-32B799708A7C}" type="VALUE">
                      <a:rPr lang="en-US" sz="900" b="1" smtClean="0">
                        <a:solidFill>
                          <a:schemeClr val="bg1"/>
                        </a:solidFill>
                      </a:rPr>
                      <a:pPr>
                        <a:defRPr sz="9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900" b="1" dirty="0" smtClean="0">
                        <a:solidFill>
                          <a:schemeClr val="bg1"/>
                        </a:solidFill>
                      </a:rPr>
                      <a:t>M</a:t>
                    </a:r>
                  </a:p>
                </c:rich>
              </c:tx>
              <c:numFmt formatCode="General" sourceLinked="0"/>
              <c:spPr>
                <a:solidFill>
                  <a:srgbClr val="769DA3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67-474A-B68C-827ED031B0DE}"/>
                </c:ext>
              </c:extLst>
            </c:dLbl>
            <c:dLbl>
              <c:idx val="7"/>
              <c:layout>
                <c:manualLayout>
                  <c:x val="-4.583411227264295E-3"/>
                  <c:y val="-4.37499999999999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sz="900" b="1" dirty="0" smtClean="0">
                        <a:solidFill>
                          <a:schemeClr val="bg1"/>
                        </a:solidFill>
                      </a:rPr>
                      <a:t>1.2M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General" sourceLinked="0"/>
              <c:spPr>
                <a:solidFill>
                  <a:srgbClr val="769DA3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D67-474A-B68C-827ED031B0DE}"/>
                </c:ext>
              </c:extLst>
            </c:dLbl>
            <c:dLbl>
              <c:idx val="8"/>
              <c:layout>
                <c:manualLayout>
                  <c:x val="-3.0556074848429758E-3"/>
                  <c:y val="-4.68750000000001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4E315385-BC3C-4516-945C-0844D8D0784E}" type="VALUE">
                      <a:rPr lang="en-US" sz="900" b="1" smtClean="0"/>
                      <a:pPr>
                        <a:defRPr sz="90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900" b="1" dirty="0" smtClean="0"/>
                      <a:t>M</a:t>
                    </a:r>
                  </a:p>
                </c:rich>
              </c:tx>
              <c:numFmt formatCode="General" sourceLinked="0"/>
              <c:spPr>
                <a:solidFill>
                  <a:srgbClr val="769DA3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D67-474A-B68C-827ED031B0DE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Bloomberg</c:v>
                </c:pt>
                <c:pt idx="1">
                  <c:v>Trump</c:v>
                </c:pt>
                <c:pt idx="2">
                  <c:v>Steyer</c:v>
                </c:pt>
                <c:pt idx="3">
                  <c:v>Buttigieg</c:v>
                </c:pt>
                <c:pt idx="4">
                  <c:v>Sanders</c:v>
                </c:pt>
                <c:pt idx="5">
                  <c:v>Warren</c:v>
                </c:pt>
                <c:pt idx="6">
                  <c:v>Biden</c:v>
                </c:pt>
                <c:pt idx="7">
                  <c:v>Klobuchar</c:v>
                </c:pt>
                <c:pt idx="8">
                  <c:v>Yang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30.9</c:v>
                </c:pt>
                <c:pt idx="1">
                  <c:v>14</c:v>
                </c:pt>
                <c:pt idx="2">
                  <c:v>6.5</c:v>
                </c:pt>
                <c:pt idx="3">
                  <c:v>5.8</c:v>
                </c:pt>
                <c:pt idx="4">
                  <c:v>4.5</c:v>
                </c:pt>
                <c:pt idx="5">
                  <c:v>3.8</c:v>
                </c:pt>
                <c:pt idx="6">
                  <c:v>2</c:v>
                </c:pt>
                <c:pt idx="7">
                  <c:v>1.3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67-474A-B68C-827ED031B0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99935392"/>
        <c:axId val="999935808"/>
      </c:barChart>
      <c:catAx>
        <c:axId val="99993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935808"/>
        <c:crosses val="autoZero"/>
        <c:auto val="1"/>
        <c:lblAlgn val="ctr"/>
        <c:lblOffset val="100"/>
        <c:noMultiLvlLbl val="0"/>
      </c:catAx>
      <c:valAx>
        <c:axId val="999935808"/>
        <c:scaling>
          <c:orientation val="minMax"/>
          <c:max val="60"/>
        </c:scaling>
        <c:delete val="1"/>
        <c:axPos val="l"/>
        <c:numFmt formatCode="General" sourceLinked="1"/>
        <c:majorTickMark val="none"/>
        <c:minorTickMark val="none"/>
        <c:tickLblPos val="nextTo"/>
        <c:crossAx val="99993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2669364947055321E-1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255M</a:t>
                    </a:r>
                  </a:p>
                  <a:p>
                    <a:r>
                      <a:rPr lang="en-US" baseline="0" dirty="0" smtClean="0"/>
                      <a:t>33 ads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90-4CED-8C94-90311D057933}"/>
                </c:ext>
              </c:extLst>
            </c:dLbl>
            <c:dLbl>
              <c:idx val="1"/>
              <c:layout>
                <c:manualLayout>
                  <c:x val="1.4004705855306015E-17"/>
                  <c:y val="8.553532541589026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124M</a:t>
                    </a:r>
                  </a:p>
                  <a:p>
                    <a:r>
                      <a:rPr lang="en-US" baseline="0" dirty="0" smtClean="0"/>
                      <a:t>43 </a:t>
                    </a:r>
                    <a:r>
                      <a:rPr lang="en-US" baseline="0" dirty="0" smtClean="0"/>
                      <a:t>ads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590-4CED-8C94-90311D05793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17M</a:t>
                    </a:r>
                  </a:p>
                  <a:p>
                    <a:r>
                      <a:rPr lang="en-US" dirty="0" smtClean="0"/>
                      <a:t>14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90-4CED-8C94-90311D05793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12.5M</a:t>
                    </a:r>
                  </a:p>
                  <a:p>
                    <a:r>
                      <a:rPr lang="en-US" dirty="0" smtClean="0"/>
                      <a:t>28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590-4CED-8C94-90311D05793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9.51M</a:t>
                    </a:r>
                  </a:p>
                  <a:p>
                    <a:r>
                      <a:rPr lang="en-US" baseline="0" dirty="0" smtClean="0"/>
                      <a:t>24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590-4CED-8C94-90311D05793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8.85M</a:t>
                    </a:r>
                  </a:p>
                  <a:p>
                    <a:r>
                      <a:rPr lang="en-US" dirty="0" smtClean="0"/>
                      <a:t>18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590-4CED-8C94-90311D05793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5.23M</a:t>
                    </a:r>
                  </a:p>
                  <a:p>
                    <a:r>
                      <a:rPr lang="en-US" dirty="0" smtClean="0"/>
                      <a:t>19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590-4CED-8C94-90311D057933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3.56M</a:t>
                    </a:r>
                  </a:p>
                  <a:p>
                    <a:r>
                      <a:rPr lang="en-US" dirty="0" smtClean="0"/>
                      <a:t>20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590-4CED-8C94-90311D057933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2.89M</a:t>
                    </a:r>
                  </a:p>
                  <a:p>
                    <a:r>
                      <a:rPr lang="en-US" dirty="0" smtClean="0"/>
                      <a:t>17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590-4CED-8C94-90311D057933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910K</a:t>
                    </a:r>
                  </a:p>
                  <a:p>
                    <a:r>
                      <a:rPr lang="en-US" baseline="0" dirty="0" smtClean="0"/>
                      <a:t>5 ads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590-4CED-8C94-90311D057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Bloomberg</c:v>
                </c:pt>
                <c:pt idx="1">
                  <c:v>Steyer</c:v>
                </c:pt>
                <c:pt idx="2">
                  <c:v>Trump</c:v>
                </c:pt>
                <c:pt idx="3">
                  <c:v>Sanders</c:v>
                </c:pt>
                <c:pt idx="4">
                  <c:v>Buttigieg</c:v>
                </c:pt>
                <c:pt idx="5">
                  <c:v>Yang</c:v>
                </c:pt>
                <c:pt idx="6">
                  <c:v>Warren</c:v>
                </c:pt>
                <c:pt idx="7">
                  <c:v>Biden</c:v>
                </c:pt>
                <c:pt idx="8">
                  <c:v>Klobuchar</c:v>
                </c:pt>
                <c:pt idx="9">
                  <c:v>Gabbard</c:v>
                </c:pt>
              </c:strCache>
            </c:strRef>
          </c:cat>
          <c:val>
            <c:numRef>
              <c:f>Sheet1!$B$2:$B$11</c:f>
              <c:numCache>
                <c:formatCode>"$"#,##0.0</c:formatCode>
                <c:ptCount val="10"/>
                <c:pt idx="0">
                  <c:v>255000000</c:v>
                </c:pt>
                <c:pt idx="1">
                  <c:v>124000000</c:v>
                </c:pt>
                <c:pt idx="2">
                  <c:v>17000000</c:v>
                </c:pt>
                <c:pt idx="3">
                  <c:v>12500000</c:v>
                </c:pt>
                <c:pt idx="4">
                  <c:v>9510000</c:v>
                </c:pt>
                <c:pt idx="5">
                  <c:v>8850000</c:v>
                </c:pt>
                <c:pt idx="6">
                  <c:v>5230000</c:v>
                </c:pt>
                <c:pt idx="7">
                  <c:v>3560000</c:v>
                </c:pt>
                <c:pt idx="8">
                  <c:v>2890000</c:v>
                </c:pt>
                <c:pt idx="9">
                  <c:v>910000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90-4CED-8C94-90311D0579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877926752"/>
        <c:axId val="877931328"/>
      </c:barChart>
      <c:catAx>
        <c:axId val="8779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877931328"/>
        <c:crosses val="autoZero"/>
        <c:auto val="1"/>
        <c:lblAlgn val="ctr"/>
        <c:lblOffset val="100"/>
        <c:noMultiLvlLbl val="0"/>
      </c:catAx>
      <c:valAx>
        <c:axId val="877931328"/>
        <c:scaling>
          <c:orientation val="minMax"/>
        </c:scaling>
        <c:delete val="1"/>
        <c:axPos val="l"/>
        <c:numFmt formatCode="&quot;$&quot;#,##0.0" sourceLinked="1"/>
        <c:majorTickMark val="none"/>
        <c:minorTickMark val="none"/>
        <c:tickLblPos val="nextTo"/>
        <c:crossAx val="87792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760785696532487E-2"/>
          <c:y val="2.5120024763992915E-2"/>
          <c:w val="0.91447842860693507"/>
          <c:h val="0.8393050258345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Iowa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887344154230226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1.5M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D1-4630-911D-361E4F7D6A0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4A-4CCC-9F10-3CC7B9EC977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0951EFF-38BA-4317-AB97-05DF91825E91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E4A-4CCC-9F10-3CC7B9EC977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388K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E4A-4CCC-9F10-3CC7B9EC977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307K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E4A-4CCC-9F10-3CC7B9EC977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276K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E4A-4CCC-9F10-3CC7B9EC977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175K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2D-4221-BA51-597877230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Steyer</c:v>
                </c:pt>
                <c:pt idx="1">
                  <c:v>Buttigieg</c:v>
                </c:pt>
                <c:pt idx="2">
                  <c:v>Sanders</c:v>
                </c:pt>
                <c:pt idx="3">
                  <c:v>Warren</c:v>
                </c:pt>
                <c:pt idx="4">
                  <c:v>Yang</c:v>
                </c:pt>
                <c:pt idx="5">
                  <c:v>Trump</c:v>
                </c:pt>
                <c:pt idx="6">
                  <c:v>Biden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#,##0">
                  <c:v>1500</c:v>
                </c:pt>
                <c:pt idx="1">
                  <c:v>1000</c:v>
                </c:pt>
                <c:pt idx="2">
                  <c:v>589</c:v>
                </c:pt>
                <c:pt idx="3">
                  <c:v>387.5</c:v>
                </c:pt>
                <c:pt idx="4">
                  <c:v>307</c:v>
                </c:pt>
                <c:pt idx="5">
                  <c:v>276.39999999999998</c:v>
                </c:pt>
                <c:pt idx="6">
                  <c:v>174.7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1-4630-911D-361E4F7D6A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244273920"/>
        <c:axId val="1244274336"/>
      </c:barChart>
      <c:catAx>
        <c:axId val="124427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244274336"/>
        <c:crosses val="autoZero"/>
        <c:auto val="1"/>
        <c:lblAlgn val="ctr"/>
        <c:lblOffset val="100"/>
        <c:noMultiLvlLbl val="0"/>
      </c:catAx>
      <c:valAx>
        <c:axId val="12442743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442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8077802533747E-2"/>
          <c:y val="0.35048391860290595"/>
          <c:w val="0.91298384439493252"/>
          <c:h val="0.52836406946737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Hampshire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FD5D790-3DB4-4ACE-8676-2242F5CBBA3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E2-49D8-9B63-E6D157DCA3F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B701EC4-460D-4343-9C53-9D8A066519F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C2C-4FA3-8F59-958FD3DD4AC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2AC59AD-87BD-430B-A5D6-CB8F69D95107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C2C-4FA3-8F59-958FD3DD4AC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EB975F4-F4FE-48D5-989E-4340C947F65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C2C-4FA3-8F59-958FD3DD4AC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C19547C-76EF-4BE0-8977-8210366710C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C1D-4276-AA0E-31F19888F2C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7DA70957-8329-42C3-9D9D-FEFAA5C0512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1D-4276-AA0E-31F19888F2C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0C48EE1D-6258-4006-8412-003EFC64CBC7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1D-4276-AA0E-31F19888F2C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43K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B7-418D-B358-8B53577245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Steyer</c:v>
                </c:pt>
                <c:pt idx="1">
                  <c:v>Buttigieg</c:v>
                </c:pt>
                <c:pt idx="2">
                  <c:v>Warren</c:v>
                </c:pt>
                <c:pt idx="3">
                  <c:v>Sanders</c:v>
                </c:pt>
                <c:pt idx="4">
                  <c:v>Yang</c:v>
                </c:pt>
                <c:pt idx="5">
                  <c:v>Trump</c:v>
                </c:pt>
                <c:pt idx="6">
                  <c:v>Gabbard</c:v>
                </c:pt>
                <c:pt idx="7">
                  <c:v>Biden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994</c:v>
                </c:pt>
                <c:pt idx="1">
                  <c:v>412</c:v>
                </c:pt>
                <c:pt idx="2">
                  <c:v>220</c:v>
                </c:pt>
                <c:pt idx="3">
                  <c:v>163</c:v>
                </c:pt>
                <c:pt idx="4">
                  <c:v>130</c:v>
                </c:pt>
                <c:pt idx="5">
                  <c:v>110</c:v>
                </c:pt>
                <c:pt idx="6">
                  <c:v>100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E2-49D8-9B63-E6D157DCA3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244273920"/>
        <c:axId val="1244274336"/>
      </c:barChart>
      <c:catAx>
        <c:axId val="124427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244274336"/>
        <c:crosses val="autoZero"/>
        <c:auto val="1"/>
        <c:lblAlgn val="ctr"/>
        <c:lblOffset val="100"/>
        <c:noMultiLvlLbl val="0"/>
      </c:catAx>
      <c:valAx>
        <c:axId val="1244274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42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15261259348329E-2"/>
          <c:y val="1.257667314315819E-2"/>
          <c:w val="0.91376947748130333"/>
          <c:h val="0.85166853831329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South Carolina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FA-420B-85B2-A98F4F43B9F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2.2M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FA-420B-85B2-A98F4F43B9F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402K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FA-420B-85B2-A98F4F43B9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282K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FA-420B-85B2-A98F4F43B9F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144K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FA-420B-85B2-A98F4F43B9F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130K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A3-4CEF-909F-32CD23D0936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126K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A3-4CEF-909F-32CD23D0936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79K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D4-4784-82F1-BB6FD55942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Steyer</c:v>
                </c:pt>
                <c:pt idx="1">
                  <c:v>Trump</c:v>
                </c:pt>
                <c:pt idx="2">
                  <c:v>Warren</c:v>
                </c:pt>
                <c:pt idx="3">
                  <c:v>Bloomberg</c:v>
                </c:pt>
                <c:pt idx="4">
                  <c:v>Gabbard</c:v>
                </c:pt>
                <c:pt idx="5">
                  <c:v>Buttigieg</c:v>
                </c:pt>
                <c:pt idx="6">
                  <c:v>Biden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#,##0">
                  <c:v>2200</c:v>
                </c:pt>
                <c:pt idx="1">
                  <c:v>402</c:v>
                </c:pt>
                <c:pt idx="2">
                  <c:v>282</c:v>
                </c:pt>
                <c:pt idx="3">
                  <c:v>144</c:v>
                </c:pt>
                <c:pt idx="4">
                  <c:v>130</c:v>
                </c:pt>
                <c:pt idx="5">
                  <c:v>126</c:v>
                </c:pt>
                <c:pt idx="6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A-420B-85B2-A98F4F43B9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244273920"/>
        <c:axId val="1244274336"/>
      </c:barChart>
      <c:catAx>
        <c:axId val="124427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244274336"/>
        <c:crosses val="autoZero"/>
        <c:auto val="1"/>
        <c:lblAlgn val="ctr"/>
        <c:lblOffset val="100"/>
        <c:noMultiLvlLbl val="0"/>
      </c:catAx>
      <c:valAx>
        <c:axId val="12442743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442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16992130574177E-2"/>
          <c:y val="0.25781860799737777"/>
          <c:w val="0.91856601573885166"/>
          <c:h val="0.61828239431145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Nevada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1.3M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BA5-4EFC-8BD8-925EF26AFB4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06B8421-BE7E-4583-935D-81413A6FC10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BA5-4EFC-8BD8-925EF26AFB4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3AF8441-2852-400E-BF1C-521CC63073D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BA5-4EFC-8BD8-925EF26AFB4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1771995-1C86-4EF5-AF66-2BB875AEF71F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BA5-4EFC-8BD8-925EF26AFB4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0969054-C382-4233-A85F-ACC0887736B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K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BA5-4EFC-8BD8-925EF26AFB4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55K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877-4E2A-897F-A106A5A5CA6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39K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77-4E2A-897F-A106A5A5C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Steyer</c:v>
                </c:pt>
                <c:pt idx="1">
                  <c:v>Warren</c:v>
                </c:pt>
                <c:pt idx="2">
                  <c:v>Sanders</c:v>
                </c:pt>
                <c:pt idx="3">
                  <c:v>Trump</c:v>
                </c:pt>
                <c:pt idx="4">
                  <c:v>Bloomberg</c:v>
                </c:pt>
                <c:pt idx="5">
                  <c:v>Buttigieg</c:v>
                </c:pt>
                <c:pt idx="6">
                  <c:v>Biden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1300</c:v>
                </c:pt>
                <c:pt idx="1">
                  <c:v>217</c:v>
                </c:pt>
                <c:pt idx="2">
                  <c:v>214</c:v>
                </c:pt>
                <c:pt idx="3">
                  <c:v>196</c:v>
                </c:pt>
                <c:pt idx="4">
                  <c:v>135</c:v>
                </c:pt>
                <c:pt idx="5">
                  <c:v>55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5-4EFC-8BD8-925EF26AFB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1244273920"/>
        <c:axId val="1244274336"/>
      </c:barChart>
      <c:catAx>
        <c:axId val="124427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244274336"/>
        <c:crosses val="autoZero"/>
        <c:auto val="1"/>
        <c:lblAlgn val="ctr"/>
        <c:lblOffset val="100"/>
        <c:noMultiLvlLbl val="0"/>
      </c:catAx>
      <c:valAx>
        <c:axId val="1244274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42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IA</c:v>
                </c:pt>
              </c:strCache>
            </c:strRef>
          </c:tx>
          <c:spPr>
            <a:solidFill>
              <a:srgbClr val="87B5A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Warren</c:v>
                </c:pt>
                <c:pt idx="1">
                  <c:v>Buttigieg</c:v>
                </c:pt>
                <c:pt idx="2">
                  <c:v>Sanders</c:v>
                </c:pt>
                <c:pt idx="3">
                  <c:v>Biden</c:v>
                </c:pt>
                <c:pt idx="4">
                  <c:v>Steyer</c:v>
                </c:pt>
                <c:pt idx="5">
                  <c:v>Klobuchar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33</c:v>
                </c:pt>
                <c:pt idx="2">
                  <c:v>21</c:v>
                </c:pt>
                <c:pt idx="3">
                  <c:v>28</c:v>
                </c:pt>
                <c:pt idx="4">
                  <c:v>15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8-44E1-BF85-AD6D7341A8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NH</c:v>
                </c:pt>
              </c:strCache>
            </c:strRef>
          </c:tx>
          <c:spPr>
            <a:solidFill>
              <a:srgbClr val="55797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Warren</c:v>
                </c:pt>
                <c:pt idx="1">
                  <c:v>Buttigieg</c:v>
                </c:pt>
                <c:pt idx="2">
                  <c:v>Sanders</c:v>
                </c:pt>
                <c:pt idx="3">
                  <c:v>Biden</c:v>
                </c:pt>
                <c:pt idx="4">
                  <c:v>Steyer</c:v>
                </c:pt>
                <c:pt idx="5">
                  <c:v>Klobuchar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</c:v>
                </c:pt>
                <c:pt idx="1">
                  <c:v>12</c:v>
                </c:pt>
                <c:pt idx="2">
                  <c:v>15</c:v>
                </c:pt>
                <c:pt idx="3">
                  <c:v>10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8-44E1-BF85-AD6D7341A8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NV</c:v>
                </c:pt>
              </c:strCache>
            </c:strRef>
          </c:tx>
          <c:spPr>
            <a:solidFill>
              <a:srgbClr val="ADC4C8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3.2206119162639722E-3"/>
                  <c:y val="-3.3732521627931014E-2"/>
                </c:manualLayout>
              </c:layout>
              <c:spPr>
                <a:solidFill>
                  <a:srgbClr val="ADC4C8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Warren</c:v>
                </c:pt>
                <c:pt idx="1">
                  <c:v>Buttigieg</c:v>
                </c:pt>
                <c:pt idx="2">
                  <c:v>Sanders</c:v>
                </c:pt>
                <c:pt idx="3">
                  <c:v>Biden</c:v>
                </c:pt>
                <c:pt idx="4">
                  <c:v>Steyer</c:v>
                </c:pt>
                <c:pt idx="5">
                  <c:v>Klobuchar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</c:v>
                </c:pt>
                <c:pt idx="1">
                  <c:v>12</c:v>
                </c:pt>
                <c:pt idx="2">
                  <c:v>10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68-44E1-BF85-AD6D7341A8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rgbClr val="385054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Warren</c:v>
                </c:pt>
                <c:pt idx="1">
                  <c:v>Buttigieg</c:v>
                </c:pt>
                <c:pt idx="2">
                  <c:v>Sanders</c:v>
                </c:pt>
                <c:pt idx="3">
                  <c:v>Biden</c:v>
                </c:pt>
                <c:pt idx="4">
                  <c:v>Steyer</c:v>
                </c:pt>
                <c:pt idx="5">
                  <c:v>Klobuchar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68-44E1-BF85-AD6D7341A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651512735"/>
        <c:axId val="1651518975"/>
      </c:barChart>
      <c:catAx>
        <c:axId val="1651512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1518975"/>
        <c:crosses val="autoZero"/>
        <c:auto val="1"/>
        <c:lblAlgn val="ctr"/>
        <c:lblOffset val="100"/>
        <c:noMultiLvlLbl val="0"/>
      </c:catAx>
      <c:valAx>
        <c:axId val="165151897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51512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Interactions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412-4B66-A217-237872BE429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6.7M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412-4B66-A217-237872BE429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3.2M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412-4B66-A217-237872BE429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1.9M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412-4B66-A217-237872BE429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1.5M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412-4B66-A217-237872BE429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354K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412-4B66-A217-237872BE429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339K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412-4B66-A217-237872BE429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261K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412-4B66-A217-237872BE429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80K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412-4B66-A217-237872BE429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6.2K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412-4B66-A217-237872BE4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Sanders</c:v>
                </c:pt>
                <c:pt idx="1">
                  <c:v>Biden</c:v>
                </c:pt>
                <c:pt idx="2">
                  <c:v>Warren</c:v>
                </c:pt>
                <c:pt idx="3">
                  <c:v>Gabbard</c:v>
                </c:pt>
                <c:pt idx="4">
                  <c:v>Bloomberg</c:v>
                </c:pt>
                <c:pt idx="5">
                  <c:v>Klobuchar</c:v>
                </c:pt>
                <c:pt idx="6">
                  <c:v>Yang</c:v>
                </c:pt>
                <c:pt idx="7">
                  <c:v>Buttigieg</c:v>
                </c:pt>
                <c:pt idx="8">
                  <c:v>Steyer</c:v>
                </c:pt>
                <c:pt idx="9">
                  <c:v>Patrick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8000</c:v>
                </c:pt>
                <c:pt idx="1">
                  <c:v>6700</c:v>
                </c:pt>
                <c:pt idx="2">
                  <c:v>3200</c:v>
                </c:pt>
                <c:pt idx="3">
                  <c:v>1900</c:v>
                </c:pt>
                <c:pt idx="4">
                  <c:v>1500</c:v>
                </c:pt>
                <c:pt idx="5">
                  <c:v>353.7</c:v>
                </c:pt>
                <c:pt idx="6">
                  <c:v>338.6</c:v>
                </c:pt>
                <c:pt idx="7">
                  <c:v>260.60000000000002</c:v>
                </c:pt>
                <c:pt idx="8">
                  <c:v>79.8</c:v>
                </c:pt>
                <c:pt idx="9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4-49C8-BE1C-EB704E24B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573515664"/>
        <c:axId val="573514000"/>
      </c:barChart>
      <c:catAx>
        <c:axId val="57351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573514000"/>
        <c:crosses val="autoZero"/>
        <c:auto val="1"/>
        <c:lblAlgn val="ctr"/>
        <c:lblOffset val="100"/>
        <c:noMultiLvlLbl val="0"/>
      </c:catAx>
      <c:valAx>
        <c:axId val="573514000"/>
        <c:scaling>
          <c:orientation val="minMax"/>
          <c:max val="8500"/>
        </c:scaling>
        <c:delete val="1"/>
        <c:axPos val="l"/>
        <c:numFmt formatCode="General" sourceLinked="1"/>
        <c:majorTickMark val="out"/>
        <c:minorTickMark val="none"/>
        <c:tickLblPos val="nextTo"/>
        <c:crossAx val="57351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CNN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5.314009661835737E-2"/>
                  <c:y val="-2.6267782461394634E-2"/>
                </c:manualLayout>
              </c:layout>
              <c:spPr>
                <a:solidFill>
                  <a:srgbClr val="385054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472-41BC-A785-B8922447FC1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98-4F39-9615-92FBCFCADA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Biden</c:v>
                </c:pt>
                <c:pt idx="1">
                  <c:v>Buttigieg</c:v>
                </c:pt>
                <c:pt idx="2">
                  <c:v>Warren</c:v>
                </c:pt>
                <c:pt idx="3">
                  <c:v>Sanders</c:v>
                </c:pt>
                <c:pt idx="4">
                  <c:v>Bloomberg</c:v>
                </c:pt>
                <c:pt idx="5">
                  <c:v>Klobuchar</c:v>
                </c:pt>
                <c:pt idx="6">
                  <c:v>Gabbard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970</c:v>
                </c:pt>
                <c:pt idx="1">
                  <c:v>262</c:v>
                </c:pt>
                <c:pt idx="2">
                  <c:v>158</c:v>
                </c:pt>
                <c:pt idx="3">
                  <c:v>112</c:v>
                </c:pt>
                <c:pt idx="4">
                  <c:v>128</c:v>
                </c:pt>
                <c:pt idx="5">
                  <c:v>40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2-41BC-A785-B8922447FC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Fox News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5.314009661835737E-2"/>
                  <c:y val="-5.8372849914210191E-2"/>
                </c:manualLayout>
              </c:layout>
              <c:spPr>
                <a:solidFill>
                  <a:srgbClr val="87B5A8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72-41BC-A785-B8922447FC1E}"/>
                </c:ext>
              </c:extLst>
            </c:dLbl>
            <c:dLbl>
              <c:idx val="6"/>
              <c:layout>
                <c:manualLayout>
                  <c:x val="3.7037037037036917E-2"/>
                  <c:y val="-6.7128777401341835E-2"/>
                </c:manualLayout>
              </c:layout>
              <c:spPr>
                <a:solidFill>
                  <a:srgbClr val="87B5A8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472-41BC-A785-B8922447FC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Biden</c:v>
                </c:pt>
                <c:pt idx="1">
                  <c:v>Buttigieg</c:v>
                </c:pt>
                <c:pt idx="2">
                  <c:v>Warren</c:v>
                </c:pt>
                <c:pt idx="3">
                  <c:v>Sanders</c:v>
                </c:pt>
                <c:pt idx="4">
                  <c:v>Bloomberg</c:v>
                </c:pt>
                <c:pt idx="5">
                  <c:v>Klobuchar</c:v>
                </c:pt>
                <c:pt idx="6">
                  <c:v>Gabbard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1115</c:v>
                </c:pt>
                <c:pt idx="1">
                  <c:v>244</c:v>
                </c:pt>
                <c:pt idx="2">
                  <c:v>268</c:v>
                </c:pt>
                <c:pt idx="3">
                  <c:v>189</c:v>
                </c:pt>
                <c:pt idx="4">
                  <c:v>208</c:v>
                </c:pt>
                <c:pt idx="5">
                  <c:v>43</c:v>
                </c:pt>
                <c:pt idx="6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2-41BC-A785-B8922447FC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MSNBC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5.314009661835737E-2"/>
                  <c:y val="-8.7559274871315554E-2"/>
                </c:manualLayout>
              </c:layout>
              <c:spPr>
                <a:solidFill>
                  <a:srgbClr val="C8D8DA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72-41BC-A785-B8922447FC1E}"/>
                </c:ext>
              </c:extLst>
            </c:dLbl>
            <c:dLbl>
              <c:idx val="6"/>
              <c:layout>
                <c:manualLayout>
                  <c:x val="3.7037037037036917E-2"/>
                  <c:y val="-9.9233844854157607E-2"/>
                </c:manualLayout>
              </c:layout>
              <c:spPr>
                <a:solidFill>
                  <a:srgbClr val="C8D8DA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472-41BC-A785-B8922447FC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Biden</c:v>
                </c:pt>
                <c:pt idx="1">
                  <c:v>Buttigieg</c:v>
                </c:pt>
                <c:pt idx="2">
                  <c:v>Warren</c:v>
                </c:pt>
                <c:pt idx="3">
                  <c:v>Sanders</c:v>
                </c:pt>
                <c:pt idx="4">
                  <c:v>Bloomberg</c:v>
                </c:pt>
                <c:pt idx="5">
                  <c:v>Klobuchar</c:v>
                </c:pt>
                <c:pt idx="6">
                  <c:v>Gabbard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977</c:v>
                </c:pt>
                <c:pt idx="1">
                  <c:v>266</c:v>
                </c:pt>
                <c:pt idx="2">
                  <c:v>213</c:v>
                </c:pt>
                <c:pt idx="3">
                  <c:v>170</c:v>
                </c:pt>
                <c:pt idx="4">
                  <c:v>108</c:v>
                </c:pt>
                <c:pt idx="5">
                  <c:v>58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72-41BC-A785-B8922447FC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126361808"/>
        <c:axId val="1126363056"/>
      </c:barChart>
      <c:catAx>
        <c:axId val="112636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1126363056"/>
        <c:crosses val="autoZero"/>
        <c:auto val="1"/>
        <c:lblAlgn val="ctr"/>
        <c:lblOffset val="100"/>
        <c:noMultiLvlLbl val="0"/>
      </c:catAx>
      <c:valAx>
        <c:axId val="1126363056"/>
        <c:scaling>
          <c:orientation val="minMax"/>
          <c:max val="3000"/>
          <c:min val="-80"/>
        </c:scaling>
        <c:delete val="1"/>
        <c:axPos val="l"/>
        <c:numFmt formatCode="General" sourceLinked="1"/>
        <c:majorTickMark val="out"/>
        <c:minorTickMark val="none"/>
        <c:tickLblPos val="nextTo"/>
        <c:crossAx val="112636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 mentions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Biden</c:v>
                </c:pt>
                <c:pt idx="1">
                  <c:v>Warren</c:v>
                </c:pt>
                <c:pt idx="2">
                  <c:v>Sanders</c:v>
                </c:pt>
                <c:pt idx="3">
                  <c:v>Buttigieg</c:v>
                </c:pt>
                <c:pt idx="4">
                  <c:v>Bloomberg</c:v>
                </c:pt>
                <c:pt idx="5">
                  <c:v>Klobuchar</c:v>
                </c:pt>
                <c:pt idx="6">
                  <c:v>Gabbard</c:v>
                </c:pt>
                <c:pt idx="7">
                  <c:v>Patrick</c:v>
                </c:pt>
                <c:pt idx="8">
                  <c:v>Yang</c:v>
                </c:pt>
                <c:pt idx="9">
                  <c:v>Steyer</c:v>
                </c:pt>
              </c:strCache>
            </c:strRef>
          </c:cat>
          <c:val>
            <c:numRef>
              <c:f>Sheet1!$B$2:$B$11</c:f>
              <c:numCache>
                <c:formatCode>0,"K"</c:formatCode>
                <c:ptCount val="10"/>
                <c:pt idx="0">
                  <c:v>35811</c:v>
                </c:pt>
                <c:pt idx="1">
                  <c:v>11675</c:v>
                </c:pt>
                <c:pt idx="2">
                  <c:v>11112</c:v>
                </c:pt>
                <c:pt idx="3">
                  <c:v>9250</c:v>
                </c:pt>
                <c:pt idx="4">
                  <c:v>5188</c:v>
                </c:pt>
                <c:pt idx="5">
                  <c:v>4831</c:v>
                </c:pt>
                <c:pt idx="6">
                  <c:v>3810</c:v>
                </c:pt>
                <c:pt idx="7">
                  <c:v>3553</c:v>
                </c:pt>
                <c:pt idx="8">
                  <c:v>1470</c:v>
                </c:pt>
                <c:pt idx="9">
                  <c:v>1332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3-4B19-8C70-FC243FA26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-27"/>
        <c:axId val="1170798672"/>
        <c:axId val="1170807824"/>
      </c:barChart>
      <c:catAx>
        <c:axId val="117079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1170807824"/>
        <c:crosses val="autoZero"/>
        <c:auto val="1"/>
        <c:lblAlgn val="ctr"/>
        <c:lblOffset val="100"/>
        <c:noMultiLvlLbl val="0"/>
      </c:catAx>
      <c:valAx>
        <c:axId val="1170807824"/>
        <c:scaling>
          <c:orientation val="minMax"/>
        </c:scaling>
        <c:delete val="1"/>
        <c:axPos val="l"/>
        <c:numFmt formatCode="0,&quot;K&quot;" sourceLinked="1"/>
        <c:majorTickMark val="out"/>
        <c:minorTickMark val="none"/>
        <c:tickLblPos val="nextTo"/>
        <c:crossAx val="117079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followers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A546B38-AF20-40F7-8C6A-A1DAFD1AFFF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91BA-43C8-9743-B769153D68D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53F8CAC-081C-4F2E-85ED-221BA9B1EFF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91BA-43C8-9743-B769153D68D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E21DEAC-6440-4FEF-AF56-2A24E63B28B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91BA-43C8-9743-B769153D68D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06F0278-AF8C-4B7A-A1CF-4D12BDE987C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1BA-43C8-9743-B769153D68D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E43B0DB-67C6-4251-93A4-C940D50DC3F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1BA-43C8-9743-B769153D68D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B4500AAA-E952-4F7E-AC62-13265AC6A48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1BA-43C8-9743-B769153D68DA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F4956880-7F9A-45FB-AECE-B8692CCB3FC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1BA-43C8-9743-B769153D68D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A726AF2C-1949-4C29-925A-267ACF6755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1BA-43C8-9743-B769153D68D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3A34DB43-0A96-4A24-8FC6-F60175F6EAC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1BA-43C8-9743-B769153D68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Sanders</c:v>
                </c:pt>
                <c:pt idx="1">
                  <c:v>Biden</c:v>
                </c:pt>
                <c:pt idx="2">
                  <c:v>Warren</c:v>
                </c:pt>
                <c:pt idx="3">
                  <c:v>Bloomberg</c:v>
                </c:pt>
                <c:pt idx="4">
                  <c:v>Buttigieg</c:v>
                </c:pt>
                <c:pt idx="5">
                  <c:v>Yang</c:v>
                </c:pt>
                <c:pt idx="6">
                  <c:v>Klobuchar</c:v>
                </c:pt>
                <c:pt idx="7">
                  <c:v>Gabbard</c:v>
                </c:pt>
                <c:pt idx="8">
                  <c:v>Steyer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10471035</c:v>
                </c:pt>
                <c:pt idx="1">
                  <c:v>4156222</c:v>
                </c:pt>
                <c:pt idx="2">
                  <c:v>3684160</c:v>
                </c:pt>
                <c:pt idx="3">
                  <c:v>2447681</c:v>
                </c:pt>
                <c:pt idx="4">
                  <c:v>1639649</c:v>
                </c:pt>
                <c:pt idx="5">
                  <c:v>1153888</c:v>
                </c:pt>
                <c:pt idx="6">
                  <c:v>888577</c:v>
                </c:pt>
                <c:pt idx="7">
                  <c:v>781064</c:v>
                </c:pt>
                <c:pt idx="8">
                  <c:v>284751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Sheet1!$C$2:$C$10</c15:f>
                <c15:dlblRangeCache>
                  <c:ptCount val="9"/>
                  <c:pt idx="0">
                    <c:v>10.4M</c:v>
                  </c:pt>
                  <c:pt idx="1">
                    <c:v>4.1M</c:v>
                  </c:pt>
                  <c:pt idx="2">
                    <c:v>3.6M</c:v>
                  </c:pt>
                  <c:pt idx="3">
                    <c:v>2.4M</c:v>
                  </c:pt>
                  <c:pt idx="4">
                    <c:v>1.6M</c:v>
                  </c:pt>
                  <c:pt idx="5">
                    <c:v>1.1M</c:v>
                  </c:pt>
                  <c:pt idx="6">
                    <c:v>888K</c:v>
                  </c:pt>
                  <c:pt idx="7">
                    <c:v>781K</c:v>
                  </c:pt>
                  <c:pt idx="8">
                    <c:v>284K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91BA-43C8-9743-B769153D68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41768864"/>
        <c:axId val="941750560"/>
      </c:barChart>
      <c:catAx>
        <c:axId val="941768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941750560"/>
        <c:crosses val="autoZero"/>
        <c:auto val="1"/>
        <c:lblAlgn val="ctr"/>
        <c:lblOffset val="100"/>
        <c:noMultiLvlLbl val="0"/>
      </c:catAx>
      <c:valAx>
        <c:axId val="94175056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94176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 to 24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92008628261355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B1-4E04-BFB4-FC93A3F55A72}"/>
                </c:ext>
              </c:extLst>
            </c:dLbl>
            <c:dLbl>
              <c:idx val="1"/>
              <c:layout>
                <c:manualLayout>
                  <c:x val="4.6400287608711717E-3"/>
                  <c:y val="-5.96358083445991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DD4-4E04-8415-6D8BBC7BE6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Biden</c:v>
                </c:pt>
                <c:pt idx="1">
                  <c:v>Klobuchar</c:v>
                </c:pt>
                <c:pt idx="2">
                  <c:v>Trump</c:v>
                </c:pt>
                <c:pt idx="3">
                  <c:v>Buttigieg</c:v>
                </c:pt>
                <c:pt idx="4">
                  <c:v>Warren</c:v>
                </c:pt>
                <c:pt idx="5">
                  <c:v>Gabbard</c:v>
                </c:pt>
                <c:pt idx="6">
                  <c:v>Steyer</c:v>
                </c:pt>
                <c:pt idx="7">
                  <c:v>Bloomberg</c:v>
                </c:pt>
                <c:pt idx="8">
                  <c:v>Sanders</c:v>
                </c:pt>
                <c:pt idx="9">
                  <c:v>Yang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7.0000000000000062E-3</c:v>
                </c:pt>
                <c:pt idx="1">
                  <c:v>3.6999999999999998E-2</c:v>
                </c:pt>
                <c:pt idx="2">
                  <c:v>6.5999999999999948E-2</c:v>
                </c:pt>
                <c:pt idx="3">
                  <c:v>8.7999999999999995E-2</c:v>
                </c:pt>
                <c:pt idx="4">
                  <c:v>0.1</c:v>
                </c:pt>
                <c:pt idx="5">
                  <c:v>0.10100000000000001</c:v>
                </c:pt>
                <c:pt idx="6">
                  <c:v>0.108</c:v>
                </c:pt>
                <c:pt idx="7">
                  <c:v>0.12</c:v>
                </c:pt>
                <c:pt idx="8">
                  <c:v>0.13800000000000001</c:v>
                </c:pt>
                <c:pt idx="9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C-4C9F-B56F-206B6DAD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 to 44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Biden</c:v>
                </c:pt>
                <c:pt idx="1">
                  <c:v>Klobuchar</c:v>
                </c:pt>
                <c:pt idx="2">
                  <c:v>Trump</c:v>
                </c:pt>
                <c:pt idx="3">
                  <c:v>Buttigieg</c:v>
                </c:pt>
                <c:pt idx="4">
                  <c:v>Warren</c:v>
                </c:pt>
                <c:pt idx="5">
                  <c:v>Gabbard</c:v>
                </c:pt>
                <c:pt idx="6">
                  <c:v>Steyer</c:v>
                </c:pt>
                <c:pt idx="7">
                  <c:v>Bloomberg</c:v>
                </c:pt>
                <c:pt idx="8">
                  <c:v>Sanders</c:v>
                </c:pt>
                <c:pt idx="9">
                  <c:v>Yang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0.153</c:v>
                </c:pt>
                <c:pt idx="1">
                  <c:v>0.161</c:v>
                </c:pt>
                <c:pt idx="2">
                  <c:v>0.24299999999999999</c:v>
                </c:pt>
                <c:pt idx="3">
                  <c:v>0.307</c:v>
                </c:pt>
                <c:pt idx="4">
                  <c:v>0.377</c:v>
                </c:pt>
                <c:pt idx="5">
                  <c:v>0.435</c:v>
                </c:pt>
                <c:pt idx="6">
                  <c:v>0.28100000000000003</c:v>
                </c:pt>
                <c:pt idx="7">
                  <c:v>0.46300000000000002</c:v>
                </c:pt>
                <c:pt idx="8">
                  <c:v>0.54500000000000004</c:v>
                </c:pt>
                <c:pt idx="9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C-4C9F-B56F-206B6DAD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45 to 64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Biden</c:v>
                </c:pt>
                <c:pt idx="1">
                  <c:v>Klobuchar</c:v>
                </c:pt>
                <c:pt idx="2">
                  <c:v>Trump</c:v>
                </c:pt>
                <c:pt idx="3">
                  <c:v>Buttigieg</c:v>
                </c:pt>
                <c:pt idx="4">
                  <c:v>Warren</c:v>
                </c:pt>
                <c:pt idx="5">
                  <c:v>Gabbard</c:v>
                </c:pt>
                <c:pt idx="6">
                  <c:v>Steyer</c:v>
                </c:pt>
                <c:pt idx="7">
                  <c:v>Bloomberg</c:v>
                </c:pt>
                <c:pt idx="8">
                  <c:v>Sanders</c:v>
                </c:pt>
                <c:pt idx="9">
                  <c:v>Yang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0.47099999999999997</c:v>
                </c:pt>
                <c:pt idx="1">
                  <c:v>0.41499999999999998</c:v>
                </c:pt>
                <c:pt idx="2">
                  <c:v>0.44600000000000001</c:v>
                </c:pt>
                <c:pt idx="3">
                  <c:v>0.38700000000000001</c:v>
                </c:pt>
                <c:pt idx="4">
                  <c:v>0.33900000000000002</c:v>
                </c:pt>
                <c:pt idx="5">
                  <c:v>0.34</c:v>
                </c:pt>
                <c:pt idx="6">
                  <c:v>0.376</c:v>
                </c:pt>
                <c:pt idx="7">
                  <c:v>0.309</c:v>
                </c:pt>
                <c:pt idx="8">
                  <c:v>0.222</c:v>
                </c:pt>
                <c:pt idx="9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4C-4C9F-B56F-206B6DAD53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Biden</c:v>
                </c:pt>
                <c:pt idx="1">
                  <c:v>Klobuchar</c:v>
                </c:pt>
                <c:pt idx="2">
                  <c:v>Trump</c:v>
                </c:pt>
                <c:pt idx="3">
                  <c:v>Buttigieg</c:v>
                </c:pt>
                <c:pt idx="4">
                  <c:v>Warren</c:v>
                </c:pt>
                <c:pt idx="5">
                  <c:v>Gabbard</c:v>
                </c:pt>
                <c:pt idx="6">
                  <c:v>Steyer</c:v>
                </c:pt>
                <c:pt idx="7">
                  <c:v>Bloomberg</c:v>
                </c:pt>
                <c:pt idx="8">
                  <c:v>Sanders</c:v>
                </c:pt>
                <c:pt idx="9">
                  <c:v>Yang</c:v>
                </c:pt>
              </c:strCache>
            </c:strRef>
          </c:cat>
          <c:val>
            <c:numRef>
              <c:f>Sheet1!$E$2:$E$11</c:f>
              <c:numCache>
                <c:formatCode>0.0%</c:formatCode>
                <c:ptCount val="10"/>
                <c:pt idx="0">
                  <c:v>0.36899999999999999</c:v>
                </c:pt>
                <c:pt idx="1">
                  <c:v>0.38700000000000001</c:v>
                </c:pt>
                <c:pt idx="2">
                  <c:v>0.245</c:v>
                </c:pt>
                <c:pt idx="3">
                  <c:v>0.218</c:v>
                </c:pt>
                <c:pt idx="4">
                  <c:v>0.184</c:v>
                </c:pt>
                <c:pt idx="5">
                  <c:v>0.124</c:v>
                </c:pt>
                <c:pt idx="6">
                  <c:v>0.23599999999999999</c:v>
                </c:pt>
                <c:pt idx="7">
                  <c:v>0.109</c:v>
                </c:pt>
                <c:pt idx="8">
                  <c:v>9.5000000000000001E-2</c:v>
                </c:pt>
                <c:pt idx="9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4C-4C9F-B56F-206B6DAD53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33889872"/>
        <c:axId val="933889456"/>
      </c:barChart>
      <c:catAx>
        <c:axId val="933889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933889456"/>
        <c:crosses val="autoZero"/>
        <c:auto val="1"/>
        <c:lblAlgn val="ctr"/>
        <c:lblOffset val="100"/>
        <c:noMultiLvlLbl val="0"/>
      </c:catAx>
      <c:valAx>
        <c:axId val="9338894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3388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7205944054334E-3"/>
          <c:y val="3.232627462014892E-2"/>
          <c:w val="0.91263572610874699"/>
          <c:h val="0.935347450759702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followers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735013931267589E-16"/>
                  <c:y val="2.9498758032604723E-3"/>
                </c:manualLayout>
              </c:layout>
              <c:tx>
                <c:rich>
                  <a:bodyPr/>
                  <a:lstStyle/>
                  <a:p>
                    <a:fld id="{1CBFBFD5-E27B-457E-8620-D865DF0298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91BA-43C8-9743-B769153D68D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C1E51C2-96E3-479F-8A48-2DCAAC6702A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91BA-43C8-9743-B769153D68D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B614B10-EB08-4E40-BB81-9C3D8403D4B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91BA-43C8-9743-B769153D68D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161A4F1-46D3-4F2D-9D9D-992DB6B0F7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1BA-43C8-9743-B769153D68D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C3675E3-C996-4E39-B4ED-A446DAB5C8A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1BA-43C8-9743-B769153D68D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436E42B-8D38-4E6B-B1ED-C891ABF1F3A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1BA-43C8-9743-B769153D68DA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50AEDC08-59B8-4482-8C03-F2230281BF7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1BA-43C8-9743-B769153D68D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13A3FC7-9350-41DD-B5BF-8641030425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1BA-43C8-9743-B769153D68D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AFC1CE28-A7B0-4C82-9DE5-8B8EC53057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1BA-43C8-9743-B769153D68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Sanders</c:v>
                </c:pt>
                <c:pt idx="1">
                  <c:v>Warren</c:v>
                </c:pt>
                <c:pt idx="2">
                  <c:v>Biden</c:v>
                </c:pt>
                <c:pt idx="3">
                  <c:v>Buttigieg</c:v>
                </c:pt>
                <c:pt idx="4">
                  <c:v>Yang</c:v>
                </c:pt>
                <c:pt idx="5">
                  <c:v>Bloomberg</c:v>
                </c:pt>
                <c:pt idx="6">
                  <c:v>Gabbard</c:v>
                </c:pt>
                <c:pt idx="7">
                  <c:v>Klobuchar</c:v>
                </c:pt>
                <c:pt idx="8">
                  <c:v>Steyer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4200000</c:v>
                </c:pt>
                <c:pt idx="1">
                  <c:v>2200000</c:v>
                </c:pt>
                <c:pt idx="2">
                  <c:v>1400000</c:v>
                </c:pt>
                <c:pt idx="3" formatCode="#,##0">
                  <c:v>1000000</c:v>
                </c:pt>
                <c:pt idx="4" formatCode="#,##0">
                  <c:v>571000</c:v>
                </c:pt>
                <c:pt idx="5" formatCode="#,##0">
                  <c:v>294000</c:v>
                </c:pt>
                <c:pt idx="6">
                  <c:v>284400</c:v>
                </c:pt>
                <c:pt idx="7" formatCode="#,##0">
                  <c:v>176000</c:v>
                </c:pt>
                <c:pt idx="8">
                  <c:v>70500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Sheet1!$C$2:$C$10</c15:f>
                <c15:dlblRangeCache>
                  <c:ptCount val="9"/>
                  <c:pt idx="0">
                    <c:v>4.2M</c:v>
                  </c:pt>
                  <c:pt idx="1">
                    <c:v>2.2M</c:v>
                  </c:pt>
                  <c:pt idx="2">
                    <c:v>1.4M</c:v>
                  </c:pt>
                  <c:pt idx="3">
                    <c:v>1M</c:v>
                  </c:pt>
                  <c:pt idx="4">
                    <c:v>571K</c:v>
                  </c:pt>
                  <c:pt idx="5">
                    <c:v>294K</c:v>
                  </c:pt>
                  <c:pt idx="6">
                    <c:v>284K</c:v>
                  </c:pt>
                  <c:pt idx="7">
                    <c:v>176K</c:v>
                  </c:pt>
                  <c:pt idx="8">
                    <c:v>70K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91BA-43C8-9743-B769153D68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41768864"/>
        <c:axId val="941750560"/>
      </c:barChart>
      <c:catAx>
        <c:axId val="941768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941750560"/>
        <c:crosses val="autoZero"/>
        <c:auto val="1"/>
        <c:lblAlgn val="ctr"/>
        <c:lblOffset val="100"/>
        <c:noMultiLvlLbl val="0"/>
      </c:catAx>
      <c:valAx>
        <c:axId val="941750560"/>
        <c:scaling>
          <c:orientation val="minMax"/>
          <c:max val="4300000"/>
        </c:scaling>
        <c:delete val="1"/>
        <c:axPos val="t"/>
        <c:numFmt formatCode="General" sourceLinked="1"/>
        <c:majorTickMark val="out"/>
        <c:minorTickMark val="none"/>
        <c:tickLblPos val="nextTo"/>
        <c:crossAx val="94176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bg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Klobuchar</c:v>
                </c:pt>
                <c:pt idx="1">
                  <c:v>Biden</c:v>
                </c:pt>
                <c:pt idx="2">
                  <c:v>Warren</c:v>
                </c:pt>
                <c:pt idx="3">
                  <c:v>Bloomberg</c:v>
                </c:pt>
                <c:pt idx="4">
                  <c:v>Buttigieg</c:v>
                </c:pt>
                <c:pt idx="5">
                  <c:v>Steyer</c:v>
                </c:pt>
                <c:pt idx="6">
                  <c:v>Sanders</c:v>
                </c:pt>
                <c:pt idx="7">
                  <c:v>Trump</c:v>
                </c:pt>
                <c:pt idx="8">
                  <c:v>Yang</c:v>
                </c:pt>
                <c:pt idx="9">
                  <c:v>Gabbard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0.33900000000000002</c:v>
                </c:pt>
                <c:pt idx="1">
                  <c:v>0.34899999999999998</c:v>
                </c:pt>
                <c:pt idx="2">
                  <c:v>0.36299999999999999</c:v>
                </c:pt>
                <c:pt idx="3">
                  <c:v>0.38600000000000001</c:v>
                </c:pt>
                <c:pt idx="4">
                  <c:v>0.41499999999999998</c:v>
                </c:pt>
                <c:pt idx="5">
                  <c:v>0.42299999999999999</c:v>
                </c:pt>
                <c:pt idx="6">
                  <c:v>0.48799999999999999</c:v>
                </c:pt>
                <c:pt idx="7">
                  <c:v>0.51200000000000001</c:v>
                </c:pt>
                <c:pt idx="8">
                  <c:v>0.64700000000000002</c:v>
                </c:pt>
                <c:pt idx="9">
                  <c:v>0.68300000000000005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22-4294-BC89-BBC6DD013A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Klobuchar</c:v>
                </c:pt>
                <c:pt idx="1">
                  <c:v>Biden</c:v>
                </c:pt>
                <c:pt idx="2">
                  <c:v>Warren</c:v>
                </c:pt>
                <c:pt idx="3">
                  <c:v>Bloomberg</c:v>
                </c:pt>
                <c:pt idx="4">
                  <c:v>Buttigieg</c:v>
                </c:pt>
                <c:pt idx="5">
                  <c:v>Steyer</c:v>
                </c:pt>
                <c:pt idx="6">
                  <c:v>Sanders</c:v>
                </c:pt>
                <c:pt idx="7">
                  <c:v>Trump</c:v>
                </c:pt>
                <c:pt idx="8">
                  <c:v>Yang</c:v>
                </c:pt>
                <c:pt idx="9">
                  <c:v>Gabbard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0.64700000000000002</c:v>
                </c:pt>
                <c:pt idx="1">
                  <c:v>0.64</c:v>
                </c:pt>
                <c:pt idx="2">
                  <c:v>0.623</c:v>
                </c:pt>
                <c:pt idx="3">
                  <c:v>0.60799999999999998</c:v>
                </c:pt>
                <c:pt idx="4">
                  <c:v>0.57199999999999995</c:v>
                </c:pt>
                <c:pt idx="5">
                  <c:v>0.56799999999999995</c:v>
                </c:pt>
                <c:pt idx="6">
                  <c:v>0.49399999999999999</c:v>
                </c:pt>
                <c:pt idx="7">
                  <c:v>0.48</c:v>
                </c:pt>
                <c:pt idx="8">
                  <c:v>0.34300000000000003</c:v>
                </c:pt>
                <c:pt idx="9">
                  <c:v>0.307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22-4294-BC89-BBC6DD013A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Klobuchar</c:v>
                </c:pt>
                <c:pt idx="1">
                  <c:v>Biden</c:v>
                </c:pt>
                <c:pt idx="2">
                  <c:v>Warren</c:v>
                </c:pt>
                <c:pt idx="3">
                  <c:v>Bloomberg</c:v>
                </c:pt>
                <c:pt idx="4">
                  <c:v>Buttigieg</c:v>
                </c:pt>
                <c:pt idx="5">
                  <c:v>Steyer</c:v>
                </c:pt>
                <c:pt idx="6">
                  <c:v>Sanders</c:v>
                </c:pt>
                <c:pt idx="7">
                  <c:v>Trump</c:v>
                </c:pt>
                <c:pt idx="8">
                  <c:v>Yang</c:v>
                </c:pt>
                <c:pt idx="9">
                  <c:v>Gabbard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1.4000000000000012E-2</c:v>
                </c:pt>
                <c:pt idx="1">
                  <c:v>1.100000000000001E-2</c:v>
                </c:pt>
                <c:pt idx="2">
                  <c:v>1.4000000000000012E-2</c:v>
                </c:pt>
                <c:pt idx="3">
                  <c:v>6.0000000000000053E-3</c:v>
                </c:pt>
                <c:pt idx="4">
                  <c:v>1.3000000000000012E-2</c:v>
                </c:pt>
                <c:pt idx="5">
                  <c:v>9.000000000000008E-3</c:v>
                </c:pt>
                <c:pt idx="6">
                  <c:v>1.8000000000000016E-2</c:v>
                </c:pt>
                <c:pt idx="7">
                  <c:v>8.0000000000000071E-3</c:v>
                </c:pt>
                <c:pt idx="8">
                  <c:v>9.9999999999999534E-3</c:v>
                </c:pt>
                <c:pt idx="9">
                  <c:v>9.9999999999999534E-3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22-4294-BC89-BBC6DD013A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14075392"/>
        <c:axId val="914072480"/>
      </c:barChart>
      <c:catAx>
        <c:axId val="91407539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914072480"/>
        <c:crosses val="autoZero"/>
        <c:auto val="1"/>
        <c:lblAlgn val="ctr"/>
        <c:lblOffset val="100"/>
        <c:noMultiLvlLbl val="0"/>
      </c:catAx>
      <c:valAx>
        <c:axId val="914072480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91407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8406264790672"/>
          <c:y val="2.6733097744945276E-2"/>
          <c:w val="0.84210949041205918"/>
          <c:h val="0.92003575193771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andrew yang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D7F-4346-8344-AFC7EBA07659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7F-4346-8344-AFC7EBA0765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710K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7F-4346-8344-AFC7EBA07659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b="0" smtClean="0">
                        <a:solidFill>
                          <a:schemeClr val="tx1"/>
                        </a:solidFill>
                      </a:rPr>
                      <a:t>290K</a:t>
                    </a:r>
                    <a:endParaRPr lang="en-US" b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7F-4346-8344-AFC7EBA076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Men 13 to 44</c:v>
                </c:pt>
                <c:pt idx="1">
                  <c:v>Women 13 to 44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710</c:v>
                </c:pt>
                <c:pt idx="1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F-4346-8344-AFC7EBA07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2830486353135E-2"/>
          <c:y val="3.4693294255245269E-2"/>
          <c:w val="0.84210949041205918"/>
          <c:h val="0.92003575193771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pete buttigieg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44-434A-841F-08E0F9CA6901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44-434A-841F-08E0F9CA6901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E44-434A-841F-08E0F9CA690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44-434A-841F-08E0F9CA690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E44-434A-841F-08E0F9CA6901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830K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E44-434A-841F-08E0F9CA690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800K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E44-434A-841F-08E0F9CA6901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1.4M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E44-434A-841F-08E0F9CA69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Men 13 to 44</c:v>
                </c:pt>
                <c:pt idx="1">
                  <c:v>Women 13 to 44</c:v>
                </c:pt>
                <c:pt idx="2">
                  <c:v>Men 45 and older</c:v>
                </c:pt>
                <c:pt idx="3">
                  <c:v>Women 45 older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780</c:v>
                </c:pt>
                <c:pt idx="1">
                  <c:v>830</c:v>
                </c:pt>
                <c:pt idx="2">
                  <c:v>800</c:v>
                </c:pt>
                <c:pt idx="3">
                  <c:v>1400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44-434A-841F-08E0F9CA6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2830486353135E-2"/>
          <c:y val="3.4693294255245269E-2"/>
          <c:w val="0.84210949041205918"/>
          <c:h val="0.92003575193771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elizabeth warren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BA-4801-B7F7-5F0FF5C2AD37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BA-4801-B7F7-5F0FF5C2AD37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BA-4801-B7F7-5F0FF5C2AD3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BA-4801-B7F7-5F0FF5C2AD3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BA-4801-B7F7-5F0FF5C2AD37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660K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BA-4801-B7F7-5F0FF5C2AD3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530K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BA-4801-B7F7-5F0FF5C2AD37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980K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BBA-4801-B7F7-5F0FF5C2A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Men 13 to 44</c:v>
                </c:pt>
                <c:pt idx="1">
                  <c:v>Women 13 to 44</c:v>
                </c:pt>
                <c:pt idx="2">
                  <c:v>Men 45 and older</c:v>
                </c:pt>
                <c:pt idx="3">
                  <c:v>Women 45 older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440</c:v>
                </c:pt>
                <c:pt idx="1">
                  <c:v>660</c:v>
                </c:pt>
                <c:pt idx="2">
                  <c:v>530</c:v>
                </c:pt>
                <c:pt idx="3">
                  <c:v>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BA-4801-B7F7-5F0FF5C2A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2830486353135E-2"/>
          <c:y val="3.4693294255245269E-2"/>
          <c:w val="0.84210949041205918"/>
          <c:h val="0.92003575193771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tom steyer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1D-429F-8135-0311418E08C0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1D-429F-8135-0311418E08C0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1D-429F-8135-0311418E08C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1D-429F-8135-0311418E08C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910K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E1D-429F-8135-0311418E08C0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1.4M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E1D-429F-8135-0311418E08C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1.5M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E1D-429F-8135-0311418E08C0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2.1M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E1D-429F-8135-0311418E08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Men 13 to 44</c:v>
                </c:pt>
                <c:pt idx="1">
                  <c:v>Women 13 to 44</c:v>
                </c:pt>
                <c:pt idx="2">
                  <c:v>Men 45 and older</c:v>
                </c:pt>
                <c:pt idx="3">
                  <c:v>Women 45 older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910</c:v>
                </c:pt>
                <c:pt idx="1">
                  <c:v>1400</c:v>
                </c:pt>
                <c:pt idx="2">
                  <c:v>1500</c:v>
                </c:pt>
                <c:pt idx="3">
                  <c:v>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1D-429F-8135-0311418E0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2830486353135E-2"/>
          <c:y val="3.4693294255245269E-2"/>
          <c:w val="0.84210949041205918"/>
          <c:h val="0.92003575193771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Bernie Sanders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01-4B67-BF6A-AE19D061CBE3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01-4B67-BF6A-AE19D061CBE3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01-4B67-BF6A-AE19D061CBE3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01-4B67-BF6A-AE19D061CBE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1.2M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01-4B67-BF6A-AE19D061CBE3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1.2M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201-4B67-BF6A-AE19D061CBE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520K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201-4B67-BF6A-AE19D061CBE3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590K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201-4B67-BF6A-AE19D061C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Men 13 to 44</c:v>
                </c:pt>
                <c:pt idx="1">
                  <c:v>Women 13 to 44</c:v>
                </c:pt>
                <c:pt idx="2">
                  <c:v>Men 45 and older</c:v>
                </c:pt>
                <c:pt idx="3">
                  <c:v>Women 45 older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1200</c:v>
                </c:pt>
                <c:pt idx="1">
                  <c:v>1200</c:v>
                </c:pt>
                <c:pt idx="2">
                  <c:v>520</c:v>
                </c:pt>
                <c:pt idx="3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01-4B67-BF6A-AE19D061C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2830486353135E-2"/>
          <c:y val="3.4693294255245269E-2"/>
          <c:w val="0.84210949041205918"/>
          <c:h val="0.92003575193771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Joe Biden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82-488D-AB22-17230D5522B5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2-488D-AB22-17230D5522B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82-488D-AB22-17230D5522B5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1.3M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782-488D-AB22-17230D552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Men 45 and older</c:v>
                </c:pt>
                <c:pt idx="1">
                  <c:v>Women 45 older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680</c:v>
                </c:pt>
                <c:pt idx="1">
                  <c:v>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82-488D-AB22-17230D552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020campaigntracker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lclearpolitics.com/articles/2019/11/26/bloomberg_buttigieg_rise_toward_the_top_in_media_mentions_141815.html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lclearpolitics.com/articles/2019/08/22/ranking_the_2020_democratic_candidates_by_media_coverage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traversmark/2019/10/03/campaign-2020-who-is-winning-on-twitter-revealed-in-6-graphs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owardsdatascience.com/which-2020-candidate-is-the-best-at-twitter-fd083d13fb4e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insider.com/gen-z-gets-its-political-news-from-instagram-accounts-2019-6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abcnews.go.com/Politics/2020-campaign-candidate-social-media-posts-visits-dentist/story?id=60311500" TargetMode="External"/><Relationship Id="rId5" Type="http://schemas.openxmlformats.org/officeDocument/2006/relationships/hyperlink" Target="https://www.voanews.com/usa/us-politics/will-instagram-stories-sway-2020-voters" TargetMode="External"/><Relationship Id="rId4" Type="http://schemas.openxmlformats.org/officeDocument/2006/relationships/hyperlink" Target="https://www.cbsnews.com/news/instagram-could-be-biggest-target-for-disinformation-in-2020-election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bout.fb.com/news/2019/09/elections-and-political-speech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nytimes.com/2019/10/28/technology/facebook-mark-zuckerberg-political-ads.html" TargetMode="External"/><Relationship Id="rId4" Type="http://schemas.openxmlformats.org/officeDocument/2006/relationships/hyperlink" Target="https://www.cnbc.com/2019/11/15/twitter-unveils-new-political-ad-policy.htm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2020campaigntracker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2020campaigntracker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interactive/2019/10/14/us/politics/democrats-political-facebook-ads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fivethirtyeight.com/2020-campaign-ads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nytimes.com/2020/01/30/us/politics/bloomberg-trump-super-bowl-ads.html" TargetMode="External"/><Relationship Id="rId4" Type="http://schemas.openxmlformats.org/officeDocument/2006/relationships/hyperlink" Target="https://www.nytimes.com/2020/01/07/us/politics/bloomberg-trump-super-bowl-ad.html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interactive/2019/10/14/us/politics/democrats-political-facebook-ads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2020campaigntracker.com/" TargetMode="Externa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evadacurrent.com/2020/01/06/klobuchar-makes-moderately-late-push-in-nevada/" TargetMode="External"/><Relationship Id="rId3" Type="http://schemas.openxmlformats.org/officeDocument/2006/relationships/hyperlink" Target="https://www.cnn.com/2020/01/11/politics/buttigieg-nevada-2020-election/index.html" TargetMode="External"/><Relationship Id="rId7" Type="http://schemas.openxmlformats.org/officeDocument/2006/relationships/hyperlink" Target="https://www.wmur.com/article/nh-primary-source-in-show-of-commitment-to-nh-klobuchar-campaign-to-open-five-field-offices/2885100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ang2020.com/blog/andrew-yang-expands-new-hampshire-operations/" TargetMode="External"/><Relationship Id="rId11" Type="http://schemas.openxmlformats.org/officeDocument/2006/relationships/hyperlink" Target="https://fivethirtyeight.com/features/inside-the-field-offices-of-the-iowa-caucuses/" TargetMode="External"/><Relationship Id="rId5" Type="http://schemas.openxmlformats.org/officeDocument/2006/relationships/hyperlink" Target="https://www.nytimes.com/2019/12/04/us/politics/pete-buttigieg-campaign-black-voters.html" TargetMode="External"/><Relationship Id="rId10" Type="http://schemas.openxmlformats.org/officeDocument/2006/relationships/hyperlink" Target="https://thenevadaindependent.com/article/after-close-to-a-year-on-the-ground-democratic-presidential-campaigns-enter-home-stretch-as-nevadas-caucus-nears" TargetMode="External"/><Relationship Id="rId4" Type="http://schemas.openxmlformats.org/officeDocument/2006/relationships/hyperlink" Target="https://www.wmur.com/article/in-nh-expansion-buttigieg-campaign-to-open-12-offices-hires-16-new-organizers/28890360" TargetMode="External"/><Relationship Id="rId9" Type="http://schemas.openxmlformats.org/officeDocument/2006/relationships/hyperlink" Target="http://www.startribune.com/how-amy-klobuchar-s-campaign-is-doing-by-the-numbers/506439261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interactive/2020/02/03/us/politics/2020-iowa-caucus-date-time.html?action=click&amp;module=Top%20Stories&amp;pgtype=Homepag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lizabethwarren.com/offices#iowa" TargetMode="External"/><Relationship Id="rId5" Type="http://schemas.openxmlformats.org/officeDocument/2006/relationships/hyperlink" Target="https://thehill.com/homenews/campaign/475738-yang-iowa-is-not-make-or-break-for-my-campaign" TargetMode="External"/><Relationship Id="rId4" Type="http://schemas.openxmlformats.org/officeDocument/2006/relationships/hyperlink" Target="https://thehill.com/homenews/campaign/472887-klobuchar-campaign-to-double-field-offices-in-iowa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2020-election-candidates-social-media-63fd3617-3d17-4790-8180-b35bc7aca51f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“2020 Campaign Tracker,” Bully Pulpit Interactive, accessed February</a:t>
            </a:r>
            <a:r>
              <a:rPr lang="en-US" baseline="0" dirty="0" smtClean="0"/>
              <a:t> 6, 2020,</a:t>
            </a:r>
            <a:endParaRPr lang="en-US" dirty="0" smtClean="0"/>
          </a:p>
          <a:p>
            <a:pPr rtl="0"/>
            <a:r>
              <a:rPr lang="en-US" dirty="0" smtClean="0">
                <a:hlinkClick r:id="rId3"/>
              </a:rPr>
              <a:t>Https://2020campaigntracker.com/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94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Kaley </a:t>
            </a:r>
            <a:r>
              <a:rPr lang="en-US" dirty="0" err="1" smtClean="0"/>
              <a:t>Leetaru</a:t>
            </a:r>
            <a:r>
              <a:rPr lang="en-US" dirty="0" smtClean="0"/>
              <a:t>, “Bloomberg, </a:t>
            </a:r>
            <a:r>
              <a:rPr lang="en-US" dirty="0" err="1" smtClean="0"/>
              <a:t>Buttigieg</a:t>
            </a:r>
            <a:r>
              <a:rPr lang="en-US" dirty="0" smtClean="0"/>
              <a:t> Rise Toward the Top in Media Mentions,” </a:t>
            </a:r>
            <a:r>
              <a:rPr lang="en-US" i="1" dirty="0" smtClean="0"/>
              <a:t>Real Clear</a:t>
            </a:r>
            <a:r>
              <a:rPr lang="en-US" i="1" baseline="0" dirty="0" smtClean="0"/>
              <a:t> Politics</a:t>
            </a:r>
            <a:r>
              <a:rPr lang="en-US" baseline="0" dirty="0" smtClean="0"/>
              <a:t>, November 26, 2019, </a:t>
            </a:r>
          </a:p>
          <a:p>
            <a:r>
              <a:rPr lang="en-US" dirty="0" smtClean="0">
                <a:hlinkClick r:id="rId3"/>
              </a:rPr>
              <a:t>https://www.realclearpolitics.com/articles/2019/11/26/bloomberg_buttigieg_rise_toward_the_top_in_media_mentions_141815.html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87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Kaley </a:t>
            </a:r>
            <a:r>
              <a:rPr lang="en-US" dirty="0" err="1" smtClean="0"/>
              <a:t>Leetaru</a:t>
            </a:r>
            <a:r>
              <a:rPr lang="en-US" dirty="0" smtClean="0"/>
              <a:t>, “Bloomberg, </a:t>
            </a:r>
            <a:r>
              <a:rPr lang="en-US" dirty="0" err="1" smtClean="0"/>
              <a:t>Buttigieg</a:t>
            </a:r>
            <a:r>
              <a:rPr lang="en-US" dirty="0" smtClean="0"/>
              <a:t> Rise Toward the Top in Media Mentions,” Real Clear</a:t>
            </a:r>
            <a:r>
              <a:rPr lang="en-US" baseline="0" dirty="0" smtClean="0"/>
              <a:t> Politics, November 26, 2019,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https://www.realclearpolitics.com/articles/2019/08/22/ranking_the_2020_democratic_candidates_by_media_coverage.html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40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r>
              <a:rPr lang="en-US" dirty="0" smtClean="0"/>
              <a:t>Mark Travers,</a:t>
            </a:r>
            <a:r>
              <a:rPr lang="en-US" baseline="0" dirty="0" smtClean="0"/>
              <a:t> “Campaign 2020: Who Is Winning On Twitter? (Revealed In 6 Graphs),” Forbes, October 3, 2019, </a:t>
            </a:r>
          </a:p>
          <a:p>
            <a:r>
              <a:rPr lang="en-US" dirty="0" smtClean="0">
                <a:hlinkClick r:id="rId3"/>
              </a:rPr>
              <a:t>https://www.forbes.com/sites/traversmark/2019/10/03/campaign-2020-who-is-winning-on-twitter-revealed-in-6-graphs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Michael </a:t>
            </a:r>
            <a:r>
              <a:rPr lang="en-US" dirty="0" err="1" smtClean="0"/>
              <a:t>Tauberg</a:t>
            </a:r>
            <a:r>
              <a:rPr lang="en-US" dirty="0" smtClean="0"/>
              <a:t>, “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2020 Candidate is the Best at Twitter?,” Towards Data Science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Medium, May 30, 2019,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4"/>
              </a:rPr>
              <a:t>https://towardsdatascience.com/which-2020-candidate-is-the-best-at-twitter-fd083d13fb4e</a:t>
            </a:r>
            <a:r>
              <a:rPr lang="en-US" dirty="0" smtClean="0"/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46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 Taylor, “Instagram is Gen Z's go-to source of political news — and it's already having an impact on the 2020 election,”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Insider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July 1, 2019,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https://www.businessinsider.com/gen-z-gets-its-political-news-from-instagram-accounts-2019-6</a:t>
            </a:r>
            <a:r>
              <a:rPr lang="en-US" dirty="0" smtClean="0"/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Jason Silverstein, “Instagram could be biggest target for disinformation in 2020 election,”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CBS News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September 3, 2019, </a:t>
            </a:r>
          </a:p>
          <a:p>
            <a:r>
              <a:rPr lang="en-US" dirty="0" smtClean="0">
                <a:hlinkClick r:id="rId4"/>
              </a:rPr>
              <a:t>https://www.cbsnews.com/news/instagram-could-be-biggest-target-for-disinformation-in-2020-election/</a:t>
            </a:r>
            <a:r>
              <a:rPr lang="en-US" dirty="0" smtClean="0"/>
              <a:t>.  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Katherine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Gypson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“Will Instagram Stories Sway 2020 Voters?,” 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of America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May 7, 2019, </a:t>
            </a:r>
          </a:p>
          <a:p>
            <a:r>
              <a:rPr lang="en-US" dirty="0" smtClean="0">
                <a:hlinkClick r:id="rId5"/>
              </a:rPr>
              <a:t>https://www.voanews.com/usa/us-politics/will-instagram-stories-sway-2020-voters</a:t>
            </a:r>
            <a:r>
              <a:rPr lang="en-US" dirty="0" smtClean="0"/>
              <a:t>. 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Verhovek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“In the 2020 campaign, candidate social media posts of visits to the dentist, enjoying a beer and more pull back the curtain,”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ABC News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Jan 11, 2019, </a:t>
            </a:r>
          </a:p>
          <a:p>
            <a:r>
              <a:rPr lang="en-US" dirty="0" smtClean="0">
                <a:hlinkClick r:id="rId6"/>
              </a:rPr>
              <a:t>https://abcnews.go.com/Politics/2020-campaign-candidate-social-media-posts-visits-dentist/story?id=60311500</a:t>
            </a:r>
            <a:r>
              <a:rPr lang="en-US" dirty="0" smtClean="0"/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64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r>
              <a:rPr lang="en-US" dirty="0" smtClean="0"/>
              <a:t>Nick Clegg, “Facebook, Elections and Political Speech,” Facebook,</a:t>
            </a:r>
            <a:r>
              <a:rPr lang="en-US" baseline="0" dirty="0" smtClean="0"/>
              <a:t> September 24, 2019, </a:t>
            </a:r>
            <a:r>
              <a:rPr lang="en-US" dirty="0" smtClean="0">
                <a:hlinkClick r:id="rId3"/>
              </a:rPr>
              <a:t>https://about.fb.com/news/2019/09/elections-and-political-speech/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Lauren </a:t>
            </a:r>
            <a:r>
              <a:rPr lang="en-US" dirty="0" err="1" smtClean="0"/>
              <a:t>Feiner</a:t>
            </a:r>
            <a:r>
              <a:rPr lang="en-US" dirty="0" smtClean="0"/>
              <a:t> and Megan Graham, “Twitter unveils final details for political ad ban, but it’s still looking murky,” CNBC, November</a:t>
            </a:r>
            <a:r>
              <a:rPr lang="en-US" baseline="0" dirty="0" smtClean="0"/>
              <a:t> 15, 2019, </a:t>
            </a:r>
            <a:r>
              <a:rPr lang="en-US" dirty="0" smtClean="0">
                <a:hlinkClick r:id="rId4"/>
              </a:rPr>
              <a:t>https://www.cnbc.com/2019/11/15/twitter-unveils-new-political-ad-policy.html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Mike</a:t>
            </a:r>
            <a:r>
              <a:rPr lang="en-US" baseline="0" dirty="0" smtClean="0"/>
              <a:t> Isaac, “Dissent Erupts at Facebook Over Hands-Off Stance on Political Ads,” New York Times, October 29, 2019, </a:t>
            </a:r>
            <a:r>
              <a:rPr lang="en-US" dirty="0" smtClean="0">
                <a:hlinkClick r:id="rId5"/>
              </a:rPr>
              <a:t>https://www.nytimes.com/2019/10/28/technology/facebook-mark-zuckerberg-political-ads.html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9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“2020 Campaign Tracker,” Bully Pulpit Interactive, accessed February 6, 2020,</a:t>
            </a:r>
          </a:p>
          <a:p>
            <a:pPr rtl="0"/>
            <a:r>
              <a:rPr lang="en-US" dirty="0" smtClean="0">
                <a:hlinkClick r:id="rId3"/>
              </a:rPr>
              <a:t>Https://2020campaigntracker.com/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6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“2020 Campaign Tracker,” Bully Pulpit Interactive, accessed February</a:t>
            </a:r>
            <a:r>
              <a:rPr lang="en-US" baseline="0" dirty="0" smtClean="0"/>
              <a:t> 6, 2020,</a:t>
            </a:r>
            <a:endParaRPr lang="en-US" dirty="0" smtClean="0"/>
          </a:p>
          <a:p>
            <a:pPr rtl="0"/>
            <a:r>
              <a:rPr lang="en-US" dirty="0" smtClean="0">
                <a:hlinkClick r:id="rId3"/>
              </a:rPr>
              <a:t>https://2020campaigntracker.com/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7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Shane Goldmacher, </a:t>
            </a:r>
            <a:r>
              <a:rPr lang="en-US" dirty="0" err="1" smtClean="0"/>
              <a:t>Quoctrung</a:t>
            </a:r>
            <a:r>
              <a:rPr lang="en-US" dirty="0" smtClean="0"/>
              <a:t> Bui, “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Political Ads: What the 2020 Candidates’ Campaign Spending Reveals,”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New York Times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October 14, 2019,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https://www.nytimes.com/interactive/2019/10/14/us/politics/democrats-political-facebook-ads.html</a:t>
            </a:r>
            <a:r>
              <a:rPr lang="en-US" dirty="0" smtClean="0"/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21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Aaron </a:t>
            </a:r>
            <a:r>
              <a:rPr lang="en-US" dirty="0" err="1" smtClean="0"/>
              <a:t>Bycoffe</a:t>
            </a:r>
            <a:r>
              <a:rPr lang="en-US" dirty="0" smtClean="0"/>
              <a:t>, “Tracking Every Presidential Candidate’s TV Ad Buys,” </a:t>
            </a:r>
            <a:r>
              <a:rPr lang="en-US" i="1" dirty="0" smtClean="0"/>
              <a:t>FiveThirtyEight</a:t>
            </a:r>
            <a:r>
              <a:rPr lang="en-US" dirty="0" smtClean="0"/>
              <a:t>,</a:t>
            </a:r>
            <a:r>
              <a:rPr lang="en-US" baseline="0" dirty="0" smtClean="0"/>
              <a:t> updated February 5, 2020,</a:t>
            </a:r>
          </a:p>
          <a:p>
            <a:r>
              <a:rPr lang="en-US" dirty="0" smtClean="0">
                <a:hlinkClick r:id="rId3"/>
              </a:rPr>
              <a:t>https://projects.fivethirtyeight.com/2020-campaign-ads/#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Nick </a:t>
            </a:r>
            <a:r>
              <a:rPr lang="en-US" dirty="0" err="1" smtClean="0"/>
              <a:t>Corasaniti</a:t>
            </a:r>
            <a:r>
              <a:rPr lang="en-US" dirty="0" smtClean="0"/>
              <a:t>,</a:t>
            </a:r>
            <a:r>
              <a:rPr lang="en-US" baseline="0" dirty="0" smtClean="0"/>
              <a:t> “Bloomberg and Trump Buy Super Bowl Ads at $10 Million Each,” </a:t>
            </a:r>
            <a:r>
              <a:rPr lang="en-US" i="1" baseline="0" dirty="0" smtClean="0"/>
              <a:t>The New York Times</a:t>
            </a:r>
            <a:r>
              <a:rPr lang="en-US" baseline="0" dirty="0" smtClean="0"/>
              <a:t>, January 7, 2020,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https://www.nytimes.com/2020/01/07/us/politics/bloomberg-trump-super-bowl-ad.html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Nick </a:t>
            </a:r>
            <a:r>
              <a:rPr lang="en-US" dirty="0" err="1" smtClean="0"/>
              <a:t>Corasaniti</a:t>
            </a:r>
            <a:r>
              <a:rPr lang="en-US" dirty="0" smtClean="0"/>
              <a:t>,</a:t>
            </a:r>
            <a:r>
              <a:rPr lang="en-US" baseline="0" dirty="0" smtClean="0"/>
              <a:t> “Watch Bloomberg and Trump’s Very Different Super Bowl Ads,” </a:t>
            </a:r>
            <a:r>
              <a:rPr lang="en-US" i="1" baseline="0" dirty="0" smtClean="0"/>
              <a:t>The New York Times</a:t>
            </a:r>
            <a:r>
              <a:rPr lang="en-US" baseline="0" dirty="0" smtClean="0"/>
              <a:t>, January 30, 2020,</a:t>
            </a:r>
          </a:p>
          <a:p>
            <a:r>
              <a:rPr lang="en-US" dirty="0" smtClean="0">
                <a:hlinkClick r:id="rId5"/>
              </a:rPr>
              <a:t>https://www.nytimes.com/2020/01/30/us/politics/bloomberg-trump-super-bowl-ads.html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9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Shane </a:t>
            </a:r>
            <a:r>
              <a:rPr lang="en-US" dirty="0" err="1" smtClean="0"/>
              <a:t>Goldmacher</a:t>
            </a:r>
            <a:r>
              <a:rPr lang="en-US" dirty="0" smtClean="0"/>
              <a:t>, </a:t>
            </a:r>
            <a:r>
              <a:rPr lang="en-US" dirty="0" err="1" smtClean="0"/>
              <a:t>Quoctrung</a:t>
            </a:r>
            <a:r>
              <a:rPr lang="en-US" dirty="0" smtClean="0"/>
              <a:t> Bui, “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Political Ads: What the 2020 Candidates’ Campaign Spending Reveals,”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New York Times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October 14, 2019,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https://www.nytimes.com/interactive/2019/10/14/us/politics/democrats-political-facebook-ads.html</a:t>
            </a:r>
            <a:r>
              <a:rPr lang="en-US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dirty="0" smtClean="0"/>
              <a:t>“2020 Campaign Tracker,” Bully Pulpit Interactive, accessed January 13, 2020, </a:t>
            </a:r>
          </a:p>
          <a:p>
            <a:pPr rtl="0"/>
            <a:r>
              <a:rPr lang="en-US" dirty="0" smtClean="0">
                <a:hlinkClick r:id="rId4"/>
              </a:rPr>
              <a:t>https://2020campaigntracker.com/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61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 </a:t>
            </a:r>
            <a:r>
              <a:rPr lang="en-US" dirty="0" err="1" smtClean="0"/>
              <a:t>Merica</a:t>
            </a:r>
            <a:r>
              <a:rPr lang="en-US" dirty="0" smtClean="0"/>
              <a:t>, “</a:t>
            </a:r>
            <a:r>
              <a:rPr lang="en-US" dirty="0" err="1" smtClean="0"/>
              <a:t>Buttigieg's</a:t>
            </a:r>
            <a:r>
              <a:rPr lang="en-US" dirty="0" smtClean="0"/>
              <a:t> operation in Nevada is ready. Will it matter in 2020?,” </a:t>
            </a:r>
            <a:r>
              <a:rPr lang="en-US" i="1" dirty="0" smtClean="0"/>
              <a:t>CNN</a:t>
            </a:r>
            <a:r>
              <a:rPr lang="en-US" dirty="0" smtClean="0"/>
              <a:t>, January 11, 2020, </a:t>
            </a:r>
          </a:p>
          <a:p>
            <a:r>
              <a:rPr lang="en-US" dirty="0" smtClean="0">
                <a:hlinkClick r:id="rId3"/>
              </a:rPr>
              <a:t>https://www.cnn.com/2020/01/11/politics/buttigieg-nevada-2020-election/index.html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DiStaso</a:t>
            </a:r>
            <a:r>
              <a:rPr lang="en-US" dirty="0" smtClean="0"/>
              <a:t>,</a:t>
            </a:r>
            <a:r>
              <a:rPr lang="en-US" baseline="0" dirty="0" smtClean="0"/>
              <a:t> “In NH expansion, </a:t>
            </a:r>
            <a:r>
              <a:rPr lang="en-US" baseline="0" dirty="0" err="1" smtClean="0"/>
              <a:t>Buttigieg</a:t>
            </a:r>
            <a:r>
              <a:rPr lang="en-US" baseline="0" dirty="0" smtClean="0"/>
              <a:t> campaign to open 12 offices, hires 16 new organizers,” </a:t>
            </a:r>
            <a:r>
              <a:rPr lang="en-US" i="1" baseline="0" dirty="0" smtClean="0"/>
              <a:t>WMUR</a:t>
            </a:r>
            <a:r>
              <a:rPr lang="en-US" baseline="0" dirty="0" smtClean="0"/>
              <a:t>, September 2, 2019,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https://www.wmur.com/article/in-nh-expansion-buttigieg-campaign-to-open-12-offices-hires-16-new-organizers/28890360#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Reid Epstein, “What Happened When Pete </a:t>
            </a:r>
            <a:r>
              <a:rPr lang="en-US" dirty="0" err="1" smtClean="0"/>
              <a:t>Buttigieg</a:t>
            </a:r>
            <a:r>
              <a:rPr lang="en-US" dirty="0" smtClean="0"/>
              <a:t> Toured the South to Meet Black Voters,” </a:t>
            </a:r>
            <a:r>
              <a:rPr lang="en-US" i="1" dirty="0" smtClean="0"/>
              <a:t>The New York Times</a:t>
            </a:r>
            <a:r>
              <a:rPr lang="en-US" dirty="0" smtClean="0"/>
              <a:t>, December 4, 2019,</a:t>
            </a:r>
          </a:p>
          <a:p>
            <a:r>
              <a:rPr lang="en-US" dirty="0" smtClean="0">
                <a:hlinkClick r:id="rId5"/>
              </a:rPr>
              <a:t>https://www.nytimes.com/2019/12/04/us/politics/pete-buttigieg-campaign-black-voters.html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“Andrew Yang Expands New Hampshire Operations,” Yang 2020, December</a:t>
            </a:r>
            <a:r>
              <a:rPr lang="en-US" baseline="0" dirty="0" smtClean="0"/>
              <a:t> 9, 2019.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https://www.yang2020.com/blog/andrew-yang-expands-new-hampshire-operations/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DiStaso</a:t>
            </a:r>
            <a:r>
              <a:rPr lang="en-US" dirty="0" smtClean="0"/>
              <a:t>, “NH Primary Source: In show of commitment to NH, Klobuchar campaign to open five field offices,” </a:t>
            </a:r>
            <a:r>
              <a:rPr lang="en-US" i="1" dirty="0" smtClean="0"/>
              <a:t>WMUR</a:t>
            </a:r>
            <a:r>
              <a:rPr lang="en-US" dirty="0" smtClean="0"/>
              <a:t>, August 29, 2019,</a:t>
            </a:r>
            <a:r>
              <a:rPr lang="en-US" baseline="0" dirty="0" smtClean="0"/>
              <a:t> </a:t>
            </a:r>
          </a:p>
          <a:p>
            <a:r>
              <a:rPr lang="en-US" dirty="0" smtClean="0">
                <a:hlinkClick r:id="rId7"/>
              </a:rPr>
              <a:t>https://www.wmur.com/article/nh-primary-source-in-show-of-commitment-to-nh-klobuchar-campaign-to-open-five-field-offices/28851005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April Corbin </a:t>
            </a:r>
            <a:r>
              <a:rPr lang="en-US" dirty="0" err="1" smtClean="0"/>
              <a:t>Girnus</a:t>
            </a:r>
            <a:r>
              <a:rPr lang="en-US" dirty="0" smtClean="0"/>
              <a:t>, “Klobuchar makes moderately late push in Nevada,” </a:t>
            </a:r>
            <a:r>
              <a:rPr lang="en-US" i="1" dirty="0" smtClean="0"/>
              <a:t>Nevada Current</a:t>
            </a:r>
            <a:r>
              <a:rPr lang="en-US" dirty="0" smtClean="0"/>
              <a:t>,</a:t>
            </a:r>
            <a:r>
              <a:rPr lang="en-US" baseline="0" dirty="0" smtClean="0"/>
              <a:t> January 6, 2020,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https://www.nevadacurrent.com/2020/01/06/klobuchar-makes-moderately-late-push-in-nevada/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Jeff </a:t>
            </a:r>
            <a:r>
              <a:rPr lang="en-US" dirty="0" err="1" smtClean="0"/>
              <a:t>Hargarten</a:t>
            </a:r>
            <a:r>
              <a:rPr lang="en-US" dirty="0" smtClean="0"/>
              <a:t>, Torey Van </a:t>
            </a:r>
            <a:r>
              <a:rPr lang="en-US" dirty="0" err="1" smtClean="0"/>
              <a:t>Oot</a:t>
            </a:r>
            <a:r>
              <a:rPr lang="en-US" dirty="0" smtClean="0"/>
              <a:t>, “How Amy Klobuchar's campaign is doing, by the numbers,” </a:t>
            </a:r>
            <a:r>
              <a:rPr lang="en-US" i="1" dirty="0" smtClean="0"/>
              <a:t>Star Tribune</a:t>
            </a:r>
            <a:r>
              <a:rPr lang="en-US" dirty="0" smtClean="0"/>
              <a:t>,</a:t>
            </a:r>
            <a:r>
              <a:rPr lang="en-US" baseline="0" dirty="0" smtClean="0"/>
              <a:t> January 28, 2020,</a:t>
            </a:r>
          </a:p>
          <a:p>
            <a:r>
              <a:rPr lang="en-US" dirty="0" smtClean="0">
                <a:hlinkClick r:id="rId9"/>
              </a:rPr>
              <a:t>http://www.startribune.com/how-amy-klobuchar-s-campaign-is-doing-by-the-numbers/506439261/</a:t>
            </a:r>
            <a:r>
              <a:rPr lang="en-US" dirty="0" smtClean="0"/>
              <a:t>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Megan </a:t>
            </a:r>
            <a:r>
              <a:rPr lang="en-US" baseline="0" dirty="0" err="1" smtClean="0"/>
              <a:t>Messerly</a:t>
            </a:r>
            <a:r>
              <a:rPr lang="en-US" baseline="0" dirty="0" smtClean="0"/>
              <a:t>, “After close to a year on the ground, Democratic presidential campaigns enter home stretch as Nevada’s caucus nears,” </a:t>
            </a:r>
            <a:r>
              <a:rPr lang="en-US" i="1" baseline="0" dirty="0" smtClean="0"/>
              <a:t>The Nevada Independent</a:t>
            </a:r>
            <a:r>
              <a:rPr lang="en-US" baseline="0" dirty="0" smtClean="0"/>
              <a:t>, January 12, 2020, </a:t>
            </a:r>
          </a:p>
          <a:p>
            <a:r>
              <a:rPr lang="en-US" dirty="0" smtClean="0">
                <a:hlinkClick r:id="rId10"/>
              </a:rPr>
              <a:t>https://</a:t>
            </a:r>
            <a:r>
              <a:rPr lang="en-US" dirty="0" smtClean="0">
                <a:hlinkClick r:id="rId10"/>
              </a:rPr>
              <a:t>thenevadaindependent.com/article/after-close-to-a-year-on-the-ground-democratic-presidential-campaigns-enter-home-stretch-as-nevadas-caucus-nears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Nathaniel </a:t>
            </a:r>
            <a:r>
              <a:rPr lang="en-US" baseline="0" dirty="0" err="1" smtClean="0"/>
              <a:t>Rakich</a:t>
            </a:r>
            <a:r>
              <a:rPr lang="en-US" baseline="0" dirty="0" smtClean="0"/>
              <a:t>, “Inside The Field Offices Of The Iowa Caucuses,” </a:t>
            </a:r>
            <a:r>
              <a:rPr lang="en-US" i="1" baseline="0" dirty="0" smtClean="0"/>
              <a:t>FiveThirtyEight</a:t>
            </a:r>
            <a:r>
              <a:rPr lang="en-US" i="0" baseline="0" dirty="0" smtClean="0"/>
              <a:t>, January 27, 2020, </a:t>
            </a:r>
          </a:p>
          <a:p>
            <a:r>
              <a:rPr lang="en-US" dirty="0" smtClean="0">
                <a:hlinkClick r:id="rId11"/>
              </a:rPr>
              <a:t>https://fivethirtyeight.com/features/inside-the-field-offices-of-the-iowa-caucuses/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3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Reid</a:t>
            </a:r>
            <a:r>
              <a:rPr lang="en-US" baseline="0" dirty="0" smtClean="0"/>
              <a:t> J. Epstein, Adriana </a:t>
            </a:r>
            <a:r>
              <a:rPr lang="en-US" baseline="0" dirty="0" err="1" smtClean="0"/>
              <a:t>Ramic</a:t>
            </a:r>
            <a:r>
              <a:rPr lang="en-US" baseline="0" dirty="0" smtClean="0"/>
              <a:t>, “What’s at Stake in the Iowa Caucuses,” </a:t>
            </a:r>
            <a:r>
              <a:rPr lang="en-US" i="1" baseline="0" dirty="0" smtClean="0"/>
              <a:t>The New York Times</a:t>
            </a:r>
            <a:r>
              <a:rPr lang="en-US" baseline="0" dirty="0" smtClean="0"/>
              <a:t>, accessed February 5, 2020,</a:t>
            </a:r>
          </a:p>
          <a:p>
            <a:r>
              <a:rPr lang="en-US" dirty="0" smtClean="0">
                <a:hlinkClick r:id="rId3"/>
              </a:rPr>
              <a:t>https://www.nytimes.com/interactive/2020/02/03/us/politics/2020-iowa-caucus-date-time.html?action=click&amp;module=Top%20Stories&amp;pgtype=Homepage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Ta</a:t>
            </a:r>
            <a:r>
              <a:rPr lang="en-US" baseline="0" dirty="0" smtClean="0"/>
              <a:t>l Axelrod, “Klobuchar campaign plans to double field offices in Iowa,” The Hill, December 3, 2019, </a:t>
            </a:r>
          </a:p>
          <a:p>
            <a:r>
              <a:rPr lang="en-US" dirty="0" smtClean="0">
                <a:hlinkClick r:id="rId4"/>
              </a:rPr>
              <a:t>https://thehill.com/homenews/campaign/472887-klobuchar-campaign-to-double-field-offices-in-iowa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Rebecca </a:t>
            </a:r>
            <a:r>
              <a:rPr lang="en-US" dirty="0" err="1" smtClean="0"/>
              <a:t>Klar</a:t>
            </a:r>
            <a:r>
              <a:rPr lang="en-US" dirty="0" smtClean="0"/>
              <a:t>,</a:t>
            </a:r>
            <a:r>
              <a:rPr lang="en-US" baseline="0" dirty="0" smtClean="0"/>
              <a:t> “Yang: Iowa isn't 'make or break for my campaign‘,” The Hill, December 23, 2019, </a:t>
            </a:r>
          </a:p>
          <a:p>
            <a:r>
              <a:rPr lang="en-US" dirty="0" smtClean="0">
                <a:hlinkClick r:id="rId5"/>
              </a:rPr>
              <a:t>https://thehill.com/homenews/campaign/475738-yang-iowa-is-not-make-or-break-for-my-campaign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“Warren 2020,” Elizabethwarren.com, accessed February</a:t>
            </a:r>
            <a:r>
              <a:rPr lang="en-US" baseline="0" dirty="0" smtClean="0"/>
              <a:t> 5, 2020, </a:t>
            </a:r>
          </a:p>
          <a:p>
            <a:r>
              <a:rPr lang="en-US" dirty="0" smtClean="0">
                <a:hlinkClick r:id="rId6"/>
              </a:rPr>
              <a:t>https://elizabethwarren.com/offices#iowa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18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Neal Rothschild, “</a:t>
            </a:r>
            <a:r>
              <a:rPr lang="en-US" dirty="0" err="1" smtClean="0"/>
              <a:t>NewsWhip</a:t>
            </a:r>
            <a:r>
              <a:rPr lang="en-US" dirty="0" smtClean="0"/>
              <a:t> 2020 attention tracker: Sanders snatches attention lead from Biden ahead of Iowa,” </a:t>
            </a:r>
            <a:r>
              <a:rPr lang="en-US" i="1" dirty="0" err="1" smtClean="0"/>
              <a:t>Axios</a:t>
            </a:r>
            <a:r>
              <a:rPr lang="en-US" dirty="0" smtClean="0"/>
              <a:t>, February 1,</a:t>
            </a:r>
            <a:r>
              <a:rPr lang="en-US" baseline="0" dirty="0" smtClean="0"/>
              <a:t> 2020,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https://www.axios.com/2020-election-candidates-social-media-63fd3617-3d17-4790-8180-b35bc7aca51f.html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3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2020 media and advertising overview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>
                <a:latin typeface="+mj-lt"/>
                <a:ea typeface="MS PGothic" panose="020B0600070205080204" pitchFamily="34" charset="-128"/>
                <a:cs typeface="Georgia"/>
              </a:rPr>
              <a:t>An overview of media coverage, advertising trends, and social media usage of the 2020 presidential candidates</a:t>
            </a:r>
            <a:endParaRPr lang="en-US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+mj-lt"/>
                <a:ea typeface="MS PGothic" panose="020B0600070205080204" pitchFamily="34" charset="-128"/>
                <a:cs typeface="Georgia"/>
              </a:rPr>
              <a:t>February 7, 2020</a:t>
            </a: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 smtClean="0">
                <a:latin typeface="+mj-lt"/>
                <a:ea typeface="MS PGothic" panose="020B0600070205080204" pitchFamily="34" charset="-128"/>
                <a:cs typeface="Georgia"/>
              </a:rPr>
              <a:t>Yanelle Cruz Bonilla</a:t>
            </a:r>
            <a:endParaRPr lang="en-US" sz="1200" i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09712"/>
            <a:ext cx="8412480" cy="640080"/>
          </a:xfrm>
        </p:spPr>
        <p:txBody>
          <a:bodyPr/>
          <a:lstStyle/>
          <a:p>
            <a:r>
              <a:rPr lang="en-US" dirty="0" smtClean="0"/>
              <a:t>Senator Warren has the highest number of field offices in all four early primary states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65928"/>
              </p:ext>
            </p:extLst>
          </p:nvPr>
        </p:nvGraphicFramePr>
        <p:xfrm>
          <a:off x="546546" y="1812803"/>
          <a:ext cx="7886700" cy="4141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038" y="621175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Sources: CNN, New York Times, WMUR, Nevada Current, The Nevada Independent, Warren 2020, Biden 2020, Bernie 2020, Steyer 2020, </a:t>
            </a:r>
            <a:r>
              <a:rPr lang="en-US" sz="700" dirty="0" smtClean="0">
                <a:solidFill>
                  <a:schemeClr val="bg2"/>
                </a:solidFill>
              </a:rPr>
              <a:t>FiveThirtyEight. 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5, 2020</a:t>
            </a:r>
            <a:endParaRPr lang="en-US" sz="7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1620" y="1721630"/>
            <a:ext cx="4057428" cy="31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Iowa   </a:t>
            </a:r>
            <a:r>
              <a:rPr lang="en-US" altLang="en-US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 smtClean="0">
                <a:latin typeface="Verdana"/>
                <a:cs typeface="Verdana"/>
              </a:rPr>
              <a:t>New Hampshire   </a:t>
            </a:r>
            <a:r>
              <a:rPr lang="en-US" altLang="en-US" sz="1000" b="1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South Carolina  </a:t>
            </a:r>
            <a:r>
              <a:rPr lang="en-US" alt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Nevada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43277" y="5843224"/>
            <a:ext cx="7081839" cy="253916"/>
            <a:chOff x="844172" y="5747766"/>
            <a:chExt cx="7179267" cy="253916"/>
          </a:xfrm>
        </p:grpSpPr>
        <p:sp>
          <p:nvSpPr>
            <p:cNvPr id="3" name="TextBox 2"/>
            <p:cNvSpPr txBox="1"/>
            <p:nvPr/>
          </p:nvSpPr>
          <p:spPr>
            <a:xfrm>
              <a:off x="844172" y="5747766"/>
              <a:ext cx="75180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Total: </a:t>
              </a:r>
              <a:r>
                <a:rPr lang="en-US" sz="1000" dirty="0" smtClean="0"/>
                <a:t>62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56997" y="5747766"/>
              <a:ext cx="68735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Total: </a:t>
              </a:r>
              <a:r>
                <a:rPr lang="en-US" sz="1000" dirty="0" smtClean="0"/>
                <a:t>61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05375" y="5747766"/>
              <a:ext cx="7739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Total: </a:t>
              </a:r>
              <a:r>
                <a:rPr lang="en-US" sz="1000" dirty="0" smtClean="0"/>
                <a:t>55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40370" y="5747766"/>
              <a:ext cx="69985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Total: </a:t>
              </a:r>
              <a:r>
                <a:rPr lang="en-US" sz="1000" dirty="0" smtClean="0"/>
                <a:t>49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01244" y="5747766"/>
              <a:ext cx="76526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Total: </a:t>
              </a:r>
              <a:r>
                <a:rPr lang="en-US" sz="1000" dirty="0" smtClean="0"/>
                <a:t>24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27525" y="5747766"/>
              <a:ext cx="69591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Total: </a:t>
              </a:r>
              <a:r>
                <a:rPr lang="en-US" sz="1000" dirty="0" smtClean="0"/>
                <a:t>17</a:t>
              </a:r>
              <a:endParaRPr lang="en-US" sz="1000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388467"/>
            <a:ext cx="6920262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Early primary states field offices as of Feb. 6, 2020, by candidate</a:t>
            </a:r>
            <a:endParaRPr lang="en-US" alt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116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204" y="710400"/>
            <a:ext cx="8412480" cy="640080"/>
          </a:xfrm>
        </p:spPr>
        <p:txBody>
          <a:bodyPr/>
          <a:lstStyle/>
          <a:p>
            <a:r>
              <a:rPr lang="en-US" dirty="0" smtClean="0"/>
              <a:t>Andrew Yang spent the most days in Iowa, while former VP Biden has the highest number of field offices in the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038" y="621175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The New York Times, The Hill.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5, 2020</a:t>
            </a:r>
            <a:endParaRPr lang="en-US" sz="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68416" y="1551289"/>
            <a:ext cx="4050461" cy="1046145"/>
            <a:chOff x="483832" y="1499092"/>
            <a:chExt cx="4050461" cy="1046145"/>
          </a:xfrm>
        </p:grpSpPr>
        <p:grpSp>
          <p:nvGrpSpPr>
            <p:cNvPr id="43" name="Group 42"/>
            <p:cNvGrpSpPr/>
            <p:nvPr/>
          </p:nvGrpSpPr>
          <p:grpSpPr>
            <a:xfrm>
              <a:off x="483832" y="1499092"/>
              <a:ext cx="4050461" cy="1046145"/>
              <a:chOff x="508967" y="1582118"/>
              <a:chExt cx="4050461" cy="104614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508967" y="1582118"/>
                <a:ext cx="4050461" cy="1046145"/>
              </a:xfrm>
              <a:prstGeom prst="roundRect">
                <a:avLst>
                  <a:gd name="adj" fmla="val 1090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71350" y="1645733"/>
                <a:ext cx="3670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Former Vice President Joe Biden</a:t>
                </a:r>
                <a:endParaRPr lang="en-US" sz="12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82567" y="1930469"/>
                <a:ext cx="210042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58 days </a:t>
                </a:r>
                <a:r>
                  <a:rPr lang="en-US" sz="1100" dirty="0" smtClean="0"/>
                  <a:t>spent in Iowa</a:t>
                </a:r>
              </a:p>
              <a:p>
                <a:r>
                  <a:rPr lang="en-US" sz="1100" b="1" dirty="0" smtClean="0"/>
                  <a:t>27 campaign offices</a:t>
                </a:r>
                <a:r>
                  <a:rPr lang="en-US" sz="1100" dirty="0" smtClean="0"/>
                  <a:t> in Iowa</a:t>
                </a:r>
              </a:p>
              <a:p>
                <a:r>
                  <a:rPr lang="en-US" sz="1100" b="1" dirty="0" smtClean="0"/>
                  <a:t>$4.9 million </a:t>
                </a:r>
                <a:r>
                  <a:rPr lang="en-US" sz="1100" dirty="0" smtClean="0"/>
                  <a:t>spent on TV ads</a:t>
                </a: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679670" y="1834592"/>
              <a:ext cx="183281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22% </a:t>
              </a:r>
              <a:r>
                <a:rPr lang="en-US" sz="1100" dirty="0"/>
                <a:t>Iowa polling average</a:t>
              </a:r>
            </a:p>
            <a:p>
              <a:r>
                <a:rPr lang="en-US" sz="1100" b="1" dirty="0"/>
                <a:t>27% </a:t>
              </a:r>
              <a:r>
                <a:rPr lang="en-US" sz="1100" dirty="0"/>
                <a:t>National polling average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47203" y="1541523"/>
            <a:ext cx="4050461" cy="1055911"/>
            <a:chOff x="4662619" y="1489326"/>
            <a:chExt cx="4050461" cy="1055911"/>
          </a:xfrm>
        </p:grpSpPr>
        <p:grpSp>
          <p:nvGrpSpPr>
            <p:cNvPr id="44" name="Group 43"/>
            <p:cNvGrpSpPr/>
            <p:nvPr/>
          </p:nvGrpSpPr>
          <p:grpSpPr>
            <a:xfrm>
              <a:off x="4662619" y="1489326"/>
              <a:ext cx="4050461" cy="1055911"/>
              <a:chOff x="-870761" y="1611111"/>
              <a:chExt cx="3917749" cy="1055911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-870761" y="1611111"/>
                <a:ext cx="3917749" cy="1055911"/>
              </a:xfrm>
              <a:prstGeom prst="roundRect">
                <a:avLst>
                  <a:gd name="adj" fmla="val 10901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-803763" y="1688908"/>
                <a:ext cx="375648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Senator Bernie Sanders</a:t>
                </a:r>
                <a:endParaRPr lang="en-US" sz="1200" b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-826245" y="1956377"/>
                <a:ext cx="2315426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58 days </a:t>
                </a:r>
                <a:r>
                  <a:rPr lang="en-US" sz="1100" dirty="0" smtClean="0"/>
                  <a:t>spent in Iowa</a:t>
                </a:r>
              </a:p>
              <a:p>
                <a:r>
                  <a:rPr lang="en-US" sz="1100" b="1" dirty="0" smtClean="0"/>
                  <a:t>21 campaign offices</a:t>
                </a:r>
                <a:r>
                  <a:rPr lang="en-US" sz="1100" dirty="0" smtClean="0"/>
                  <a:t> in Iowa</a:t>
                </a:r>
              </a:p>
              <a:p>
                <a:r>
                  <a:rPr lang="en-US" sz="1100" b="1" dirty="0" smtClean="0"/>
                  <a:t>$10.1 million </a:t>
                </a:r>
                <a:r>
                  <a:rPr lang="en-US" sz="1100" dirty="0" smtClean="0"/>
                  <a:t>spent on TV ads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907847" y="1847443"/>
              <a:ext cx="180523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22% </a:t>
              </a:r>
              <a:r>
                <a:rPr lang="en-US" sz="1100" dirty="0"/>
                <a:t>Iowa polling average</a:t>
              </a:r>
            </a:p>
            <a:p>
              <a:r>
                <a:rPr lang="en-US" sz="1100" b="1" dirty="0"/>
                <a:t>24% </a:t>
              </a:r>
              <a:r>
                <a:rPr lang="en-US" sz="1100" dirty="0"/>
                <a:t>National polling average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8416" y="2721653"/>
            <a:ext cx="4050461" cy="1046145"/>
            <a:chOff x="483832" y="1499092"/>
            <a:chExt cx="4050461" cy="1046145"/>
          </a:xfrm>
        </p:grpSpPr>
        <p:grpSp>
          <p:nvGrpSpPr>
            <p:cNvPr id="39" name="Group 38"/>
            <p:cNvGrpSpPr/>
            <p:nvPr/>
          </p:nvGrpSpPr>
          <p:grpSpPr>
            <a:xfrm>
              <a:off x="483832" y="1499092"/>
              <a:ext cx="4050461" cy="1046145"/>
              <a:chOff x="508967" y="1582118"/>
              <a:chExt cx="4050461" cy="1046145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508967" y="1582118"/>
                <a:ext cx="4050461" cy="1046145"/>
              </a:xfrm>
              <a:prstGeom prst="roundRect">
                <a:avLst>
                  <a:gd name="adj" fmla="val 10901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1350" y="1645733"/>
                <a:ext cx="3670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Senator Elizabeth Warren</a:t>
                </a:r>
                <a:endParaRPr lang="en-US" sz="1200" b="1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43024" y="1917618"/>
                <a:ext cx="217402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56 days </a:t>
                </a:r>
                <a:r>
                  <a:rPr lang="en-US" sz="1100" dirty="0" smtClean="0"/>
                  <a:t>spent in Iowa</a:t>
                </a:r>
              </a:p>
              <a:p>
                <a:r>
                  <a:rPr lang="en-US" sz="1100" b="1" dirty="0" smtClean="0"/>
                  <a:t>26 campaign offices</a:t>
                </a:r>
                <a:r>
                  <a:rPr lang="en-US" sz="1100" dirty="0" smtClean="0"/>
                  <a:t> in Iowa</a:t>
                </a:r>
              </a:p>
              <a:p>
                <a:r>
                  <a:rPr lang="en-US" sz="1100" b="1" dirty="0" smtClean="0"/>
                  <a:t>$6.14 million </a:t>
                </a:r>
                <a:r>
                  <a:rPr lang="en-US" sz="1100" dirty="0" smtClean="0"/>
                  <a:t>spent on TV ads</a:t>
                </a: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2679670" y="1834592"/>
              <a:ext cx="183281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15% </a:t>
              </a:r>
              <a:r>
                <a:rPr lang="en-US" sz="1100" dirty="0"/>
                <a:t>Iowa polling average</a:t>
              </a:r>
            </a:p>
            <a:p>
              <a:r>
                <a:rPr lang="en-US" sz="1100" b="1" dirty="0" smtClean="0"/>
                <a:t>14% </a:t>
              </a:r>
              <a:r>
                <a:rPr lang="en-US" sz="1100" dirty="0"/>
                <a:t>National polling average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47202" y="2722472"/>
            <a:ext cx="4066426" cy="1045326"/>
            <a:chOff x="4647202" y="2722472"/>
            <a:chExt cx="4066426" cy="1045326"/>
          </a:xfrm>
        </p:grpSpPr>
        <p:grpSp>
          <p:nvGrpSpPr>
            <p:cNvPr id="56" name="Group 55"/>
            <p:cNvGrpSpPr/>
            <p:nvPr/>
          </p:nvGrpSpPr>
          <p:grpSpPr>
            <a:xfrm>
              <a:off x="4647202" y="2722472"/>
              <a:ext cx="4050461" cy="1045326"/>
              <a:chOff x="543023" y="1611111"/>
              <a:chExt cx="4050461" cy="1045326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543023" y="1611111"/>
                <a:ext cx="4050461" cy="1045326"/>
              </a:xfrm>
              <a:prstGeom prst="roundRect">
                <a:avLst>
                  <a:gd name="adj" fmla="val 1090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94046" y="1673906"/>
                <a:ext cx="38246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Former Mayor Pete Buttigieg</a:t>
                </a:r>
                <a:endParaRPr lang="en-US" sz="1200" b="1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05774" y="1952488"/>
                <a:ext cx="2315426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62 days </a:t>
                </a:r>
                <a:r>
                  <a:rPr lang="en-US" sz="1100" dirty="0" smtClean="0"/>
                  <a:t>spent in Iowa</a:t>
                </a:r>
              </a:p>
              <a:p>
                <a:r>
                  <a:rPr lang="en-US" sz="1100" b="1" dirty="0" smtClean="0"/>
                  <a:t>22 campaign offices</a:t>
                </a:r>
                <a:r>
                  <a:rPr lang="en-US" sz="1100" dirty="0" smtClean="0"/>
                  <a:t> in Iowa</a:t>
                </a:r>
              </a:p>
              <a:p>
                <a:r>
                  <a:rPr lang="en-US" sz="1100" b="1" dirty="0" smtClean="0"/>
                  <a:t>$9.99 million </a:t>
                </a:r>
                <a:r>
                  <a:rPr lang="en-US" sz="1100" dirty="0" smtClean="0"/>
                  <a:t>spent on TV ads</a:t>
                </a: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6870687" y="3057153"/>
              <a:ext cx="184294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18% </a:t>
              </a:r>
              <a:r>
                <a:rPr lang="en-US" sz="1100" dirty="0"/>
                <a:t>Iowa polling average</a:t>
              </a:r>
            </a:p>
            <a:p>
              <a:r>
                <a:rPr lang="en-US" sz="1100" b="1" dirty="0"/>
                <a:t>7% </a:t>
              </a:r>
              <a:r>
                <a:rPr lang="en-US" sz="1100" dirty="0"/>
                <a:t>National polling average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66252" y="3892017"/>
            <a:ext cx="4050461" cy="1046145"/>
            <a:chOff x="483832" y="1499092"/>
            <a:chExt cx="4050461" cy="1046145"/>
          </a:xfrm>
        </p:grpSpPr>
        <p:grpSp>
          <p:nvGrpSpPr>
            <p:cNvPr id="70" name="Group 69"/>
            <p:cNvGrpSpPr/>
            <p:nvPr/>
          </p:nvGrpSpPr>
          <p:grpSpPr>
            <a:xfrm>
              <a:off x="483832" y="1499092"/>
              <a:ext cx="4050461" cy="1046145"/>
              <a:chOff x="508967" y="1582118"/>
              <a:chExt cx="4050461" cy="1046145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508967" y="1582118"/>
                <a:ext cx="4050461" cy="1046145"/>
              </a:xfrm>
              <a:prstGeom prst="roundRect">
                <a:avLst>
                  <a:gd name="adj" fmla="val 1090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71350" y="1645733"/>
                <a:ext cx="3670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Senator Amy Klobuchar</a:t>
                </a:r>
                <a:endParaRPr lang="en-US" sz="1200" b="1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3024" y="1917618"/>
                <a:ext cx="217402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67 days </a:t>
                </a:r>
                <a:r>
                  <a:rPr lang="en-US" sz="1100" dirty="0" smtClean="0"/>
                  <a:t>spent in Iowa</a:t>
                </a:r>
              </a:p>
              <a:p>
                <a:r>
                  <a:rPr lang="en-US" sz="1100" b="1" dirty="0" smtClean="0"/>
                  <a:t>2o campaign offices</a:t>
                </a:r>
                <a:r>
                  <a:rPr lang="en-US" sz="1100" dirty="0" smtClean="0"/>
                  <a:t> in Iowa</a:t>
                </a:r>
              </a:p>
              <a:p>
                <a:r>
                  <a:rPr lang="en-US" sz="1100" b="1" dirty="0" smtClean="0"/>
                  <a:t>$3.74 million </a:t>
                </a:r>
                <a:r>
                  <a:rPr lang="en-US" sz="1100" dirty="0" smtClean="0"/>
                  <a:t>spent on TV ads</a:t>
                </a:r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2679670" y="1834592"/>
              <a:ext cx="183281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8% </a:t>
              </a:r>
              <a:r>
                <a:rPr lang="en-US" sz="1100" dirty="0"/>
                <a:t>Iowa polling average</a:t>
              </a:r>
            </a:p>
            <a:p>
              <a:r>
                <a:rPr lang="en-US" sz="1100" b="1" dirty="0" smtClean="0"/>
                <a:t>5% </a:t>
              </a:r>
              <a:r>
                <a:rPr lang="en-US" sz="1100" dirty="0"/>
                <a:t>National polling average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90564" y="5061318"/>
            <a:ext cx="4208671" cy="1129849"/>
            <a:chOff x="4701630" y="3829843"/>
            <a:chExt cx="4208671" cy="1129849"/>
          </a:xfrm>
        </p:grpSpPr>
        <p:grpSp>
          <p:nvGrpSpPr>
            <p:cNvPr id="60" name="Group 59"/>
            <p:cNvGrpSpPr/>
            <p:nvPr/>
          </p:nvGrpSpPr>
          <p:grpSpPr>
            <a:xfrm>
              <a:off x="4701630" y="3829843"/>
              <a:ext cx="4208671" cy="1129849"/>
              <a:chOff x="568443" y="1600060"/>
              <a:chExt cx="2598213" cy="1129849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568443" y="1600060"/>
                <a:ext cx="2598213" cy="1129849"/>
              </a:xfrm>
              <a:prstGeom prst="roundRect">
                <a:avLst>
                  <a:gd name="adj" fmla="val 1090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89209" y="1671252"/>
                <a:ext cx="25520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Andrew Yang</a:t>
                </a:r>
                <a:endParaRPr lang="en-US" sz="1200" b="1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89210" y="1938656"/>
                <a:ext cx="134165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71 days </a:t>
                </a:r>
                <a:r>
                  <a:rPr lang="en-US" sz="1100" dirty="0" smtClean="0"/>
                  <a:t>spent in Iowa</a:t>
                </a:r>
              </a:p>
              <a:p>
                <a:r>
                  <a:rPr lang="en-US" sz="1100" b="1" dirty="0" smtClean="0"/>
                  <a:t>Nearly two dozen campaign offices</a:t>
                </a:r>
                <a:r>
                  <a:rPr lang="en-US" sz="1100" dirty="0" smtClean="0"/>
                  <a:t> in Iowa</a:t>
                </a:r>
              </a:p>
              <a:p>
                <a:r>
                  <a:rPr lang="en-US" sz="1100" b="1" dirty="0" smtClean="0"/>
                  <a:t>$6.52 million </a:t>
                </a:r>
                <a:r>
                  <a:rPr lang="en-US" sz="1100" dirty="0" smtClean="0"/>
                  <a:t>spent on TV ads</a:t>
                </a: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7073398" y="4190193"/>
              <a:ext cx="1733176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3% </a:t>
              </a:r>
              <a:r>
                <a:rPr lang="en-US" sz="1100" dirty="0"/>
                <a:t>Iowa polling average</a:t>
              </a:r>
            </a:p>
            <a:p>
              <a:r>
                <a:rPr lang="en-US" sz="1100" b="1" dirty="0"/>
                <a:t>4% </a:t>
              </a:r>
              <a:r>
                <a:rPr lang="en-US" sz="1100" dirty="0"/>
                <a:t>National polling average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679095" y="3892017"/>
            <a:ext cx="4119589" cy="1040231"/>
            <a:chOff x="4694511" y="3839820"/>
            <a:chExt cx="4119589" cy="1040231"/>
          </a:xfrm>
        </p:grpSpPr>
        <p:grpSp>
          <p:nvGrpSpPr>
            <p:cNvPr id="64" name="Group 63"/>
            <p:cNvGrpSpPr/>
            <p:nvPr/>
          </p:nvGrpSpPr>
          <p:grpSpPr>
            <a:xfrm>
              <a:off x="4694511" y="3839820"/>
              <a:ext cx="4018567" cy="1040231"/>
              <a:chOff x="543023" y="1611111"/>
              <a:chExt cx="4018567" cy="1040231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543023" y="1611111"/>
                <a:ext cx="4018567" cy="1040231"/>
              </a:xfrm>
              <a:prstGeom prst="roundRect">
                <a:avLst>
                  <a:gd name="adj" fmla="val 10901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62768" y="1667914"/>
                <a:ext cx="39064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Tom Steyer</a:t>
                </a:r>
                <a:endParaRPr lang="en-US" sz="12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96372" y="1948322"/>
                <a:ext cx="2315426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47 days </a:t>
                </a:r>
                <a:r>
                  <a:rPr lang="en-US" sz="1100" dirty="0" smtClean="0"/>
                  <a:t>spent in Iowa</a:t>
                </a:r>
              </a:p>
              <a:p>
                <a:r>
                  <a:rPr lang="en-US" sz="1100" b="1" dirty="0" smtClean="0"/>
                  <a:t>15 campaign offices</a:t>
                </a:r>
                <a:r>
                  <a:rPr lang="en-US" sz="1100" dirty="0" smtClean="0"/>
                  <a:t> in Iowa</a:t>
                </a:r>
              </a:p>
              <a:p>
                <a:r>
                  <a:rPr lang="en-US" sz="1100" b="1" dirty="0" smtClean="0"/>
                  <a:t>$14.27 million </a:t>
                </a:r>
                <a:r>
                  <a:rPr lang="en-US" sz="1100" dirty="0" smtClean="0"/>
                  <a:t>spent on TV ads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914599" y="4173622"/>
              <a:ext cx="189950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3% </a:t>
              </a:r>
              <a:r>
                <a:rPr lang="en-US" sz="1100" dirty="0"/>
                <a:t>Iowa polling average</a:t>
              </a:r>
            </a:p>
            <a:p>
              <a:r>
                <a:rPr lang="en-US" sz="1100" b="1" dirty="0"/>
                <a:t>2% </a:t>
              </a:r>
              <a:r>
                <a:rPr lang="en-US" sz="1100" dirty="0"/>
                <a:t>National polling average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203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 flipV="1">
            <a:off x="1035814" y="2047363"/>
            <a:ext cx="1134" cy="1449981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5253" y="2404554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5253" y="2893313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5253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36408"/>
            <a:ext cx="6798419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Advertising targeting and spending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Early primary states spending overview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Cable news and print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Social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5253" y="337066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10625"/>
            <a:ext cx="8233333" cy="640080"/>
          </a:xfrm>
        </p:spPr>
        <p:txBody>
          <a:bodyPr/>
          <a:lstStyle/>
          <a:p>
            <a:r>
              <a:rPr lang="en-US" dirty="0" smtClean="0"/>
              <a:t>Sen. Sanders has received the highest number of interactions over the last three weeks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197597"/>
              </p:ext>
            </p:extLst>
          </p:nvPr>
        </p:nvGraphicFramePr>
        <p:xfrm>
          <a:off x="574936" y="1927333"/>
          <a:ext cx="7886700" cy="3848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</a:t>
            </a:r>
            <a:r>
              <a:rPr lang="en-US" sz="700" dirty="0" err="1" smtClean="0">
                <a:solidFill>
                  <a:schemeClr val="bg2"/>
                </a:solidFill>
              </a:rPr>
              <a:t>Axios</a:t>
            </a:r>
            <a:r>
              <a:rPr lang="en-US" sz="700" dirty="0" smtClean="0">
                <a:solidFill>
                  <a:schemeClr val="bg2"/>
                </a:solidFill>
              </a:rPr>
              <a:t>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388868"/>
            <a:ext cx="7320986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Total Facebook and Twitter interactions for week ending on Jan. 26, 2020</a:t>
            </a:r>
            <a:endParaRPr lang="en-US" altLang="en-US" sz="12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3363" y="2088175"/>
            <a:ext cx="2768071" cy="1304806"/>
          </a:xfrm>
          <a:prstGeom prst="roundRect">
            <a:avLst>
              <a:gd name="adj" fmla="val 14452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common theme in most January stories about Sen. Sanders focused on a poll that showed </a:t>
            </a:r>
            <a:r>
              <a:rPr lang="en-US" sz="1200" b="1" dirty="0" smtClean="0"/>
              <a:t>Sanders leading Pres. Trump by the largest margin of all other Democratic candidates. </a:t>
            </a:r>
            <a:endParaRPr lang="en-US" sz="12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758492" y="5665718"/>
            <a:ext cx="7481413" cy="381393"/>
            <a:chOff x="758403" y="5602746"/>
            <a:chExt cx="7481413" cy="381393"/>
          </a:xfrm>
        </p:grpSpPr>
        <p:sp>
          <p:nvSpPr>
            <p:cNvPr id="3" name="TextBox 2"/>
            <p:cNvSpPr txBox="1"/>
            <p:nvPr/>
          </p:nvSpPr>
          <p:spPr>
            <a:xfrm>
              <a:off x="758403" y="5614807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8.1K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14118" y="5614807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6K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69833" y="5614807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4.5K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72682" y="5614807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1K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00293" y="5614807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3.4K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4129" y="5614807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1.2K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17786" y="5611799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808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1622" y="5608791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760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76350" y="5608791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294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03052" y="5602746"/>
              <a:ext cx="63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46 </a:t>
              </a:r>
            </a:p>
            <a:p>
              <a:pPr algn="ctr"/>
              <a:r>
                <a:rPr lang="en-US" sz="9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articles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9739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696658"/>
            <a:ext cx="8412480" cy="64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Of three major networks, former VP Joe Biden was mentioned most frequently on Fox News</a:t>
            </a:r>
            <a:endParaRPr lang="en-US" sz="1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936411"/>
              </p:ext>
            </p:extLst>
          </p:nvPr>
        </p:nvGraphicFramePr>
        <p:xfrm>
          <a:off x="590550" y="1917609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Real Clear Politics.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 December 11, 2019</a:t>
            </a:r>
            <a:endParaRPr lang="en-US" sz="7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1620" y="1589043"/>
            <a:ext cx="3092207" cy="269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CNN   </a:t>
            </a:r>
            <a:r>
              <a:rPr lang="en-US" altLang="en-US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Fox News   </a:t>
            </a:r>
            <a:r>
              <a:rPr lang="en-US" altLang="en-US" sz="1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MSNBC</a:t>
            </a:r>
            <a:endParaRPr lang="en-US" altLang="en-US"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313934"/>
            <a:ext cx="6920262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Cable news mentions from the week of Nov. 26, by candidate</a:t>
            </a:r>
            <a:endParaRPr lang="en-US" altLang="en-US" sz="12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9092" y="3303731"/>
            <a:ext cx="2624020" cy="1015663"/>
          </a:xfrm>
          <a:prstGeom prst="rect">
            <a:avLst/>
          </a:prstGeom>
          <a:noFill/>
          <a:ln w="28575">
            <a:solidFill>
              <a:schemeClr val="bg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Since the start of 2019, Mayor Bloomberg has been mentioned </a:t>
            </a:r>
            <a:r>
              <a:rPr lang="en-US" sz="1200" b="1" dirty="0" smtClean="0"/>
              <a:t>5,259 times across all three outlets</a:t>
            </a:r>
            <a:r>
              <a:rPr lang="en-US" sz="1200" dirty="0" smtClean="0"/>
              <a:t>, making him the </a:t>
            </a:r>
            <a:r>
              <a:rPr lang="en-US" sz="1200" b="1" dirty="0" smtClean="0"/>
              <a:t>9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most mentioned</a:t>
            </a:r>
            <a:r>
              <a:rPr lang="en-US" sz="1200" dirty="0" smtClean="0"/>
              <a:t> Democrat.</a:t>
            </a:r>
            <a:endParaRPr lang="en-US" sz="1200" dirty="0"/>
          </a:p>
        </p:txBody>
      </p:sp>
      <p:cxnSp>
        <p:nvCxnSpPr>
          <p:cNvPr id="13" name="Straight Connector 13"/>
          <p:cNvCxnSpPr>
            <a:cxnSpLocks/>
          </p:cNvCxnSpPr>
          <p:nvPr/>
        </p:nvCxnSpPr>
        <p:spPr>
          <a:xfrm flipH="1">
            <a:off x="5553491" y="4376547"/>
            <a:ext cx="1" cy="861188"/>
          </a:xfrm>
          <a:prstGeom prst="straightConnector1">
            <a:avLst/>
          </a:prstGeom>
          <a:ln w="28575">
            <a:solidFill>
              <a:schemeClr val="bg2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54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05158"/>
            <a:ext cx="8407402" cy="64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 online news, former VP Joe Biden is mentioned disproportionately more than all other candidates</a:t>
            </a:r>
            <a:endParaRPr lang="en-US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773826"/>
              </p:ext>
            </p:extLst>
          </p:nvPr>
        </p:nvGraphicFramePr>
        <p:xfrm>
          <a:off x="664510" y="1749736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Real Clear Politics.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 December 11, 2019</a:t>
            </a:r>
            <a:endParaRPr lang="en-US" sz="7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307482"/>
            <a:ext cx="6920262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Mentions from the week of Nov. 26, by candidate</a:t>
            </a:r>
            <a:endParaRPr lang="en-US" altLang="en-US" sz="12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1306" y="2808236"/>
            <a:ext cx="2969537" cy="1015663"/>
          </a:xfrm>
          <a:prstGeom prst="rect">
            <a:avLst/>
          </a:prstGeom>
          <a:noFill/>
          <a:ln w="28575">
            <a:solidFill>
              <a:schemeClr val="bg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“big four” of the Democratic candidates—Former VP Biden, Sen. Warren, Sen. Sanders and Mayor </a:t>
            </a:r>
            <a:r>
              <a:rPr lang="en-US" sz="1200" dirty="0" err="1" smtClean="0"/>
              <a:t>Buttigieg</a:t>
            </a:r>
            <a:r>
              <a:rPr lang="en-US" sz="1200" dirty="0" smtClean="0"/>
              <a:t>—have consistently been the most mentioned candidates online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124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 flipV="1">
            <a:off x="1035814" y="2047363"/>
            <a:ext cx="1134" cy="1449981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5253" y="2404554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5253" y="289331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5253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36408"/>
            <a:ext cx="6798419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Advertising targeting and spending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Early primary states spending overview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Cable news and print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Social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5253" y="3370666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405" y="748239"/>
            <a:ext cx="8412480" cy="640080"/>
          </a:xfrm>
        </p:spPr>
        <p:txBody>
          <a:bodyPr>
            <a:normAutofit/>
          </a:bodyPr>
          <a:lstStyle/>
          <a:p>
            <a:r>
              <a:rPr lang="en-US" sz="1800" dirty="0"/>
              <a:t>Since the 2016 election, Twitter has become an important aspect of political campaigns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117016"/>
              </p:ext>
            </p:extLst>
          </p:nvPr>
        </p:nvGraphicFramePr>
        <p:xfrm>
          <a:off x="238812" y="1823327"/>
          <a:ext cx="5174633" cy="432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865" y="1514693"/>
            <a:ext cx="4088493" cy="37576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Candidates’ Twitter followers as of Feb.6, 2020</a:t>
            </a:r>
            <a:endParaRPr lang="en-US" altLang="en-US" sz="1200" b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1645" y="1581826"/>
            <a:ext cx="1957102" cy="1395328"/>
            <a:chOff x="4566918" y="1581827"/>
            <a:chExt cx="1957102" cy="1395328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Georgi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07751" y="1817959"/>
              <a:ext cx="1750506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j-lt"/>
                </a:rPr>
                <a:t>During the December debate, </a:t>
              </a:r>
              <a:r>
                <a:rPr lang="en-US" sz="1100" b="1" dirty="0" smtClean="0">
                  <a:latin typeface="+mj-lt"/>
                </a:rPr>
                <a:t>former VP Joe Biden and Andrew Yang </a:t>
              </a:r>
              <a:r>
                <a:rPr lang="en-US" sz="1100" dirty="0" smtClean="0">
                  <a:latin typeface="+mj-lt"/>
                </a:rPr>
                <a:t>were the most tweeted about. 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National Journal Research, Towards Data Science, Forbes. 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703034" y="1589654"/>
            <a:ext cx="1986237" cy="1395328"/>
            <a:chOff x="4566918" y="1581827"/>
            <a:chExt cx="1986237" cy="1395328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Georgi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36996" y="1742637"/>
              <a:ext cx="191615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j-lt"/>
                </a:rPr>
                <a:t>Sen. Amy Klobuchar (D-MN) follows </a:t>
              </a:r>
              <a:r>
                <a:rPr lang="en-US" sz="1100" b="1" dirty="0" smtClean="0">
                  <a:latin typeface="+mj-lt"/>
                </a:rPr>
                <a:t>around 140,000 accounts</a:t>
              </a:r>
              <a:r>
                <a:rPr lang="en-US" sz="1100" dirty="0" smtClean="0">
                  <a:latin typeface="+mj-lt"/>
                </a:rPr>
                <a:t>, making her the candidate who follows the most Twitter users.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1645" y="3130826"/>
            <a:ext cx="1957102" cy="1395328"/>
            <a:chOff x="4566918" y="1581827"/>
            <a:chExt cx="1957102" cy="1395328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Georgi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07860" y="1728488"/>
              <a:ext cx="191615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j-lt"/>
                </a:rPr>
                <a:t>In the last month, Sen. Bernie Sanders (D-VT) gained over </a:t>
              </a:r>
              <a:r>
                <a:rPr lang="en-US" sz="1100" b="1" dirty="0" smtClean="0">
                  <a:latin typeface="+mj-lt"/>
                </a:rPr>
                <a:t>195,000</a:t>
              </a:r>
              <a:r>
                <a:rPr lang="en-US" sz="1100" dirty="0" smtClean="0">
                  <a:latin typeface="+mj-lt"/>
                </a:rPr>
                <a:t> </a:t>
              </a:r>
              <a:r>
                <a:rPr lang="en-US" sz="1100" b="1" dirty="0" smtClean="0">
                  <a:latin typeface="+mj-lt"/>
                </a:rPr>
                <a:t>followers</a:t>
              </a:r>
              <a:r>
                <a:rPr lang="en-US" sz="1100" dirty="0" smtClean="0">
                  <a:latin typeface="+mj-lt"/>
                </a:rPr>
                <a:t>, making him the candidate that gained the most followers.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03034" y="3140916"/>
            <a:ext cx="1957102" cy="1395328"/>
            <a:chOff x="4566918" y="1581827"/>
            <a:chExt cx="1957102" cy="1395328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Georgi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07860" y="1718398"/>
              <a:ext cx="191615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j-lt"/>
                </a:rPr>
                <a:t>According to </a:t>
              </a:r>
              <a:r>
                <a:rPr lang="en-US" sz="1100" dirty="0" err="1" smtClean="0">
                  <a:latin typeface="+mj-lt"/>
                </a:rPr>
                <a:t>TwitterAudit</a:t>
              </a:r>
              <a:r>
                <a:rPr lang="en-US" sz="1100" dirty="0" smtClean="0">
                  <a:latin typeface="+mj-lt"/>
                </a:rPr>
                <a:t>, </a:t>
              </a:r>
              <a:r>
                <a:rPr lang="en-US" sz="1100" b="1" dirty="0" smtClean="0">
                  <a:latin typeface="+mj-lt"/>
                </a:rPr>
                <a:t>Sens. Warren and Sanders </a:t>
              </a:r>
              <a:r>
                <a:rPr lang="en-US" sz="1100" dirty="0" smtClean="0">
                  <a:latin typeface="+mj-lt"/>
                </a:rPr>
                <a:t>have the highest proportion of fake accounts following them of all 2020 Democratic candidates.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1645" y="4680438"/>
            <a:ext cx="1974166" cy="1395328"/>
            <a:chOff x="4571645" y="4680438"/>
            <a:chExt cx="1974166" cy="139532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71645" y="4680438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Georgi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29652" y="4828109"/>
              <a:ext cx="191615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+mj-lt"/>
                </a:rPr>
                <a:t>Andrew Yang, Mayor </a:t>
              </a:r>
              <a:r>
                <a:rPr lang="en-US" sz="1100" b="1" dirty="0" err="1" smtClean="0">
                  <a:latin typeface="+mj-lt"/>
                </a:rPr>
                <a:t>Buttigieg</a:t>
              </a:r>
              <a:r>
                <a:rPr lang="en-US" sz="1100" dirty="0" smtClean="0">
                  <a:latin typeface="+mj-lt"/>
                </a:rPr>
                <a:t>,</a:t>
              </a:r>
              <a:r>
                <a:rPr lang="en-US" sz="1100" b="1" dirty="0" smtClean="0">
                  <a:latin typeface="+mj-lt"/>
                </a:rPr>
                <a:t> </a:t>
              </a:r>
              <a:r>
                <a:rPr lang="en-US" sz="1100" dirty="0" smtClean="0">
                  <a:latin typeface="+mj-lt"/>
                </a:rPr>
                <a:t>and</a:t>
              </a:r>
              <a:r>
                <a:rPr lang="en-US" sz="1100" b="1" dirty="0" smtClean="0">
                  <a:latin typeface="+mj-lt"/>
                </a:rPr>
                <a:t> Rep. Gabbard</a:t>
              </a:r>
              <a:r>
                <a:rPr lang="en-US" sz="1100" dirty="0" smtClean="0">
                  <a:latin typeface="+mj-lt"/>
                </a:rPr>
                <a:t> have the highest engagement from their followers, based on likes and retweets.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03034" y="4677297"/>
            <a:ext cx="1957102" cy="1395328"/>
            <a:chOff x="6703034" y="4677297"/>
            <a:chExt cx="1957102" cy="1395328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6703034" y="467729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Georgi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43976" y="4828109"/>
              <a:ext cx="1916159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j-lt"/>
                </a:rPr>
                <a:t>According to one tweet analysis, </a:t>
              </a:r>
              <a:r>
                <a:rPr lang="en-US" sz="1100" b="1" dirty="0" smtClean="0">
                  <a:latin typeface="+mj-lt"/>
                </a:rPr>
                <a:t>Andrew Yang </a:t>
              </a:r>
              <a:r>
                <a:rPr lang="en-US" sz="1100" dirty="0" smtClean="0">
                  <a:latin typeface="+mj-lt"/>
                </a:rPr>
                <a:t>has the most positive tone and sentiment, followed by Mayor </a:t>
              </a:r>
              <a:r>
                <a:rPr lang="en-US" sz="1100" dirty="0" err="1" smtClean="0">
                  <a:latin typeface="+mj-lt"/>
                </a:rPr>
                <a:t>Buttigieg</a:t>
              </a:r>
              <a:r>
                <a:rPr lang="en-US" sz="1100" dirty="0">
                  <a:latin typeface="+mj-lt"/>
                </a:rPr>
                <a:t>.</a:t>
              </a:r>
              <a:endParaRPr lang="en-US" sz="1100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70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405" y="756057"/>
            <a:ext cx="8412480" cy="64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Instagram’s stories and live videos have been used by some 2020 candidates, but the platform might pose future risks  </a:t>
            </a:r>
            <a:endParaRPr lang="en-US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261555"/>
              </p:ext>
            </p:extLst>
          </p:nvPr>
        </p:nvGraphicFramePr>
        <p:xfrm>
          <a:off x="-100650" y="1839623"/>
          <a:ext cx="4337780" cy="430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09" y="1553671"/>
            <a:ext cx="4251908" cy="37576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Candidates’ Instagram followers as of Feb.6, 2020</a:t>
            </a:r>
            <a:endParaRPr lang="en-US" altLang="en-US" sz="1200" b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1646" y="1581826"/>
            <a:ext cx="1957102" cy="1395328"/>
            <a:chOff x="4566918" y="1581827"/>
            <a:chExt cx="1957102" cy="1395328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03132" y="1716845"/>
              <a:ext cx="191615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A Senate Intelligence Committee report found more engagement by Russian disinformation campaigns on Instagram than any other platform.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National Journal Research, Business Insider, CBS News, Voice of America, ABC News. </a:t>
            </a:r>
            <a:endParaRPr lang="en-US" sz="700" dirty="0">
              <a:solidFill>
                <a:schemeClr val="bg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03034" y="1589654"/>
            <a:ext cx="1957102" cy="1395328"/>
            <a:chOff x="4566918" y="1581827"/>
            <a:chExt cx="1957102" cy="1395328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61255" y="1733727"/>
              <a:ext cx="17684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A recent NYU Stern study said that Instagram is at the biggest risk of disinformation campaigns during the 2020 election cycle.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1645" y="3130826"/>
            <a:ext cx="1957102" cy="1412650"/>
            <a:chOff x="4566918" y="1581827"/>
            <a:chExt cx="1957102" cy="1412650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87389" y="1717204"/>
              <a:ext cx="1916159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In a Business Insider poll of respondents between 13 and 21 years old, </a:t>
              </a:r>
              <a:r>
                <a:rPr lang="en-US" sz="1100" b="1" dirty="0"/>
                <a:t>59%</a:t>
              </a:r>
              <a:r>
                <a:rPr lang="en-US" sz="1100" dirty="0"/>
                <a:t> listed </a:t>
              </a:r>
              <a:r>
                <a:rPr lang="en-US" sz="1100" dirty="0" smtClean="0"/>
                <a:t>social media </a:t>
              </a:r>
              <a:r>
                <a:rPr lang="en-US" sz="1100" dirty="0"/>
                <a:t>as a top news </a:t>
              </a:r>
              <a:r>
                <a:rPr lang="en-US" sz="1100" dirty="0" smtClean="0"/>
                <a:t>source and </a:t>
              </a:r>
              <a:r>
                <a:rPr lang="en-US" sz="1100" b="1" dirty="0" smtClean="0"/>
                <a:t>65%</a:t>
              </a:r>
              <a:r>
                <a:rPr lang="en-US" sz="1100" dirty="0" smtClean="0"/>
                <a:t> said they check Instagram daily. </a:t>
              </a:r>
              <a:endParaRPr lang="en-US" sz="1100" dirty="0"/>
            </a:p>
            <a:p>
              <a:endParaRPr lang="en-US" sz="1100" dirty="0" smtClean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03034" y="3140916"/>
            <a:ext cx="1957102" cy="1395328"/>
            <a:chOff x="4566918" y="1581827"/>
            <a:chExt cx="1957102" cy="1395328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07858" y="1725493"/>
              <a:ext cx="191615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An August 2018 Pew Research study found that only </a:t>
              </a:r>
              <a:r>
                <a:rPr lang="en-US" sz="1100" b="1" dirty="0" smtClean="0"/>
                <a:t>14%</a:t>
              </a:r>
              <a:r>
                <a:rPr lang="en-US" sz="1100" dirty="0" smtClean="0"/>
                <a:t> of Americans said they changed their views on a specific issue thanks to social media. </a:t>
              </a:r>
              <a:endParaRPr lang="en-US" sz="11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1645" y="4680438"/>
            <a:ext cx="1998042" cy="1395328"/>
            <a:chOff x="4566918" y="1581827"/>
            <a:chExt cx="1998042" cy="139532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1792789"/>
              <a:ext cx="1916159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Instagram stories and live videos have been used by 2020 Dems: </a:t>
              </a:r>
              <a:r>
                <a:rPr lang="en-US" sz="1100" b="1" dirty="0" smtClean="0"/>
                <a:t>Sen. Warren </a:t>
              </a:r>
              <a:r>
                <a:rPr lang="en-US" sz="1100" dirty="0" smtClean="0"/>
                <a:t>announced her exploratory committee via story.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03034" y="4677297"/>
            <a:ext cx="1957102" cy="1395328"/>
            <a:chOff x="4566918" y="1581827"/>
            <a:chExt cx="1957102" cy="1395328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FA90DA61-A662-6443-B6A9-E2854A5AE062}"/>
                </a:ext>
              </a:extLst>
            </p:cNvPr>
            <p:cNvSpPr/>
            <p:nvPr/>
          </p:nvSpPr>
          <p:spPr>
            <a:xfrm>
              <a:off x="4566918" y="1581827"/>
              <a:ext cx="1957102" cy="1395328"/>
            </a:xfrm>
            <a:prstGeom prst="roundRect">
              <a:avLst>
                <a:gd name="adj" fmla="val 731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07858" y="1626796"/>
              <a:ext cx="191615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Despite not having the largest following, </a:t>
              </a:r>
              <a:r>
                <a:rPr lang="en-US" sz="1100" b="1" dirty="0" smtClean="0"/>
                <a:t>Mayor Buttigieg</a:t>
              </a:r>
              <a:r>
                <a:rPr lang="en-US" sz="1100" dirty="0" smtClean="0"/>
                <a:t>’s use of social media has led him to have the biggest Instagram follower growth of all 2020 Democrats. 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140095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038" y="652636"/>
            <a:ext cx="8412480" cy="412810"/>
          </a:xfrm>
        </p:spPr>
        <p:txBody>
          <a:bodyPr/>
          <a:lstStyle/>
          <a:p>
            <a:r>
              <a:rPr lang="en-US" dirty="0" smtClean="0"/>
              <a:t>Social media political advertising policies</a:t>
            </a:r>
            <a:endParaRPr lang="en-US" dirty="0"/>
          </a:p>
        </p:txBody>
      </p:sp>
      <p:pic>
        <p:nvPicPr>
          <p:cNvPr id="17" name="Picture 6" descr="Image result for twit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655" y="1544611"/>
            <a:ext cx="1524757" cy="28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acebook Log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0" t="12102" r="6053" b="61139"/>
          <a:stretch/>
        </p:blipFill>
        <p:spPr bwMode="auto">
          <a:xfrm>
            <a:off x="1621832" y="1471288"/>
            <a:ext cx="1939184" cy="32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Facebook; New York Times; CNBC.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Madeline Hanson | Slide last update November 20, 2019</a:t>
            </a:r>
            <a:endParaRPr lang="en-US" sz="700" dirty="0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38" y="1012627"/>
            <a:ext cx="8330005" cy="47527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+mn-cs"/>
              </a:rPr>
              <a:t>The role</a:t>
            </a:r>
            <a:r>
              <a:rPr kumimoji="0" lang="en-US" altLang="en-US" sz="11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+mn-cs"/>
              </a:rPr>
              <a:t> of social media in spreading false political advertisements has been a concern among politicians and the public since Russians used Facebook during the 2016 cycle to spread inflammatory and divisive messages</a:t>
            </a:r>
            <a:endParaRPr kumimoji="0" lang="en-US" altLang="en-US" sz="11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8070" y="1942604"/>
            <a:ext cx="3535929" cy="430887"/>
          </a:xfrm>
          <a:prstGeom prst="rect">
            <a:avLst/>
          </a:prstGeom>
          <a:solidFill>
            <a:srgbClr val="ADC4C8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50" dirty="0"/>
              <a:t>On Nov. 22, Twitter </a:t>
            </a:r>
            <a:r>
              <a:rPr lang="en-US" sz="1050" b="1" dirty="0"/>
              <a:t>banned</a:t>
            </a:r>
            <a:r>
              <a:rPr lang="en-US" sz="1050" dirty="0"/>
              <a:t> </a:t>
            </a:r>
            <a:r>
              <a:rPr lang="en-US" sz="1050" b="1" dirty="0"/>
              <a:t>all political advertisements</a:t>
            </a:r>
            <a:r>
              <a:rPr lang="en-US" sz="1050" dirty="0"/>
              <a:t> on its platform. </a:t>
            </a:r>
            <a:r>
              <a:rPr lang="en-US" sz="1050" dirty="0" smtClean="0"/>
              <a:t>New changes include:</a:t>
            </a:r>
            <a:endParaRPr lang="en-US" sz="1050" dirty="0"/>
          </a:p>
        </p:txBody>
      </p:sp>
      <p:grpSp>
        <p:nvGrpSpPr>
          <p:cNvPr id="7" name="Group 6"/>
          <p:cNvGrpSpPr/>
          <p:nvPr/>
        </p:nvGrpSpPr>
        <p:grpSpPr>
          <a:xfrm>
            <a:off x="4657983" y="2381185"/>
            <a:ext cx="4006016" cy="2138569"/>
            <a:chOff x="4657984" y="2404174"/>
            <a:chExt cx="4006016" cy="2138569"/>
          </a:xfrm>
        </p:grpSpPr>
        <p:sp>
          <p:nvSpPr>
            <p:cNvPr id="6" name="TextBox 5"/>
            <p:cNvSpPr txBox="1"/>
            <p:nvPr/>
          </p:nvSpPr>
          <p:spPr>
            <a:xfrm>
              <a:off x="5128071" y="2501158"/>
              <a:ext cx="3535929" cy="2041585"/>
            </a:xfrm>
            <a:prstGeom prst="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182880">
                <a:spcAft>
                  <a:spcPts val="400"/>
                </a:spcAft>
              </a:pPr>
              <a:r>
                <a:rPr lang="en-US" sz="1000" b="1" dirty="0"/>
                <a:t>A global ban on the promotion of political content</a:t>
              </a:r>
              <a:r>
                <a:rPr lang="en-US" sz="1000" dirty="0"/>
                <a:t> and advertisements of any type from political figures, including candidates, parties, and government officials</a:t>
              </a:r>
            </a:p>
            <a:p>
              <a:pPr marL="365760" lvl="1" indent="-17145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/>
                <a:t>The ban includes advertisements appealing for votes or financial support, and ads that advocate for or against any of the political content that will be prohibited.</a:t>
              </a:r>
            </a:p>
            <a:p>
              <a:pPr marL="365760" lvl="1" indent="-17145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/>
                <a:t>The ban </a:t>
              </a:r>
              <a:r>
                <a:rPr lang="en-US" sz="1000" dirty="0" smtClean="0"/>
                <a:t>specifically </a:t>
              </a:r>
              <a:r>
                <a:rPr lang="en-US" sz="1000" dirty="0"/>
                <a:t>prohibits advertisements of any types by candidates, political parties, government officials, PACs, Super PACs, and 501(c)(4) organizations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84" y="2404174"/>
              <a:ext cx="678317" cy="678317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661741" y="4564768"/>
            <a:ext cx="4002258" cy="1655864"/>
            <a:chOff x="4661741" y="4492344"/>
            <a:chExt cx="4002258" cy="1655864"/>
          </a:xfrm>
        </p:grpSpPr>
        <p:sp>
          <p:nvSpPr>
            <p:cNvPr id="16" name="TextBox 15"/>
            <p:cNvSpPr txBox="1"/>
            <p:nvPr/>
          </p:nvSpPr>
          <p:spPr>
            <a:xfrm>
              <a:off x="5128070" y="4568288"/>
              <a:ext cx="3535929" cy="1579920"/>
            </a:xfrm>
            <a:prstGeom prst="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b="1" dirty="0"/>
                <a:t>Identification of “cause-based” ads, which will be restricted as targeted advertising</a:t>
              </a:r>
              <a:r>
                <a:rPr lang="en-US" sz="1000" dirty="0"/>
                <a:t> and will require certification prior to publication</a:t>
              </a:r>
            </a:p>
            <a:p>
              <a:pPr marL="356616" lvl="1" indent="-17145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/>
                <a:t>This policy </a:t>
              </a:r>
              <a:r>
                <a:rPr lang="en-US" sz="1000" dirty="0" smtClean="0"/>
                <a:t>limits “micro-targeting</a:t>
              </a:r>
              <a:r>
                <a:rPr lang="en-US" sz="1000" dirty="0"/>
                <a:t>,” whereby content is tailored and personalized to take advantage of audience vulnerabilities.</a:t>
              </a:r>
            </a:p>
            <a:p>
              <a:pPr marL="356616" lvl="1" indent="-17145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 smtClean="0"/>
                <a:t>Cause-based </a:t>
              </a:r>
              <a:r>
                <a:rPr lang="en-US" sz="1000" dirty="0"/>
                <a:t>ads </a:t>
              </a:r>
              <a:r>
                <a:rPr lang="en-US" sz="1000" dirty="0" smtClean="0"/>
                <a:t>targeted </a:t>
              </a:r>
              <a:r>
                <a:rPr lang="en-US" sz="1000" dirty="0"/>
                <a:t>by ZIP code, tailored to a specific audience, or associated with prohibited advertisers or political </a:t>
              </a:r>
              <a:r>
                <a:rPr lang="en-US" sz="1000" dirty="0" smtClean="0"/>
                <a:t>content will be prohibited.</a:t>
              </a:r>
              <a:endParaRPr lang="en-US" sz="10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1741" y="4492344"/>
              <a:ext cx="694055" cy="694055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771609" y="1832056"/>
            <a:ext cx="3639630" cy="415498"/>
          </a:xfrm>
          <a:prstGeom prst="rect">
            <a:avLst/>
          </a:prstGeom>
          <a:solidFill>
            <a:srgbClr val="ADC4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Facebook has received</a:t>
            </a:r>
            <a:r>
              <a:rPr lang="en-US" sz="1050" b="1" dirty="0"/>
              <a:t> </a:t>
            </a:r>
            <a:r>
              <a:rPr lang="en-US" sz="1050" dirty="0"/>
              <a:t>backlash</a:t>
            </a:r>
            <a:r>
              <a:rPr lang="en-US" sz="1050" b="1" dirty="0"/>
              <a:t> </a:t>
            </a:r>
            <a:r>
              <a:rPr lang="en-US" sz="1050" dirty="0"/>
              <a:t>for its advertising policies, which allow for advertisements with false messages</a:t>
            </a:r>
            <a:r>
              <a:rPr lang="en-US" sz="1050" dirty="0" smtClean="0"/>
              <a:t>:</a:t>
            </a:r>
            <a:endParaRPr lang="en-US" sz="105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95335" y="4563989"/>
            <a:ext cx="4133242" cy="1656643"/>
            <a:chOff x="295335" y="4491565"/>
            <a:chExt cx="4133242" cy="1656643"/>
          </a:xfrm>
        </p:grpSpPr>
        <p:sp>
          <p:nvSpPr>
            <p:cNvPr id="22" name="TextBox 21"/>
            <p:cNvSpPr txBox="1"/>
            <p:nvPr/>
          </p:nvSpPr>
          <p:spPr>
            <a:xfrm>
              <a:off x="754273" y="4568288"/>
              <a:ext cx="3674304" cy="1579920"/>
            </a:xfrm>
            <a:prstGeom prst="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177800" indent="-1778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b="1" dirty="0"/>
                <a:t>Newsworthiness content exemption</a:t>
              </a:r>
              <a:r>
                <a:rPr lang="en-US" sz="1000" dirty="0"/>
                <a:t>: Since 2016, Facebook has exempt statements or information that breaks its community standards if </a:t>
              </a:r>
              <a:r>
                <a:rPr lang="en-US" sz="1000" dirty="0" smtClean="0"/>
                <a:t>its </a:t>
              </a:r>
              <a:r>
                <a:rPr lang="en-US" sz="1000" dirty="0"/>
                <a:t>deemed a public interest.</a:t>
              </a:r>
            </a:p>
            <a:p>
              <a:pPr marL="356616" indent="-1778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 smtClean="0"/>
                <a:t>Since Sept</a:t>
              </a:r>
              <a:r>
                <a:rPr lang="en-US" sz="1000" dirty="0"/>
                <a:t>. 2019, this exemption </a:t>
              </a:r>
              <a:r>
                <a:rPr lang="en-US" sz="1000" dirty="0" smtClean="0"/>
                <a:t>applies </a:t>
              </a:r>
              <a:r>
                <a:rPr lang="en-US" sz="1000" dirty="0"/>
                <a:t>to speech from politicians and as a general rule will not be </a:t>
              </a:r>
              <a:r>
                <a:rPr lang="en-US" sz="1000" dirty="0" smtClean="0"/>
                <a:t>removed. </a:t>
              </a:r>
              <a:endParaRPr lang="en-US" sz="1000" dirty="0"/>
            </a:p>
            <a:p>
              <a:pPr marL="356616" indent="-1778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/>
                <a:t>Political speech will continue to be subject to Facebook’s standards and evaluations of public interest value relative to risk of harm.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335" y="4491565"/>
              <a:ext cx="694834" cy="694834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305962" y="2234781"/>
            <a:ext cx="4122614" cy="2284973"/>
            <a:chOff x="305962" y="2153304"/>
            <a:chExt cx="4122614" cy="2284973"/>
          </a:xfrm>
        </p:grpSpPr>
        <p:sp>
          <p:nvSpPr>
            <p:cNvPr id="19" name="TextBox 18"/>
            <p:cNvSpPr txBox="1"/>
            <p:nvPr/>
          </p:nvSpPr>
          <p:spPr>
            <a:xfrm>
              <a:off x="754273" y="2242804"/>
              <a:ext cx="3674303" cy="2195473"/>
            </a:xfrm>
            <a:prstGeom prst="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b="1" dirty="0"/>
                <a:t>Fact-checking political speech</a:t>
              </a:r>
              <a:r>
                <a:rPr lang="en-US" sz="1000" dirty="0"/>
                <a:t>: </a:t>
              </a:r>
              <a:r>
                <a:rPr lang="en-US" sz="1000" dirty="0" smtClean="0"/>
                <a:t>Politicians are exempt from Facebook’s </a:t>
              </a:r>
              <a:r>
                <a:rPr lang="en-US" sz="1000" dirty="0"/>
                <a:t>third-party fact-checking policy, </a:t>
              </a:r>
              <a:r>
                <a:rPr lang="en-US" sz="1000" dirty="0" smtClean="0"/>
                <a:t>which </a:t>
              </a:r>
              <a:r>
                <a:rPr lang="en-US" sz="1000" dirty="0"/>
                <a:t>applies to photos and videos to prevent the spread of false information.</a:t>
              </a:r>
            </a:p>
            <a:p>
              <a:pPr marL="356616" indent="-1778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/>
                <a:t>Facebook officials have stated that the platform should not “referee political debates” or “prevent a politician’s speech from reaching its audience” and that content instead should be subject to scrutiny and interpretation by the public.</a:t>
              </a:r>
            </a:p>
            <a:p>
              <a:pPr marL="356616" indent="-1778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000" dirty="0"/>
                <a:t>However, if a politician posts previously “debunked” content, such content will be demoted and related factual information will be displayed; </a:t>
              </a:r>
              <a:r>
                <a:rPr lang="en-US" sz="1000" dirty="0" smtClean="0"/>
                <a:t>debunked </a:t>
              </a:r>
              <a:r>
                <a:rPr lang="en-US" sz="1000" dirty="0"/>
                <a:t>content will not be allowed in advertisements. 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62" y="2153304"/>
              <a:ext cx="673580" cy="673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87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 flipV="1">
            <a:off x="1035814" y="2047363"/>
            <a:ext cx="1134" cy="1449981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5253" y="2404554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5253" y="289331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5253" y="1915795"/>
            <a:ext cx="181122" cy="182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36408"/>
            <a:ext cx="6798419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Advertising targeting and spending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Early primary states spending overview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Cable news and print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Social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5253" y="337066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182744285"/>
              </p:ext>
            </p:extLst>
          </p:nvPr>
        </p:nvGraphicFramePr>
        <p:xfrm>
          <a:off x="419038" y="2153941"/>
          <a:ext cx="831258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38" y="689070"/>
            <a:ext cx="8412480" cy="640080"/>
          </a:xfrm>
        </p:spPr>
        <p:txBody>
          <a:bodyPr>
            <a:noAutofit/>
          </a:bodyPr>
          <a:lstStyle/>
          <a:p>
            <a:r>
              <a:rPr lang="en-US" sz="1800" dirty="0" smtClean="0"/>
              <a:t>Former New York City Mayor Bloomberg has outspent all other Democratic candidates in digital advertising expenses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038" y="1791172"/>
            <a:ext cx="3781487" cy="25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Facebook advertisements    </a:t>
            </a:r>
            <a:r>
              <a:rPr lang="en-US" altLang="en-US" sz="1000" b="1" dirty="0" smtClean="0">
                <a:solidFill>
                  <a:schemeClr val="accent5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Google advertisements</a:t>
            </a:r>
            <a:endParaRPr lang="en-US" altLang="en-US"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038" y="6138390"/>
            <a:ext cx="6354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00" dirty="0" smtClean="0">
              <a:solidFill>
                <a:schemeClr val="bg2"/>
              </a:solidFill>
            </a:endParaRPr>
          </a:p>
          <a:p>
            <a:r>
              <a:rPr lang="en-US" sz="700" dirty="0" smtClean="0">
                <a:solidFill>
                  <a:schemeClr val="bg2"/>
                </a:solidFill>
              </a:rPr>
              <a:t>Sources: Bully Pulpit Interactive.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38" y="1301782"/>
            <a:ext cx="6920262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Advertising spending between Jan. 5, 2019 and Feb. 1, 2020</a:t>
            </a:r>
            <a:endParaRPr lang="en-US" altLang="en-US" sz="12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038" y="1581229"/>
            <a:ext cx="21804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TOP SPENDING 2020 CANDIDATES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533535" y="2302457"/>
            <a:ext cx="2517327" cy="1008932"/>
            <a:chOff x="5547627" y="2403572"/>
            <a:chExt cx="2450969" cy="1008932"/>
          </a:xfrm>
        </p:grpSpPr>
        <p:sp>
          <p:nvSpPr>
            <p:cNvPr id="18" name="Rounded Rectangle 17"/>
            <p:cNvSpPr/>
            <p:nvPr/>
          </p:nvSpPr>
          <p:spPr>
            <a:xfrm>
              <a:off x="5547627" y="2403572"/>
              <a:ext cx="2450969" cy="100893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39595" y="2492539"/>
              <a:ext cx="2269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Collectively, all candidates have spent </a:t>
              </a:r>
              <a:r>
                <a:rPr lang="en-US" sz="1200" b="1" dirty="0" smtClean="0"/>
                <a:t>$102.8M on Facebook advertisements</a:t>
              </a:r>
              <a:r>
                <a:rPr lang="en-US" sz="1200" dirty="0" smtClean="0"/>
                <a:t> and </a:t>
              </a:r>
              <a:r>
                <a:rPr lang="en-US" sz="1200" b="1" dirty="0" smtClean="0"/>
                <a:t>$69.7M on Google advertisements. 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4227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37" y="661909"/>
            <a:ext cx="8115363" cy="640080"/>
          </a:xfrm>
        </p:spPr>
        <p:txBody>
          <a:bodyPr>
            <a:noAutofit/>
          </a:bodyPr>
          <a:lstStyle/>
          <a:p>
            <a:r>
              <a:rPr lang="en-US" sz="1800" dirty="0" smtClean="0"/>
              <a:t>Sen. Sanders and Andrew Yang target younger voters, while former VP Biden and Sen. Klobuchar focus on older voters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037" y="1772628"/>
            <a:ext cx="3761076" cy="25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b="1" dirty="0" smtClean="0">
                <a:solidFill>
                  <a:schemeClr val="accent3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900" dirty="0" smtClean="0">
                <a:latin typeface="Verdana"/>
                <a:cs typeface="Verdana"/>
              </a:rPr>
              <a:t>13 to 24    </a:t>
            </a:r>
            <a:r>
              <a:rPr lang="en-US" altLang="en-US" sz="900" b="1" dirty="0" smtClean="0">
                <a:solidFill>
                  <a:schemeClr val="accent5"/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900" dirty="0" smtClean="0">
                <a:latin typeface="Verdana"/>
                <a:cs typeface="Verdana"/>
              </a:rPr>
              <a:t>25 to 44   </a:t>
            </a:r>
            <a:r>
              <a:rPr lang="en-US" altLang="en-US" sz="9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900" dirty="0" smtClean="0">
                <a:latin typeface="Verdana"/>
                <a:cs typeface="Verdana"/>
              </a:rPr>
              <a:t>45 to 64    </a:t>
            </a: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900" dirty="0" smtClean="0">
                <a:latin typeface="Verdana"/>
                <a:cs typeface="Verdana"/>
              </a:rPr>
              <a:t>65+</a:t>
            </a:r>
            <a:endParaRPr lang="en-US" altLang="en-US" sz="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Verdana"/>
              <a:cs typeface="Verdan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Sources: Bully Pulpit Interactive</a:t>
            </a:r>
            <a:r>
              <a:rPr lang="en-US" sz="7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37" y="1301989"/>
            <a:ext cx="821115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Targeted spending on Facebook ads between March 23,2020 and Feb. 1, 2020</a:t>
            </a:r>
            <a:endParaRPr lang="en-US" altLang="en-US" sz="1200" b="1" dirty="0">
              <a:latin typeface="+mj-lt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70527"/>
              </p:ext>
            </p:extLst>
          </p:nvPr>
        </p:nvGraphicFramePr>
        <p:xfrm>
          <a:off x="323244" y="2000671"/>
          <a:ext cx="8211156" cy="4259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9037" y="1586682"/>
            <a:ext cx="21804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TOP SPENDING 2020 CANDIDATES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38" y="654536"/>
            <a:ext cx="841248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Rep. Gabbard and Andrew Yang are the two candidates that target males over females in 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038" y="1793193"/>
            <a:ext cx="2924237" cy="25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900" dirty="0" smtClean="0">
                <a:latin typeface="Verdana"/>
                <a:cs typeface="Verdana"/>
              </a:rPr>
              <a:t>Male    </a:t>
            </a:r>
            <a:r>
              <a:rPr lang="en-US" altLang="en-US" sz="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900" dirty="0" smtClean="0">
                <a:latin typeface="Verdana"/>
                <a:cs typeface="Verdana"/>
              </a:rPr>
              <a:t>Female    </a:t>
            </a:r>
            <a:r>
              <a:rPr lang="en-US" altLang="en-US" sz="900" b="1" dirty="0" smtClean="0">
                <a:solidFill>
                  <a:schemeClr val="accent3"/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900" dirty="0" smtClean="0">
                <a:latin typeface="Verdana"/>
                <a:cs typeface="Verdana"/>
              </a:rPr>
              <a:t>Unknown</a:t>
            </a:r>
            <a:endParaRPr lang="en-US" altLang="en-US" sz="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Verdana"/>
              <a:cs typeface="Verdan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Sources: Bully Pulpit Interactive.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38" y="1316292"/>
            <a:ext cx="7523483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Targeted </a:t>
            </a:r>
            <a:r>
              <a:rPr lang="en-US" altLang="en-US" sz="1200" b="1" dirty="0" smtClean="0"/>
              <a:t>spending </a:t>
            </a:r>
            <a:r>
              <a:rPr lang="en-US" altLang="en-US" sz="1200" b="1" dirty="0"/>
              <a:t>on </a:t>
            </a:r>
            <a:r>
              <a:rPr lang="en-US" altLang="en-US" sz="1200" b="1" dirty="0" smtClean="0"/>
              <a:t>Facebook ads </a:t>
            </a:r>
            <a:r>
              <a:rPr lang="en-US" altLang="en-US" sz="1200" b="1" dirty="0"/>
              <a:t>between March </a:t>
            </a:r>
            <a:r>
              <a:rPr lang="en-US" altLang="en-US" sz="1200" b="1" dirty="0" smtClean="0"/>
              <a:t>23, 2019 </a:t>
            </a:r>
            <a:r>
              <a:rPr lang="en-US" altLang="en-US" sz="1200" b="1" dirty="0"/>
              <a:t>and </a:t>
            </a:r>
            <a:r>
              <a:rPr lang="en-US" altLang="en-US" sz="1200" b="1" dirty="0" smtClean="0"/>
              <a:t>Feb. 1, 2020</a:t>
            </a:r>
            <a:endParaRPr lang="en-US" altLang="en-US" sz="12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850688"/>
              </p:ext>
            </p:extLst>
          </p:nvPr>
        </p:nvGraphicFramePr>
        <p:xfrm>
          <a:off x="632790" y="2130827"/>
          <a:ext cx="7785797" cy="4066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038" y="1596950"/>
            <a:ext cx="21804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TOP SPENDING 2020 CANDIDATES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689197"/>
            <a:ext cx="8412480" cy="640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Andrew Yang has targeted young male voters in ads, while former VP Joe Biden is mostly targeting older female voters </a:t>
            </a:r>
            <a:endParaRPr lang="en-US" sz="1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616819"/>
              </p:ext>
            </p:extLst>
          </p:nvPr>
        </p:nvGraphicFramePr>
        <p:xfrm>
          <a:off x="1209783" y="2394976"/>
          <a:ext cx="1743075" cy="15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885" y="6117125"/>
            <a:ext cx="63540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/>
                </a:solidFill>
              </a:rPr>
              <a:t>*Figures were not available for all categories for some candidates.</a:t>
            </a:r>
          </a:p>
          <a:p>
            <a:r>
              <a:rPr lang="en-US" sz="700" dirty="0" smtClean="0">
                <a:solidFill>
                  <a:schemeClr val="bg2"/>
                </a:solidFill>
              </a:rPr>
              <a:t>Source: The New York Times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 January 13, 2020</a:t>
            </a:r>
            <a:endParaRPr lang="en-US" sz="700" dirty="0"/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055155"/>
              </p:ext>
            </p:extLst>
          </p:nvPr>
        </p:nvGraphicFramePr>
        <p:xfrm>
          <a:off x="1209783" y="4446179"/>
          <a:ext cx="1743075" cy="15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720228"/>
              </p:ext>
            </p:extLst>
          </p:nvPr>
        </p:nvGraphicFramePr>
        <p:xfrm>
          <a:off x="3616891" y="4446179"/>
          <a:ext cx="1743075" cy="15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111251"/>
              </p:ext>
            </p:extLst>
          </p:nvPr>
        </p:nvGraphicFramePr>
        <p:xfrm>
          <a:off x="3616891" y="2363485"/>
          <a:ext cx="1743075" cy="15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737319"/>
              </p:ext>
            </p:extLst>
          </p:nvPr>
        </p:nvGraphicFramePr>
        <p:xfrm>
          <a:off x="5917141" y="4446179"/>
          <a:ext cx="1743075" cy="15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377723"/>
              </p:ext>
            </p:extLst>
          </p:nvPr>
        </p:nvGraphicFramePr>
        <p:xfrm>
          <a:off x="5917141" y="2359778"/>
          <a:ext cx="1743075" cy="15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4612" y="1573616"/>
            <a:ext cx="4753697" cy="25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Men 13 to 44    </a:t>
            </a:r>
            <a:r>
              <a:rPr lang="en-US" alt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Women 13 to 44    </a:t>
            </a:r>
            <a:r>
              <a:rPr lang="en-US" altLang="en-US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Men 45+     </a:t>
            </a: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Women 45+</a:t>
            </a:r>
            <a:endParaRPr lang="en-US" altLang="en-US"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12" y="1281501"/>
            <a:ext cx="661393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Facebook ads targeted spending by age and gender, </a:t>
            </a:r>
            <a:r>
              <a:rPr lang="en-US" altLang="en-US" sz="1200" b="1" dirty="0"/>
              <a:t>between March </a:t>
            </a:r>
            <a:r>
              <a:rPr lang="en-US" altLang="en-US" sz="1200" b="1" dirty="0" smtClean="0"/>
              <a:t>24 </a:t>
            </a:r>
            <a:r>
              <a:rPr lang="en-US" altLang="en-US" sz="1200" b="1" dirty="0"/>
              <a:t>and Oct. </a:t>
            </a:r>
            <a:r>
              <a:rPr lang="en-US" altLang="en-US" sz="1200" b="1" dirty="0" smtClean="0"/>
              <a:t>5</a:t>
            </a:r>
            <a:endParaRPr lang="en-US" alt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82945" y="2127634"/>
            <a:ext cx="1000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Andrew Yang 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1514987" y="4222656"/>
            <a:ext cx="1133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Pete Buttigieg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4029490" y="2098168"/>
            <a:ext cx="917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Tom Steyer</a:t>
            </a:r>
            <a:endParaRPr lang="en-US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5980349" y="1959118"/>
            <a:ext cx="1616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Former Vice President</a:t>
            </a:r>
          </a:p>
          <a:p>
            <a:pPr algn="ctr"/>
            <a:r>
              <a:rPr lang="en-US" sz="1050" dirty="0" smtClean="0"/>
              <a:t>Joe Biden</a:t>
            </a:r>
            <a:endParaRPr lang="en-US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3756056" y="4230350"/>
            <a:ext cx="15186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Sen. Elizabeth Warren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6064778" y="4222656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Sen. Bernie Sanders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8216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909419344"/>
              </p:ext>
            </p:extLst>
          </p:nvPr>
        </p:nvGraphicFramePr>
        <p:xfrm>
          <a:off x="419038" y="1720124"/>
          <a:ext cx="8312586" cy="44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091" y="733897"/>
            <a:ext cx="8265862" cy="5763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Businessman Steyer and former Mayor Bloomberg are outspending all presidential candidates in television advertisements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1" y="1331585"/>
            <a:ext cx="6920262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Television advertisements spending, by candidate </a:t>
            </a:r>
            <a:endParaRPr lang="en-US" altLang="en-US" sz="12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7878" y="2018488"/>
            <a:ext cx="3589429" cy="2048887"/>
          </a:xfrm>
          <a:prstGeom prst="roundRect">
            <a:avLst>
              <a:gd name="adj" fmla="val 8859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President Donald Trump and Former Mayor Mike Bloomberg both spent </a:t>
            </a:r>
            <a:r>
              <a:rPr lang="en-US" sz="1100" b="1" dirty="0" smtClean="0"/>
              <a:t>approximately $</a:t>
            </a:r>
            <a:r>
              <a:rPr lang="en-US" sz="1100" b="1" dirty="0" smtClean="0"/>
              <a:t>10M </a:t>
            </a:r>
            <a:r>
              <a:rPr lang="en-US" sz="1100" b="1" dirty="0" smtClean="0"/>
              <a:t>to air 60-second ads</a:t>
            </a:r>
            <a:r>
              <a:rPr lang="en-US" sz="1100" dirty="0" smtClean="0"/>
              <a:t> during this year’s Super </a:t>
            </a:r>
            <a:r>
              <a:rPr lang="en-US" sz="1100" dirty="0" smtClean="0"/>
              <a:t>Bowl</a:t>
            </a:r>
            <a:r>
              <a:rPr lang="en-US" sz="1100" dirty="0" smtClean="0"/>
              <a:t>. </a:t>
            </a:r>
          </a:p>
          <a:p>
            <a:endParaRPr lang="en-US" sz="1100" dirty="0"/>
          </a:p>
          <a:p>
            <a:r>
              <a:rPr lang="en-US" sz="1100" dirty="0" smtClean="0"/>
              <a:t>Bloomberg’s </a:t>
            </a:r>
            <a:r>
              <a:rPr lang="en-US" sz="1100" dirty="0" smtClean="0"/>
              <a:t>ad featured the story of a mother who lost her son due to gun violence and focused on his personal record fighting for gun reform. </a:t>
            </a:r>
          </a:p>
          <a:p>
            <a:endParaRPr lang="en-US" sz="1100" dirty="0"/>
          </a:p>
          <a:p>
            <a:r>
              <a:rPr lang="en-US" sz="1100" dirty="0" smtClean="0"/>
              <a:t>President Trump’s ad featured images of his campaign rallies and focused on low unemployment and the military. 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FiveThirtyEight, The New York Times.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00002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 flipV="1">
            <a:off x="1035814" y="2047363"/>
            <a:ext cx="1134" cy="1449981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5253" y="2404554"/>
            <a:ext cx="181122" cy="182880"/>
          </a:xfrm>
          <a:prstGeom prst="ellipse">
            <a:avLst/>
          </a:prstGeom>
          <a:solidFill>
            <a:srgbClr val="8B724A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5253" y="2893313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5253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36408"/>
            <a:ext cx="6798419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Advertising targeting and spending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Early primary states advertising overview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Cable news and print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Social media trends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945253" y="337066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038" y="1605201"/>
            <a:ext cx="4057428" cy="20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Iowa   </a:t>
            </a:r>
            <a:r>
              <a:rPr lang="en-US" altLang="en-US" sz="1000" b="1" dirty="0" smtClean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 smtClean="0">
                <a:latin typeface="Verdana"/>
                <a:cs typeface="Verdana"/>
              </a:rPr>
              <a:t>New Hampshire   </a:t>
            </a:r>
            <a:r>
              <a:rPr lang="en-US" altLang="en-US" sz="1000" b="1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South Carolina  </a:t>
            </a:r>
            <a:r>
              <a:rPr lang="en-US" altLang="en-US" sz="1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 smtClean="0">
                <a:solidFill>
                  <a:srgbClr val="AFCEC5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 smtClean="0">
                <a:latin typeface="Verdana"/>
                <a:cs typeface="Verdana"/>
              </a:rPr>
              <a:t>Nevada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5C154ACA-C439-DE4C-9B2E-DA8F9FA5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38" y="673228"/>
            <a:ext cx="841248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Businessman Tom Steyer leads advertising spending targeted at the first four voting states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68" y="1313606"/>
            <a:ext cx="6920262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</a:rPr>
              <a:t>Ads spending from Jan. 5, 2019 to Feb. 1, 2020, by candidate </a:t>
            </a:r>
            <a:endParaRPr lang="en-US" altLang="en-US" sz="12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038" y="6217153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2"/>
                </a:solidFill>
              </a:rPr>
              <a:t>Source: The New York Times, Bully Pulpit Interactive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038" y="6424902"/>
            <a:ext cx="63540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Yanelle Cruz Bonilla | Slide last updated: February 6, 2020</a:t>
            </a:r>
            <a:endParaRPr lang="en-US" sz="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467449"/>
              </p:ext>
            </p:extLst>
          </p:nvPr>
        </p:nvGraphicFramePr>
        <p:xfrm>
          <a:off x="827676" y="1962693"/>
          <a:ext cx="3267012" cy="202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304494"/>
              </p:ext>
            </p:extLst>
          </p:nvPr>
        </p:nvGraphicFramePr>
        <p:xfrm>
          <a:off x="4625278" y="1930899"/>
          <a:ext cx="3546570" cy="2065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407901"/>
              </p:ext>
            </p:extLst>
          </p:nvPr>
        </p:nvGraphicFramePr>
        <p:xfrm>
          <a:off x="650938" y="4029959"/>
          <a:ext cx="3742441" cy="2218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455149"/>
              </p:ext>
            </p:extLst>
          </p:nvPr>
        </p:nvGraphicFramePr>
        <p:xfrm>
          <a:off x="4510372" y="4163886"/>
          <a:ext cx="3895156" cy="201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835192" y="1707296"/>
            <a:ext cx="2570335" cy="769441"/>
          </a:xfrm>
          <a:prstGeom prst="rect">
            <a:avLst/>
          </a:prstGeom>
          <a:noFill/>
          <a:ln w="28575">
            <a:solidFill>
              <a:schemeClr val="bg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 contrast, President Trump’s highest spending has targeted four swing states: Michigan, Pennsylvania, Wisconsin, and Florida.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0878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22672</TotalTime>
  <Words>3122</Words>
  <Application>Microsoft Office PowerPoint</Application>
  <PresentationFormat>On-screen Show (4:3)</PresentationFormat>
  <Paragraphs>441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2020 media and advertising overview </vt:lpstr>
      <vt:lpstr>Roadmap</vt:lpstr>
      <vt:lpstr>Former New York City Mayor Bloomberg has outspent all other Democratic candidates in digital advertising expenses</vt:lpstr>
      <vt:lpstr>Sen. Sanders and Andrew Yang target younger voters, while former VP Biden and Sen. Klobuchar focus on older voters</vt:lpstr>
      <vt:lpstr>Rep. Gabbard and Andrew Yang are the two candidates that target males over females in ads</vt:lpstr>
      <vt:lpstr>Andrew Yang has targeted young male voters in ads, while former VP Joe Biden is mostly targeting older female voters </vt:lpstr>
      <vt:lpstr>Businessman Steyer and former Mayor Bloomberg are outspending all presidential candidates in television advertisements</vt:lpstr>
      <vt:lpstr>Roadmap</vt:lpstr>
      <vt:lpstr>Businessman Tom Steyer leads advertising spending targeted at the first four voting states </vt:lpstr>
      <vt:lpstr>Senator Warren has the highest number of field offices in all four early primary states</vt:lpstr>
      <vt:lpstr>Andrew Yang spent the most days in Iowa, while former VP Biden has the highest number of field offices in the state</vt:lpstr>
      <vt:lpstr>Roadmap</vt:lpstr>
      <vt:lpstr>Sen. Sanders has received the highest number of interactions over the last three weeks</vt:lpstr>
      <vt:lpstr>Of three major networks, former VP Joe Biden was mentioned most frequently on Fox News</vt:lpstr>
      <vt:lpstr>In online news, former VP Joe Biden is mentioned disproportionately more than all other candidates</vt:lpstr>
      <vt:lpstr>Roadmap</vt:lpstr>
      <vt:lpstr>Since the 2016 election, Twitter has become an important aspect of political campaigns</vt:lpstr>
      <vt:lpstr>Instagram’s stories and live videos have been used by some 2020 candidates, but the platform might pose future risks  </vt:lpstr>
      <vt:lpstr>Social media political advertising policies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Alice Johnson</cp:lastModifiedBy>
  <cp:revision>695</cp:revision>
  <dcterms:created xsi:type="dcterms:W3CDTF">2018-11-02T00:48:26Z</dcterms:created>
  <dcterms:modified xsi:type="dcterms:W3CDTF">2020-02-07T17:02:34Z</dcterms:modified>
</cp:coreProperties>
</file>