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3"/>
  </p:notesMasterIdLst>
  <p:handoutMasterIdLst>
    <p:handoutMasterId r:id="rId124"/>
  </p:handoutMasterIdLst>
  <p:sldIdLst>
    <p:sldId id="293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20" r:id="rId29"/>
    <p:sldId id="321" r:id="rId30"/>
    <p:sldId id="322" r:id="rId31"/>
    <p:sldId id="323" r:id="rId32"/>
    <p:sldId id="324" r:id="rId33"/>
    <p:sldId id="325" r:id="rId34"/>
    <p:sldId id="326" r:id="rId35"/>
    <p:sldId id="327" r:id="rId36"/>
    <p:sldId id="328" r:id="rId37"/>
    <p:sldId id="329" r:id="rId38"/>
    <p:sldId id="330" r:id="rId39"/>
    <p:sldId id="331" r:id="rId40"/>
    <p:sldId id="332" r:id="rId41"/>
    <p:sldId id="333" r:id="rId42"/>
    <p:sldId id="334" r:id="rId43"/>
    <p:sldId id="335" r:id="rId44"/>
    <p:sldId id="336" r:id="rId45"/>
    <p:sldId id="337" r:id="rId46"/>
    <p:sldId id="338" r:id="rId47"/>
    <p:sldId id="339" r:id="rId48"/>
    <p:sldId id="340" r:id="rId49"/>
    <p:sldId id="341" r:id="rId50"/>
    <p:sldId id="342" r:id="rId51"/>
    <p:sldId id="343" r:id="rId52"/>
    <p:sldId id="344" r:id="rId53"/>
    <p:sldId id="345" r:id="rId54"/>
    <p:sldId id="346" r:id="rId55"/>
    <p:sldId id="347" r:id="rId56"/>
    <p:sldId id="348" r:id="rId57"/>
    <p:sldId id="349" r:id="rId58"/>
    <p:sldId id="350" r:id="rId59"/>
    <p:sldId id="351" r:id="rId60"/>
    <p:sldId id="352" r:id="rId61"/>
    <p:sldId id="353" r:id="rId62"/>
    <p:sldId id="354" r:id="rId63"/>
    <p:sldId id="355" r:id="rId64"/>
    <p:sldId id="356" r:id="rId65"/>
    <p:sldId id="357" r:id="rId66"/>
    <p:sldId id="358" r:id="rId67"/>
    <p:sldId id="359" r:id="rId68"/>
    <p:sldId id="360" r:id="rId69"/>
    <p:sldId id="361" r:id="rId70"/>
    <p:sldId id="362" r:id="rId71"/>
    <p:sldId id="363" r:id="rId72"/>
    <p:sldId id="364" r:id="rId73"/>
    <p:sldId id="365" r:id="rId74"/>
    <p:sldId id="366" r:id="rId75"/>
    <p:sldId id="367" r:id="rId76"/>
    <p:sldId id="368" r:id="rId77"/>
    <p:sldId id="369" r:id="rId78"/>
    <p:sldId id="370" r:id="rId79"/>
    <p:sldId id="371" r:id="rId80"/>
    <p:sldId id="372" r:id="rId81"/>
    <p:sldId id="373" r:id="rId82"/>
    <p:sldId id="374" r:id="rId83"/>
    <p:sldId id="375" r:id="rId84"/>
    <p:sldId id="376" r:id="rId85"/>
    <p:sldId id="377" r:id="rId86"/>
    <p:sldId id="378" r:id="rId87"/>
    <p:sldId id="379" r:id="rId88"/>
    <p:sldId id="380" r:id="rId89"/>
    <p:sldId id="381" r:id="rId90"/>
    <p:sldId id="382" r:id="rId91"/>
    <p:sldId id="383" r:id="rId92"/>
    <p:sldId id="384" r:id="rId93"/>
    <p:sldId id="385" r:id="rId94"/>
    <p:sldId id="386" r:id="rId95"/>
    <p:sldId id="387" r:id="rId96"/>
    <p:sldId id="388" r:id="rId97"/>
    <p:sldId id="389" r:id="rId98"/>
    <p:sldId id="390" r:id="rId99"/>
    <p:sldId id="391" r:id="rId100"/>
    <p:sldId id="392" r:id="rId101"/>
    <p:sldId id="393" r:id="rId102"/>
    <p:sldId id="394" r:id="rId103"/>
    <p:sldId id="395" r:id="rId104"/>
    <p:sldId id="396" r:id="rId105"/>
    <p:sldId id="397" r:id="rId106"/>
    <p:sldId id="398" r:id="rId107"/>
    <p:sldId id="399" r:id="rId108"/>
    <p:sldId id="400" r:id="rId109"/>
    <p:sldId id="401" r:id="rId110"/>
    <p:sldId id="402" r:id="rId111"/>
    <p:sldId id="403" r:id="rId112"/>
    <p:sldId id="404" r:id="rId113"/>
    <p:sldId id="405" r:id="rId114"/>
    <p:sldId id="406" r:id="rId115"/>
    <p:sldId id="407" r:id="rId116"/>
    <p:sldId id="408" r:id="rId117"/>
    <p:sldId id="409" r:id="rId118"/>
    <p:sldId id="410" r:id="rId119"/>
    <p:sldId id="411" r:id="rId120"/>
    <p:sldId id="412" r:id="rId121"/>
    <p:sldId id="413" r:id="rId1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B92D"/>
    <a:srgbClr val="A02C1C"/>
    <a:srgbClr val="284D81"/>
    <a:srgbClr val="A92122"/>
    <a:srgbClr val="C9DAEE"/>
    <a:srgbClr val="94B6DD"/>
    <a:srgbClr val="5E91CC"/>
    <a:srgbClr val="1E4F7C"/>
    <a:srgbClr val="1B3A5F"/>
    <a:srgbClr val="1226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53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2224" y="200"/>
      </p:cViewPr>
      <p:guideLst>
        <p:guide orient="horz" pos="2160"/>
        <p:guide pos="312"/>
      </p:guideLst>
    </p:cSldViewPr>
  </p:slideViewPr>
  <p:outlineViewPr>
    <p:cViewPr>
      <p:scale>
        <a:sx n="33" d="100"/>
        <a:sy n="33" d="100"/>
      </p:scale>
      <p:origin x="0" y="-28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napToGrid="0">
      <p:cViewPr varScale="1">
        <p:scale>
          <a:sx n="120" d="100"/>
          <a:sy n="120" d="100"/>
        </p:scale>
        <p:origin x="4960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notesMaster" Target="notesMasters/notesMaster1.xml"/><Relationship Id="rId128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handoutMaster" Target="handoutMasters/handoutMaster1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913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102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359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8165592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37931"/>
            <a:ext cx="6858000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3848100"/>
            <a:ext cx="4883150" cy="2062163"/>
          </a:xfrm>
        </p:spPr>
        <p:txBody>
          <a:bodyPr>
            <a:norm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b="1" dirty="0">
                <a:latin typeface="Georgia" panose="02040502050405020303" pitchFamily="18" charset="0"/>
              </a:rPr>
              <a:t>Insert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220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  <p:sldLayoutId id="2147483673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House Committee and Subcommittee Rosters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With new members of the 116</a:t>
            </a:r>
            <a:r>
              <a:rPr lang="en-US" baseline="30000" dirty="0"/>
              <a:t>th</a:t>
            </a:r>
            <a:r>
              <a:rPr lang="en-US" dirty="0"/>
              <a:t> Congress denoted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March 8, 2019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Producer</a:t>
            </a:r>
          </a:p>
          <a:p>
            <a:r>
              <a:rPr lang="en-US" b="0" dirty="0"/>
              <a:t>National Journal Presentation Center</a:t>
            </a:r>
          </a:p>
        </p:txBody>
      </p:sp>
    </p:spTree>
    <p:extLst>
      <p:ext uri="{BB962C8B-B14F-4D97-AF65-F5344CB8AC3E}">
        <p14:creationId xmlns:p14="http://schemas.microsoft.com/office/powerpoint/2010/main" val="3467288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>
            <a:noAutofit/>
          </a:bodyPr>
          <a:lstStyle/>
          <a:p>
            <a:r>
              <a:rPr lang="en-US" sz="1600" dirty="0"/>
              <a:t>House Committee on Appropriations, Subcommittee on Agriculture, Rural Development, Food and Drug Administration, and Related Agencies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121445"/>
              </p:ext>
            </p:extLst>
          </p:nvPr>
        </p:nvGraphicFramePr>
        <p:xfrm>
          <a:off x="502920" y="1563624"/>
          <a:ext cx="6946900" cy="1514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2985279209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392262103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3438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Sanford Bishop (GA-2),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Jeff Fortenberry (NE-1),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007232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Rosa DeLauro (CT-3), (Vice 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Robert Aderholt (AL-4)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39145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Chellie Pingree (ME-1)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Andy Harris (MD-1)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01854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Mark Pocan (WI-2)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John Moolenaar (MI-4)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7788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Barbara Lee (CA-13)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75126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Betty McCollum (MN-4)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37074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Henry Cuellar (TX-28)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7658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7966998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100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Transportation and Infrastructure, Subcommittee on Coast Guard and Maritime Transportation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229255"/>
              </p:ext>
            </p:extLst>
          </p:nvPr>
        </p:nvGraphicFramePr>
        <p:xfrm>
          <a:off x="502920" y="1563624"/>
          <a:ext cx="6946900" cy="1895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3673674770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230013573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8154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Sean Maloney (NY-18),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Bob Gibbs (OH-7),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85169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Elijah Cummings (MD-7)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Don Young (AK-AL)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84270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Rick Larsen (WA-2)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Randy Weber (TX-14)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49382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Stacey E. Plaskett (VI)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Brian Mast (FL-18)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90070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John Garamendi (CA-3)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Michael Gallagher (WI-8)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12450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Alan Lowenthal (CA-47)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Carol Miller (WV-3)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28503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Anthony Brown (MD-4)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Sam Graves (MO-6),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99080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Christopher Pappas (NH-1)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45738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Pete DeFazio (OR-4),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6992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85275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101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600" dirty="0"/>
              <a:t>House Committee on Transportation and Infrastructure, Subcommittee on Economic Development, Public Buildings, and Emergency Management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88076"/>
              </p:ext>
            </p:extLst>
          </p:nvPr>
        </p:nvGraphicFramePr>
        <p:xfrm>
          <a:off x="502920" y="1563624"/>
          <a:ext cx="6946900" cy="1895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3931176546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391149473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6117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Dina Titus (NV-1),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Mark Meadows (NC-11),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168655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Debbie Mucarsel-Powell (FL-26)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Gary Palmer (AL-6)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59596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Sharice Davids (KS-3)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Jenniffer González-Colón (PR)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31833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Eleanor Holmes Norton (DC)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Carol Miller (WV-3)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2360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Hank Johnson (GA-4)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Greg Pence (IN-6)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08863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John Garamendi (CA-3)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Sam Graves (MO-6),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80233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Anthony Brown (MD-4)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73872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Lizzie Fletcher (TX-7)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3895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Pete DeFazio (OR-4),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3656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7067158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102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Transportation and Infrastructure, Subcommittee on Highways and Transit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991668"/>
              </p:ext>
            </p:extLst>
          </p:nvPr>
        </p:nvGraphicFramePr>
        <p:xfrm>
          <a:off x="502920" y="1563624"/>
          <a:ext cx="4966472" cy="4351335"/>
        </p:xfrm>
        <a:graphic>
          <a:graphicData uri="http://schemas.openxmlformats.org/drawingml/2006/table">
            <a:tbl>
              <a:tblPr/>
              <a:tblGrid>
                <a:gridCol w="2468489">
                  <a:extLst>
                    <a:ext uri="{9D8B030D-6E8A-4147-A177-3AD203B41FA5}">
                      <a16:colId xmlns:a16="http://schemas.microsoft.com/office/drawing/2014/main" val="691436716"/>
                    </a:ext>
                  </a:extLst>
                </a:gridCol>
                <a:gridCol w="2497983">
                  <a:extLst>
                    <a:ext uri="{9D8B030D-6E8A-4147-A177-3AD203B41FA5}">
                      <a16:colId xmlns:a16="http://schemas.microsoft.com/office/drawing/2014/main" val="4085761804"/>
                    </a:ext>
                  </a:extLst>
                </a:gridCol>
              </a:tblGrid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025184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Eleanor Holmes Norton (DC),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Rodney Davis (IL-13),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389554"/>
                  </a:ext>
                </a:extLst>
              </a:tr>
              <a:tr h="12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Eddie Johnson (TX-30)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Don Young (AK-AL)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1426532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Steve Cohen (TN-9)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Rick Crawford (AR-1)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0507338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John Garamendi (CA-3)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Bob Gibbs (OH-7)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2259241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Hank Johnson (GA-4)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Daniel Webster (FL-11)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1286962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Jared Huffman (CA-2)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Thomas Massie (KY-4)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518786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Julia Brownley (CA-26)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Mark Meadows (NC-11)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543333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Frederica Wilson (FL-24)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Rob Woodall (GA-7)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3595933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Alan Lowenthal (CA-47)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John Katko (NY-24)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4275747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Mark DeSaulnier (CA-11)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Brian Babin (TX-36)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595923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Salud Carbajal (CA-24)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David Rouzer (NC-7)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8977780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Anthony Brown (MD-4)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Mike Bost (IL-12)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1347687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Adriano Espaillat (NY-13)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Doug LaMalfa (CA-1)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4823596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Tom Malinowski (NJ-7)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Bruce Westerman (AR-4)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771921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 Greg Stanton (AZ-9)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 Lloyd Smucker (PA-11)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6016990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 Colin Allred (TX-32)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 Paul Mitchell (MI-10)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1323818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 Sharice Davids (KS-3)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 Michael Gallagher (WI-8)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5085447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18. Abby Finkenauer (IA-1)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18. Gary Palmer (AL-6)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8056159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19. Jesus Garcia (IL-4)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19. Brian Fitzpatrick (PA-1)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0783939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20. Antonio Delgado (NY-19)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20. Troy Balderson (OH-12)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1542364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21. Christopher Pappas (NH-1)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21. Ross Spano (FL-15)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7432035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22. Angie Craig (MN-2)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22. Peter Stauber (MN-8)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9405065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23. Harley Rouda (CA-48)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23. Carol Miller (WV-3)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6114563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24. Grace Napolitano (CA-32)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24. Greg Pence (IN-6)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344210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25. Albio Sires (NJ-8)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25. Sam Graves (MO-6),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7443815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26. Sean Maloney (NY-18)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0704357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27. Donald Payne (NJ-10)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2555916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28. Daniel Lipinski (IL-3)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09383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29. Dina Titus (NV-1)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3510131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30. Stacey E. Plaskett (VI)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9868766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31. Pete DeFazio (OR-4),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8948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0727238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103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House Committee on Transportation and Infrastructure, Subcommittee on Railroads, Pipelines, and Hazardous Materials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050111"/>
              </p:ext>
            </p:extLst>
          </p:nvPr>
        </p:nvGraphicFramePr>
        <p:xfrm>
          <a:off x="502920" y="1563624"/>
          <a:ext cx="6946900" cy="3800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333685196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305438256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2617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Daniel Lipinski (IL-3),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Rick Crawford (AR-1),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396049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Albio Sires (NJ-8)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Scott Perry (PA-10)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18920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Donald Payne (NJ-10)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Rodney Davis (IL-13)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44177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Lizzie Fletcher (TX-7)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Brian Babin (TX-36)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74334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Elijah Cummings (MD-7)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Mike Bost (IL-12)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45195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Andre Carson (IN-7)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Randy Weber (TX-14)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83779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Frederica Wilson (FL-24)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Doug LaMalfa (CA-1)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24280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Mark DeSaulnier (CA-11)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Lloyd Smucker (PA-11)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24432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Stephen Lynch (MA-8)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Paul Mitchell (MI-10)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43516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Tom Malinowski (NJ-7)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Brian Fitzpatrick (PA-1)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83641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Grace Napolitano (CA-32)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Troy Balderson (OH-12)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219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Steve Cohen (TN-9)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Ross Spano (FL-15)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30172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Jesus Garcia (IL-4)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Peter Stauber (MN-8)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98483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Eleanor Holmes Norton (DC)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Greg Pence (IN-6)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00070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 Eddie Johnson (TX-30)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 Sam Graves (MO-6),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26251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 Alan Lowenthal (CA-47)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55846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 Colin Allred (TX-32)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2172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18. Angie Craig (MN-2)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59049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19. Pete DeFazio (OR-4),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4754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7774125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104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Transportation and Infrastructure, Subcommittee on Water Resources and Environment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865019"/>
              </p:ext>
            </p:extLst>
          </p:nvPr>
        </p:nvGraphicFramePr>
        <p:xfrm>
          <a:off x="502920" y="1563624"/>
          <a:ext cx="6946900" cy="36099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2070467449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396963907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8109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Grace Napolitano (CA-32),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Bruce Westerman (AR-4),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065105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Debbie Mucarsel-Powell (FL-26)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Daniel Webster (FL-11)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1320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Eddie Johnson (TX-30)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Thomas Massie (KY-4)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95285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John Garamendi (CA-3)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Rob Woodall (GA-7)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0378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Jared Huffman (CA-2)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Brian Babin (TX-36)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14352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Alan Lowenthal (CA-47)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Garret Graves (LA-6)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73556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Salud Carbajal (CA-24)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David Rouzer (NC-7)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58569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Adriano Espaillat (NY-13)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Mike Bost (IL-12)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24124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Lizzie Fletcher (TX-7)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Randy Weber (TX-14)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20849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Abby Finkenauer (IA-1)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Doug LaMalfa (CA-1)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75692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Antonio Delgado (NY-19)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Brian Mast (FL-18)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72293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Christopher Pappas (NH-1)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Gary Palmer (AL-6)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7973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Angie Craig (MN-2)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Jenniffer González-Colón (PR)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86306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Harley Rouda (CA-48)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Sam Graves (MO-6),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91134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 Frederica Wilson (FL-24)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37514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 Stephen Lynch (MA-8)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56578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 Tom Malinowski (NJ-7)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85806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18. Pete DeFazio (OR-4),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6252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456677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105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Veterans' Affairs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847435"/>
              </p:ext>
            </p:extLst>
          </p:nvPr>
        </p:nvGraphicFramePr>
        <p:xfrm>
          <a:off x="502920" y="1563624"/>
          <a:ext cx="6946900" cy="32289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2052147440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303299492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3502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Mark Takano (CA-41),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Phil Roe (TN-1),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837447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Julia Brownley (CA-26)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Gus Bilirakis (FL-12)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41600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Kathleen Rice (NY-4)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Aumua Amata Coleman Radewagen (AS)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02431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Conor Lamb (PA-17)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Mike Bost (IL-12)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62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Mike Levin (CA-49)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Neal Dunn (FL-2)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1957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Anthony Brindisi (NY-22)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John Bergman (MI-1)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754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Max Rose (NY-11)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Jim Banks (IN-3)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4417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Christopher Pappas (NH-1)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Andy Barr (KY-6)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8892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Elaine Luria (VA-2)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Daniel Meuser (PA-9)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33562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Susie Lee (NV-3)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Steven Watkins (KS-2)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52254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Joe Cunningham (SC-1)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Chip Roy (TX-21)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9466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Gil Cisneros (CA-39)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Greg Steube (FL-17)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28553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Collin Peterson (MN-7)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94315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Gregorio Kilili Camacho Sablan (MP)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62250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 Colin Allred (TX-32)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97882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 Lauren Underwood (IL-14)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29584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2788174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106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Veterans' Affairs, Subcommittee on Disability Assistance and Memorial Affairs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858821"/>
              </p:ext>
            </p:extLst>
          </p:nvPr>
        </p:nvGraphicFramePr>
        <p:xfrm>
          <a:off x="502920" y="1563624"/>
          <a:ext cx="6946900" cy="1133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2154430213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223745118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1973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Elaine Luria (VA-2),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Mike Bost (IL-12),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723201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Gil Cisneros (CA-39)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Gus Bilirakis (FL-12)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6492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Gregorio Kilili Camacho Sablan (MP)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Steven Watkins (KS-2)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57985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Colin Allred (TX-32)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Greg Steube (FL-17)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8299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Lauren Underwood (IL-14)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6707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7682427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107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Veterans' Affairs, Subcommittee on Economic Opportunity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731118"/>
              </p:ext>
            </p:extLst>
          </p:nvPr>
        </p:nvGraphicFramePr>
        <p:xfrm>
          <a:off x="502920" y="1563624"/>
          <a:ext cx="6946900" cy="1514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2045691553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82933646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0517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Mike Levin (CA-49),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Gus Bilirakis (FL-12),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227654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Kathleen Rice (NY-4)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John Bergman (MI-1)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51666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Anthony Brindisi (NY-22)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Jim Banks (IN-3)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12498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Christopher Pappas (NH-1)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Andy Barr (KY-6)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74988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Elaine Luria (VA-2)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Daniel Meuser (PA-9)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637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Susie Lee (NV-3)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48745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Joe Cunningham (SC-1)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3794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4389616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108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Veterans' Affairs, Subcommittee on Health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848099"/>
              </p:ext>
            </p:extLst>
          </p:nvPr>
        </p:nvGraphicFramePr>
        <p:xfrm>
          <a:off x="502920" y="1563624"/>
          <a:ext cx="6946900" cy="1514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1801059998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33520556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4360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Julia Brownley (CA-26),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Neal Dunn (FL-2),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995081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Conor Lamb (PA-17)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Aumua Amata Coleman Radewagen (AS)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84013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Mike Levin (CA-49)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Andy Barr (KY-6)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81079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Anthony Brindisi (NY-22)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Daniel Meuser (PA-9)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60736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Max Rose (NY-11)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Greg Steube (FL-17)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98780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Gil Cisneros (CA-39)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39132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Collin Peterson (MN-7)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8362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8741685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109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Veterans' Affairs, Subcommittee on Oversight and Investigations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573615"/>
              </p:ext>
            </p:extLst>
          </p:nvPr>
        </p:nvGraphicFramePr>
        <p:xfrm>
          <a:off x="502920" y="1563624"/>
          <a:ext cx="6946900" cy="1133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1693386504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158079493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3458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Christopher Pappas (NH-1),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John Bergman (MI-1),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640536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Kathleen Rice (NY-4)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Aumua Amata Coleman Radewagen (AS)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81842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Max Rose (NY-11)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Mike Bost (IL-12)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80706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Gil Cisneros (CA-39)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Chip Roy (TX-21)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59739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Collin Peterson (MN-7)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1698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945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Appropriations, Subcommittee on Commerce, Justice, Science, and Related Agencies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776323"/>
              </p:ext>
            </p:extLst>
          </p:nvPr>
        </p:nvGraphicFramePr>
        <p:xfrm>
          <a:off x="502920" y="1563624"/>
          <a:ext cx="6946900" cy="1514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3998907025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265158779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9192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Jose Serrano (NY-15),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Robert Aderholt (AL-4),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73742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Matthew Cartwright (PA-8), (Vice 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Martha Roby (AL-2)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12168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Grace Meng (NY-6)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Steven Palazzo (MS-4)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76869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Brenda Lawrence (MI-14)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Tom Graves (GA-14)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27671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Charles Crist (FL-13)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42993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Edward Case (HI-1)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34410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Marcy Kaptur (OH-9)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184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361331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110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Veterans' Affairs, Subcommittee on Technology Modernization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098767"/>
              </p:ext>
            </p:extLst>
          </p:nvPr>
        </p:nvGraphicFramePr>
        <p:xfrm>
          <a:off x="502920" y="1563624"/>
          <a:ext cx="6946900" cy="9429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1344955239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8009375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6396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Susie Lee (NV-3),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Jim Banks (IN-3),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226918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Julia Brownley (CA-26)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Steven Watkins (KS-2)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19882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Conor Lamb (PA-17)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Chip Roy (TX-21)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6892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Joe Cunningham (SC-1)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7716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7858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111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Ways and Means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297748"/>
              </p:ext>
            </p:extLst>
          </p:nvPr>
        </p:nvGraphicFramePr>
        <p:xfrm>
          <a:off x="502920" y="1563624"/>
          <a:ext cx="6114789" cy="4351348"/>
        </p:xfrm>
        <a:graphic>
          <a:graphicData uri="http://schemas.openxmlformats.org/drawingml/2006/table">
            <a:tbl>
              <a:tblPr/>
              <a:tblGrid>
                <a:gridCol w="3039237">
                  <a:extLst>
                    <a:ext uri="{9D8B030D-6E8A-4147-A177-3AD203B41FA5}">
                      <a16:colId xmlns:a16="http://schemas.microsoft.com/office/drawing/2014/main" val="3878762125"/>
                    </a:ext>
                  </a:extLst>
                </a:gridCol>
                <a:gridCol w="3075552">
                  <a:extLst>
                    <a:ext uri="{9D8B030D-6E8A-4147-A177-3AD203B41FA5}">
                      <a16:colId xmlns:a16="http://schemas.microsoft.com/office/drawing/2014/main" val="4074364577"/>
                    </a:ext>
                  </a:extLst>
                </a:gridCol>
              </a:tblGrid>
              <a:tr h="16768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150514"/>
                  </a:ext>
                </a:extLst>
              </a:tr>
              <a:tr h="16768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Richard Neal (MA-1),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Kevin Brady (TX-8),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0545194"/>
                  </a:ext>
                </a:extLst>
              </a:tr>
              <a:tr h="15929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John Lewis (GA-5)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Devin Nunes (CA-22)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4494540"/>
                  </a:ext>
                </a:extLst>
              </a:tr>
              <a:tr h="16768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Lloyd Doggett (TX-35)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Vern Buchanan (FL-16)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0519731"/>
                  </a:ext>
                </a:extLst>
              </a:tr>
              <a:tr h="16768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Mike Thompson (CA-5)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Adrian Smith (NE-3)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3255364"/>
                  </a:ext>
                </a:extLst>
              </a:tr>
              <a:tr h="16768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John Larson (CT-1)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Kenny Marchant (TX-24)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4356825"/>
                  </a:ext>
                </a:extLst>
              </a:tr>
              <a:tr h="16768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Earl Blumenauer (OR-3)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Tom Reed (NY-23)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5948430"/>
                  </a:ext>
                </a:extLst>
              </a:tr>
              <a:tr h="16768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Ron Kind (WI-3)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Mike Kelly (PA-16)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6090646"/>
                  </a:ext>
                </a:extLst>
              </a:tr>
              <a:tr h="16768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Bill Pascrell (NJ-9)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George Holding (NC-2)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7018732"/>
                  </a:ext>
                </a:extLst>
              </a:tr>
              <a:tr h="16768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Danny Davis (IL-7)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Jason Smith (MO-8)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340646"/>
                  </a:ext>
                </a:extLst>
              </a:tr>
              <a:tr h="16768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Linda Sanchez (CA-38)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Tom Rice (SC-7)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2653446"/>
                  </a:ext>
                </a:extLst>
              </a:tr>
              <a:tr h="16768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Brian Higgins (NY-26)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David Schweikert (AZ-6)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8878644"/>
                  </a:ext>
                </a:extLst>
              </a:tr>
              <a:tr h="16768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Terri Sewell (AL-7)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Jackie Walorski (IN-2)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5056315"/>
                  </a:ext>
                </a:extLst>
              </a:tr>
              <a:tr h="16768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Suzan DelBene (WA-1)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Darin LaHood (IL-18)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208163"/>
                  </a:ext>
                </a:extLst>
              </a:tr>
              <a:tr h="16768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Judy Chu (CA-27)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Brad Wenstrup (OH-2)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9588414"/>
                  </a:ext>
                </a:extLst>
              </a:tr>
              <a:tr h="16768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 Gwen Moore (WI-4)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 Jodey Arrington (TX-19)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4105238"/>
                  </a:ext>
                </a:extLst>
              </a:tr>
              <a:tr h="16768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 Dan Kildee (MI-5)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 Drew Ferguson (GA-3)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2629035"/>
                  </a:ext>
                </a:extLst>
              </a:tr>
              <a:tr h="16768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 Brendan Boyle (PA-2)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 Ron Estes (KS-4)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5452580"/>
                  </a:ext>
                </a:extLst>
              </a:tr>
              <a:tr h="16768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18. Don Beyer (VA-8)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5351811"/>
                  </a:ext>
                </a:extLst>
              </a:tr>
              <a:tr h="16768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19. Dwight Evans (PA-3)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0495941"/>
                  </a:ext>
                </a:extLst>
              </a:tr>
              <a:tr h="16768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20. Bradley Schneider (IL-10)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6048268"/>
                  </a:ext>
                </a:extLst>
              </a:tr>
              <a:tr h="16768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21. Thomas Suozzi (NY-3)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2349695"/>
                  </a:ext>
                </a:extLst>
              </a:tr>
              <a:tr h="16768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22. Jimmy Panetta (CA-20)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0084410"/>
                  </a:ext>
                </a:extLst>
              </a:tr>
              <a:tr h="16768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23. Stephanie Murphy (FL-7)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3758827"/>
                  </a:ext>
                </a:extLst>
              </a:tr>
              <a:tr h="16768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24. Jimmy Gomez (CA-34)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9045136"/>
                  </a:ext>
                </a:extLst>
              </a:tr>
              <a:tr h="16768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25. Steven Horsford (NV-4)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1804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3248718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112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Ways and Means, Subcommittee on Health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50821"/>
              </p:ext>
            </p:extLst>
          </p:nvPr>
        </p:nvGraphicFramePr>
        <p:xfrm>
          <a:off x="502920" y="1563624"/>
          <a:ext cx="6946900" cy="2276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732356911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296529241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9460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Lloyd Doggett (TX-35),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Devin Nunes (CA-22),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10823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Mike Thompson (CA-5)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Vern Buchanan (FL-16)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9515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Ron Kind (WI-3)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Adrian Smith (NE-3)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71389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Earl Blumenauer (OR-3)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Kenny Marchant (TX-24)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96374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Brian Higgins (NY-26)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Tom Reed (NY-23)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23888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Terri Sewell (AL-7)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Mike Kelly (PA-16)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77393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Judy Chu (CA-27)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George Holding (NC-2)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55283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Dwight Evans (PA-3)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38609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Bradley Schneider (IL-10)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05701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Jimmy Gomez (CA-34)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1550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Steven Horsford (NV-4)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1329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9585127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113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Ways and Means, Subcommittee on Oversight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85541"/>
              </p:ext>
            </p:extLst>
          </p:nvPr>
        </p:nvGraphicFramePr>
        <p:xfrm>
          <a:off x="502920" y="1563624"/>
          <a:ext cx="6946900" cy="1514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2366628438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322795361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8719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John Lewis (GA-5),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Mike Kelly (PA-16),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65764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Suzan DelBene (WA-1)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Jackie Walorski (IN-2)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05182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Linda Sanchez (CA-38)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Darin LaHood (IL-18)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3352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Thomas Suozzi (NY-3)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Brad Wenstrup (OH-2)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98765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Judy Chu (CA-27)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48367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Gwen Moore (WI-4)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15633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Brendan Boyle (PA-2)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1309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665355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114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Ways and Means, Subcommittee on Select Revenue Measures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434736"/>
              </p:ext>
            </p:extLst>
          </p:nvPr>
        </p:nvGraphicFramePr>
        <p:xfrm>
          <a:off x="502920" y="1563624"/>
          <a:ext cx="6946900" cy="1895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2048213831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14082208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6886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Mike Thompson (CA-5),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Adrian Smith (NE-3),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640296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Lloyd Doggett (TX-35)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Tom Rice (SC-7)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75812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John Larson (CT-1)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David Schweikert (AZ-6)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91688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Linda Sanchez (CA-38)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Darin LaHood (IL-18)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1269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Suzan DelBene (WA-1)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Jodey Arrington (TX-19)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32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Gwen Moore (WI-4)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Drew Ferguson (GA-3)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22595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Brendan Boyle (PA-2)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14823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Don Beyer (VA-8)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43516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Thomas Suozzi (NY-3)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5981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0704245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115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Ways and Means, Subcommittee on Social Security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465890"/>
              </p:ext>
            </p:extLst>
          </p:nvPr>
        </p:nvGraphicFramePr>
        <p:xfrm>
          <a:off x="502920" y="1563624"/>
          <a:ext cx="6946900" cy="1514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2954826745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37287811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5153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John Larson (CT-1),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Tom Reed (NY-23),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4552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Bill Pascrell (NJ-9)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Jodey Arrington (TX-19)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78917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Linda Sanchez (CA-38)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Drew Ferguson (GA-3)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94365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Dan Kildee (MI-5)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Ron Estes (KS-4)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71289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Brendan Boyle (PA-2)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09387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Bradley Schneider (IL-10)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88405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Brian Higgins (NY-26)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5379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8564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116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Ways and Means, Subcommittee on Trade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920443"/>
              </p:ext>
            </p:extLst>
          </p:nvPr>
        </p:nvGraphicFramePr>
        <p:xfrm>
          <a:off x="502920" y="1563624"/>
          <a:ext cx="6946900" cy="2276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3158760955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54077614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4904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Earl Blumenauer (OR-3),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Vern Buchanan (FL-16),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836357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Bill Pascrell (NJ-9)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Devin Nunes (CA-22)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11604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Ron Kind (WI-3)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George Holding (NC-2)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56576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Danny Davis (IL-7)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Tom Rice (SC-7)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01267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Brian Higgins (NY-26)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Kenny Marchant (TX-24)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82398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Dan Kildee (MI-5)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Jason Smith (MO-8)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62169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Jimmy Panetta (CA-20)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David Schweikert (AZ-6)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92882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Stephanie Murphy (FL-7)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08473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Terri Sewell (AL-7)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98684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Suzan DelBene (WA-1)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55695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Don Beyer (VA-8)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9625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604399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117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Ways and Means, Subcommittee on Worker and Family Support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714346"/>
              </p:ext>
            </p:extLst>
          </p:nvPr>
        </p:nvGraphicFramePr>
        <p:xfrm>
          <a:off x="502920" y="1563624"/>
          <a:ext cx="6946900" cy="1514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1434175014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281326238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469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Danny Davis (IL-7),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Jackie Walorski (IN-2),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41515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Terri Sewell (AL-7)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Brad Wenstrup (OH-2)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83186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Judy Chu (CA-27)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Ron Estes (KS-4)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09846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Gwen Moore (WI-4)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Tom Reed (NY-23)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3947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Dwight Evans (PA-3)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33144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Stephanie Murphy (FL-7)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88546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Jimmy Gomez (CA-34)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5853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0883342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118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Permanent Select Committee on Intelligence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157210"/>
              </p:ext>
            </p:extLst>
          </p:nvPr>
        </p:nvGraphicFramePr>
        <p:xfrm>
          <a:off x="502920" y="1563624"/>
          <a:ext cx="6946900" cy="2657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2236950986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87027101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9614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Adam Schiff (CA-28),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Devin Nunes (CA-22),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490598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Jim Himes (CT-4)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Mike Conaway (TX-11)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088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Terri Sewell (AL-7)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Michael Turner (OH-10)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067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Andre Carson (IN-7)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Brad Wenstrup (OH-2)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6202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Jackie Speier (CA-14)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Chris Stewart (UT-2)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9499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Mike Quigley (IL-5)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Rick Crawford (AR-1)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42672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Eric Swalwell (CA-15)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Elise Stefanik (NY-21)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35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Joaquin Castro (TX-20)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Will Hurd (TX-23)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57041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Denny Heck (WA-10)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John Ratcliffe (TX-4)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22306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Peter Welch (VT-AL)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13069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Sean Maloney (NY-18)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77126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Valdez Demings (FL-10)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03055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Raja Krishnamoorthi (IL-8)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5878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3691448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119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House Permanent Select Committee on Intelligence, Subcommittee on Counterterrorism, Counterintelligence, and Counterproliferation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73968"/>
              </p:ext>
            </p:extLst>
          </p:nvPr>
        </p:nvGraphicFramePr>
        <p:xfrm>
          <a:off x="502920" y="1563624"/>
          <a:ext cx="6946900" cy="13239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2064505764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326139070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3834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Andre Carson (IN-7),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Rick Crawford (AR-1),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440236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Jackie Speier (CA-14)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Mike Conaway (TX-11)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2660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Mike Quigley (IL-5)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Brad Wenstrup (OH-2)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56958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Joaquin Castro (TX-20)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Chris Stewart (UT-2)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28579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Peter Welch (VT-AL)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228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Sean Maloney (NY-18)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64694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6321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Appropriations, Subcommittee on Defense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309941"/>
              </p:ext>
            </p:extLst>
          </p:nvPr>
        </p:nvGraphicFramePr>
        <p:xfrm>
          <a:off x="502920" y="1563624"/>
          <a:ext cx="6946900" cy="2276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156167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149026742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6575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Peter Visclosky (IN-1),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Ken Calvert (CA-42),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704191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Betty McCollum (MN-4), (Vice 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Hal Rogers (KY-5)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92160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Tim Ryan (OH-13)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Tom Cole (OK-4)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67617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Dutch Ruppersberger (MD-2)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Steve Womack (AR-3)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45755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Marcy Kaptur (OH-9)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Robert Aderholt (AL-4)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3101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Henry Cuellar (TX-28)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John Carter (TX-31)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40095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Derek Kilmer (WA-6)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Mario Diaz-Balart (FL-25)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66623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Peter Aguilar (CA-31)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47175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Cheri Bustos (IL-17)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80623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Charles Crist (FL-13)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57660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Ann Kirkpatrick (AZ-2)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2791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7263453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120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House Permanent Select Committee on Intelligence, Subcommittee on Defense Intelligence and Warfighter Support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521875"/>
              </p:ext>
            </p:extLst>
          </p:nvPr>
        </p:nvGraphicFramePr>
        <p:xfrm>
          <a:off x="502920" y="1563624"/>
          <a:ext cx="6946900" cy="13239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3154911614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143816782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0867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Terri Sewell (AL-7),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Brad Wenstrup (OH-2),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17293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Jim Himes (CT-4)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Michael Turner (OH-10)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34983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Denny Heck (WA-10)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Mike Conaway (TX-11)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79249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Peter Welch (VT-AL)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Will Hurd (TX-23)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79195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Sean Maloney (NY-18)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25291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Valdez Demings (FL-10)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5262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83172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121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Permanent Select Committee on Intelligence, Subcommittee on Intelligence Modernization and Readiness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373688"/>
              </p:ext>
            </p:extLst>
          </p:nvPr>
        </p:nvGraphicFramePr>
        <p:xfrm>
          <a:off x="502920" y="1563624"/>
          <a:ext cx="6946900" cy="13239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1563267484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316336677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3732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Eric Swalwell (CA-15),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Will Hurd (TX-23),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10339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Terri Sewell (AL-7)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Mike Conaway (TX-11)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58587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Jackie Speier (CA-14)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Elise Stefanik (NY-21)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08013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Joaquin Castro (TX-20)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John Ratcliffe (TX-4)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34855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Valdez Demings (FL-10)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85691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Raja Krishnamoorthi (IL-8)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260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3170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Appropriations, Subcommittee on Energy and Water Development, and Related Agencies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208539"/>
              </p:ext>
            </p:extLst>
          </p:nvPr>
        </p:nvGraphicFramePr>
        <p:xfrm>
          <a:off x="502920" y="1563624"/>
          <a:ext cx="6946900" cy="1514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560416112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294605158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525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Marcy Kaptur (OH-9),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Mike Simpson (ID-2),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914267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Peter Visclosky (IN-1), (Vice 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Ken Calvert (CA-42)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48681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Debbie Wasserman Schultz (FL-23)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Chuck Fleischmann (TN-3)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36520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Ann Kirkpatrick (AZ-2)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Dan Newhouse (WA-4)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35845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Derek Kilmer (WA-6)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2180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Mark Pocan (WI-2)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33541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Lois Frankel (FL-21)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7834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26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Appropriations, Subcommittee on Financial Services and General Government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112148"/>
              </p:ext>
            </p:extLst>
          </p:nvPr>
        </p:nvGraphicFramePr>
        <p:xfrm>
          <a:off x="502920" y="1563624"/>
          <a:ext cx="6946900" cy="1514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3776158826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277558833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9082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Mike Quigley (IL-5),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Tom Graves (GA-14),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796776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Jose Serrano (NY-15), (Vice 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Mark Amodei (NV-2)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32888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Matthew Cartwright (PA-8)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Chris Stewart (UT-2)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8317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Sanford Bishop (GA-2)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Dave Joyce (OH-14)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71145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Norma Torres (CA-35)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53288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Charles Crist (FL-13)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46718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Ann Kirkpatrick (AZ-2)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2615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784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Appropriations, Subcommittee on Homeland Security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740748"/>
              </p:ext>
            </p:extLst>
          </p:nvPr>
        </p:nvGraphicFramePr>
        <p:xfrm>
          <a:off x="502920" y="1563624"/>
          <a:ext cx="6946900" cy="1514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2760242405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64594355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9417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Lucille Roybal-Allard (CA-40),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Chuck Fleischmann (TN-3),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812484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Henry Cuellar (TX-28), (Vice 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Steven Palazzo (MS-4)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8987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Dutch Ruppersberger (MD-2)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Dan Newhouse (WA-4)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94829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David Price (NC-4)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John Rutherford (FL-4)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70585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Debbie Wasserman Schultz (FL-23)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40688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Grace Meng (NY-6)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01158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Peter Aguilar (CA-31)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3715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219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Appropriations, Subcommittee on Interior, Environment, and Related Agencies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900436"/>
              </p:ext>
            </p:extLst>
          </p:nvPr>
        </p:nvGraphicFramePr>
        <p:xfrm>
          <a:off x="502920" y="1563624"/>
          <a:ext cx="6946900" cy="1514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3157994402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118930746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092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Betty McCollum (MN-4),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Dave Joyce (OH-14),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193936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Chellie Pingree (ME-1), (Vice 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Mike Simpson (ID-2)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65640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Derek Kilmer (WA-6)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Chris Stewart (UT-2)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5977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Jose Serrano (NY-15)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Mark Amodei (NV-2)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28533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Mike Quigley (IL-5)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13893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Bonnie Watson Coleman (NJ-12)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21148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Brenda Lawrence (MI-14)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747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161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Appropriations, Subcommittee on Labor, Health and Human Services, Education, and Related Agencies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008580"/>
              </p:ext>
            </p:extLst>
          </p:nvPr>
        </p:nvGraphicFramePr>
        <p:xfrm>
          <a:off x="502920" y="1563624"/>
          <a:ext cx="6946900" cy="17049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3916644126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308270041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9739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Rosa DeLauro (CT-3),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Tom Cole (OK-4),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718392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Lucille Roybal-Allard (CA-40), (Vice 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Andy Harris (MD-1)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72694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Barbara Lee (CA-13)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Jaime Herrera Beutler (WA-3)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09748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Mark Pocan (WI-2)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John Moolenaar (MI-4)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06541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Katherine Clark (MA-5)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Tom Graves (GA-14)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41991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Lois Frankel (FL-21)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71633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Cheri Bustos (IL-17)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49991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Bonnie Watson Coleman (NJ-12)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2057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056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Appropriations, Subcommittee on Legislative Branch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519935"/>
              </p:ext>
            </p:extLst>
          </p:nvPr>
        </p:nvGraphicFramePr>
        <p:xfrm>
          <a:off x="502920" y="1563624"/>
          <a:ext cx="6946900" cy="9429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3764110011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388956245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3160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Tim Ryan (OH-13),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Jaime Herrera Beutler (WA-3),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957467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Dutch Ruppersberger (MD-2), (Vice 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Dan Newhouse (WA-4)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77843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Katherine Clark (MA-5)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6162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Edward Case (HI-1)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4170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2056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Appropriations, Subcommittee on Military Construction, Veterans Affairs, and Related Agencies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657408"/>
              </p:ext>
            </p:extLst>
          </p:nvPr>
        </p:nvGraphicFramePr>
        <p:xfrm>
          <a:off x="502920" y="1563624"/>
          <a:ext cx="6946900" cy="1514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3959890491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275734115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5960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Debbie Wasserman Schultz (FL-23),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John Carter (TX-31),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800331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Sanford Bishop (GA-2), (Vice 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Martha Roby (AL-2)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63637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Edward Case (HI-1)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John Rutherford (FL-4)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37741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Tim Ryan (OH-13)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Will Hurd (TX-23)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56810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Chellie Pingree (ME-1)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6666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Matthew Cartwright (PA-8)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8576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Cheri Bustos (IL-17)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3434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792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Agriculture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809256"/>
              </p:ext>
            </p:extLst>
          </p:nvPr>
        </p:nvGraphicFramePr>
        <p:xfrm>
          <a:off x="502920" y="1563624"/>
          <a:ext cx="5887895" cy="4351347"/>
        </p:xfrm>
        <a:graphic>
          <a:graphicData uri="http://schemas.openxmlformats.org/drawingml/2006/table">
            <a:tbl>
              <a:tblPr/>
              <a:tblGrid>
                <a:gridCol w="2926464">
                  <a:extLst>
                    <a:ext uri="{9D8B030D-6E8A-4147-A177-3AD203B41FA5}">
                      <a16:colId xmlns:a16="http://schemas.microsoft.com/office/drawing/2014/main" val="4189523914"/>
                    </a:ext>
                  </a:extLst>
                </a:gridCol>
                <a:gridCol w="2961431">
                  <a:extLst>
                    <a:ext uri="{9D8B030D-6E8A-4147-A177-3AD203B41FA5}">
                      <a16:colId xmlns:a16="http://schemas.microsoft.com/office/drawing/2014/main" val="3225613898"/>
                    </a:ext>
                  </a:extLst>
                </a:gridCol>
              </a:tblGrid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01383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Collin Peterson (MN-7),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Mike Conaway (TX-11),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679989"/>
                  </a:ext>
                </a:extLst>
              </a:tr>
              <a:tr h="15338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David Scott (GA-13)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Glenn Thompson (PA-15)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5912918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Jim Costa (CA-16)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Austin Scott (GA-8)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3422349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Marcia Fudge (OH-11)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Rick Crawford (AR-1)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7250503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Jim McGovern (MA-2)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Scott DesJarlais (TN-4)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6872862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Filemon Vela (TX-34)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Vicky Hartzler (MO-4)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6290765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Stacey E. Plaskett (VI)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Doug LaMalfa (CA-1)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115733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Alma Adams (NC-12), (Vice 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Rodney Davis (IL-13)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327523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Abigail Spanberger (VA-7)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Theodore Yoho (FL-3)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025456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Jahana Hayes (CT-5)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Rick Allen (GA-12)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2915522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Antonio Delgado (NY-19)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Mike Bost (IL-12)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7443643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T.J. Cox (CA-21)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David Rouzer (NC-7)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4206216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Angie Craig (MN-2)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Ralph Abraham (LA-5)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5400982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Anthony Brindisi (NY-22)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Trent Kelly (MS-1)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0507886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 Jeff Van Drew (NJ-2)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 James Comer (KY-1)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08422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 Josh Harder (CA-10)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 Roger Marshall (KS-1)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7410845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 Kim Schrier (WA-8)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 Don Bacon (NE-2)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7738642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18. Chellie Pingree (ME-1)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18. Neal Dunn (FL-2)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318841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19. Cheri Bustos (IL-17)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19. Dustin Johnson (SD-AL)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9351640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20. Sean Maloney (NY-18)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20. Jim Baird (IN-4)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9908819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21. Salud Carbajal (CA-24)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21. Jim Hagedorn (MN-1)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417301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22. Alfred Lawson (FL-5)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1239603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23. Tom O'Halleran (AZ-1)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8003082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24. Jimmy Panetta (CA-20)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1220793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25. Ann Kirkpatrick (AZ-2)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3055948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26. Cindy Axne (IA-3)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888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869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Appropriations, Subcommittee on State, Foreign Operations, and Related Programs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680711"/>
              </p:ext>
            </p:extLst>
          </p:nvPr>
        </p:nvGraphicFramePr>
        <p:xfrm>
          <a:off x="502920" y="1563624"/>
          <a:ext cx="6946900" cy="13239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1855696003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31236858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5969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Nita Lowey (NY-17),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Hal Rogers (KY-5),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066196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Barbara Lee (CA-13), (Vice 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Jeff Fortenberry (NE-1)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84108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Grace Meng (NY-6)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Martha Roby (AL-2)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0628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David Price (NC-4)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98077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Lois Frankel (FL-21)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92098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Norma Torres (CA-35)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9436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6850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House Committee on Appropriations, Subcommittee on Transportation, and Housing and Urban Development, and Related Agencies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214276"/>
              </p:ext>
            </p:extLst>
          </p:nvPr>
        </p:nvGraphicFramePr>
        <p:xfrm>
          <a:off x="502920" y="1563624"/>
          <a:ext cx="6946900" cy="1514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4282078809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332059040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0703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David Price (NC-4),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Mario Diaz-Balart (FL-25),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27389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Mike Quigley (IL-5), (Vice 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Steve Womack (AR-3)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1949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Katherine Clark (MA-5)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John Rutherford (FL-4)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98668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Bonnie Watson Coleman (NJ-12)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Will Hurd (TX-23)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29945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Brenda Lawrence (MI-14)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51437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Norma Torres (CA-35)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25541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Peter Aguilar (CA-31)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2129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16647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Armed Services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789204"/>
              </p:ext>
            </p:extLst>
          </p:nvPr>
        </p:nvGraphicFramePr>
        <p:xfrm>
          <a:off x="502920" y="1563624"/>
          <a:ext cx="4966472" cy="4351335"/>
        </p:xfrm>
        <a:graphic>
          <a:graphicData uri="http://schemas.openxmlformats.org/drawingml/2006/table">
            <a:tbl>
              <a:tblPr/>
              <a:tblGrid>
                <a:gridCol w="2468489">
                  <a:extLst>
                    <a:ext uri="{9D8B030D-6E8A-4147-A177-3AD203B41FA5}">
                      <a16:colId xmlns:a16="http://schemas.microsoft.com/office/drawing/2014/main" val="3706434304"/>
                    </a:ext>
                  </a:extLst>
                </a:gridCol>
                <a:gridCol w="2497983">
                  <a:extLst>
                    <a:ext uri="{9D8B030D-6E8A-4147-A177-3AD203B41FA5}">
                      <a16:colId xmlns:a16="http://schemas.microsoft.com/office/drawing/2014/main" val="2218598251"/>
                    </a:ext>
                  </a:extLst>
                </a:gridCol>
              </a:tblGrid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615997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Adam Smith (WA-9),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Mac Thornberry (TX-13),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5438256"/>
                  </a:ext>
                </a:extLst>
              </a:tr>
              <a:tr h="12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Susan Davis (CA-53)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Joe Wilson (SC-2)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1322300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Jim Langevin (RI-2)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Rob Bishop (UT-1)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8742055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Rick Larsen (WA-2)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Michael Turner (OH-10)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6532610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Jim Cooper (TN-5)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Mike Rogers (AL-3)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8015639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Joe Courtney (CT-2)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Mike Conaway (TX-11)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4657740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John Garamendi (CA-3)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Doug Lamborn (CO-5)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811328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Jackie Speier (CA-14)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Rob Wittman (VA-1)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4045446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Tulsi Gabbard (HI-2)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Vicky Hartzler (MO-4)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3205770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Donald Norcross (NJ-1)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Austin Scott (GA-8)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4607941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Ruben Gallego (AZ-7)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Mo Brooks (AL-5)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6612669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Seth Moulton (MA-6)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Paul Cook (CA-8)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4923255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Salud Carbajal (CA-24)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Bradley Byrne (AL-1)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2731904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Anthony Brown (MD-4), (Vice 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Sam Graves (MO-6)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168421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 Ro Khanna (CA-17)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 Elise Stefanik (NY-21)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8206390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 Bill Keating (MA-9)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 Scott DesJarlais (TN-4)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6537907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 Filemon Vela (TX-34)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 Ralph Abraham (LA-5)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0939353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18. Andy Kim (NJ-3)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18. Trent Kelly (MS-1)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7370278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19. Kendra Horn (OK-5)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19. Michael Gallagher (WI-8)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7266888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20. Gil Cisneros (CA-39)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20. Matt Gaetz (FL-1)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8084091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21. Christina Houlahan (PA-6)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21. Don Bacon (NE-2)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7605072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22. Jason Crow (CO-6)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22. Jim Banks (IN-3)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2237966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23. Xochitl Small (NM-2)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23. Liz Cheney (WY-AL)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1566567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24. Elissa Slotkin (MI-8)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24. Paul Mitchell (MI-10)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8164340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25. Mikie Sherrill (NJ-11)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25. John Bergman (MI-1)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2946841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26. Katie Hill (CA-25)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26. Michael Waltz (FL-6)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2452450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27. Veronica Escobar (TX-16)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6345529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28. Deb Haaland (NM-1)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2347965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29. Jared Golden (ME-2)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6336501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30. Lori Trahan (MA-3)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4665728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31. Elaine Luria (VA-2)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756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3361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Armed Services, Subcommittee on Intelligence and Emerging Threats and Capabilities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295382"/>
              </p:ext>
            </p:extLst>
          </p:nvPr>
        </p:nvGraphicFramePr>
        <p:xfrm>
          <a:off x="502920" y="1563624"/>
          <a:ext cx="6946900" cy="24669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3854974158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413132904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4521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Jim Langevin (RI-2),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Elise Stefanik (NY-21),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372175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Rick Larsen (WA-2)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Sam Graves (MO-6)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54689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Jim Cooper (TN-5)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Ralph Abraham (LA-5)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4695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Tulsi Gabbard (HI-2)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Mike Conaway (TX-11)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71674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Anthony Brown (MD-4)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Austin Scott (GA-8)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21302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Ro Khanna (CA-17)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Scott DesJarlais (TN-4)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484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Bill Keating (MA-9)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Michael Gallagher (WI-8)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01421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Andy Kim (NJ-3)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Michael Waltz (FL-6)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12049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Christina Houlahan (PA-6)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Don Bacon (NE-2)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15609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Jason Crow (CO-6), (Vice 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Jim Banks (IN-3)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0908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Elissa Slotkin (MI-8)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7256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Lori Trahan (MA-3)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916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1864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Armed Services, Subcommittee on Military Personnel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011153"/>
              </p:ext>
            </p:extLst>
          </p:nvPr>
        </p:nvGraphicFramePr>
        <p:xfrm>
          <a:off x="502920" y="1563624"/>
          <a:ext cx="6946900" cy="17049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4283155426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210885692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5350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Jackie Speier (CA-14),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Trent Kelly (MS-1),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761424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Susan Davis (CA-53)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Ralph Abraham (LA-5)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61568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Ruben Gallego (AZ-7)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Liz Cheney (WY-AL)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08898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Gil Cisneros (CA-39), (Vice 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Paul Mitchell (MI-10)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54488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Veronica Escobar (TX-16)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John Bergman (MI-1)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49881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Deb Haaland (NM-1)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Matt Gaetz (FL-1)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73971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Lori Trahan (MA-3)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77276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Elaine Luria (VA-2)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6214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7567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Armed Services, Subcommittee on Readiness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947508"/>
              </p:ext>
            </p:extLst>
          </p:nvPr>
        </p:nvGraphicFramePr>
        <p:xfrm>
          <a:off x="502920" y="1563624"/>
          <a:ext cx="6946900" cy="20859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1559002127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83695777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2122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John Garamendi (CA-3),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Doug Lamborn (CO-5),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698817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Tulsi Gabbard (HI-2)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Austin Scott (GA-8)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86047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Andy Kim (NJ-3), (Vice 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Joe Wilson (SC-2)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22326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Kendra Horn (OK-5)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Rob Bishop (UT-1)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86097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Christina Houlahan (PA-6)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Mike Rogers (AL-3)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70088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Jason Crow (CO-6)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Mo Brooks (AL-5)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32968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Xochitl Small (NM-2)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Elise Stefanik (NY-21)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62452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Elissa Slotkin (MI-8)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John Bergman (MI-1)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9102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Veronica Escobar (TX-16)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69736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Deb Haaland (NM-1)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283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45211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Armed Services, Subcommittee on Seapower and Projection Forces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087239"/>
              </p:ext>
            </p:extLst>
          </p:nvPr>
        </p:nvGraphicFramePr>
        <p:xfrm>
          <a:off x="502920" y="1563624"/>
          <a:ext cx="6946900" cy="2276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1329652469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128463026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5441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Joe Courtney (CT-2),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Rob Wittman (VA-1),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725895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Jim Langevin (RI-2)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Mike Conaway (TX-11)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2358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Jim Cooper (TN-5)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Michael Gallagher (WI-8)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30600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Donald Norcross (NJ-1)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John Bergman (MI-1)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90183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Seth Moulton (MA-6)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Michael Waltz (FL-6)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31471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Filemon Vela (TX-34)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Vicky Hartzler (MO-4)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77406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Gil Cisneros (CA-39)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Paul Cook (CA-8)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61031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Mikie Sherrill (NJ-11)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Bradley Byrne (AL-1)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04789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Katie Hill (CA-25)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Trent Kelly (MS-1)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75129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Jared Golden (ME-2)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11666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Elaine Luria (VA-2), (Vice 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3050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349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Armed Services, Subcommittee on Strategic Forces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059719"/>
              </p:ext>
            </p:extLst>
          </p:nvPr>
        </p:nvGraphicFramePr>
        <p:xfrm>
          <a:off x="502920" y="1563624"/>
          <a:ext cx="6946900" cy="20859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3603182915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61535077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5180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Jim Cooper (TN-5),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Michael Turner (OH-10),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594686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Susan Davis (CA-53)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Joe Wilson (SC-2)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84429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Rick Larsen (WA-2)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Rob Bishop (UT-1)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94618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John Garamendi (CA-3)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Mike Rogers (AL-3)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07999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Jackie Speier (CA-14)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Mo Brooks (AL-5)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7170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Seth Moulton (MA-6)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Bradley Byrne (AL-1)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0808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Salud Carbajal (CA-24)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Scott DesJarlais (TN-4)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33274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Ro Khanna (CA-17)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Liz Cheney (WY-AL)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83524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Bill Keating (MA-9)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18698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Kendra Horn (OK-5), (Vice 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600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70450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Armed Services, Subcommittee on Tactical Air and Land Forces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927086"/>
              </p:ext>
            </p:extLst>
          </p:nvPr>
        </p:nvGraphicFramePr>
        <p:xfrm>
          <a:off x="502920" y="1563624"/>
          <a:ext cx="6946900" cy="2276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407408575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325366135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4341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Donald Norcross (NJ-1),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Vicky Hartzler (MO-4),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0235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Jim Langevin (RI-2)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Paul Cook (CA-8)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03234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Joe Courtney (CT-2)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Matt Gaetz (FL-1)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76806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Ruben Gallego (AZ-7)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Don Bacon (NE-2)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39000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Salud Carbajal (CA-24)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Jim Banks (IN-3)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89141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Anthony Brown (MD-4)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Paul Mitchell (MI-10)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57075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Filemon Vela (TX-34)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Michael Turner (OH-10)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07647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Xochitl Small (NM-2), (Vice 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Doug Lamborn (CO-5)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88067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Mikie Sherrill (NJ-11)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Rob Wittman (VA-1)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09588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Katie Hill (CA-25)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10339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Jared Golden (ME-2)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6306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81263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the Budget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960765"/>
              </p:ext>
            </p:extLst>
          </p:nvPr>
        </p:nvGraphicFramePr>
        <p:xfrm>
          <a:off x="502920" y="1563624"/>
          <a:ext cx="6914108" cy="4351343"/>
        </p:xfrm>
        <a:graphic>
          <a:graphicData uri="http://schemas.openxmlformats.org/drawingml/2006/table">
            <a:tbl>
              <a:tblPr/>
              <a:tblGrid>
                <a:gridCol w="3436523">
                  <a:extLst>
                    <a:ext uri="{9D8B030D-6E8A-4147-A177-3AD203B41FA5}">
                      <a16:colId xmlns:a16="http://schemas.microsoft.com/office/drawing/2014/main" val="2715428055"/>
                    </a:ext>
                  </a:extLst>
                </a:gridCol>
                <a:gridCol w="3477585">
                  <a:extLst>
                    <a:ext uri="{9D8B030D-6E8A-4147-A177-3AD203B41FA5}">
                      <a16:colId xmlns:a16="http://schemas.microsoft.com/office/drawing/2014/main" val="2016439193"/>
                    </a:ext>
                  </a:extLst>
                </a:gridCol>
              </a:tblGrid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766800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John Yarmuth (KY-3),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Steve Womack (AR-3),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5265636"/>
                  </a:ext>
                </a:extLst>
              </a:tr>
              <a:tr h="1801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Seth Moulton (MA-6)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Rob Woodall (GA-7)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660443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Hakeem Jeffries (NY-8)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Bill Johnson (OH-6)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870592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Brian Higgins (NY-26)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Jason Smith (MO-8)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1581701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Brendan Boyle (PA-2)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Bill Flores (TX-17)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8319861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Ro Khanna (CA-17)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George Holding (NC-2)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6218379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Rosa DeLauro (CT-3)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Chris Stewart (UT-2)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6999145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Lloyd Doggett (TX-35)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Ralph Norman (SC-5)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6691978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David Price (NC-4)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Chip Roy (TX-21)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3053263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Jan Schakowsky (IL-9)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Daniel Meuser (PA-9)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7524097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Dan Kildee (MI-5)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William Timmons (SC-4)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2069715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Jimmy Panetta (CA-20)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Dan Crenshaw (TX-2)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9213028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Joe Morelle (NY-25)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Kevin Hern (OK-1)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6630628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Steven Horsford (NV-4)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Tim Burchett (TN-2)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9106060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 Bobby Scott (VA-3)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5466597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 Sheila Jackson Lee (TX-18)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7815604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 Barbara Lee (CA-13)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2509259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18. Pramila Jayapal (WA-7)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2078758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19. Ilhan Omar (MN-5)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2041971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20. Albio Sires (NJ-8)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7368957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21. Scott Peters (CA-52)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280901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22. Jim Cooper (TN-5)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0400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9495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Agriculture, Subcommittee on Nutrition, Oversight, and Department Operations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548146"/>
              </p:ext>
            </p:extLst>
          </p:nvPr>
        </p:nvGraphicFramePr>
        <p:xfrm>
          <a:off x="502920" y="1563624"/>
          <a:ext cx="6946900" cy="17049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1570906616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173680511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1982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Marcia Fudge (OH-11),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Dustin Johnson (SD-AL),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656532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Jim McGovern (MA-2)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Scott DesJarlais (TN-4)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17557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Alma Adams (NC-12)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Rodney Davis (IL-13)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07705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Jahana Hayes (CT-5)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Theodore Yoho (FL-3)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30677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Kim Schrier (WA-8)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Don Bacon (NE-2)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03130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Jeff Van Drew (NJ-2)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Jim Hagedorn (MN-1)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26705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Alfred Lawson (FL-5)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66574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Jimmy Panetta (CA-20)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7896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20805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Education and Labor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538986"/>
              </p:ext>
            </p:extLst>
          </p:nvPr>
        </p:nvGraphicFramePr>
        <p:xfrm>
          <a:off x="502920" y="1563624"/>
          <a:ext cx="5481133" cy="4351330"/>
        </p:xfrm>
        <a:graphic>
          <a:graphicData uri="http://schemas.openxmlformats.org/drawingml/2006/table">
            <a:tbl>
              <a:tblPr/>
              <a:tblGrid>
                <a:gridCol w="2724291">
                  <a:extLst>
                    <a:ext uri="{9D8B030D-6E8A-4147-A177-3AD203B41FA5}">
                      <a16:colId xmlns:a16="http://schemas.microsoft.com/office/drawing/2014/main" val="1202683057"/>
                    </a:ext>
                  </a:extLst>
                </a:gridCol>
                <a:gridCol w="2756842">
                  <a:extLst>
                    <a:ext uri="{9D8B030D-6E8A-4147-A177-3AD203B41FA5}">
                      <a16:colId xmlns:a16="http://schemas.microsoft.com/office/drawing/2014/main" val="3052490209"/>
                    </a:ext>
                  </a:extLst>
                </a:gridCol>
              </a:tblGrid>
              <a:tr h="15030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76054"/>
                  </a:ext>
                </a:extLst>
              </a:tr>
              <a:tr h="15030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Bobby Scott (VA-3),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Virginia Foxx (NC-5),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2669362"/>
                  </a:ext>
                </a:extLst>
              </a:tr>
              <a:tr h="14279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Susan Davis (CA-53)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Phil Roe (TN-1)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0246519"/>
                  </a:ext>
                </a:extLst>
              </a:tr>
              <a:tr h="15030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Raul Grijalva (AZ-3)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Glenn Thompson (PA-15)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45598"/>
                  </a:ext>
                </a:extLst>
              </a:tr>
              <a:tr h="15030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Joe Courtney (CT-2)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Tim Walberg (MI-7)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4498019"/>
                  </a:ext>
                </a:extLst>
              </a:tr>
              <a:tr h="15030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Marcia Fudge (OH-11)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Brett Guthrie (KY-2)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918875"/>
                  </a:ext>
                </a:extLst>
              </a:tr>
              <a:tr h="150305"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Gregorio Kilili Camacho Sablan (MP)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Bradley Byrne (AL-1)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6250554"/>
                  </a:ext>
                </a:extLst>
              </a:tr>
              <a:tr h="15030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Frederica Wilson (FL-24)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Glenn Grothman (WI-6)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2158428"/>
                  </a:ext>
                </a:extLst>
              </a:tr>
              <a:tr h="15030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Suzanne Bonamici (OR-1)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Elise Stefanik (NY-21)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3603405"/>
                  </a:ext>
                </a:extLst>
              </a:tr>
              <a:tr h="15030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Mark Takano (CA-41)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Rick Allen (GA-12)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3719530"/>
                  </a:ext>
                </a:extLst>
              </a:tr>
              <a:tr h="15030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Alma Adams (NC-12)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Francis Rooney (FL-19)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3484513"/>
                  </a:ext>
                </a:extLst>
              </a:tr>
              <a:tr h="15030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Mark DeSaulnier (CA-11)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Lloyd Smucker (PA-11)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907376"/>
                  </a:ext>
                </a:extLst>
              </a:tr>
              <a:tr h="15030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Donald Norcross (NJ-1)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Jim Banks (IN-3)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2980310"/>
                  </a:ext>
                </a:extLst>
              </a:tr>
              <a:tr h="15030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Pramila Jayapal (WA-7)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Mark Walker (NC-6)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7823351"/>
                  </a:ext>
                </a:extLst>
              </a:tr>
              <a:tr h="15030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Joe Morelle (NY-25)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James Comer (KY-1)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4381564"/>
                  </a:ext>
                </a:extLst>
              </a:tr>
              <a:tr h="15030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 Susan Wild (PA-7)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 Benjamin Cline (VA-6)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2170161"/>
                  </a:ext>
                </a:extLst>
              </a:tr>
              <a:tr h="15030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 Josh Harder (CA-10)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 Russ Fulcher (ID-1)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8523260"/>
                  </a:ext>
                </a:extLst>
              </a:tr>
              <a:tr h="15030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 Lucy McBath (GA-6)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 Van Taylor (TX-3)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304108"/>
                  </a:ext>
                </a:extLst>
              </a:tr>
              <a:tr h="15030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18. Kim Schrier (WA-8)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18. Steven Watkins (KS-2)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8827505"/>
                  </a:ext>
                </a:extLst>
              </a:tr>
              <a:tr h="15030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19. Lauren Underwood (IL-14)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19. Ron Wright (TX-6)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5600588"/>
                  </a:ext>
                </a:extLst>
              </a:tr>
              <a:tr h="15030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20. Jahana Hayes (CT-5)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20. Daniel Meuser (PA-9)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9381148"/>
                  </a:ext>
                </a:extLst>
              </a:tr>
              <a:tr h="15030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21. Donna Shalala (FL-27)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21. William Timmons (SC-4)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590269"/>
                  </a:ext>
                </a:extLst>
              </a:tr>
              <a:tr h="15030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22. Andy Levin (MI-9), (Vice 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22. Dustin Johnson (SD-AL)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4663098"/>
                  </a:ext>
                </a:extLst>
              </a:tr>
              <a:tr h="15030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23. Ilhan Omar (MN-5)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5236409"/>
                  </a:ext>
                </a:extLst>
              </a:tr>
              <a:tr h="15030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24. David Trone (MD-6)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8873835"/>
                  </a:ext>
                </a:extLst>
              </a:tr>
              <a:tr h="15030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25. Haley Stevens (MI-11)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2817273"/>
                  </a:ext>
                </a:extLst>
              </a:tr>
              <a:tr h="15030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26. Susie Lee (NV-3)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7903309"/>
                  </a:ext>
                </a:extLst>
              </a:tr>
              <a:tr h="15030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27. Lori Trahan (MA-3)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9491927"/>
                  </a:ext>
                </a:extLst>
              </a:tr>
              <a:tr h="15030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28. Joaquin Castro (TX-20)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345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9370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Education and Labor, Subcommittee on Early Childhood, Elementary, and Secondary Education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855356"/>
              </p:ext>
            </p:extLst>
          </p:nvPr>
        </p:nvGraphicFramePr>
        <p:xfrm>
          <a:off x="502920" y="1563624"/>
          <a:ext cx="6946900" cy="17049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2660274381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378201059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5668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Gregorio Kilili Camacho Sablan (MP),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Rick Allen (GA-12),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04843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Kim Schrier (WA-8)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Glenn Thompson (PA-15)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87034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Jahana Hayes (CT-5)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Glenn Grothman (WI-6)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9915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Donna Shalala (FL-27)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Van Taylor (TX-3)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1768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Susan Davis (CA-53)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William Timmons (SC-4)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13176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Frederica Wilson (FL-24)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559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Mark DeSaulnier (CA-11)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00296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Joe Morelle (NY-25)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71615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2796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Education and Labor, Subcommittee on Workforce Protections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844829"/>
              </p:ext>
            </p:extLst>
          </p:nvPr>
        </p:nvGraphicFramePr>
        <p:xfrm>
          <a:off x="502920" y="1563624"/>
          <a:ext cx="6946900" cy="17049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3568789426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296561285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5538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Alma Adams (NC-12),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Bradley Byrne (AL-1),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768095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Mark DeSaulnier (CA-11)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Francis Rooney (FL-19)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72332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Mark Takano (CA-41)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Mark Walker (NC-6)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17989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Pramila Jayapal (WA-7)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Benjamin Cline (VA-6)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89128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Susan Wild (PA-7)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Ron Wright (TX-6)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48420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Lucy McBath (GA-6)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59900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Ilhan Omar (MN-5)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85386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Haley Stevens (MI-11)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7736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8842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Education and Labor, Subcommittee on Higher Education and Workforce Investment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592125"/>
              </p:ext>
            </p:extLst>
          </p:nvPr>
        </p:nvGraphicFramePr>
        <p:xfrm>
          <a:off x="502920" y="1563624"/>
          <a:ext cx="6946900" cy="32289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83753538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78351257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957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Susan Davis (CA-53),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Lloyd Smucker (PA-11),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1585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Joe Courtney (CT-2)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Brett Guthrie (KY-2)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64255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Mark Takano (CA-41)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Glenn Grothman (WI-6)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64285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Pramila Jayapal (WA-7)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Elise Stefanik (NY-21)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82496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Josh Harder (CA-10)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Jim Banks (IN-3)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5004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Andy Levin (MI-9)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Mark Walker (NC-6)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78907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Ilhan Omar (MN-5)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James Comer (KY-1)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1417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David Trone (MD-6)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Benjamin Cline (VA-6)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08269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Susie Lee (NV-3)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Russ Fulcher (ID-1)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88887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Lori Trahan (MA-3)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Steven Watkins (KS-2)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46502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Joaquin Castro (TX-20)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Daniel Meuser (PA-9)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5305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Raul Grijalva (AZ-3)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William Timmons (SC-4)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16506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Gregorio Kilili Camacho Sablan (MP)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75017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Suzanne Bonamici (OR-1)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08323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 Alma Adams (NC-12)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25116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 Donald Norcross (NJ-1)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7220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72994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Education and Labor, Subcommittee on Civil Rights and Human Services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630436"/>
              </p:ext>
            </p:extLst>
          </p:nvPr>
        </p:nvGraphicFramePr>
        <p:xfrm>
          <a:off x="502920" y="1563624"/>
          <a:ext cx="6946900" cy="1514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558455242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349442059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540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Suzanne Bonamici (OR-1),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James Comer (KY-1),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9882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Raul Grijalva (AZ-3)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Glenn Thompson (PA-15)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56745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Marcia Fudge (OH-11)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Elise Stefanik (NY-21)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82040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Kim Schrier (WA-8)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Dustin Johnson (SD-AL)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60784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Jahana Hayes (CT-5)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18480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David Trone (MD-6)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77071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Susie Lee (NV-3)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8245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4633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Education and Labor, Subcommittee on Health, Employment, Labor, and Pensions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240064"/>
              </p:ext>
            </p:extLst>
          </p:nvPr>
        </p:nvGraphicFramePr>
        <p:xfrm>
          <a:off x="502920" y="1563624"/>
          <a:ext cx="6946900" cy="2657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67935255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50978757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2097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Frederica Wilson (FL-24),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Tim Walberg (MI-7),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133691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Donald Norcross (NJ-1)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Phil Roe (TN-1)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4602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Joe Morelle (NY-25)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Rick Allen (GA-12)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65608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Susan Wild (PA-7)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Francis Rooney (FL-19)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73767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Lucy McBath (GA-6)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Jim Banks (IN-3)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59503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Lauren Underwood (IL-14)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Russ Fulcher (ID-1)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92230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Haley Stevens (MI-11)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Van Taylor (TX-3)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285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Joe Courtney (CT-2)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Steven Watkins (KS-2)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00875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Marcia Fudge (OH-11)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Ron Wright (TX-6)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65559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Josh Harder (CA-10)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Daniel Meuser (PA-9)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18200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Donna Shalala (FL-27)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Dustin Johnson (SD-AL)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70943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Andy Levin (MI-9)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89732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Lori Trahan (MA-3)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9434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43262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Energy and Commerce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602586"/>
              </p:ext>
            </p:extLst>
          </p:nvPr>
        </p:nvGraphicFramePr>
        <p:xfrm>
          <a:off x="502920" y="1563624"/>
          <a:ext cx="4966472" cy="4351335"/>
        </p:xfrm>
        <a:graphic>
          <a:graphicData uri="http://schemas.openxmlformats.org/drawingml/2006/table">
            <a:tbl>
              <a:tblPr/>
              <a:tblGrid>
                <a:gridCol w="2468489">
                  <a:extLst>
                    <a:ext uri="{9D8B030D-6E8A-4147-A177-3AD203B41FA5}">
                      <a16:colId xmlns:a16="http://schemas.microsoft.com/office/drawing/2014/main" val="457262260"/>
                    </a:ext>
                  </a:extLst>
                </a:gridCol>
                <a:gridCol w="2497983">
                  <a:extLst>
                    <a:ext uri="{9D8B030D-6E8A-4147-A177-3AD203B41FA5}">
                      <a16:colId xmlns:a16="http://schemas.microsoft.com/office/drawing/2014/main" val="441837096"/>
                    </a:ext>
                  </a:extLst>
                </a:gridCol>
              </a:tblGrid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451909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Frank Pallone (NJ-6),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Greg Walden (OR-2),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5031609"/>
                  </a:ext>
                </a:extLst>
              </a:tr>
              <a:tr h="12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Bobby Rush (IL-1)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Fred Upton (MI-6)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1859880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Anna Eshoo (CA-18)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John Shimkus (IL-15)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2879204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Eliot Engel (NY-16)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Michael Burgess (TX-26)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0884795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Diana DeGette (CO-1)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Steve Scalise (LA-1)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1338528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Mike Doyle (PA-18)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Robert Latta (OH-5)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0849733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Jan Schakowsky (IL-9)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Cathy McMorris Rodgers (WA-5)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6917079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G.K. Butterfield (NC-1)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Brett Guthrie (KY-2)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5962026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Doris Matsui (CA-6)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Pete Olson (TX-22)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3427285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Kathy Castor (FL-14)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David McKinley (WV-1)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9288445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John Sarbanes (MD-3)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Adam Kinzinger (IL-16)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0101164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Jerry McNerney (CA-9)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Morgan Griffith (VA-9)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833376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Peter Welch (VT-AL)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Gus Bilirakis (FL-12)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6552901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Ben Lujan (NM-3)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Bill Johnson (OH-6)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8833148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 Paul Tonko (NY-20)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 Billy Long (MO-7)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7810132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 Yvette Clarke (NY-9), (Vice 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 Larry Bucshon (IN-8)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8284424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 Dave Loebsack (IA-2)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 Bill Flores (TX-17)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1712560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18. Kurt Schrader (OR-5)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18. Susan Brooks (IN-5)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5999857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19. Joe Kennedy (MA-4)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19. Markwayne Mullin (OK-2)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196412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20. Tony Cardenas (CA-29)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20. Richard Hudson (NC-8)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1221699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21. Raul Ruiz (CA-36)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21. Tim Walberg (MI-7)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8240558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22. Scott Peters (CA-52)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22. Buddy Carter (GA-1)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7467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23. Debbie Dingell (MI-12)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23. Jeff Duncan (SC-3)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0896684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24. Marc Veasey (TX-33)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24. Greg Gianforte (MT-AL)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1331010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25. Ann Kuster (NH-2)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9156407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26. Robin Kelly (IL-2)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2746056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27. Nanette Barragan (CA-44)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1270136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28. A. Donald McEachin (VA-4)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9619573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29. Lisa Blunt Rochester (DE-AL)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5024771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30. Darren Soto (FL-9)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0183589"/>
                  </a:ext>
                </a:extLst>
              </a:tr>
              <a:tr h="13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31. Tom O'Halleran (AZ-1)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1058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9293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Energy and Commerce, Subcommittee on Communications and Technology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615214"/>
              </p:ext>
            </p:extLst>
          </p:nvPr>
        </p:nvGraphicFramePr>
        <p:xfrm>
          <a:off x="502920" y="1563624"/>
          <a:ext cx="6946900" cy="36099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2198436486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403994625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790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Mike Doyle (PA-18),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Robert Latta (OH-5),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771252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Jerry McNerney (CA-9)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John Shimkus (IL-15)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6797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Yvette Clarke (NY-9)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Steve Scalise (LA-1)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99506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Dave Loebsack (IA-2)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Pete Olson (TX-22)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94258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Marc Veasey (TX-33)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Adam Kinzinger (IL-16)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89981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A. Donald McEachin (VA-4)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Gus Bilirakis (FL-12)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6040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Darren Soto (FL-9)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Bill Johnson (OH-6)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5392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Tom O'Halleran (AZ-1)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Billy Long (MO-7)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67698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Anna Eshoo (CA-18)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Bill Flores (TX-17)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25450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Diana DeGette (CO-1)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Susan Brooks (IN-5)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20836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G.K. Butterfield (NC-1)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Tim Walberg (MI-7)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45539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Doris Matsui (CA-6), (Vice 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Greg Gianforte (MT-AL)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26263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Peter Welch (VT-AL)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Greg Walden (OR-2),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97360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Ben Lujan (NM-3)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89251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 Kurt Schrader (OR-5)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48913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 Tony Cardenas (CA-29)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268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 Debbie Dingell (MI-12)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29662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18. Frank Pallone (NJ-6),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1583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8065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Energy and Commerce, Subcommittee on Consumer Protection and Commerce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295127"/>
              </p:ext>
            </p:extLst>
          </p:nvPr>
        </p:nvGraphicFramePr>
        <p:xfrm>
          <a:off x="502920" y="1563624"/>
          <a:ext cx="6946900" cy="28479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1589495628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347272795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7597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Jan Schakowsky (IL-9),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Cathy McMorris Rodgers (WA-5),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66152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Kathy Castor (FL-14)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Fred Upton (MI-6)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87128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Marc Veasey (TX-33)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Michael Burgess (TX-26)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58466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Robin Kelly (IL-2)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Robert Latta (OH-5)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74304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Tom O'Halleran (AZ-1)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Brett Guthrie (KY-2)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17507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Ben Lujan (NM-3)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Larry Bucshon (IN-8)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42088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Tony Cardenas (CA-29), (Vice 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Richard Hudson (NC-8)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1798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Lisa Blunt Rochester (DE-AL)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Buddy Carter (GA-1)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76395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Darren Soto (FL-9)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Greg Gianforte (MT-AL)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98264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Bobby Rush (IL-1)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Greg Walden (OR-2),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68586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Doris Matsui (CA-6)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01353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Jerry McNerney (CA-9)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5125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Debbie Dingell (MI-12)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68156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Frank Pallone (NJ-6),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6512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2157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Energy and Commerce, Subcommittee on Energy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422374"/>
              </p:ext>
            </p:extLst>
          </p:nvPr>
        </p:nvGraphicFramePr>
        <p:xfrm>
          <a:off x="502920" y="1563624"/>
          <a:ext cx="6946900" cy="3800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2483617303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26150088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4185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Bobby Rush (IL-1),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Fred Upton (MI-6),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975596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Scott Peters (CA-52)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Robert Latta (OH-5)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11170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Mike Doyle (PA-18)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Cathy McMorris Rodgers (WA-5)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16419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John Sarbanes (MD-3)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Pete Olson (TX-22)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34279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Jerry McNerney (CA-9), (Vice 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David McKinley (WV-1)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89888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Paul Tonko (NY-20)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Adam Kinzinger (IL-16)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48276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Dave Loebsack (IA-2)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Morgan Griffith (VA-9)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0986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G.K. Butterfield (NC-1)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Bill Johnson (OH-6)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4619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Peter Welch (VT-AL)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Larry Bucshon (IN-8)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04288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Kurt Schrader (OR-5)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Bill Flores (TX-17)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1274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Joe Kennedy (MA-4)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Richard Hudson (NC-8)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2272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Marc Veasey (TX-33)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Tim Walberg (MI-7)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14448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Ann Kuster (NH-2)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Jeff Duncan (SC-3)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6742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Robin Kelly (IL-2)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Greg Walden (OR-2),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23849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 Nanette Barragan (CA-44)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13133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 A. Donald McEachin (VA-4)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46184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 Tom O'Halleran (AZ-1)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5592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18. Lisa Blunt Rochester (DE-AL)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00522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19. Frank Pallone (NJ-6),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0512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6948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Agriculture, Subcommittee on Conservation and Forestry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482517"/>
              </p:ext>
            </p:extLst>
          </p:nvPr>
        </p:nvGraphicFramePr>
        <p:xfrm>
          <a:off x="502920" y="1563624"/>
          <a:ext cx="6946900" cy="1133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1427858122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395048762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117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Abigail Spanberger (VA-7),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Doug LaMalfa (CA-1),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085187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Marcia Fudge (OH-11)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Rick Allen (GA-12)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3993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Tom O'Halleran (AZ-1)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Ralph Abraham (LA-5)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3643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Chellie Pingree (ME-1)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Trent Kelly (MS-1)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867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Cindy Axne (IA-3)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7326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94468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Energy and Commerce, Subcommittee on Environment and Climate Change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736970"/>
              </p:ext>
            </p:extLst>
          </p:nvPr>
        </p:nvGraphicFramePr>
        <p:xfrm>
          <a:off x="502920" y="1563624"/>
          <a:ext cx="6946900" cy="28479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1894892453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355234759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0334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Paul Tonko (NY-20),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John Shimkus (IL-15),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699893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Yvette Clarke (NY-9)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Cathy McMorris Rodgers (WA-5)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0327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Scott Peters (CA-52)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David McKinley (WV-1)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08750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Nanette Barragan (CA-44)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Bill Johnson (OH-6)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47679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A. Donald McEachin (VA-4)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Billy Long (MO-7)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92567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Lisa Blunt Rochester (DE-AL)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Bill Flores (TX-17)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8837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Darren Soto (FL-9)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Markwayne Mullin (OK-2)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88775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Diana DeGette (CO-1)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Buddy Carter (GA-1)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4103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Jan Schakowsky (IL-9)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Jeff Duncan (SC-3)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8686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Doris Matsui (CA-6)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Greg Walden (OR-2),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51480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Jerry McNerney (CA-9)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4739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Raul Ruiz (CA-36), (Vice 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68987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Debbie Dingell (MI-12)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67930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Frank Pallone (NJ-6),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2051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84581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Energy and Commerce, Subcommittee on Health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145476"/>
              </p:ext>
            </p:extLst>
          </p:nvPr>
        </p:nvGraphicFramePr>
        <p:xfrm>
          <a:off x="502920" y="1563624"/>
          <a:ext cx="6946900" cy="3800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414668819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183231218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9018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n-NO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Anna Eshoo (CA-18),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Michael Burgess (TX-26),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29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Eliot Engel (NY-16)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Fred Upton (MI-6)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00745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G.K. Butterfield (NC-1), (Vice 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John Shimkus (IL-15)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25065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Doris Matsui (CA-6)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Brett Guthrie (KY-2)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49719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Kathy Castor (FL-14)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Morgan Griffith (VA-9)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18309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John Sarbanes (MD-3)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Gus Bilirakis (FL-12)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24667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Ben Lujan (NM-3)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Billy Long (MO-7)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36517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Peter Welch (VT-AL)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Larry Bucshon (IN-8)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83267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Joe Kennedy (MA-4)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Susan Brooks (IN-5)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88745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Tony Cardenas (CA-29)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Markwayne Mullin (OK-2)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89088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Kurt Schrader (OR-5)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Richard Hudson (NC-8)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44464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Raul Ruiz (CA-36)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Buddy Carter (GA-1)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61850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Debbie Dingell (MI-12)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Greg Gianforte (MT-AL)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62998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Ann Kuster (NH-2)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Greg Walden (OR-2),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98282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 Robin Kelly (IL-2)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63769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 Nanette Barragan (CA-44)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13416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 Lisa Blunt Rochester (DE-AL)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94756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18. Bobby Rush (IL-1)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93247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19. Frank Pallone (NJ-6),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954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78996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Energy and Commerce, Subcommittee on Oversight and Investigations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339770"/>
              </p:ext>
            </p:extLst>
          </p:nvPr>
        </p:nvGraphicFramePr>
        <p:xfrm>
          <a:off x="502920" y="1563624"/>
          <a:ext cx="6946900" cy="2276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3405994766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383211701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8223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Diana DeGette (CO-1),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Brett Guthrie (KY-2),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295157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Jan Schakowsky (IL-9)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Michael Burgess (TX-26)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43862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Joe Kennedy (MA-4), (Vice 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David McKinley (WV-1)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97925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Raul Ruiz (CA-36)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Morgan Griffith (VA-9)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62342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Ann Kuster (NH-2)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Susan Brooks (IN-5)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32102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Kathy Castor (FL-14)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Markwayne Mullin (OK-2)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25566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John Sarbanes (MD-3)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Jeff Duncan (SC-3)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9348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Paul Tonko (NY-20)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Greg Walden (OR-2),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47802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Yvette Clarke (NY-9)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73572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Scott Peters (CA-52)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150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Frank Pallone (NJ-6),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3427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86799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Ethics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740850"/>
              </p:ext>
            </p:extLst>
          </p:nvPr>
        </p:nvGraphicFramePr>
        <p:xfrm>
          <a:off x="502920" y="1563624"/>
          <a:ext cx="6946900" cy="1133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3535799140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229473366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1003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Ted Deutch (FL-22),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Kenny Marchant (TX-24),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025686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Grace Meng (NY-6)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John Ratcliffe (TX-4)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02507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Susan Wild (PA-7)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George Holding (NC-2)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16821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Dean Phillips (MN-3)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Jackie Walorski (IN-2)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59804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Anthony Brown (MD-4)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Michael Guest (MS-3)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1685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614743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Financial Services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845343"/>
              </p:ext>
            </p:extLst>
          </p:nvPr>
        </p:nvGraphicFramePr>
        <p:xfrm>
          <a:off x="502920" y="1563624"/>
          <a:ext cx="4540165" cy="4351345"/>
        </p:xfrm>
        <a:graphic>
          <a:graphicData uri="http://schemas.openxmlformats.org/drawingml/2006/table">
            <a:tbl>
              <a:tblPr/>
              <a:tblGrid>
                <a:gridCol w="2256601">
                  <a:extLst>
                    <a:ext uri="{9D8B030D-6E8A-4147-A177-3AD203B41FA5}">
                      <a16:colId xmlns:a16="http://schemas.microsoft.com/office/drawing/2014/main" val="3875935339"/>
                    </a:ext>
                  </a:extLst>
                </a:gridCol>
                <a:gridCol w="2283564">
                  <a:extLst>
                    <a:ext uri="{9D8B030D-6E8A-4147-A177-3AD203B41FA5}">
                      <a16:colId xmlns:a16="http://schemas.microsoft.com/office/drawing/2014/main" val="312837942"/>
                    </a:ext>
                  </a:extLst>
                </a:gridCol>
              </a:tblGrid>
              <a:tr h="1245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173744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Maxine Waters (CA-43),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Patrick McHenry (NC-10),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2492483"/>
                  </a:ext>
                </a:extLst>
              </a:tr>
              <a:tr h="11827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Carolyn Maloney (NY-12)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Pete King (NY-2)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2242895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Nydia Velazquez (NY-7)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Frank Lucas (OK-3)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1313797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Brad Sherman (CA-30)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Bill Posey (FL-8)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3912026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Gregory Meeks (NY-5)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Blaine Luetkemeyer (MO-3)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8024869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Lacy Clay (MO-1)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Bill Huizenga (MI-2)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7097237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David Scott (GA-13)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Sean Duffy (WI-7)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838782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Al Green (TX-9)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Steve Stivers (OH-15)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2588279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Emanuel Cleaver (MO-5)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Ann Wagner (MO-2)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0491294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Ed Perlmutter (CO-7)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Andy Barr (KY-6)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948532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Jim Himes (CT-4)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Scott Tipton (CO-3)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6470879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Bill Foster (IL-11)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Roger Williams (TX-25)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320133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Joyce Beatty (OH-3)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French Hill (AR-2)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8891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Denny Heck (WA-10)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Thomas Emmer (MN-6)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3772561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 Juan Vargas (CA-51)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 Lee Zeldin (NY-1)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871668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 Josh Gottheimer (NJ-5)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 Barry Loudermilk (GA-11)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8101600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 Vicente Gonzalez (TX-15)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 Alex Mooney (WV-2)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5369394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18. Alfred Lawson (FL-5)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18. Warren Davidson (OH-8)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7601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19. Michael F. Q. San Nicolas (GU)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19. Ted Budd (NC-13)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7717885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20. Rashida Tlaib (MI-13)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20. David Kustoff (TN-8)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439101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21. Katie Porter (CA-45)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21. Trey Hollingsworth (IN-9)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9526311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22. Cindy Axne (IA-3)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22. Anthony Gonzalez (OH-16)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9559363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23. Sean Casten (IL-6)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23. John Rose (TN-6)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4324918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24. Ayanna Pressley (MA-7)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24. Bryan Steil (WI-1)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9862700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25. Ben McAdams (UT-4)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25. Lance Gooden (TX-5)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4660035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26. Alexandria Ocasio-Cortez (NY-14)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26. Denver Riggleman (VA-5)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6176543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27. Jennifer Wexton (VA-10)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326922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28. Stephen Lynch (MA-8)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3876145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29. Tulsi Gabbard (HI-2)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6984955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30. Alma Adams (NC-12)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3350069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31. Madeleine Dean Cunnane (PA-4)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765357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32. Jesus Garcia (IL-4)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5614462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33. Sylvia Garcia (TX-29)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4520779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34. Dean Phillips (MN-3)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1612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6945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Financial Services, Subcommittee on Consumer Protection and Financial Institutions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840885"/>
              </p:ext>
            </p:extLst>
          </p:nvPr>
        </p:nvGraphicFramePr>
        <p:xfrm>
          <a:off x="502920" y="1563624"/>
          <a:ext cx="6946900" cy="2657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3174952787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78185673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4664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Gregory Meeks (NY-5),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Blaine Luetkemeyer (MO-3),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403129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David Scott (GA-13)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Frank Lucas (OK-3)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14537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Nydia Velazquez (NY-7)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Bill Posey (FL-8)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8069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Lacy Clay (MO-1)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Andy Barr (KY-6)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50099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Denny Heck (WA-10)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Scott Tipton (CO-3)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15063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Bill Foster (IL-11)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Roger Williams (TX-25)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89391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Alfred Lawson (FL-5)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Barry Loudermilk (GA-11)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36119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Rashida Tlaib (MI-13)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Ted Budd (NC-13)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3913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Katie Porter (CA-45)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David Kustoff (TN-8)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28408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Ayanna Pressley (MA-7)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Denver Riggleman (VA-5)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68236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Ben McAdams (UT-4)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38152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Alexandria Ocasio-Cortez (NY-14)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17713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Jennifer Wexton (VA-10)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5489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550248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Financial Services, Subcommittee on Diversity and Inclusion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10423"/>
              </p:ext>
            </p:extLst>
          </p:nvPr>
        </p:nvGraphicFramePr>
        <p:xfrm>
          <a:off x="502920" y="1563624"/>
          <a:ext cx="6946900" cy="24669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1555681299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293537129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1809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Joyce Beatty (OH-3),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Ann Wagner (MO-2),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600253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Lacy Clay (MO-1)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Frank Lucas (OK-3)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10910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Al Green (TX-9)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Alex Mooney (WV-2)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91379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Josh Gottheimer (NJ-5)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Ted Budd (NC-13)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94227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Vicente Gonzalez (TX-15)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David Kustoff (TN-8)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58699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Alfred Lawson (FL-5)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Trey Hollingsworth (IN-9)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08077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Ayanna Pressley (MA-7)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Anthony Gonzalez (OH-16)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30378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Tulsi Gabbard (HI-2)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Bryan Steil (WI-1)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4146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Alma Adams (NC-12)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Lance Gooden (TX-5)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58206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Madeleine Dean Cunnane (PA-4)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56706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Sylvia Garcia (TX-29)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78998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Dean Phillips (MN-3)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9519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448574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Financial Services, Subcommittee on Housing, Community Development, and Insurance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496824"/>
              </p:ext>
            </p:extLst>
          </p:nvPr>
        </p:nvGraphicFramePr>
        <p:xfrm>
          <a:off x="502920" y="1563624"/>
          <a:ext cx="6946900" cy="2657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3418968396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395861575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6132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Lacy Clay (MO-1),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Sean Duffy (WI-7),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807317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Nydia Velazquez (NY-7)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Blaine Luetkemeyer (MO-3)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61653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Emanuel Cleaver (MO-5)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Bill Huizenga (MI-2)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96980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Brad Sherman (CA-30)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Scott Tipton (CO-3)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9268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Joyce Beatty (OH-3)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Lee Zeldin (NY-1)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19449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Al Green (TX-9)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David Kustoff (TN-8)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90857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Vicente Gonzalez (TX-15)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Anthony Gonzalez (OH-16)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44457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Carolyn Maloney (NY-12)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John Rose (TN-6)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96391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Denny Heck (WA-10)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Bryan Steil (WI-1)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13879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Juan Vargas (CA-51)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Lance Gooden (TX-5)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1412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Alfred Lawson (FL-5)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57334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Rashida Tlaib (MI-13)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64138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Cindy Axne (IA-3)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6937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79981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Financial Services, Subcommittee on Investor Protection, Entrepreneurship, and Capital Markets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387747"/>
              </p:ext>
            </p:extLst>
          </p:nvPr>
        </p:nvGraphicFramePr>
        <p:xfrm>
          <a:off x="502920" y="1563624"/>
          <a:ext cx="6946900" cy="28479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652499325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282978188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3454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Carolyn Maloney (NY-12),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Bill Huizenga (MI-2),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418687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Brad Sherman (CA-30)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Pete King (NY-2)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96266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David Scott (GA-13)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Sean Duffy (WI-7)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43959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Jim Himes (CT-4)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Steve Stivers (OH-15)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37535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Bill Foster (IL-11)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Ann Wagner (MO-2)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11271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Gregory Meeks (NY-5)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French Hill (AR-2)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72151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Juan Vargas (CA-51)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Thomas Emmer (MN-6)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21192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Josh Gottheimer (NJ-5)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Alex Mooney (WV-2)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88244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Vicente Gonzalez (TX-15)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Warren Davidson (OH-8)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16472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Michael F. Q. San Nicolas (GU)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Trey Hollingsworth (IN-9)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02584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Katie Porter (CA-45)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00066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Cindy Axne (IA-3)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32438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Sean Casten (IL-6)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60166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Alexandria Ocasio-Cortez (NY-14)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9181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387883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House Committee on Financial Services, Subcommittee on National Security, International Development, and Monetary Policy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106266"/>
              </p:ext>
            </p:extLst>
          </p:nvPr>
        </p:nvGraphicFramePr>
        <p:xfrm>
          <a:off x="502920" y="1563624"/>
          <a:ext cx="6946900" cy="2657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2126109392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400668782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3436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Emanuel Cleaver (MO-5),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Steve Stivers (OH-15),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100541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Ed Perlmutter (CO-7)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Pete King (NY-2)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1259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Jim Himes (CT-4)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Frank Lucas (OK-3)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07678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Denny Heck (WA-10)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Roger Williams (TX-25)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64709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Brad Sherman (CA-30)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French Hill (AR-2)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97746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Juan Vargas (CA-51)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Thomas Emmer (MN-6)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776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Josh Gottheimer (NJ-5)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Anthony Gonzalez (OH-16)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82757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Michael F. Q. San Nicolas (GU)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John Rose (TN-6)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3706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Ben McAdams (UT-4)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Denver Riggleman (VA-5)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7837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Jennifer Wexton (VA-10)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5960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Stephen Lynch (MA-8)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89883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Tulsi Gabbard (HI-2)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2331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Jesus Garcia (IL-4)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247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8159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Agriculture, Subcommittee on General Farm Commodities and Risk Management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978081"/>
              </p:ext>
            </p:extLst>
          </p:nvPr>
        </p:nvGraphicFramePr>
        <p:xfrm>
          <a:off x="502920" y="1563624"/>
          <a:ext cx="6946900" cy="13239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2383115986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129743911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3089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Filemon Vela (TX-34),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Glenn Thompson (PA-15),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688323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Angie Craig (MN-2)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Austin Scott (GA-8)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44309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David Scott (GA-13)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Rick Crawford (AR-1)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1456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Alfred Lawson (FL-5)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Rick Allen (GA-12)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5448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Jeff Van Drew (NJ-2)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Ralph Abraham (LA-5)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97880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Salud Carbajal (CA-24)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0845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167448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Financial Services, Subcommittee on Oversight and Investigations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687047"/>
              </p:ext>
            </p:extLst>
          </p:nvPr>
        </p:nvGraphicFramePr>
        <p:xfrm>
          <a:off x="502920" y="1563624"/>
          <a:ext cx="6946900" cy="20859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594581613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207943786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0585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Al Green (TX-9),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Andy Barr (KY-6),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269226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Joyce Beatty (OH-3)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Bill Posey (FL-8)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53759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Stephen Lynch (MA-8)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Lee Zeldin (NY-1)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32380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Nydia Velazquez (NY-7)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Barry Loudermilk (GA-11)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50555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Ed Perlmutter (CO-7)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Warren Davidson (OH-8)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49817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Rashida Tlaib (MI-13)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John Rose (TN-6)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17229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Sean Casten (IL-6)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Bryan Steil (WI-1)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579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Madeleine Dean Cunnane (PA-4)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1373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Sylvia Garcia (TX-29)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76234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Dean Phillips (MN-3)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269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746036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Foreign Affairs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712601"/>
              </p:ext>
            </p:extLst>
          </p:nvPr>
        </p:nvGraphicFramePr>
        <p:xfrm>
          <a:off x="502920" y="1563624"/>
          <a:ext cx="5887895" cy="4351347"/>
        </p:xfrm>
        <a:graphic>
          <a:graphicData uri="http://schemas.openxmlformats.org/drawingml/2006/table">
            <a:tbl>
              <a:tblPr/>
              <a:tblGrid>
                <a:gridCol w="2926464">
                  <a:extLst>
                    <a:ext uri="{9D8B030D-6E8A-4147-A177-3AD203B41FA5}">
                      <a16:colId xmlns:a16="http://schemas.microsoft.com/office/drawing/2014/main" val="3400923043"/>
                    </a:ext>
                  </a:extLst>
                </a:gridCol>
                <a:gridCol w="2961431">
                  <a:extLst>
                    <a:ext uri="{9D8B030D-6E8A-4147-A177-3AD203B41FA5}">
                      <a16:colId xmlns:a16="http://schemas.microsoft.com/office/drawing/2014/main" val="3426681502"/>
                    </a:ext>
                  </a:extLst>
                </a:gridCol>
              </a:tblGrid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002163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Eliot Engel (NY-16),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Michael McCaul (TX-10),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6822831"/>
                  </a:ext>
                </a:extLst>
              </a:tr>
              <a:tr h="15338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Brad Sherman (CA-30)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Chris Smith (NJ-4)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5941127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Gregory Meeks (NY-5)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Steve Chabot (OH-1)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9644557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Albio Sires (NJ-8)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Joe Wilson (SC-2)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7488666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Gerry Connolly (VA-11)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Scott Perry (PA-10)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6353389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Ted Deutch (FL-22)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Theodore Yoho (FL-3)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4185567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Karen Bass (CA-37)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Adam Kinzinger (IL-16)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9480532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Bill Keating (MA-9)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Lee Zeldin (NY-1)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275362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David Cicilline (RI-1)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Jim Sensenbrenner (WI-5)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9298201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Ami Bera (CA-7)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Ann Wagner (MO-2)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7793193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Joaquin Castro (TX-20)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Brian Mast (FL-18)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8613351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Dina Titus (NV-1)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Francis Rooney (FL-19)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2724508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Adriano Espaillat (NY-13)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Brian Fitzpatrick (PA-1)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2288299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Ted Lieu (CA-33)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John Curtis (UT-3)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3528085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 Susan Wild (PA-7)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 Kenneth Buck (CO-4)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9657352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 Dean Phillips (MN-3)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 Ron Wright (TX-6)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7558487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 Ilhan Omar (MN-5)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 Guy Reschenthaler (PA-14)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1022305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18. Colin Allred (TX-32)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18. Tim Burchett (TN-2)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9382995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19. Andy Levin (MI-9)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19. Greg Pence (IN-6)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7605010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20. Abigail Spanberger (VA-7)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20. Steven Watkins (KS-2)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5438198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21. Christina Houlahan (PA-6)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21. Michael Guest (MS-3)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3093363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22. Tom Malinowski (NJ-7)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4458144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23. David Trone (MD-6)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663132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24. Jim Costa (CA-16)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1056621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25. Juan Vargas (CA-51)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7004995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26. Vicente Gonzalez (TX-15)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0780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61923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House Committee on Foreign Affairs, Subcommittee on Africa, Global Health, Global Human Rights, and International Organizations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127286"/>
              </p:ext>
            </p:extLst>
          </p:nvPr>
        </p:nvGraphicFramePr>
        <p:xfrm>
          <a:off x="502920" y="1563624"/>
          <a:ext cx="6946900" cy="1133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2894528316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266781960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4686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Karen Bass (CA-37),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Chris Smith (NJ-4),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707887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Susan Wild (PA-7)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Jim Sensenbrenner (WI-5)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94086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Dean Phillips (MN-3)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Ron Wright (TX-6)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30861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Ilhan Omar (MN-5)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Tim Burchett (TN-2)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9214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Christina Houlahan (PA-6)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6650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132648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Foreign Affairs, Subcommittee on Asia, the Pacific, and Nonproliferation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635691"/>
              </p:ext>
            </p:extLst>
          </p:nvPr>
        </p:nvGraphicFramePr>
        <p:xfrm>
          <a:off x="502920" y="1563624"/>
          <a:ext cx="6946900" cy="1514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3098649805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406779213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80431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Brad Sherman (CA-30),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Theodore Yoho (FL-3),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608208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Dina Titus (NV-1)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Scott Perry (PA-10)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94165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Christina Houlahan (PA-6)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Ann Wagner (MO-2)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2111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Gerry Connolly (VA-11)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Brian Mast (FL-18)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60167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Ami Bera (CA-7)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John Curtis (UT-3)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81273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Andy Levin (MI-9)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26070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Abigail Spanberger (VA-7)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631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287306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Foreign Affairs, Subcommittee on Europe, Eurasia, Energy, and the Environment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76443"/>
              </p:ext>
            </p:extLst>
          </p:nvPr>
        </p:nvGraphicFramePr>
        <p:xfrm>
          <a:off x="502920" y="1563624"/>
          <a:ext cx="6946900" cy="24669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3702694736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385321312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4553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Bill Keating (MA-9),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Adam Kinzinger (IL-16),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668333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Abigail Spanberger (VA-7)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Joe Wilson (SC-2)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96793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Gregory Meeks (NY-5)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Ann Wagner (MO-2)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07206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Albio Sires (NJ-8)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Jim Sensenbrenner (WI-5)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48111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Ted Deutch (FL-22)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Francis Rooney (FL-19)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01530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David Cicilline (RI-1)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Brian Fitzpatrick (PA-1)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75502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Joaquin Castro (TX-20)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Greg Pence (IN-6)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0868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Dina Titus (NV-1)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Ron Wright (TX-6)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27675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Susan Wild (PA-7)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Michael Guest (MS-3)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65810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David Trone (MD-6)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Tim Burchett (TN-2)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6272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Jim Costa (CA-16)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56910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Vicente Gonzalez (TX-15)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4383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110226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Foreign Affairs, Subcommittee on Middle East, North Africa, and International Terrorism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196604"/>
              </p:ext>
            </p:extLst>
          </p:nvPr>
        </p:nvGraphicFramePr>
        <p:xfrm>
          <a:off x="502920" y="1563624"/>
          <a:ext cx="6946900" cy="20859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41474012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310041229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5215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Ted Deutch (FL-22),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Joe Wilson (SC-2),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034825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Gerry Connolly (VA-11)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Steve Chabot (OH-1)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20529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David Cicilline (RI-1)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Adam Kinzinger (IL-16)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0962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Ted Lieu (CA-33)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Lee Zeldin (NY-1)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0069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Colin Allred (TX-32)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Brian Mast (FL-18)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53227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Tom Malinowski (NJ-7)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Brian Fitzpatrick (PA-1)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6258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David Trone (MD-6)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Guy Reschenthaler (PA-14)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98476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Brad Sherman (CA-30)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Steven Watkins (KS-2)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2658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Bill Keating (MA-9)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8345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Juan Vargas (CA-51)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688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943911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Foreign Affairs, Subcommittee on Oversight and Investigations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435554"/>
              </p:ext>
            </p:extLst>
          </p:nvPr>
        </p:nvGraphicFramePr>
        <p:xfrm>
          <a:off x="502920" y="1563624"/>
          <a:ext cx="6946900" cy="13239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3580099672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318927908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7364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Ami Bera (CA-7),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Lee Zeldin (NY-1),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111056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Ilhan Omar (MN-5)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Scott Perry (PA-10)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22499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Adriano Espaillat (NY-13)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Kenneth Buck (CO-4)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57029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Ted Lieu (CA-33)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Guy Reschenthaler (PA-14)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00215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Tom Malinowski (NJ-7)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65738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David Cicilline (RI-1)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04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836116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Foreign Affairs, Subcommittee on Western Hemisphere, Civilian Security, and Trade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966919"/>
              </p:ext>
            </p:extLst>
          </p:nvPr>
        </p:nvGraphicFramePr>
        <p:xfrm>
          <a:off x="502920" y="1563624"/>
          <a:ext cx="6946900" cy="17049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1119140718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249013098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207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Albio Sires (NJ-8),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Francis Rooney (FL-19),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125542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Gregory Meeks (NY-5)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Chris Smith (NJ-4)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43532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Joaquin Castro (TX-20)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Theodore Yoho (FL-3)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11611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Adriano Espaillat (NY-13)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John Curtis (UT-3)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5941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Dean Phillips (MN-3)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Kenneth Buck (CO-4)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81560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Andy Levin (MI-9)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Michael Guest (MS-3)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13092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Vicente Gonzalez (TX-15)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58225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Juan Vargas (CA-51)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4034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630069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Homeland Security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265605"/>
              </p:ext>
            </p:extLst>
          </p:nvPr>
        </p:nvGraphicFramePr>
        <p:xfrm>
          <a:off x="502920" y="1563624"/>
          <a:ext cx="6946900" cy="36099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2687951649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197906561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6725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Bennie Thompson (MS-2),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Mike Rogers (AL-3),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900308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Sheila Jackson Lee (TX-18)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Pete King (NY-2)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27353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Jim Langevin (RI-2)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Michael McCaul (TX-10)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83728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Cedric Richmond (LA-2)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John Katko (NY-24)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51007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Donald Payne (NJ-10)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John Ratcliffe (TX-4)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62274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Kathleen Rice (NY-4)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Mark Walker (NC-6)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508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Lou Correa (CA-46)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Clay Higgins (LA-3)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3774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Xochitl Small (NM-2)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Debbie Lesko (AZ-8)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52621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Max Rose (NY-11)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Mark Green (TN-7)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43293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Lauren Underwood (IL-14)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Van Taylor (TX-3)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54614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Elissa Slotkin (MI-8)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John Joyce (PA-13)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48832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Emanuel Cleaver (MO-5)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Dan Crenshaw (TX-2)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25196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Al Green (TX-9)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Michael Guest (MS-3)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72238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Yvette Clarke (NY-9)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8610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 Dina Titus (NV-1)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6486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 Bonnie Watson Coleman (NJ-12)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87065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 Nanette Barragan (CA-44)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7705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18. Valdez Demings (FL-10)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2632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09256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Homeland Security, Subcommittee on Intelligence and Counterterrorism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892155"/>
              </p:ext>
            </p:extLst>
          </p:nvPr>
        </p:nvGraphicFramePr>
        <p:xfrm>
          <a:off x="502920" y="1563624"/>
          <a:ext cx="6946900" cy="1133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3531309434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397192787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0554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Max Rose (NY-11),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Mark Walker (NC-6),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363886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Sheila Jackson Lee (TX-18)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Pete King (NY-2)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28293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Jim Langevin (RI-2)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Mark Green (TN-7)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1811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Elissa Slotkin (MI-8)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Mike Rogers (AL-3),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91970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Bennie Thompson (MS-2),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3917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7048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Agriculture, Subcommittee on Livestock and Foreign Agriculture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096828"/>
              </p:ext>
            </p:extLst>
          </p:nvPr>
        </p:nvGraphicFramePr>
        <p:xfrm>
          <a:off x="502920" y="1563624"/>
          <a:ext cx="6946900" cy="2276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3748453328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419957207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3392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Jim Costa (CA-16),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David Rouzer (NC-7),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745665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Anthony Brindisi (NY-22)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Glenn Thompson (PA-15)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15737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Jahana Hayes (CT-5)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Scott DesJarlais (TN-4)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48336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T.J. Cox (CA-21)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Vicky Hartzler (MO-4)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80193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Angie Craig (MN-2)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Trent Kelly (MS-1)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7606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Josh Harder (CA-10)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James Comer (KY-1)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59157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Filemon Vela (TX-34)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Roger Marshall (KS-1)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7462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Stacey E. Plaskett (VI)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Don Bacon (NE-2)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38293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Salud Carbajal (CA-24)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Jim Hagedorn (MN-1)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07181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Cheri Bustos (IL-17)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26323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Jimmy Panetta (CA-20)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7122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19205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Homeland Security, Subcommittee on Oversight, Management, and Accountability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553268"/>
              </p:ext>
            </p:extLst>
          </p:nvPr>
        </p:nvGraphicFramePr>
        <p:xfrm>
          <a:off x="502920" y="1563624"/>
          <a:ext cx="6946900" cy="1133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1001852230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273437675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55495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Xochitl Small (NM-2),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Dan Crenshaw (TX-2),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599331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Dina Titus (NV-1)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Clay Higgins (LA-3)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02936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Bonnie Watson Coleman (NJ-12)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Van Taylor (TX-3)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8659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Nanette Barragan (CA-44)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Mike Rogers (AL-3),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98025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Bennie Thompson (MS-2),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1140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042608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Homeland Security, Subcommittee on Transportation and Maritime Security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963317"/>
              </p:ext>
            </p:extLst>
          </p:nvPr>
        </p:nvGraphicFramePr>
        <p:xfrm>
          <a:off x="502920" y="1563624"/>
          <a:ext cx="6946900" cy="1514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1797152361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222041067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0819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Lou Correa (CA-46),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Debbie Lesko (AZ-8),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18648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Emanuel Cleaver (MO-5)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John Katko (NY-24)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7186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Dina Titus (NV-1)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John Ratcliffe (TX-4)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21541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Bonnie Watson Coleman (NJ-12)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Mark Green (TN-7)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83132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Nanette Barragan (CA-44)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Mike Rogers (AL-3),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57156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Valdez Demings (FL-10)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98306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Bennie Thompson (MS-2),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792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589927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Homeland Security, Subcommittee on Border Security, Facilitation, and Operations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222948"/>
              </p:ext>
            </p:extLst>
          </p:nvPr>
        </p:nvGraphicFramePr>
        <p:xfrm>
          <a:off x="502920" y="1563624"/>
          <a:ext cx="6946900" cy="1514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3419217479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344560385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1613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Kathleen Rice (NY-4),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Clay Higgins (LA-3),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514582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Donald Payne (NJ-10)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Debbie Lesko (AZ-8)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17754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Lou Correa (CA-46)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John Joyce (PA-13)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70927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Xochitl Small (NM-2)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Michael Guest (MS-3)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09201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Al Green (TX-9)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Mike Rogers (AL-3),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57627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Yvette Clarke (NY-9)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49562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Bennie Thompson (MS-2),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9735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29280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Homeland Security, Subcommittee on Cybersecurity, Infrastructure Protection, and Innovation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846685"/>
              </p:ext>
            </p:extLst>
          </p:nvPr>
        </p:nvGraphicFramePr>
        <p:xfrm>
          <a:off x="502920" y="1563624"/>
          <a:ext cx="6946900" cy="1514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577843743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175597588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99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Cedric Richmond (LA-2),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John Katko (NY-24),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670058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Sheila Jackson Lee (TX-18)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John Ratcliffe (TX-4)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88632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Jim Langevin (RI-2)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Mark Walker (NC-6)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11593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Kathleen Rice (NY-4)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Van Taylor (TX-3)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71167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Lauren Underwood (IL-14)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Mike Rogers (AL-3),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8229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Elissa Slotkin (MI-8)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86081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Bennie Thompson (MS-2),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6605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304932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Homeland Security, Subcommittee on Emergency Preparedness, Response, and Recovery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612975"/>
              </p:ext>
            </p:extLst>
          </p:nvPr>
        </p:nvGraphicFramePr>
        <p:xfrm>
          <a:off x="502920" y="1563624"/>
          <a:ext cx="6946900" cy="1514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377906816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259620996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6836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Donald Payne (NJ-10),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Pete King (NY-2),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690409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Cedric Richmond (LA-2)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John Joyce (PA-13)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94797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Max Rose (NY-11)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Dan Crenshaw (TX-2)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6899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Lauren Underwood (IL-14)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Michael Guest (MS-3)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7306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Al Green (TX-9)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Mike Rogers (AL-3),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030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Yvette Clarke (NY-9)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33746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Bennie Thompson (MS-2),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4114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892252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House Administration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371513"/>
              </p:ext>
            </p:extLst>
          </p:nvPr>
        </p:nvGraphicFramePr>
        <p:xfrm>
          <a:off x="502920" y="1563624"/>
          <a:ext cx="6946900" cy="13239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2252476721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274056895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5215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Zoe Lofgren (CA-19),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Rodney Davis (IL-13),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209529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Jamie Raskin (MD-8), (Vice 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Mark Walker (NC-6)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21033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Susan Davis (CA-53)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Barry Loudermilk (GA-11)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8886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G.K. Butterfield (NC-1)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59533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Marcia Fudge (OH-11)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54536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Peter Aguilar (CA-31)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6353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494785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House Administration, Subcommittee on Elections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112"/>
              </p:ext>
            </p:extLst>
          </p:nvPr>
        </p:nvGraphicFramePr>
        <p:xfrm>
          <a:off x="502920" y="1563624"/>
          <a:ext cx="6946900" cy="752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820504575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423477282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9657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Marcia Fudge (OH-11),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Rodney Davis (IL-13),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060898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G.K. Butterfield (NC-1)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19528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Peter Aguilar (CA-31)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2921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949343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67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the Judiciary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46970"/>
              </p:ext>
            </p:extLst>
          </p:nvPr>
        </p:nvGraphicFramePr>
        <p:xfrm>
          <a:off x="502920" y="1563624"/>
          <a:ext cx="6359871" cy="4351330"/>
        </p:xfrm>
        <a:graphic>
          <a:graphicData uri="http://schemas.openxmlformats.org/drawingml/2006/table">
            <a:tbl>
              <a:tblPr/>
              <a:tblGrid>
                <a:gridCol w="3161051">
                  <a:extLst>
                    <a:ext uri="{9D8B030D-6E8A-4147-A177-3AD203B41FA5}">
                      <a16:colId xmlns:a16="http://schemas.microsoft.com/office/drawing/2014/main" val="1157553278"/>
                    </a:ext>
                  </a:extLst>
                </a:gridCol>
                <a:gridCol w="3198820">
                  <a:extLst>
                    <a:ext uri="{9D8B030D-6E8A-4147-A177-3AD203B41FA5}">
                      <a16:colId xmlns:a16="http://schemas.microsoft.com/office/drawing/2014/main" val="2337770913"/>
                    </a:ext>
                  </a:extLst>
                </a:gridCol>
              </a:tblGrid>
              <a:tr h="17440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679469"/>
                  </a:ext>
                </a:extLst>
              </a:tr>
              <a:tr h="17440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Jerry Nadler (NY-10),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Doug Collins (GA-9),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625476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Zoe Lofgren (CA-19)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Jim Sensenbrenner (WI-5)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8938303"/>
                  </a:ext>
                </a:extLst>
              </a:tr>
              <a:tr h="174402"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Sheila Jackson Lee (TX-18)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Steve Chabot (OH-1)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7367401"/>
                  </a:ext>
                </a:extLst>
              </a:tr>
              <a:tr h="17440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Steve Cohen (TN-9)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Louie Gohmert (TX-1)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0271530"/>
                  </a:ext>
                </a:extLst>
              </a:tr>
              <a:tr h="17440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Hank Johnson (GA-4)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Jim Jordan (OH-4)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3876722"/>
                  </a:ext>
                </a:extLst>
              </a:tr>
              <a:tr h="17440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Ted Deutch (FL-22)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Kenneth Buck (CO-4)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9258739"/>
                  </a:ext>
                </a:extLst>
              </a:tr>
              <a:tr h="17440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Karen Bass (CA-37)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John Ratcliffe (TX-4)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8195718"/>
                  </a:ext>
                </a:extLst>
              </a:tr>
              <a:tr h="17440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Cedric Richmond (LA-2)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Martha Roby (AL-2)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7053946"/>
                  </a:ext>
                </a:extLst>
              </a:tr>
              <a:tr h="17440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Hakeem Jeffries (NY-8)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Matt Gaetz (FL-1)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6595121"/>
                  </a:ext>
                </a:extLst>
              </a:tr>
              <a:tr h="17440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David Cicilline (RI-1)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Mike Johnson (LA-4)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3006197"/>
                  </a:ext>
                </a:extLst>
              </a:tr>
              <a:tr h="17440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Eric Swalwell (CA-15)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Andy Biggs (AZ-5)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4613366"/>
                  </a:ext>
                </a:extLst>
              </a:tr>
              <a:tr h="17440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Ted Lieu (CA-33)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Tom McClintock (CA-4)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766342"/>
                  </a:ext>
                </a:extLst>
              </a:tr>
              <a:tr h="17440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Jamie Raskin (MD-8)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Debbie Lesko (AZ-8)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8954187"/>
                  </a:ext>
                </a:extLst>
              </a:tr>
              <a:tr h="17440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Pramila Jayapal (WA-7)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Guy Reschenthaler (PA-14)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8569419"/>
                  </a:ext>
                </a:extLst>
              </a:tr>
              <a:tr h="17440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 Valdez Demings (FL-10)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 Benjamin Cline (VA-6)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3424318"/>
                  </a:ext>
                </a:extLst>
              </a:tr>
              <a:tr h="17440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 Lou Correa (CA-46)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 Kelly Armstrong (ND-AL)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600869"/>
                  </a:ext>
                </a:extLst>
              </a:tr>
              <a:tr h="17440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 Mary Scanlon (PA-5)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 Greg Steube (FL-17)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9515427"/>
                  </a:ext>
                </a:extLst>
              </a:tr>
              <a:tr h="17440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18. Sylvia Garcia (TX-29)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7909957"/>
                  </a:ext>
                </a:extLst>
              </a:tr>
              <a:tr h="17440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19. Joseph Neguse (CO-2)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902645"/>
                  </a:ext>
                </a:extLst>
              </a:tr>
              <a:tr h="17440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20. Lucy McBath (GA-6)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3542051"/>
                  </a:ext>
                </a:extLst>
              </a:tr>
              <a:tr h="17440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21. Greg Stanton (AZ-9)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6459014"/>
                  </a:ext>
                </a:extLst>
              </a:tr>
              <a:tr h="17440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22. Madeleine Dean Cunnane (PA-4)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1682082"/>
                  </a:ext>
                </a:extLst>
              </a:tr>
              <a:tr h="17440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23. Debbie Mucarsel-Powell (FL-26)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8818554"/>
                  </a:ext>
                </a:extLst>
              </a:tr>
              <a:tr h="17440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24. Veronica Escobar (TX-16)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2725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245236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68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the Judiciary, Subcommittee on Constitution, Civil Rights, and Civil Justice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757177"/>
              </p:ext>
            </p:extLst>
          </p:nvPr>
        </p:nvGraphicFramePr>
        <p:xfrm>
          <a:off x="502920" y="1563624"/>
          <a:ext cx="6946900" cy="17049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4028073286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352108906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3725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Steve Cohen (TN-9),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Mike Johnson (LA-4),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981624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Jamie Raskin (MD-8)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Louie Gohmert (TX-1)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69077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Eric Swalwell (CA-15)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Jim Jordan (OH-4)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93026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Mary Scanlon (PA-5)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Guy Reschenthaler (PA-14)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76655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Madeleine Dean Cunnane (PA-4)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Benjamin Cline (VA-6)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51957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Sylvia Garcia (TX-29)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Kelly Armstrong (ND-AL)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37486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Veronica Escobar (TX-16)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44004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Sheila Jackson Lee (TX-18)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4078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180086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69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the Judiciary, Subcommittee on Courts, Intellectual Property, and the Internet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204038"/>
              </p:ext>
            </p:extLst>
          </p:nvPr>
        </p:nvGraphicFramePr>
        <p:xfrm>
          <a:off x="502920" y="1563624"/>
          <a:ext cx="6946900" cy="2276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139151556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392787959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949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Hank Johnson (GA-4),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Martha Roby (AL-2),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557427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Ted Deutch (FL-22)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Steve Chabot (OH-1)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36562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Cedric Richmond (LA-2)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Jim Jordan (OH-4)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2187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Hakeem Jeffries (NY-8)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John Ratcliffe (TX-4)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48344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Ted Lieu (CA-33)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Matt Gaetz (FL-1)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01758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Greg Stanton (AZ-9)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Mike Johnson (LA-4)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77758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Zoe Lofgren (CA-19)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Andy Biggs (AZ-5)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66448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Steve Cohen (TN-9)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Guy Reschenthaler (PA-14)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32226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Karen Bass (CA-37)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Benjamin Cline (VA-6)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73346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Eric Swalwell (CA-15)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51978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Lou Correa (CA-46)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4218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9162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Agriculture, Subcommittee on Biotechnology, Horticulture, and Research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198599"/>
              </p:ext>
            </p:extLst>
          </p:nvPr>
        </p:nvGraphicFramePr>
        <p:xfrm>
          <a:off x="502920" y="1563624"/>
          <a:ext cx="6946900" cy="24669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2552910731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356168091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9572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Stacey E. Plaskett (VI),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Neal Dunn (FL-2),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65438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Antonio Delgado (NY-19)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Glenn Thompson (PA-15)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23172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T.J. Cox (CA-21)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Vicky Hartzler (MO-4)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4569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Josh Harder (CA-10)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Doug LaMalfa (CA-1)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53365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Anthony Brindisi (NY-22)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Rodney Davis (IL-13)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67167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Jeff Van Drew (NJ-2)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Theodore Yoho (FL-3)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48474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Kim Schrier (WA-8)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Mike Bost (IL-12)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022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Chellie Pingree (ME-1)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James Comer (KY-1)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57081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Salud Carbajal (CA-24)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Jim Baird (IN-4)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90396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Jimmy Panetta (CA-20)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29938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Sean Maloney (NY-18)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59916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Alfred Lawson (FL-5)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8099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0788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70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the Judiciary, Subcommittee on Crime, Terrorism and Homeland Security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63032"/>
              </p:ext>
            </p:extLst>
          </p:nvPr>
        </p:nvGraphicFramePr>
        <p:xfrm>
          <a:off x="502920" y="1563624"/>
          <a:ext cx="6946900" cy="24669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2063934225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370712083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5691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Karen Bass (CA-37),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John Ratcliffe (TX-4),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206977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Sheila Jackson Lee (TX-18)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Jim Sensenbrenner (WI-5)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06160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Valdez Demings (FL-10)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Steve Chabot (OH-1)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67272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Lucy McBath (GA-6)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Louie Gohmert (TX-1)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06855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Ted Deutch (FL-22)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Tom McClintock (CA-4)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7123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Cedric Richmond (LA-2)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Debbie Lesko (AZ-8)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74267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Hakeem Jeffries (NY-8)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Guy Reschenthaler (PA-14)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81917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David Cicilline (RI-1)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Benjamin Cline (VA-6)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00936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Ted Lieu (CA-33)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Greg Steube (FL-17)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3148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Madeleine Dean Cunnane (PA-4)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7365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Debbie Mucarsel-Powell (FL-26)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89858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Steve Cohen (TN-9)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9162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662603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71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the Judiciary, Subcommittee on Immigration and Citizenship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283545"/>
              </p:ext>
            </p:extLst>
          </p:nvPr>
        </p:nvGraphicFramePr>
        <p:xfrm>
          <a:off x="502920" y="1563624"/>
          <a:ext cx="6946900" cy="1895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433519021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89655963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96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Zoe Lofgren (CA-19),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Kenneth Buck (CO-4),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296833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Pramila Jayapal (WA-7)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Andy Biggs (AZ-5)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63147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Lou Correa (CA-46)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Tom McClintock (CA-4)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59533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Sylvia Garcia (TX-29)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Debbie Lesko (AZ-8)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29444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Joseph Neguse (CO-2)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Kelly Armstrong (ND-AL)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24456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Debbie Mucarsel-Powell (FL-26)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Greg Steube (FL-17)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542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Veronica Escobar (TX-16)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47113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Sheila Jackson Lee (TX-18)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26177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Mary Scanlon (PA-5)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4541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12186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72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the Judiciary, Subcommittee on Antitrust, Commercial and Administrative Law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959874"/>
              </p:ext>
            </p:extLst>
          </p:nvPr>
        </p:nvGraphicFramePr>
        <p:xfrm>
          <a:off x="502920" y="1563624"/>
          <a:ext cx="6946900" cy="17049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2523992435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350683221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1839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David Cicilline (RI-1),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Jim Sensenbrenner (WI-5),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91221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Hank Johnson (GA-4)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Matt Gaetz (FL-1)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88581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Jamie Raskin (MD-8)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Kenneth Buck (CO-4)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75683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Pramila Jayapal (WA-7)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Kelly Armstrong (ND-AL)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35856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Valdez Demings (FL-10)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Greg Steube (FL-17)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99046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Mary Scanlon (PA-5)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50147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Joseph Neguse (CO-2)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47756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Lucy McBath (GA-6)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4873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08494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73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Natural Resources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043889"/>
              </p:ext>
            </p:extLst>
          </p:nvPr>
        </p:nvGraphicFramePr>
        <p:xfrm>
          <a:off x="502920" y="1563624"/>
          <a:ext cx="5887895" cy="4351347"/>
        </p:xfrm>
        <a:graphic>
          <a:graphicData uri="http://schemas.openxmlformats.org/drawingml/2006/table">
            <a:tbl>
              <a:tblPr/>
              <a:tblGrid>
                <a:gridCol w="2926464">
                  <a:extLst>
                    <a:ext uri="{9D8B030D-6E8A-4147-A177-3AD203B41FA5}">
                      <a16:colId xmlns:a16="http://schemas.microsoft.com/office/drawing/2014/main" val="534605119"/>
                    </a:ext>
                  </a:extLst>
                </a:gridCol>
                <a:gridCol w="2961431">
                  <a:extLst>
                    <a:ext uri="{9D8B030D-6E8A-4147-A177-3AD203B41FA5}">
                      <a16:colId xmlns:a16="http://schemas.microsoft.com/office/drawing/2014/main" val="3652045024"/>
                    </a:ext>
                  </a:extLst>
                </a:gridCol>
              </a:tblGrid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826324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Raul Grijalva (AZ-3),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Rob Bishop (UT-1),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461425"/>
                  </a:ext>
                </a:extLst>
              </a:tr>
              <a:tr h="15338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Grace Napolitano (CA-32)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Don Young (AK-AL)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4751551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Jim Costa (CA-16)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Louie Gohmert (TX-1)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0392755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Gregorio Kilili Camacho Sablan (MP)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Doug Lamborn (CO-5)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6508416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Jared Huffman (CA-2)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Rob Wittman (VA-1)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5903499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Alan Lowenthal (CA-47)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Tom McClintock (CA-4)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3221463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Ruben Gallego (AZ-7)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Paul Gosar (AZ-4)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4250103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T.J. Cox (CA-21)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Paul Cook (CA-8)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1015527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Joseph Neguse (CO-2)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Bruce Westerman (AR-4)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7789979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Mike Levin (CA-49)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Garret Graves (LA-6)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1423943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Deb Haaland (NM-1)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Jody Hice (GA-10)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298027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Jeff Van Drew (NJ-2)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Aumua Amata Coleman Radewagen (AS)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472018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Joe Cunningham (SC-1)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Daniel Webster (FL-11)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51787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Nydia Velazquez (NY-7)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Liz Cheney (WY-AL)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8809578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 Diana DeGette (CO-1)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 Mike Johnson (LA-4)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423757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 Lacy Clay (MO-1)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 Jenniffer González-Colón (PR)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750053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 Debbie Dingell (MI-12)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 John Curtis (UT-3)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127672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18. Anthony Brown (MD-4)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18. Kevin Hern (OK-1)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5803728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19. A. Donald McEachin (VA-4)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19. Russ Fulcher (ID-1)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4828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20. Darren Soto (FL-9)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5836783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21. Edward Case (HI-1)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7130911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22. Steven Horsford (NV-4)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5146060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23. Michael F. Q. San Nicolas (GU)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0459075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24. Matthew Cartwright (PA-8)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4307933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25. Paul Tonko (NY-20)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4536640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26. Vacancy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1882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579931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74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Natural Resources, Subcommittee on Energy and Mineral Resources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670829"/>
              </p:ext>
            </p:extLst>
          </p:nvPr>
        </p:nvGraphicFramePr>
        <p:xfrm>
          <a:off x="502920" y="1563624"/>
          <a:ext cx="6946900" cy="1895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3470237146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339857701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4839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Alan Lowenthal (CA-47),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Paul Gosar (AZ-4),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64284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Mike Levin (CA-49)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Doug Lamborn (CO-5)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543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Joe Cunningham (SC-1)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Bruce Westerman (AR-4)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29981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A. Donald McEachin (VA-4)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Garret Graves (LA-6)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59006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Diana DeGette (CO-1)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Liz Cheney (WY-AL)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00767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Anthony Brown (MD-4)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Kevin Hern (OK-1)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43889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Jared Huffman (CA-2)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Rob Bishop (UT-1),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04256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Matthew Cartwright (PA-8)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64952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Raul Grijalva (AZ-3),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7180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25806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75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Natural Resources, Subcommittee on National Parks, Forests, and Public Lands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880187"/>
              </p:ext>
            </p:extLst>
          </p:nvPr>
        </p:nvGraphicFramePr>
        <p:xfrm>
          <a:off x="502920" y="1563624"/>
          <a:ext cx="6946900" cy="24669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3433510293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193781035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4100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Deb Haaland (NM-1),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Don Young (AK-AL),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8356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Joseph Neguse (CO-2)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Louie Gohmert (TX-1)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27529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Diana DeGette (CO-1)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Tom McClintock (CA-4)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60247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Debbie Dingell (MI-12)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Paul Cook (CA-8)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05032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Steven Horsford (NV-4)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Bruce Westerman (AR-4)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54195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Jared Huffman (CA-2)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Jody Hice (GA-10)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07688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Ruben Gallego (AZ-7)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Daniel Webster (FL-11)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41386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Alan Lowenthal (CA-47)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John Curtis (UT-3)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53692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Edward Case (HI-1)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Russ Fulcher (ID-1)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89077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Vacancy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Rob Bishop (UT-1),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58754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Vacancy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07070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Raul Grijalva (AZ-3),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2607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645932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76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Natural Resources, Subcommittee on Oversight and Investigations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000183"/>
              </p:ext>
            </p:extLst>
          </p:nvPr>
        </p:nvGraphicFramePr>
        <p:xfrm>
          <a:off x="502920" y="1563624"/>
          <a:ext cx="6946900" cy="13239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3531270821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372517362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8023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T.J. Cox (CA-21),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Louie Gohmert (TX-1),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934906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Debbie Dingell (MI-12)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Paul Gosar (AZ-4)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99381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A. Donald McEachin (VA-4)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Mike Johnson (LA-4)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56577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Michael F. Q. San Nicolas (GU)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Jenniffer González-Colón (PR)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71710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Vacancy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Rob Bishop (UT-1),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55691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Raul Grijalva (AZ-3),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743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346587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77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Natural Resources, Subcommittee on Indigenous Peoples of the United States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524215"/>
              </p:ext>
            </p:extLst>
          </p:nvPr>
        </p:nvGraphicFramePr>
        <p:xfrm>
          <a:off x="502920" y="1563624"/>
          <a:ext cx="6946900" cy="1895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547170389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77903521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4582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Ruben Gallego (AZ-7),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Paul Cook (CA-8),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259475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Darren Soto (FL-9)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Don Young (AK-AL)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76722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Michael F. Q. San Nicolas (GU)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Aumua Amata Coleman Radewagen (AS)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979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Deb Haaland (NM-1)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John Curtis (UT-3)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65504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Edward Case (HI-1)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Kevin Hern (OK-1)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1503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Matthew Cartwright (PA-8)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Vacancy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356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Vacancy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Rob Bishop (UT-1),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132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Vacancy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3348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Raul Grijalva (AZ-3),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5990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97886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78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Natural Resources, Subcommittee on Water, Oceans, and Wildlife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975555"/>
              </p:ext>
            </p:extLst>
          </p:nvPr>
        </p:nvGraphicFramePr>
        <p:xfrm>
          <a:off x="502920" y="1563624"/>
          <a:ext cx="6946900" cy="28479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3426705012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110802903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7778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Jared Huffman (CA-2),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Tom McClintock (CA-4),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644283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Grace Napolitano (CA-32)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Doug Lamborn (CO-5)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02347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Jim Costa (CA-16)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Rob Wittman (VA-1)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94282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Gregorio Kilili Camacho Sablan (MP)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Garret Graves (LA-6)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81206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Jeff Van Drew (NJ-2)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Jody Hice (GA-10)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40981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Nydia Velazquez (NY-7)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Aumua Amata Coleman Radewagen (AS)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4913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Anthony Brown (MD-4)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Daniel Webster (FL-11)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47781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Edward Case (HI-1)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Mike Johnson (LA-4)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36112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Alan Lowenthal (CA-47)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Jenniffer González-Colón (PR)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3037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T.J. Cox (CA-21)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Russ Fulcher (ID-1)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86085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Joseph Neguse (CO-2)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Rob Bishop (UT-1),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9078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Mike Levin (CA-49)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77218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Joe Cunningham (SC-1)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23589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Raul Grijalva (AZ-3),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4225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6352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79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Oversight and Reform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874788"/>
              </p:ext>
            </p:extLst>
          </p:nvPr>
        </p:nvGraphicFramePr>
        <p:xfrm>
          <a:off x="502920" y="1563624"/>
          <a:ext cx="6359871" cy="4351330"/>
        </p:xfrm>
        <a:graphic>
          <a:graphicData uri="http://schemas.openxmlformats.org/drawingml/2006/table">
            <a:tbl>
              <a:tblPr/>
              <a:tblGrid>
                <a:gridCol w="3161051">
                  <a:extLst>
                    <a:ext uri="{9D8B030D-6E8A-4147-A177-3AD203B41FA5}">
                      <a16:colId xmlns:a16="http://schemas.microsoft.com/office/drawing/2014/main" val="2558375849"/>
                    </a:ext>
                  </a:extLst>
                </a:gridCol>
                <a:gridCol w="3198820">
                  <a:extLst>
                    <a:ext uri="{9D8B030D-6E8A-4147-A177-3AD203B41FA5}">
                      <a16:colId xmlns:a16="http://schemas.microsoft.com/office/drawing/2014/main" val="1405298990"/>
                    </a:ext>
                  </a:extLst>
                </a:gridCol>
              </a:tblGrid>
              <a:tr h="17440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906762"/>
                  </a:ext>
                </a:extLst>
              </a:tr>
              <a:tr h="17440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Elijah Cummings (MD-7),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Jim Jordan (OH-4),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099152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Carolyn Maloney (NY-12)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Justin Amash (MI-3)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3184483"/>
                  </a:ext>
                </a:extLst>
              </a:tr>
              <a:tr h="17440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Eleanor Holmes Norton (DC)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Paul Gosar (AZ-4)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2270512"/>
                  </a:ext>
                </a:extLst>
              </a:tr>
              <a:tr h="17440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Lacy Clay (MO-1)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Virginia Foxx (NC-5)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199128"/>
                  </a:ext>
                </a:extLst>
              </a:tr>
              <a:tr h="17440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Stephen Lynch (MA-8)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Thomas Massie (KY-4)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6718370"/>
                  </a:ext>
                </a:extLst>
              </a:tr>
              <a:tr h="17440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Jim Cooper (TN-5)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Mark Meadows (NC-11)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7525137"/>
                  </a:ext>
                </a:extLst>
              </a:tr>
              <a:tr h="17440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Gerry Connolly (VA-11)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Jody Hice (GA-10)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0359222"/>
                  </a:ext>
                </a:extLst>
              </a:tr>
              <a:tr h="17440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Raja Krishnamoorthi (IL-8)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Glenn Grothman (WI-6)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7245743"/>
                  </a:ext>
                </a:extLst>
              </a:tr>
              <a:tr h="17440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Jamie Raskin (MD-8)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James Comer (KY-1)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2250525"/>
                  </a:ext>
                </a:extLst>
              </a:tr>
              <a:tr h="17440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Harley Rouda (CA-48)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Michael Cloud (TX-27)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6279983"/>
                  </a:ext>
                </a:extLst>
              </a:tr>
              <a:tr h="17440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Katie Hill (CA-25)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Bob Gibbs (OH-7)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2767401"/>
                  </a:ext>
                </a:extLst>
              </a:tr>
              <a:tr h="174402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Debbie Wasserman Schultz (FL-23)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Clay Higgins (LA-3)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4429066"/>
                  </a:ext>
                </a:extLst>
              </a:tr>
              <a:tr h="17440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John Sarbanes (MD-3)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Ralph Norman (SC-5)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1662394"/>
                  </a:ext>
                </a:extLst>
              </a:tr>
              <a:tr h="17440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Peter Welch (VT-AL)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Chip Roy (TX-21)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0283245"/>
                  </a:ext>
                </a:extLst>
              </a:tr>
              <a:tr h="17440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 Jackie Speier (CA-14)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 Carol Miller (WV-3)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9078848"/>
                  </a:ext>
                </a:extLst>
              </a:tr>
              <a:tr h="17440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 Robin Kelly (IL-2)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 Mark Green (TN-7)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5097306"/>
                  </a:ext>
                </a:extLst>
              </a:tr>
              <a:tr h="17440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 Mark DeSaulnier (CA-11)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 Kelly Armstrong (ND-AL)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1809014"/>
                  </a:ext>
                </a:extLst>
              </a:tr>
              <a:tr h="17440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18. Brenda Lawrence (MI-14)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18. Greg Steube (FL-17)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899535"/>
                  </a:ext>
                </a:extLst>
              </a:tr>
              <a:tr h="17440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19. Stacey E. Plaskett (VI)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4191958"/>
                  </a:ext>
                </a:extLst>
              </a:tr>
              <a:tr h="17440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20. Ro Khanna (CA-17)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8733865"/>
                  </a:ext>
                </a:extLst>
              </a:tr>
              <a:tr h="17440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21. Jimmy Gomez (CA-34)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719416"/>
                  </a:ext>
                </a:extLst>
              </a:tr>
              <a:tr h="17440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22. Alexandria Ocasio-Cortez (NY-14)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966682"/>
                  </a:ext>
                </a:extLst>
              </a:tr>
              <a:tr h="17440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23. Ayanna Pressley (MA-7)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485155"/>
                  </a:ext>
                </a:extLst>
              </a:tr>
              <a:tr h="17440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24. Rashida Tlaib (MI-13)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4275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6926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Agriculture, Subcommittee on Commodity Exchanges, Energy, and Credit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28083"/>
              </p:ext>
            </p:extLst>
          </p:nvPr>
        </p:nvGraphicFramePr>
        <p:xfrm>
          <a:off x="502920" y="1563624"/>
          <a:ext cx="6946900" cy="20859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3386715581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5288863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1971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David Scott (GA-13),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Austin Scott (GA-8),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88195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Jeff Van Drew (NJ-2)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Rick Crawford (AR-1)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01148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Filemon Vela (TX-34)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Mike Bost (IL-12)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9048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Stacey E. Plaskett (VI)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David Rouzer (NC-7)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96745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Abigail Spanberger (VA-7)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Roger Marshall (KS-1)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70093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Antonio Delgado (NY-19)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Neal Dunn (FL-2)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91291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Angie Craig (MN-2)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Dustin Johnson (SD-AL)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58256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Sean Maloney (NY-18)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Jim Baird (IN-4)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20019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Ann Kirkpatrick (AZ-2)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7243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Cindy Axne (IA-3)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6378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099966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80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Oversight and Reform, Subcommittee on Civil Rights and Civil Liberties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500793"/>
              </p:ext>
            </p:extLst>
          </p:nvPr>
        </p:nvGraphicFramePr>
        <p:xfrm>
          <a:off x="502920" y="1563624"/>
          <a:ext cx="6946900" cy="1895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3810087752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395483079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4590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Jamie Raskin (MD-8),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Chip Roy (TX-21),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21089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Carolyn Maloney (NY-12)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Justin Amash (MI-3)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68003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Lacy Clay (MO-1)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Thomas Massie (KY-4)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07670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Debbie Wasserman Schultz (FL-23)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Mark Meadows (NC-11)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41663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Robin Kelly (IL-2)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Jody Hice (GA-10)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02146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Jimmy Gomez (CA-34)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Michael Cloud (TX-27)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60740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Alexandria Ocasio-Cortez (NY-14)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Carol Miller (WV-3)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16158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Ayanna Pressley (MA-7)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96417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Eleanor Holmes Norton (DC)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3578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307853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81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Oversight and Reform, Subcommittee on Economic and Consumer Policy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998799"/>
              </p:ext>
            </p:extLst>
          </p:nvPr>
        </p:nvGraphicFramePr>
        <p:xfrm>
          <a:off x="502920" y="1563624"/>
          <a:ext cx="6946900" cy="1514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715024094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9594175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8007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Raja Krishnamoorthi (IL-8),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Michael Cloud (TX-27),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890317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Mark DeSaulnier (CA-11)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Glenn Grothman (WI-6)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57717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Katie Hill (CA-25)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James Comer (KY-1)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4886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Ro Khanna (CA-17)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Chip Roy (TX-21)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27150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Ayanna Pressley (MA-7)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Carol Miller (WV-3)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33163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Rashida Tlaib (MI-13)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92929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Gerry Connolly (VA-11)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5774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776126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82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Oversight and Reform, Subcommittee on Environment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055757"/>
              </p:ext>
            </p:extLst>
          </p:nvPr>
        </p:nvGraphicFramePr>
        <p:xfrm>
          <a:off x="502920" y="1563624"/>
          <a:ext cx="6946900" cy="1514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2536628529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4450342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3026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Harley Rouda (CA-48),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James Comer (KY-1),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093005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Katie Hill (CA-25)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Paul Gosar (AZ-4)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89053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Rashida Tlaib (MI-13)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Bob Gibbs (OH-7)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42517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Raja Krishnamoorthi (IL-8)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Clay Higgins (LA-3)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31683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Jackie Speier (CA-14)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Kelly Armstrong (ND-AL)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15397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Jimmy Gomez (CA-34)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42796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Alexandria Ocasio-Cortez (NY-14)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1567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60686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83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Oversight and Reform, Subcommittee on Government Operations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025945"/>
              </p:ext>
            </p:extLst>
          </p:nvPr>
        </p:nvGraphicFramePr>
        <p:xfrm>
          <a:off x="502920" y="1563624"/>
          <a:ext cx="6946900" cy="1895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2547102681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346325112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0486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Gerry Connolly (VA-11),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Mark Meadows (NC-11),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201171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Eleanor Holmes Norton (DC)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Thomas Massie (KY-4)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86720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John Sarbanes (MD-3)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Jody Hice (GA-10)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69292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Jackie Speier (CA-14)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Glenn Grothman (WI-6)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06475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Brenda Lawrence (MI-14)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James Comer (KY-1)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10722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Stacey E. Plaskett (VI)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Ralph Norman (SC-5)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82569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Ro Khanna (CA-17)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Greg Steube (FL-17)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01491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Stephen Lynch (MA-8)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128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Jamie Raskin (MD-8)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94886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920403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84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Oversight and Reform, Subcommittee on National Security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211116"/>
              </p:ext>
            </p:extLst>
          </p:nvPr>
        </p:nvGraphicFramePr>
        <p:xfrm>
          <a:off x="502920" y="1563624"/>
          <a:ext cx="6946900" cy="1895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1820009739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33619955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1780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Stephen Lynch (MA-8),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Jody Hice (GA-10),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051888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Jim Cooper (TN-5)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Justin Amash (MI-3)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26766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Peter Welch (VT-AL)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Paul Gosar (AZ-4)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53426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Harley Rouda (CA-48)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Virginia Foxx (NC-5)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044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Debbie Wasserman Schultz (FL-23)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Mark Meadows (NC-11)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23286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Robin Kelly (IL-2)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Michael Cloud (TX-27)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11118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Mark DeSaulnier (CA-11)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Mark Green (TN-7)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19082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Stacey E. Plaskett (VI)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98769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Brenda Lawrence (MI-14)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3731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238341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85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Rules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541342"/>
              </p:ext>
            </p:extLst>
          </p:nvPr>
        </p:nvGraphicFramePr>
        <p:xfrm>
          <a:off x="502920" y="1563624"/>
          <a:ext cx="6946900" cy="1895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1376258843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41314108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9581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Jim McGovern (MA-2),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Tom Cole (OK-4),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628497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Alcee Hastings (FL-20)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Rob Woodall (GA-7)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83482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Norma Torres (CA-35)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Michael Burgess (TX-26)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6344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Ed Perlmutter (CO-7)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Debbie Lesko (AZ-8)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75927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Jamie Raskin (MD-8)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4970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Mary Scanlon (PA-5)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27087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Joe Morelle (NY-25)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93187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Donna Shalala (FL-27)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74078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Mark DeSaulnier (CA-11)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745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417847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86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Science, Space, and Technology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766326"/>
              </p:ext>
            </p:extLst>
          </p:nvPr>
        </p:nvGraphicFramePr>
        <p:xfrm>
          <a:off x="502920" y="1563624"/>
          <a:ext cx="6914108" cy="4351343"/>
        </p:xfrm>
        <a:graphic>
          <a:graphicData uri="http://schemas.openxmlformats.org/drawingml/2006/table">
            <a:tbl>
              <a:tblPr/>
              <a:tblGrid>
                <a:gridCol w="3436523">
                  <a:extLst>
                    <a:ext uri="{9D8B030D-6E8A-4147-A177-3AD203B41FA5}">
                      <a16:colId xmlns:a16="http://schemas.microsoft.com/office/drawing/2014/main" val="937404312"/>
                    </a:ext>
                  </a:extLst>
                </a:gridCol>
                <a:gridCol w="3477585">
                  <a:extLst>
                    <a:ext uri="{9D8B030D-6E8A-4147-A177-3AD203B41FA5}">
                      <a16:colId xmlns:a16="http://schemas.microsoft.com/office/drawing/2014/main" val="1212423185"/>
                    </a:ext>
                  </a:extLst>
                </a:gridCol>
              </a:tblGrid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125226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Eddie Johnson (TX-30),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Frank Lucas (OK-3),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8216350"/>
                  </a:ext>
                </a:extLst>
              </a:tr>
              <a:tr h="1801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Zoe Lofgren (CA-19)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Mo Brooks (AL-5)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873822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Daniel Lipinski (IL-3)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Bill Posey (FL-8)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2312119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Suzanne Bonamici (OR-1)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Randy Weber (TX-14)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3900703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Ami Bera (CA-7), (Vice 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Brian Babin (TX-36)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0509786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Conor Lamb (PA-17)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Andy Biggs (AZ-5)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0226621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Lizzie Fletcher (TX-7)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Roger Marshall (KS-1)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2644417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Haley Stevens (MI-11)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Neal Dunn (FL-2)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8722763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Kendra Horn (OK-5)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Ralph Norman (SC-5)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428369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Mikie Sherrill (NJ-11)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Michael Cloud (TX-27)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7000836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Brad Sherman (CA-30)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Troy Balderson (OH-12)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7347450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Steve Cohen (TN-9)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Pete Olson (TX-22)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5110085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Jerry McNerney (CA-9)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Anthony Gonzalez (OH-16)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5548753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Ed Perlmutter (CO-7)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Michael Waltz (FL-6)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2729728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 Paul Tonko (NY-20)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 Jim Baird (IN-4)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0605524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 Bill Foster (IL-11)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 Vacancy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4933131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 Don Beyer (VA-8)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 Vacancy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2892991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18. Charles Crist (FL-13)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0667110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19. Sean Casten (IL-6)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7158278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20. Katie Hill (CA-25)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5239035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21. Ben McAdams (UT-4)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4958605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22. Jennifer Wexton (VA-10)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1203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802310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87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Science, Space, and Technology, Subcommittee on Energy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673726"/>
              </p:ext>
            </p:extLst>
          </p:nvPr>
        </p:nvGraphicFramePr>
        <p:xfrm>
          <a:off x="502920" y="1563624"/>
          <a:ext cx="6946900" cy="1895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365816455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377738558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7188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Conor Lamb (PA-17),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Randy Weber (TX-14),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373924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Daniel Lipinski (IL-3)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Andy Biggs (AZ-5)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77265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Lizzie Fletcher (TX-7)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Neal Dunn (FL-2)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20769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Haley Stevens (MI-11)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Ralph Norman (SC-5)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59344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Kendra Horn (OK-5)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Michael Cloud (TX-27)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27546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Jerry McNerney (CA-9)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Frank Lucas (OK-3),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84216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Bill Foster (IL-11)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9716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Sean Casten (IL-6)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4886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Eddie Johnson (TX-30),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7217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8637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88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Science, Space, and Technology, Subcommittee on Environment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907966"/>
              </p:ext>
            </p:extLst>
          </p:nvPr>
        </p:nvGraphicFramePr>
        <p:xfrm>
          <a:off x="502920" y="1563624"/>
          <a:ext cx="6946900" cy="1895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3661090546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118672737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4449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Lizzie Fletcher (TX-7),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Roger Marshall (KS-1),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793363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Suzanne Bonamici (OR-1)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Brian Babin (TX-36)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53941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Conor Lamb (PA-17)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Anthony Gonzalez (OH-16)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0833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Paul Tonko (NY-20)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Jim Baird (IN-4)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89202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Charles Crist (FL-13)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Vacancy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07083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Sean Casten (IL-6)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Frank Lucas (OK-3),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760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Ben McAdams (UT-4)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75783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Don Beyer (VA-8)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61676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Eddie Johnson (TX-30),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3484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269750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89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Science, Space, and Technology, Subcommittee on Investigations and Oversight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614348"/>
              </p:ext>
            </p:extLst>
          </p:nvPr>
        </p:nvGraphicFramePr>
        <p:xfrm>
          <a:off x="502920" y="1563624"/>
          <a:ext cx="6946900" cy="13239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2658329124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48438301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5628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Mikie Sherrill (NJ-11),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Ralph Norman (SC-5),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568083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Suzanne Bonamici (OR-1)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Andy Biggs (AZ-5)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87194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Steve Cohen (TN-9)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Michael Waltz (FL-6)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34196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Don Beyer (VA-8)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Frank Lucas (OK-3),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86196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Jennifer Wexton (VA-10)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27749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Eddie Johnson (TX-30),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4853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722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Appropriations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033728"/>
              </p:ext>
            </p:extLst>
          </p:nvPr>
        </p:nvGraphicFramePr>
        <p:xfrm>
          <a:off x="502920" y="1563624"/>
          <a:ext cx="5126940" cy="4351323"/>
        </p:xfrm>
        <a:graphic>
          <a:graphicData uri="http://schemas.openxmlformats.org/drawingml/2006/table">
            <a:tbl>
              <a:tblPr/>
              <a:tblGrid>
                <a:gridCol w="2548246">
                  <a:extLst>
                    <a:ext uri="{9D8B030D-6E8A-4147-A177-3AD203B41FA5}">
                      <a16:colId xmlns:a16="http://schemas.microsoft.com/office/drawing/2014/main" val="1016397247"/>
                    </a:ext>
                  </a:extLst>
                </a:gridCol>
                <a:gridCol w="2578694">
                  <a:extLst>
                    <a:ext uri="{9D8B030D-6E8A-4147-A177-3AD203B41FA5}">
                      <a16:colId xmlns:a16="http://schemas.microsoft.com/office/drawing/2014/main" val="1620726927"/>
                    </a:ext>
                  </a:extLst>
                </a:gridCol>
              </a:tblGrid>
              <a:tr h="1405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886426"/>
                  </a:ext>
                </a:extLst>
              </a:tr>
              <a:tr h="1405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Nita Lowey (NY-17),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Kay Granger (TX-12),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55694"/>
                  </a:ext>
                </a:extLst>
              </a:tr>
              <a:tr h="13356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Marcy Kaptur (OH-9)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Hal Rogers (KY-5)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6249149"/>
                  </a:ext>
                </a:extLst>
              </a:tr>
              <a:tr h="1405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Peter Visclosky (IN-1)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Robert Aderholt (AL-4)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6214650"/>
                  </a:ext>
                </a:extLst>
              </a:tr>
              <a:tr h="1405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Jose Serrano (NY-15)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Mike Simpson (ID-2)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861228"/>
                  </a:ext>
                </a:extLst>
              </a:tr>
              <a:tr h="1405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Rosa DeLauro (CT-3)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John Carter (TX-31)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6205914"/>
                  </a:ext>
                </a:extLst>
              </a:tr>
              <a:tr h="1405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David Price (NC-4)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Ken Calvert (CA-42)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8387856"/>
                  </a:ext>
                </a:extLst>
              </a:tr>
              <a:tr h="1405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Lucille Roybal-Allard (CA-40)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Tom Cole (OK-4)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9504476"/>
                  </a:ext>
                </a:extLst>
              </a:tr>
              <a:tr h="1405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Sanford Bishop (GA-2)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Mario Diaz-Balart (FL-25)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5287639"/>
                  </a:ext>
                </a:extLst>
              </a:tr>
              <a:tr h="1405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Barbara Lee (CA-13)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Tom Graves (GA-14)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3622181"/>
                  </a:ext>
                </a:extLst>
              </a:tr>
              <a:tr h="1405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Betty McCollum (MN-4)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Steve Womack (AR-3)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8918109"/>
                  </a:ext>
                </a:extLst>
              </a:tr>
              <a:tr h="1405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Tim Ryan (OH-13)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Jeff Fortenberry (NE-1)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6272810"/>
                  </a:ext>
                </a:extLst>
              </a:tr>
              <a:tr h="1405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Dutch Ruppersberger (MD-2)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Chuck Fleischmann (TN-3)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8743343"/>
                  </a:ext>
                </a:extLst>
              </a:tr>
              <a:tr h="140592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Debbie Wasserman Schultz (FL-23)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Jaime Herrera Beutler (WA-3)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3194418"/>
                  </a:ext>
                </a:extLst>
              </a:tr>
              <a:tr h="1405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Henry Cuellar (TX-28)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Dave Joyce (OH-14)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335329"/>
                  </a:ext>
                </a:extLst>
              </a:tr>
              <a:tr h="1405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 Chellie Pingree (ME-1)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 Andy Harris (MD-1)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3460040"/>
                  </a:ext>
                </a:extLst>
              </a:tr>
              <a:tr h="1405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 Mike Quigley (IL-5)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 Martha Roby (AL-2)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2064978"/>
                  </a:ext>
                </a:extLst>
              </a:tr>
              <a:tr h="1405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 Derek Kilmer (WA-6)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 Mark Amodei (NV-2)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2899731"/>
                  </a:ext>
                </a:extLst>
              </a:tr>
              <a:tr h="1405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18. Matthew Cartwright (PA-8)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18. Chris Stewart (UT-2)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8639957"/>
                  </a:ext>
                </a:extLst>
              </a:tr>
              <a:tr h="1405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19. Grace Meng (NY-6)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19. Steven Palazzo (MS-4)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5187584"/>
                  </a:ext>
                </a:extLst>
              </a:tr>
              <a:tr h="1405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20. Mark Pocan (WI-2)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20. Dan Newhouse (WA-4)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7568235"/>
                  </a:ext>
                </a:extLst>
              </a:tr>
              <a:tr h="1405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21. Katherine Clark (MA-5)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21. John Moolenaar (MI-4)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0781322"/>
                  </a:ext>
                </a:extLst>
              </a:tr>
              <a:tr h="1405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22. Peter Aguilar (CA-31), (Vice 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22. John Rutherford (FL-4)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5266938"/>
                  </a:ext>
                </a:extLst>
              </a:tr>
              <a:tr h="1405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23. Lois Frankel (FL-21)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23. Will Hurd (TX-23)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6186032"/>
                  </a:ext>
                </a:extLst>
              </a:tr>
              <a:tr h="1405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24. Cheri Bustos (IL-17)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4525473"/>
                  </a:ext>
                </a:extLst>
              </a:tr>
              <a:tr h="140592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25. Bonnie Watson Coleman (NJ-12)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9683409"/>
                  </a:ext>
                </a:extLst>
              </a:tr>
              <a:tr h="1405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26. Brenda Lawrence (MI-14)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6180681"/>
                  </a:ext>
                </a:extLst>
              </a:tr>
              <a:tr h="1405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27. Norma Torres (CA-35)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0282182"/>
                  </a:ext>
                </a:extLst>
              </a:tr>
              <a:tr h="1405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28. Charles Crist (FL-13)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5505809"/>
                  </a:ext>
                </a:extLst>
              </a:tr>
              <a:tr h="1405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29. Ann Kirkpatrick (AZ-2)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0042893"/>
                  </a:ext>
                </a:extLst>
              </a:tr>
              <a:tr h="14059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30. Edward Case (HI-1)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0441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1027507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90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Science, Space, and Technology, Subcommittee on Research and Technology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144165"/>
              </p:ext>
            </p:extLst>
          </p:nvPr>
        </p:nvGraphicFramePr>
        <p:xfrm>
          <a:off x="502920" y="1563624"/>
          <a:ext cx="6946900" cy="1895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4245422790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21507851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8779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Haley Stevens (MI-11),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Jim Baird (IN-4),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304537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Daniel Lipinski (IL-3)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Roger Marshall (KS-1)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18233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Mikie Sherrill (NJ-11)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Neal Dunn (FL-2)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30818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Brad Sherman (CA-30)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Troy Balderson (OH-12)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87522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Paul Tonko (NY-20)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Anthony Gonzalez (OH-16)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92022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Ben McAdams (UT-4)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Frank Lucas (OK-3),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40847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Steve Cohen (TN-9)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1230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Bill Foster (IL-11)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94498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Eddie Johnson (TX-30),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2749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459791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91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Science, Space, and Technology, Subcommittee on Space and Aeronautics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539120"/>
              </p:ext>
            </p:extLst>
          </p:nvPr>
        </p:nvGraphicFramePr>
        <p:xfrm>
          <a:off x="502920" y="1563624"/>
          <a:ext cx="6946900" cy="18954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1993705783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286848407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2916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Kendra Horn (OK-5),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Brian Babin (TX-36),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73577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Zoe Lofgren (CA-19)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Mo Brooks (AL-5)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9075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Ami Bera (CA-7)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Bill Posey (FL-8)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50035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Ed Perlmutter (CO-7)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Pete Olson (TX-22)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6209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Don Beyer (VA-8)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Michael Waltz (FL-6)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12386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Charles Crist (FL-13)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Frank Lucas (OK-3),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97858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Katie Hill (CA-25)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83819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Jennifer Wexton (VA-10)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4548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Eddie Johnson (TX-30),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9169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718930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92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Small Business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291946"/>
              </p:ext>
            </p:extLst>
          </p:nvPr>
        </p:nvGraphicFramePr>
        <p:xfrm>
          <a:off x="502920" y="1563624"/>
          <a:ext cx="6946900" cy="28479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2926900495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371726476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6026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Nydia Velazquez (NY-7),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Steve Chabot (OH-1),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733744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Abby Finkenauer (IA-1)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Aumua Amata Coleman Radewagen (AS)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77853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Jared Golden (ME-2)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Trent Kelly (MS-1)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36170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Andy Kim (NJ-3)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Troy Balderson (OH-12)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7177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Jason Crow (CO-6)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Kevin Hern (OK-1)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06007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Sharice Davids (KS-3)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Jim Hagedorn (MN-1)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65979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Judy Chu (CA-27)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Peter Stauber (MN-8)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6546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Marc Veasey (TX-33)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Tim Burchett (TN-2)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46316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Dwight Evans (PA-3)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Ross Spano (FL-15)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45776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Bradley Schneider (IL-10)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John Joyce (PA-13)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21464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Adriano Espaillat (NY-13)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37099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Antonio Delgado (NY-19)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99560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Christina Houlahan (PA-6)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69561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Angie Craig (MN-2)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7031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123377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93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Small Business, Subcommittee on Rural Development, Agriculture, Trade and Entrepreneurship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119882"/>
              </p:ext>
            </p:extLst>
          </p:nvPr>
        </p:nvGraphicFramePr>
        <p:xfrm>
          <a:off x="502920" y="1563624"/>
          <a:ext cx="6946900" cy="13239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2693272465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15032980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1693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Abby Finkenauer (IA-1),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John Joyce (PA-13),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83061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Jared Golden (ME-2)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Aumua Amata Coleman Radewagen (AS)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1214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Jason Crow (CO-6)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Trent Kelly (MS-1)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02361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Vacancy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Jim Hagedorn (MN-1)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77343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Vacancy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64352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Vacancy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0363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411635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94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Small Business, Subcommittee on Contracting and Infrastructure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706744"/>
              </p:ext>
            </p:extLst>
          </p:nvPr>
        </p:nvGraphicFramePr>
        <p:xfrm>
          <a:off x="502920" y="1563624"/>
          <a:ext cx="6946900" cy="13239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1543092361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395393817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8351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Jared Golden (ME-2),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Peter Stauber (MN-8),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705037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Marc Veasey (TX-33)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Jim Hagedorn (MN-1)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5215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Vacancy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Troy Balderson (OH-12)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26515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Vacancy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Vacancy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9144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Vacancy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508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Vacancy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3705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530263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95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Small Business, Subcommittee on Economic Growth, Tax and Capital Access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245750"/>
              </p:ext>
            </p:extLst>
          </p:nvPr>
        </p:nvGraphicFramePr>
        <p:xfrm>
          <a:off x="502920" y="1563624"/>
          <a:ext cx="6946900" cy="13239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1401416982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279727068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3760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Andy Kim (NJ-3),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Kevin Hern (OK-1),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540067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Sharice Davids (KS-3)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Ross Spano (FL-15)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45779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Bradley Schneider (IL-10)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Aumua Amata Coleman Radewagen (AS)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12980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Adriano Espaillat (NY-13)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Peter Stauber (MN-8)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04254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Antonio Delgado (NY-19)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59322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Jason Crow (CO-6)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3754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1527481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96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Small Business, Subcommittee on Innovation and Workforce Development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594599"/>
              </p:ext>
            </p:extLst>
          </p:nvPr>
        </p:nvGraphicFramePr>
        <p:xfrm>
          <a:off x="502920" y="1563624"/>
          <a:ext cx="6946900" cy="13239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3793894018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356529000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387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Jason Crow (CO-6),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Troy Balderson (OH-12),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03775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Marc Veasey (TX-33)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Tim Burchett (TN-2)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93796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Christina Houlahan (PA-6)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Kevin Hern (OK-1)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3467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Abby Finkenauer (IA-1)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John Joyce (PA-13)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50194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Andy Kim (NJ-3)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14953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Sharice Davids (KS-3)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2863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70082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97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Small Business, Subcommittee on Investigations, Oversight and Regulations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55239"/>
              </p:ext>
            </p:extLst>
          </p:nvPr>
        </p:nvGraphicFramePr>
        <p:xfrm>
          <a:off x="502920" y="1563624"/>
          <a:ext cx="6946900" cy="1323975"/>
        </p:xfrm>
        <a:graphic>
          <a:graphicData uri="http://schemas.openxmlformats.org/drawingml/2006/table">
            <a:tbl>
              <a:tblPr/>
              <a:tblGrid>
                <a:gridCol w="3452822">
                  <a:extLst>
                    <a:ext uri="{9D8B030D-6E8A-4147-A177-3AD203B41FA5}">
                      <a16:colId xmlns:a16="http://schemas.microsoft.com/office/drawing/2014/main" val="3148671884"/>
                    </a:ext>
                  </a:extLst>
                </a:gridCol>
                <a:gridCol w="3494078">
                  <a:extLst>
                    <a:ext uri="{9D8B030D-6E8A-4147-A177-3AD203B41FA5}">
                      <a16:colId xmlns:a16="http://schemas.microsoft.com/office/drawing/2014/main" val="91863900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8748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Judy Chu (CA-27),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Ross Spano (FL-15),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605835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Dwight Evans (PA-3)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Trent Kelly (MS-1)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22767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Vacancy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Tim Burchett (TN-2)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58216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Vacancy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Vacancy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13854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Vacancy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40344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Vacancy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1187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733583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98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Transportation and Infrastructure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297259"/>
              </p:ext>
            </p:extLst>
          </p:nvPr>
        </p:nvGraphicFramePr>
        <p:xfrm>
          <a:off x="502920" y="1563624"/>
          <a:ext cx="4181259" cy="4351347"/>
        </p:xfrm>
        <a:graphic>
          <a:graphicData uri="http://schemas.openxmlformats.org/drawingml/2006/table">
            <a:tbl>
              <a:tblPr/>
              <a:tblGrid>
                <a:gridCol w="2078214">
                  <a:extLst>
                    <a:ext uri="{9D8B030D-6E8A-4147-A177-3AD203B41FA5}">
                      <a16:colId xmlns:a16="http://schemas.microsoft.com/office/drawing/2014/main" val="2489691221"/>
                    </a:ext>
                  </a:extLst>
                </a:gridCol>
                <a:gridCol w="2103045">
                  <a:extLst>
                    <a:ext uri="{9D8B030D-6E8A-4147-A177-3AD203B41FA5}">
                      <a16:colId xmlns:a16="http://schemas.microsoft.com/office/drawing/2014/main" val="2558136269"/>
                    </a:ext>
                  </a:extLst>
                </a:gridCol>
              </a:tblGrid>
              <a:tr h="11466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071718"/>
                  </a:ext>
                </a:extLst>
              </a:tr>
              <a:tr h="11466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Pete DeFazio (OR-4),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Sam Graves (MO-6),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0588917"/>
                  </a:ext>
                </a:extLst>
              </a:tr>
              <a:tr h="10892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Eleanor Holmes Norton (DC)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Don Young (AK-AL)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2867680"/>
                  </a:ext>
                </a:extLst>
              </a:tr>
              <a:tr h="11466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Eddie Johnson (TX-30)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Rick Crawford (AR-1)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7167481"/>
                  </a:ext>
                </a:extLst>
              </a:tr>
              <a:tr h="11466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Elijah Cummings (MD-7)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Bob Gibbs (OH-7)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0047771"/>
                  </a:ext>
                </a:extLst>
              </a:tr>
              <a:tr h="11466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Rick Larsen (WA-2)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Daniel Webster (FL-11)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425076"/>
                  </a:ext>
                </a:extLst>
              </a:tr>
              <a:tr h="11466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Grace Napolitano (CA-32)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Thomas Massie (KY-4)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4952938"/>
                  </a:ext>
                </a:extLst>
              </a:tr>
              <a:tr h="11466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Daniel Lipinski (IL-3)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Mark Meadows (NC-11)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3689322"/>
                  </a:ext>
                </a:extLst>
              </a:tr>
              <a:tr h="11466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Steve Cohen (TN-9)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Scott Perry (PA-10)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7808996"/>
                  </a:ext>
                </a:extLst>
              </a:tr>
              <a:tr h="11466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Albio Sires (NJ-8)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Rodney Davis (IL-13)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005014"/>
                  </a:ext>
                </a:extLst>
              </a:tr>
              <a:tr h="11466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John Garamendi (CA-3)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Rob Woodall (GA-7)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320205"/>
                  </a:ext>
                </a:extLst>
              </a:tr>
              <a:tr h="11466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Hank Johnson (GA-4)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John Katko (NY-24)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0343556"/>
                  </a:ext>
                </a:extLst>
              </a:tr>
              <a:tr h="11466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Andre Carson (IN-7)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Brian Babin (TX-36)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024682"/>
                  </a:ext>
                </a:extLst>
              </a:tr>
              <a:tr h="11466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Dina Titus (NV-1)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Garret Graves (LA-6)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9627767"/>
                  </a:ext>
                </a:extLst>
              </a:tr>
              <a:tr h="11466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Sean Maloney (NY-18)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David Rouzer (NC-7)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5597751"/>
                  </a:ext>
                </a:extLst>
              </a:tr>
              <a:tr h="11466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 Jared Huffman (CA-2)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 Mike Bost (IL-12)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5285641"/>
                  </a:ext>
                </a:extLst>
              </a:tr>
              <a:tr h="11466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 Julia Brownley (CA-26)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 Randy Weber (TX-14)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5178857"/>
                  </a:ext>
                </a:extLst>
              </a:tr>
              <a:tr h="11466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 Frederica Wilson (FL-24)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 Doug LaMalfa (CA-1)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8701961"/>
                  </a:ext>
                </a:extLst>
              </a:tr>
              <a:tr h="11466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18. Donald Payne (NJ-10)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18. Bruce Westerman (AR-4)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7301656"/>
                  </a:ext>
                </a:extLst>
              </a:tr>
              <a:tr h="11466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19. Alan Lowenthal (CA-47)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19. Lloyd Smucker (PA-11)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1143787"/>
                  </a:ext>
                </a:extLst>
              </a:tr>
              <a:tr h="11466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20. Mark DeSaulnier (CA-11)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20. Paul Mitchell (MI-10)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4492670"/>
                  </a:ext>
                </a:extLst>
              </a:tr>
              <a:tr h="11466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21. Stacey E. Plaskett (VI)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21. Brian Mast (FL-18)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9432658"/>
                  </a:ext>
                </a:extLst>
              </a:tr>
              <a:tr h="11466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22. Stephen Lynch (MA-8)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22. Michael Gallagher (WI-8)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1931488"/>
                  </a:ext>
                </a:extLst>
              </a:tr>
              <a:tr h="11466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23. Salud Carbajal (CA-24), (Vice 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23. Gary Palmer (AL-6)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0080468"/>
                  </a:ext>
                </a:extLst>
              </a:tr>
              <a:tr h="11466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24. Anthony Brown (MD-4)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24. Brian Fitzpatrick (PA-1)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9663173"/>
                  </a:ext>
                </a:extLst>
              </a:tr>
              <a:tr h="11466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25. Adriano Espaillat (NY-13)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25. Jenniffer González-Colón (PR)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1365852"/>
                  </a:ext>
                </a:extLst>
              </a:tr>
              <a:tr h="11466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26. Tom Malinowski (NJ-7)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26. Troy Balderson (OH-12)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7221089"/>
                  </a:ext>
                </a:extLst>
              </a:tr>
              <a:tr h="11466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27. Greg Stanton (AZ-9)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27. Ross Spano (FL-15)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9669596"/>
                  </a:ext>
                </a:extLst>
              </a:tr>
              <a:tr h="11466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28. Debbie Mucarsel-Powell (FL-26)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28. Peter Stauber (MN-8)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7339202"/>
                  </a:ext>
                </a:extLst>
              </a:tr>
              <a:tr h="11466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29. Lizzie Fletcher (TX-7)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29. Carol Miller (WV-3)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0952290"/>
                  </a:ext>
                </a:extLst>
              </a:tr>
              <a:tr h="11466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30. Colin Allred (TX-32)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30. Greg Pence (IN-6)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1177938"/>
                  </a:ext>
                </a:extLst>
              </a:tr>
              <a:tr h="11466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31. Sharice Davids (KS-3)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0294962"/>
                  </a:ext>
                </a:extLst>
              </a:tr>
              <a:tr h="11466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32. Abby Finkenauer (IA-1)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3021563"/>
                  </a:ext>
                </a:extLst>
              </a:tr>
              <a:tr h="11466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33. Jesus Garcia (IL-4)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6205696"/>
                  </a:ext>
                </a:extLst>
              </a:tr>
              <a:tr h="11466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34. Antonio Delgado (NY-19)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3777410"/>
                  </a:ext>
                </a:extLst>
              </a:tr>
              <a:tr h="11466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35. Christopher Pappas (NH-1)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3147151"/>
                  </a:ext>
                </a:extLst>
              </a:tr>
              <a:tr h="11466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36. Angie Craig (MN-2)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1822823"/>
                  </a:ext>
                </a:extLst>
              </a:tr>
              <a:tr h="11466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37. Harley Rouda (CA-48)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181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2354286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99</a:t>
            </a:fld>
            <a:endParaRPr lang="en-US"/>
          </a:p>
        </p:txBody>
      </p:sp>
      <p:sp>
        <p:nvSpPr>
          <p:cNvPr id="2" name="Title 1" title="Slide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 Committee on Transportation and Infrastructure, Subcommittee on Aviation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310" y="5707222"/>
            <a:ext cx="24702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Bolded </a:t>
            </a:r>
            <a:r>
              <a:rPr lang="en-US" sz="1050" dirty="0"/>
              <a:t>names denote new members to the 116</a:t>
            </a:r>
            <a:r>
              <a:rPr lang="en-US" sz="1050" baseline="30000" dirty="0"/>
              <a:t>th</a:t>
            </a:r>
            <a:r>
              <a:rPr lang="en-US" sz="1050" dirty="0"/>
              <a:t> Congress</a:t>
            </a:r>
            <a:endParaRPr lang="en-US" sz="105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761475"/>
              </p:ext>
            </p:extLst>
          </p:nvPr>
        </p:nvGraphicFramePr>
        <p:xfrm>
          <a:off x="502920" y="1563624"/>
          <a:ext cx="6914108" cy="4351343"/>
        </p:xfrm>
        <a:graphic>
          <a:graphicData uri="http://schemas.openxmlformats.org/drawingml/2006/table">
            <a:tbl>
              <a:tblPr/>
              <a:tblGrid>
                <a:gridCol w="3436523">
                  <a:extLst>
                    <a:ext uri="{9D8B030D-6E8A-4147-A177-3AD203B41FA5}">
                      <a16:colId xmlns:a16="http://schemas.microsoft.com/office/drawing/2014/main" val="4052478922"/>
                    </a:ext>
                  </a:extLst>
                </a:gridCol>
                <a:gridCol w="3477585">
                  <a:extLst>
                    <a:ext uri="{9D8B030D-6E8A-4147-A177-3AD203B41FA5}">
                      <a16:colId xmlns:a16="http://schemas.microsoft.com/office/drawing/2014/main" val="4259977114"/>
                    </a:ext>
                  </a:extLst>
                </a:gridCol>
              </a:tblGrid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Democrats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4D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Republicans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2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53087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Rick Larsen (WA-2), (Chair)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Garret Graves (LA-6), (Ranking)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5278184"/>
                  </a:ext>
                </a:extLst>
              </a:tr>
              <a:tr h="1801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Andre Carson (IN-7)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Don Young (AK-AL)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1937399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Stacey E. Plaskett (VI)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Daniel Webster (FL-11)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352124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Stephen Lynch (MA-8)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Thomas Massie (KY-4)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9559235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Eleanor Holmes Norton (DC)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Scott Perry (PA-10)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9651264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Daniel Lipinski (IL-3)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Rob Woodall (GA-7)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0995075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Steve Cohen (TN-9)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John Katko (NY-24)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9469737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Hank Johnson (GA-4)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David Rouzer (NC-7)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2780837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Dina Titus (NV-1)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Lloyd Smucker (PA-11)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0164739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Julia Brownley (CA-26)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Paul Mitchell (MI-10)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2540255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Anthony Brown (MD-4)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 Brian Mast (FL-18)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2258845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Greg Stanton (AZ-9)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Michael Gallagher (WI-8)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4312524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Colin Allred (TX-32)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Brian Fitzpatrick (PA-1)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6667844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Jesus Garcia (IL-4)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Troy Balderson (OH-12)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9262440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 Eddie Johnson (TX-30)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 Ross Spano (FL-15)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0949523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 Sean Maloney (NY-18)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 Peter Stauber (MN-8)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4522943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 Donald Payne (NJ-10)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 Sam Graves (MO-6),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6647154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18. Sharice Davids (KS-3)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2363503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19. Angie Craig (MN-2)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0747481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20. Grace Napolitano (CA-32)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3117316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21. Salud Carbajal (CA-24)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398392"/>
                  </a:ext>
                </a:extLst>
              </a:tr>
              <a:tr h="189601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22. Pete DeFazio (OR-4), (Ex Officio)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7212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4233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1623</TotalTime>
  <Words>20961</Words>
  <Application>Microsoft Macintosh PowerPoint</Application>
  <PresentationFormat>On-screen Show (4:3)</PresentationFormat>
  <Paragraphs>3022</Paragraphs>
  <Slides>121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121</vt:i4>
      </vt:variant>
    </vt:vector>
  </HeadingPairs>
  <TitlesOfParts>
    <vt:vector size="128" baseType="lpstr">
      <vt:lpstr>ＭＳ Ｐゴシック</vt:lpstr>
      <vt:lpstr>ＭＳ Ｐゴシック</vt:lpstr>
      <vt:lpstr>Arial</vt:lpstr>
      <vt:lpstr>Calibri</vt:lpstr>
      <vt:lpstr>Georgia</vt:lpstr>
      <vt:lpstr>Verdana</vt:lpstr>
      <vt:lpstr>Office Theme</vt:lpstr>
      <vt:lpstr>House Committee and Subcommittee Rosters</vt:lpstr>
      <vt:lpstr>House Committee on Agriculture</vt:lpstr>
      <vt:lpstr>House Committee on Agriculture, Subcommittee on Nutrition, Oversight, and Department Operations</vt:lpstr>
      <vt:lpstr>House Committee on Agriculture, Subcommittee on Conservation and Forestry</vt:lpstr>
      <vt:lpstr>House Committee on Agriculture, Subcommittee on General Farm Commodities and Risk Management</vt:lpstr>
      <vt:lpstr>House Committee on Agriculture, Subcommittee on Livestock and Foreign Agriculture</vt:lpstr>
      <vt:lpstr>House Committee on Agriculture, Subcommittee on Biotechnology, Horticulture, and Research</vt:lpstr>
      <vt:lpstr>House Committee on Agriculture, Subcommittee on Commodity Exchanges, Energy, and Credit</vt:lpstr>
      <vt:lpstr>House Committee on Appropriations</vt:lpstr>
      <vt:lpstr>House Committee on Appropriations, Subcommittee on Agriculture, Rural Development, Food and Drug Administration, and Related Agencies</vt:lpstr>
      <vt:lpstr>House Committee on Appropriations, Subcommittee on Commerce, Justice, Science, and Related Agencies</vt:lpstr>
      <vt:lpstr>House Committee on Appropriations, Subcommittee on Defense</vt:lpstr>
      <vt:lpstr>House Committee on Appropriations, Subcommittee on Energy and Water Development, and Related Agencies</vt:lpstr>
      <vt:lpstr>House Committee on Appropriations, Subcommittee on Financial Services and General Government</vt:lpstr>
      <vt:lpstr>House Committee on Appropriations, Subcommittee on Homeland Security</vt:lpstr>
      <vt:lpstr>House Committee on Appropriations, Subcommittee on Interior, Environment, and Related Agencies</vt:lpstr>
      <vt:lpstr>House Committee on Appropriations, Subcommittee on Labor, Health and Human Services, Education, and Related Agencies</vt:lpstr>
      <vt:lpstr>House Committee on Appropriations, Subcommittee on Legislative Branch</vt:lpstr>
      <vt:lpstr>House Committee on Appropriations, Subcommittee on Military Construction, Veterans Affairs, and Related Agencies</vt:lpstr>
      <vt:lpstr>House Committee on Appropriations, Subcommittee on State, Foreign Operations, and Related Programs</vt:lpstr>
      <vt:lpstr>House Committee on Appropriations, Subcommittee on Transportation, and Housing and Urban Development, and Related Agencies</vt:lpstr>
      <vt:lpstr>House Committee on Armed Services</vt:lpstr>
      <vt:lpstr>House Committee on Armed Services, Subcommittee on Intelligence and Emerging Threats and Capabilities</vt:lpstr>
      <vt:lpstr>House Committee on Armed Services, Subcommittee on Military Personnel</vt:lpstr>
      <vt:lpstr>House Committee on Armed Services, Subcommittee on Readiness</vt:lpstr>
      <vt:lpstr>House Committee on Armed Services, Subcommittee on Seapower and Projection Forces</vt:lpstr>
      <vt:lpstr>House Committee on Armed Services, Subcommittee on Strategic Forces</vt:lpstr>
      <vt:lpstr>House Committee on Armed Services, Subcommittee on Tactical Air and Land Forces</vt:lpstr>
      <vt:lpstr>House Committee on the Budget</vt:lpstr>
      <vt:lpstr>House Committee on Education and Labor</vt:lpstr>
      <vt:lpstr>House Committee on Education and Labor, Subcommittee on Early Childhood, Elementary, and Secondary Education</vt:lpstr>
      <vt:lpstr>House Committee on Education and Labor, Subcommittee on Workforce Protections</vt:lpstr>
      <vt:lpstr>House Committee on Education and Labor, Subcommittee on Higher Education and Workforce Investment</vt:lpstr>
      <vt:lpstr>House Committee on Education and Labor, Subcommittee on Civil Rights and Human Services</vt:lpstr>
      <vt:lpstr>House Committee on Education and Labor, Subcommittee on Health, Employment, Labor, and Pensions</vt:lpstr>
      <vt:lpstr>House Committee on Energy and Commerce</vt:lpstr>
      <vt:lpstr>House Committee on Energy and Commerce, Subcommittee on Communications and Technology</vt:lpstr>
      <vt:lpstr>House Committee on Energy and Commerce, Subcommittee on Consumer Protection and Commerce</vt:lpstr>
      <vt:lpstr>House Committee on Energy and Commerce, Subcommittee on Energy</vt:lpstr>
      <vt:lpstr>House Committee on Energy and Commerce, Subcommittee on Environment and Climate Change</vt:lpstr>
      <vt:lpstr>House Committee on Energy and Commerce, Subcommittee on Health</vt:lpstr>
      <vt:lpstr>House Committee on Energy and Commerce, Subcommittee on Oversight and Investigations</vt:lpstr>
      <vt:lpstr>House Committee on Ethics</vt:lpstr>
      <vt:lpstr>House Committee on Financial Services</vt:lpstr>
      <vt:lpstr>House Committee on Financial Services, Subcommittee on Consumer Protection and Financial Institutions</vt:lpstr>
      <vt:lpstr>House Committee on Financial Services, Subcommittee on Diversity and Inclusion</vt:lpstr>
      <vt:lpstr>House Committee on Financial Services, Subcommittee on Housing, Community Development, and Insurance</vt:lpstr>
      <vt:lpstr>House Committee on Financial Services, Subcommittee on Investor Protection, Entrepreneurship, and Capital Markets</vt:lpstr>
      <vt:lpstr>House Committee on Financial Services, Subcommittee on National Security, International Development, and Monetary Policy</vt:lpstr>
      <vt:lpstr>House Committee on Financial Services, Subcommittee on Oversight and Investigations</vt:lpstr>
      <vt:lpstr>House Committee on Foreign Affairs</vt:lpstr>
      <vt:lpstr>House Committee on Foreign Affairs, Subcommittee on Africa, Global Health, Global Human Rights, and International Organizations</vt:lpstr>
      <vt:lpstr>House Committee on Foreign Affairs, Subcommittee on Asia, the Pacific, and Nonproliferation</vt:lpstr>
      <vt:lpstr>House Committee on Foreign Affairs, Subcommittee on Europe, Eurasia, Energy, and the Environment</vt:lpstr>
      <vt:lpstr>House Committee on Foreign Affairs, Subcommittee on Middle East, North Africa, and International Terrorism</vt:lpstr>
      <vt:lpstr>House Committee on Foreign Affairs, Subcommittee on Oversight and Investigations</vt:lpstr>
      <vt:lpstr>House Committee on Foreign Affairs, Subcommittee on Western Hemisphere, Civilian Security, and Trade</vt:lpstr>
      <vt:lpstr>House Committee on Homeland Security</vt:lpstr>
      <vt:lpstr>House Committee on Homeland Security, Subcommittee on Intelligence and Counterterrorism</vt:lpstr>
      <vt:lpstr>House Committee on Homeland Security, Subcommittee on Oversight, Management, and Accountability</vt:lpstr>
      <vt:lpstr>House Committee on Homeland Security, Subcommittee on Transportation and Maritime Security</vt:lpstr>
      <vt:lpstr>House Committee on Homeland Security, Subcommittee on Border Security, Facilitation, and Operations</vt:lpstr>
      <vt:lpstr>House Committee on Homeland Security, Subcommittee on Cybersecurity, Infrastructure Protection, and Innovation</vt:lpstr>
      <vt:lpstr>House Committee on Homeland Security, Subcommittee on Emergency Preparedness, Response, and Recovery</vt:lpstr>
      <vt:lpstr>House Committee on House Administration</vt:lpstr>
      <vt:lpstr>House Committee on House Administration, Subcommittee on Elections</vt:lpstr>
      <vt:lpstr>House Committee on the Judiciary</vt:lpstr>
      <vt:lpstr>House Committee on the Judiciary, Subcommittee on Constitution, Civil Rights, and Civil Justice</vt:lpstr>
      <vt:lpstr>House Committee on the Judiciary, Subcommittee on Courts, Intellectual Property, and the Internet</vt:lpstr>
      <vt:lpstr>House Committee on the Judiciary, Subcommittee on Crime, Terrorism and Homeland Security</vt:lpstr>
      <vt:lpstr>House Committee on the Judiciary, Subcommittee on Immigration and Citizenship</vt:lpstr>
      <vt:lpstr>House Committee on the Judiciary, Subcommittee on Antitrust, Commercial and Administrative Law</vt:lpstr>
      <vt:lpstr>House Committee on Natural Resources</vt:lpstr>
      <vt:lpstr>House Committee on Natural Resources, Subcommittee on Energy and Mineral Resources</vt:lpstr>
      <vt:lpstr>House Committee on Natural Resources, Subcommittee on National Parks, Forests, and Public Lands</vt:lpstr>
      <vt:lpstr>House Committee on Natural Resources, Subcommittee on Oversight and Investigations</vt:lpstr>
      <vt:lpstr>House Committee on Natural Resources, Subcommittee on Indigenous Peoples of the United States</vt:lpstr>
      <vt:lpstr>House Committee on Natural Resources, Subcommittee on Water, Oceans, and Wildlife</vt:lpstr>
      <vt:lpstr>House Committee on Oversight and Reform</vt:lpstr>
      <vt:lpstr>House Committee on Oversight and Reform, Subcommittee on Civil Rights and Civil Liberties</vt:lpstr>
      <vt:lpstr>House Committee on Oversight and Reform, Subcommittee on Economic and Consumer Policy</vt:lpstr>
      <vt:lpstr>House Committee on Oversight and Reform, Subcommittee on Environment</vt:lpstr>
      <vt:lpstr>House Committee on Oversight and Reform, Subcommittee on Government Operations</vt:lpstr>
      <vt:lpstr>House Committee on Oversight and Reform, Subcommittee on National Security</vt:lpstr>
      <vt:lpstr>House Committee on Rules</vt:lpstr>
      <vt:lpstr>House Committee on Science, Space, and Technology</vt:lpstr>
      <vt:lpstr>House Committee on Science, Space, and Technology, Subcommittee on Energy</vt:lpstr>
      <vt:lpstr>House Committee on Science, Space, and Technology, Subcommittee on Environment</vt:lpstr>
      <vt:lpstr>House Committee on Science, Space, and Technology, Subcommittee on Investigations and Oversight</vt:lpstr>
      <vt:lpstr>House Committee on Science, Space, and Technology, Subcommittee on Research and Technology</vt:lpstr>
      <vt:lpstr>House Committee on Science, Space, and Technology, Subcommittee on Space and Aeronautics</vt:lpstr>
      <vt:lpstr>House Committee on Small Business</vt:lpstr>
      <vt:lpstr>House Committee on Small Business, Subcommittee on Rural Development, Agriculture, Trade and Entrepreneurship</vt:lpstr>
      <vt:lpstr>House Committee on Small Business, Subcommittee on Contracting and Infrastructure</vt:lpstr>
      <vt:lpstr>House Committee on Small Business, Subcommittee on Economic Growth, Tax and Capital Access</vt:lpstr>
      <vt:lpstr>House Committee on Small Business, Subcommittee on Innovation and Workforce Development</vt:lpstr>
      <vt:lpstr>House Committee on Small Business, Subcommittee on Investigations, Oversight and Regulations</vt:lpstr>
      <vt:lpstr>House Committee on Transportation and Infrastructure</vt:lpstr>
      <vt:lpstr>House Committee on Transportation and Infrastructure, Subcommittee on Aviation</vt:lpstr>
      <vt:lpstr>House Committee on Transportation and Infrastructure, Subcommittee on Coast Guard and Maritime Transportation</vt:lpstr>
      <vt:lpstr>House Committee on Transportation and Infrastructure, Subcommittee on Economic Development, Public Buildings, and Emergency Management</vt:lpstr>
      <vt:lpstr>House Committee on Transportation and Infrastructure, Subcommittee on Highways and Transit</vt:lpstr>
      <vt:lpstr>House Committee on Transportation and Infrastructure, Subcommittee on Railroads, Pipelines, and Hazardous Materials</vt:lpstr>
      <vt:lpstr>House Committee on Transportation and Infrastructure, Subcommittee on Water Resources and Environment</vt:lpstr>
      <vt:lpstr>House Committee on Veterans' Affairs</vt:lpstr>
      <vt:lpstr>House Committee on Veterans' Affairs, Subcommittee on Disability Assistance and Memorial Affairs</vt:lpstr>
      <vt:lpstr>House Committee on Veterans' Affairs, Subcommittee on Economic Opportunity</vt:lpstr>
      <vt:lpstr>House Committee on Veterans' Affairs, Subcommittee on Health</vt:lpstr>
      <vt:lpstr>House Committee on Veterans' Affairs, Subcommittee on Oversight and Investigations</vt:lpstr>
      <vt:lpstr>House Committee on Veterans' Affairs, Subcommittee on Technology Modernization</vt:lpstr>
      <vt:lpstr>House Committee on Ways and Means</vt:lpstr>
      <vt:lpstr>House Committee on Ways and Means, Subcommittee on Health</vt:lpstr>
      <vt:lpstr>House Committee on Ways and Means, Subcommittee on Oversight</vt:lpstr>
      <vt:lpstr>House Committee on Ways and Means, Subcommittee on Select Revenue Measures</vt:lpstr>
      <vt:lpstr>House Committee on Ways and Means, Subcommittee on Social Security</vt:lpstr>
      <vt:lpstr>House Committee on Ways and Means, Subcommittee on Trade</vt:lpstr>
      <vt:lpstr>House Committee on Ways and Means, Subcommittee on Worker and Family Support</vt:lpstr>
      <vt:lpstr>House Permanent Select Committee on Intelligence</vt:lpstr>
      <vt:lpstr>House Permanent Select Committee on Intelligence, Subcommittee on Counterterrorism, Counterintelligence, and Counterproliferation</vt:lpstr>
      <vt:lpstr>House Permanent Select Committee on Intelligence, Subcommittee on Defense Intelligence and Warfighter Support</vt:lpstr>
      <vt:lpstr>House Permanent Select Committee on Intelligence, Subcommittee on Intelligence Modernization and Readiness</vt:lpstr>
    </vt:vector>
  </TitlesOfParts>
  <Company>Atlantic Media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Microsoft Office User</cp:lastModifiedBy>
  <cp:revision>77</cp:revision>
  <dcterms:created xsi:type="dcterms:W3CDTF">2018-11-02T00:48:26Z</dcterms:created>
  <dcterms:modified xsi:type="dcterms:W3CDTF">2019-03-08T20:48:13Z</dcterms:modified>
</cp:coreProperties>
</file>