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94"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264" userDrawn="1">
          <p15:clr>
            <a:srgbClr val="A4A3A4"/>
          </p15:clr>
        </p15:guide>
        <p15:guide id="3" orient="horz" pos="2040" userDrawn="1">
          <p15:clr>
            <a:srgbClr val="A4A3A4"/>
          </p15:clr>
        </p15:guide>
        <p15:guide id="4" orient="horz" pos="29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2C1C"/>
    <a:srgbClr val="284D81"/>
    <a:srgbClr val="A92122"/>
    <a:srgbClr val="C9DAEE"/>
    <a:srgbClr val="94B6DD"/>
    <a:srgbClr val="5E91CC"/>
    <a:srgbClr val="1E4F7C"/>
    <a:srgbClr val="1B3A5F"/>
    <a:srgbClr val="12263F"/>
    <a:srgbClr val="A82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5" autoAdjust="0"/>
    <p:restoredTop sz="94660"/>
  </p:normalViewPr>
  <p:slideViewPr>
    <p:cSldViewPr snapToGrid="0">
      <p:cViewPr varScale="1">
        <p:scale>
          <a:sx n="111" d="100"/>
          <a:sy n="111" d="100"/>
        </p:scale>
        <p:origin x="1818" y="114"/>
      </p:cViewPr>
      <p:guideLst>
        <p:guide orient="horz" pos="720"/>
        <p:guide pos="264"/>
        <p:guide orient="horz" pos="2040"/>
        <p:guide orient="horz" pos="2928"/>
      </p:guideLst>
    </p:cSldViewPr>
  </p:slideViewPr>
  <p:notesTextViewPr>
    <p:cViewPr>
      <p:scale>
        <a:sx n="1" d="1"/>
        <a:sy n="1" d="1"/>
      </p:scale>
      <p:origin x="0" y="0"/>
    </p:cViewPr>
  </p:notesTextViewPr>
  <p:notesViewPr>
    <p:cSldViewPr snapToGrid="0">
      <p:cViewPr varScale="1">
        <p:scale>
          <a:sx n="110" d="100"/>
          <a:sy n="110" d="100"/>
        </p:scale>
        <p:origin x="39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6AE86F-1C31-455E-8C8E-B2CBD2C72432}" type="datetimeFigureOut">
              <a:rPr lang="en-US" smtClean="0"/>
              <a:t>2/4/2019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E447A3-A4D5-4E42-B279-33F8FB6C3E14}" type="slidenum">
              <a:rPr lang="en-US" smtClean="0"/>
              <a:t>‹#›</a:t>
            </a:fld>
            <a:endParaRPr lang="en-US"/>
          </a:p>
        </p:txBody>
      </p:sp>
    </p:spTree>
    <p:extLst>
      <p:ext uri="{BB962C8B-B14F-4D97-AF65-F5344CB8AC3E}">
        <p14:creationId xmlns:p14="http://schemas.microsoft.com/office/powerpoint/2010/main" val="78503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EBE26-B8DD-487B-9957-931C7ED68A9D}" type="datetimeFigureOut">
              <a:rPr lang="en-US" smtClean="0"/>
              <a:t>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F0B2D-7785-4EC0-9F4A-91A1149DEB67}" type="slidenum">
              <a:rPr lang="en-US" smtClean="0"/>
              <a:t>‹#›</a:t>
            </a:fld>
            <a:endParaRPr lang="en-US"/>
          </a:p>
        </p:txBody>
      </p:sp>
    </p:spTree>
    <p:extLst>
      <p:ext uri="{BB962C8B-B14F-4D97-AF65-F5344CB8AC3E}">
        <p14:creationId xmlns:p14="http://schemas.microsoft.com/office/powerpoint/2010/main" val="2357128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56A13F-28BC-9E49-9D0E-49492B51710C}" type="slidenum">
              <a:rPr lang="en-US" smtClean="0"/>
              <a:t>1</a:t>
            </a:fld>
            <a:endParaRPr lang="en-US"/>
          </a:p>
        </p:txBody>
      </p:sp>
    </p:spTree>
    <p:extLst>
      <p:ext uri="{BB962C8B-B14F-4D97-AF65-F5344CB8AC3E}">
        <p14:creationId xmlns:p14="http://schemas.microsoft.com/office/powerpoint/2010/main" val="1845755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412" y="1122363"/>
            <a:ext cx="8447980" cy="1115568"/>
          </a:xfrm>
        </p:spPr>
        <p:txBody>
          <a:bodyPr anchor="t" anchorCtr="0">
            <a:normAutofit/>
          </a:bodyPr>
          <a:lstStyle>
            <a:lvl1pPr algn="l">
              <a:defRPr sz="3200" b="1">
                <a:solidFill>
                  <a:schemeClr val="tx1"/>
                </a:solidFill>
                <a:latin typeface="Georgia" panose="02040502050405020303" pitchFamily="18" charset="0"/>
              </a:defRPr>
            </a:lvl1pPr>
          </a:lstStyle>
          <a:p>
            <a:r>
              <a:rPr lang="en-US" altLang="en-US" sz="3200" b="1" dirty="0">
                <a:solidFill>
                  <a:schemeClr val="tx1">
                    <a:lumMod val="65000"/>
                    <a:lumOff val="35000"/>
                  </a:schemeClr>
                </a:solidFill>
                <a:latin typeface="Georgia" charset="0"/>
                <a:ea typeface="ＭＳ Ｐゴシック" charset="-128"/>
                <a:cs typeface="MS PGothic" charset="-128"/>
              </a:rPr>
              <a:t>Presentation Center title </a:t>
            </a:r>
            <a:br>
              <a:rPr lang="en-US" altLang="en-US" sz="3200" b="1" dirty="0">
                <a:solidFill>
                  <a:schemeClr val="tx1">
                    <a:lumMod val="65000"/>
                    <a:lumOff val="35000"/>
                  </a:schemeClr>
                </a:solidFill>
                <a:latin typeface="Georgia" charset="0"/>
                <a:ea typeface="ＭＳ Ｐゴシック" charset="-128"/>
                <a:cs typeface="MS PGothic" charset="-128"/>
              </a:rPr>
            </a:br>
            <a:r>
              <a:rPr lang="en-US" altLang="en-US" sz="3200" b="1" dirty="0">
                <a:solidFill>
                  <a:schemeClr val="tx1">
                    <a:lumMod val="65000"/>
                    <a:lumOff val="35000"/>
                  </a:schemeClr>
                </a:solidFill>
                <a:latin typeface="Georgia" charset="0"/>
                <a:ea typeface="ＭＳ Ｐゴシック" charset="-128"/>
                <a:cs typeface="MS PGothic" charset="-128"/>
              </a:rPr>
              <a:t>[Max 2 line title]</a:t>
            </a:r>
            <a:endParaRPr lang="en-US" dirty="0"/>
          </a:p>
        </p:txBody>
      </p:sp>
      <p:sp>
        <p:nvSpPr>
          <p:cNvPr id="3" name="Subtitle 2"/>
          <p:cNvSpPr>
            <a:spLocks noGrp="1"/>
          </p:cNvSpPr>
          <p:nvPr>
            <p:ph type="subTitle" idx="1"/>
          </p:nvPr>
        </p:nvSpPr>
        <p:spPr>
          <a:xfrm>
            <a:off x="403412" y="2237931"/>
            <a:ext cx="7140388" cy="1188720"/>
          </a:xfrm>
        </p:spPr>
        <p:txBody>
          <a:bodyPr>
            <a:normAutofit/>
          </a:bodyPr>
          <a:lstStyle>
            <a:lvl1pPr marL="0" indent="0" algn="l">
              <a:buNone/>
              <a:defRPr sz="2000" b="0">
                <a:solidFill>
                  <a:schemeClr val="bg1">
                    <a:lumMod val="50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36" name="Text Placeholder 35"/>
          <p:cNvSpPr>
            <a:spLocks noGrp="1"/>
          </p:cNvSpPr>
          <p:nvPr>
            <p:ph type="body" sz="quarter" idx="10" hasCustomPrompt="1"/>
          </p:nvPr>
        </p:nvSpPr>
        <p:spPr>
          <a:xfrm>
            <a:off x="403412" y="3848101"/>
            <a:ext cx="5165538" cy="304800"/>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rPr>
              <a:t>Month xx,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0000"/>
              </a:solidFill>
              <a:effectLst/>
              <a:uLnTx/>
              <a:uFillTx/>
              <a:latin typeface="Georgia"/>
              <a:ea typeface="MS PGothic" panose="020B0600070205080204" pitchFamily="34" charset="-128"/>
              <a:cs typeface="Georgia"/>
            </a:endParaRPr>
          </a:p>
        </p:txBody>
      </p:sp>
      <p:sp>
        <p:nvSpPr>
          <p:cNvPr id="5" name="Text Placeholder 35"/>
          <p:cNvSpPr>
            <a:spLocks noGrp="1"/>
          </p:cNvSpPr>
          <p:nvPr>
            <p:ph type="body" sz="quarter" idx="11" hasCustomPrompt="1"/>
          </p:nvPr>
        </p:nvSpPr>
        <p:spPr>
          <a:xfrm>
            <a:off x="403412" y="4152900"/>
            <a:ext cx="5165538" cy="520699"/>
          </a:xfrm>
        </p:spPr>
        <p:txBody>
          <a:bodyPr>
            <a:normAutofit/>
          </a:bodyPr>
          <a:lstStyle>
            <a:lvl1pPr marL="0" marR="0" indent="0" algn="l" defTabSz="457200" rtl="0" eaLnBrk="1" fontAlgn="auto" latinLnBrk="0" hangingPunct="1">
              <a:lnSpc>
                <a:spcPct val="100000"/>
              </a:lnSpc>
              <a:spcBef>
                <a:spcPts val="0"/>
              </a:spcBef>
              <a:spcAft>
                <a:spcPts val="0"/>
              </a:spcAft>
              <a:buClrTx/>
              <a:buSzTx/>
              <a:buFontTx/>
              <a:buNone/>
              <a:tabLst/>
              <a:defRPr sz="1200" b="1">
                <a:solidFill>
                  <a:schemeClr val="tx1"/>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Producer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mj-lt"/>
                <a:ea typeface="MS PGothic" panose="020B0600070205080204" pitchFamily="34" charset="-128"/>
                <a:cs typeface="Georgia"/>
              </a:rPr>
              <a:t>Johnny Q. Appleseed</a:t>
            </a:r>
          </a:p>
        </p:txBody>
      </p:sp>
    </p:spTree>
    <p:extLst>
      <p:ext uri="{BB962C8B-B14F-4D97-AF65-F5344CB8AC3E}">
        <p14:creationId xmlns:p14="http://schemas.microsoft.com/office/powerpoint/2010/main" val="46814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3639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D949AD-CADB-4775-B725-C8FB0A05DB58}" type="datetime1">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
        <p:nvSpPr>
          <p:cNvPr id="6" name="Title 1">
            <a:extLst>
              <a:ext uri="{FF2B5EF4-FFF2-40B4-BE49-F238E27FC236}">
                <a16:creationId xmlns:a16="http://schemas.microsoft.com/office/drawing/2014/main" id="{64A58510-0239-9545-8865-9C020B96CB6B}"/>
              </a:ext>
            </a:extLst>
          </p:cNvPr>
          <p:cNvSpPr>
            <a:spLocks noGrp="1"/>
          </p:cNvSpPr>
          <p:nvPr>
            <p:ph type="title"/>
          </p:nvPr>
        </p:nvSpPr>
        <p:spPr>
          <a:xfrm>
            <a:off x="401620" y="629694"/>
            <a:ext cx="8412480" cy="640080"/>
          </a:xfrm>
        </p:spPr>
        <p:txBody>
          <a:bodyPr anchor="t" anchorCtr="0">
            <a:normAutofit/>
          </a:bodyPr>
          <a:lstStyle>
            <a:lvl1pPr>
              <a:defRPr sz="2000" b="1">
                <a:latin typeface="Georgia" panose="02040502050405020303" pitchFamily="18" charset="0"/>
              </a:defRPr>
            </a:lvl1pPr>
          </a:lstStyle>
          <a:p>
            <a:r>
              <a:rPr lang="en-US" dirty="0"/>
              <a:t>Click to edit Master title style</a:t>
            </a:r>
          </a:p>
        </p:txBody>
      </p:sp>
    </p:spTree>
    <p:extLst>
      <p:ext uri="{BB962C8B-B14F-4D97-AF65-F5344CB8AC3E}">
        <p14:creationId xmlns:p14="http://schemas.microsoft.com/office/powerpoint/2010/main" val="88654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2/4/2019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854880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7E146-7137-4458-82B3-319C79A7EECB}" type="datetime1">
              <a:rPr lang="en-US" smtClean="0"/>
              <a:t>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398A3-3D67-41EC-B411-1428348954E9}" type="slidenum">
              <a:rPr lang="en-US" smtClean="0"/>
              <a:t>‹#›</a:t>
            </a:fld>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cxnSp>
        <p:nvCxnSpPr>
          <p:cNvPr id="8" name="Straight Connector 7"/>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94306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6" r:id="rId3"/>
    <p:sldLayoutId id="214748367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title="SlideTitle"/>
          <p:cNvSpPr>
            <a:spLocks noGrp="1"/>
          </p:cNvSpPr>
          <p:nvPr>
            <p:ph type="title"/>
          </p:nvPr>
        </p:nvSpPr>
        <p:spPr>
          <a:xfrm>
            <a:off x="401620" y="637194"/>
            <a:ext cx="8412480" cy="640080"/>
          </a:xfrm>
        </p:spPr>
        <p:txBody>
          <a:bodyPr/>
          <a:lstStyle/>
          <a:p>
            <a:r>
              <a:rPr lang="en-US" altLang="en-US" smtClean="0">
                <a:latin typeface="+mj-lt"/>
                <a:ea typeface="ＭＳ Ｐゴシック" charset="-128"/>
                <a:cs typeface="MS PGothic" charset="-128"/>
              </a:rPr>
              <a:t>Rep. Daniel Lipinski (D-IL-3)</a:t>
            </a:r>
            <a:endParaRPr lang="en-US" dirty="0">
              <a:latin typeface="+mj-lt"/>
            </a:endParaRPr>
          </a:p>
        </p:txBody>
      </p:sp>
      <p:sp>
        <p:nvSpPr>
          <p:cNvPr id="122" name="Text Placeholder 18" title="SlideDate"/>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smtClean="0">
                <a:latin typeface="Georgia"/>
                <a:cs typeface="Georgia"/>
              </a:rPr>
              <a:t>Slide updated: February 04, 2019</a:t>
            </a:r>
            <a:endParaRPr lang="en-US" sz="700" dirty="0">
              <a:latin typeface="Georgia"/>
              <a:cs typeface="Georgia"/>
            </a:endParaRPr>
          </a:p>
        </p:txBody>
      </p:sp>
      <p:graphicFrame>
        <p:nvGraphicFramePr>
          <p:cNvPr id="7" name="Table 6" descr="BackgroundText" title="BackgroundText"/>
          <p:cNvGraphicFramePr>
            <a:graphicFrameLocks noGrp="1"/>
          </p:cNvGraphicFramePr>
          <p:nvPr>
            <p:extLst>
              <p:ext uri="{D42A27DB-BD31-4B8C-83A1-F6EECF244321}">
                <p14:modId xmlns:p14="http://schemas.microsoft.com/office/powerpoint/2010/main" val="220685905"/>
              </p:ext>
            </p:extLst>
          </p:nvPr>
        </p:nvGraphicFramePr>
        <p:xfrm>
          <a:off x="1656272" y="1047297"/>
          <a:ext cx="7182928" cy="2254114"/>
        </p:xfrm>
        <a:graphic>
          <a:graphicData uri="http://schemas.openxmlformats.org/drawingml/2006/table">
            <a:tbl>
              <a:tblPr/>
              <a:tblGrid>
                <a:gridCol w="7182928">
                  <a:extLst>
                    <a:ext uri="{9D8B030D-6E8A-4147-A177-3AD203B41FA5}">
                      <a16:colId xmlns:a16="http://schemas.microsoft.com/office/drawing/2014/main" val="20000"/>
                    </a:ext>
                  </a:extLst>
                </a:gridCol>
              </a:tblGrid>
              <a:tr h="169026">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mj-lt"/>
                          <a:ea typeface="MS PGothic" panose="020B0600070205080204" pitchFamily="34" charset="-128"/>
                        </a:rPr>
                        <a:t>Background</a:t>
                      </a:r>
                      <a:endParaRPr kumimoji="0" lang="en-US" altLang="en-US" sz="1200" b="0" i="0" u="none" strike="noStrike" cap="none" normalizeH="0" baseline="0" dirty="0">
                        <a:ln>
                          <a:noFill/>
                        </a:ln>
                        <a:solidFill>
                          <a:schemeClr val="bg1"/>
                        </a:solidFill>
                        <a:effectLst/>
                        <a:latin typeface="+mj-lt"/>
                        <a:ea typeface="MS PGothic" panose="020B0600070205080204" pitchFamily="34" charset="-128"/>
                      </a:endParaRPr>
                    </a:p>
                  </a:txBody>
                  <a:tcPr marL="91430" marR="91430" marT="45760" marB="45760" anchor="ctr" horzOverflow="overflow">
                    <a:lnL>
                      <a:noFill/>
                    </a:lnL>
                    <a:lnR>
                      <a:noFill/>
                    </a:lnR>
                    <a:lnT>
                      <a:noFill/>
                    </a:lnT>
                    <a:lnB>
                      <a:noFill/>
                    </a:lnB>
                    <a:lnTlToBr>
                      <a:noFill/>
                    </a:lnTlToBr>
                    <a:lnBlToTr>
                      <a:noFill/>
                    </a:lnBlToTr>
                    <a:solidFill>
                      <a:srgbClr val="284D81"/>
                    </a:solidFill>
                  </a:tcPr>
                </a:tc>
                <a:extLst>
                  <a:ext uri="{0D108BD9-81ED-4DB2-BD59-A6C34878D82A}">
                    <a16:rowId xmlns:a16="http://schemas.microsoft.com/office/drawing/2014/main" val="10000"/>
                  </a:ext>
                </a:extLst>
              </a:tr>
              <a:tr h="2010194">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ts val="400"/>
                        </a:spcAft>
                        <a:buClrTx/>
                        <a:buSzTx/>
                        <a:buFontTx/>
                        <a:buNone/>
                        <a:tabLst/>
                        <a:defRPr/>
                      </a:pPr>
                      <a:r>
                        <a:rPr kumimoji="0" lang="en-US" sz="1000" b="0" i="0" u="none" strike="noStrike" kern="1200" cap="none" normalizeH="0" baseline="0" smtClean="0">
                          <a:ln>
                            <a:noFill/>
                          </a:ln>
                          <a:solidFill>
                            <a:schemeClr val="tx1"/>
                          </a:solidFill>
                          <a:effectLst/>
                          <a:latin typeface="+mj-lt"/>
                          <a:ea typeface="MS PGothic" pitchFamily="34" charset="-128"/>
                          <a:cs typeface="MS PGothic" pitchFamily="34" charset="-128"/>
                        </a:rPr>
                        <a:t>Democrat Daniel Lipinski was first elected in 2004 to replace his father, Bill Lipinski, who represented the district for 22 years. Like his father, the younger Lipinski focuses on transportation and manufacturing, but puts his engineering background to work on cyber security and other technology issues. Keeping his pledge to reflect his father's views, who was the most conservative Democrat in the Illinois delegation, he opposes same-sex marriage and abortion rights except when the mother’s life is at stake. He was among the Democrats who declined to vote for California liberal Nancy Pelosi in 2011 as their party’s leader in the House. Lipinski declined to support the Democrats’ health care overhaul, saying that its provision banning federal funds for abortions wasn’t strong enough even as other anti-abortion Democrats expressed satisfaction with it. As a member of the Science, Space, and Technology Committee, he worked with Texas Republican Michael McCaul to get a cyber security bill through the House in April 2012. He won House passage in 2010 of a measure setting up a national manufacturing strategy, although it died in the Senate. He introduced a similar bill in 2012, which again passed the House but went no further.</a:t>
                      </a:r>
                      <a:endParaRPr kumimoji="0" lang="en-US" sz="1000" b="0" i="0" u="none" strike="noStrike" kern="1200" cap="none" normalizeH="0" baseline="0" dirty="0">
                        <a:ln>
                          <a:noFill/>
                        </a:ln>
                        <a:solidFill>
                          <a:schemeClr val="tx1"/>
                        </a:solidFill>
                        <a:effectLst/>
                        <a:latin typeface="+mj-lt"/>
                        <a:ea typeface="MS PGothic" pitchFamily="34" charset="-128"/>
                        <a:cs typeface="MS PGothic" pitchFamily="34" charset="-128"/>
                      </a:endParaRPr>
                    </a:p>
                  </a:txBody>
                  <a:tcPr marL="91430" marR="91430" marT="45760" marB="4576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8" name="Table 7" title="Biography"/>
          <p:cNvGraphicFramePr>
            <a:graphicFrameLocks noGrp="1"/>
          </p:cNvGraphicFramePr>
          <p:nvPr>
            <p:extLst>
              <p:ext uri="{D42A27DB-BD31-4B8C-83A1-F6EECF244321}">
                <p14:modId xmlns:p14="http://schemas.microsoft.com/office/powerpoint/2010/main" val="3687382812"/>
              </p:ext>
            </p:extLst>
          </p:nvPr>
        </p:nvGraphicFramePr>
        <p:xfrm>
          <a:off x="3303312" y="3264377"/>
          <a:ext cx="2816381" cy="2072136"/>
        </p:xfrm>
        <a:graphic>
          <a:graphicData uri="http://schemas.openxmlformats.org/drawingml/2006/table">
            <a:tbl>
              <a:tblPr/>
              <a:tblGrid>
                <a:gridCol w="2816381">
                  <a:extLst>
                    <a:ext uri="{9D8B030D-6E8A-4147-A177-3AD203B41FA5}">
                      <a16:colId xmlns:a16="http://schemas.microsoft.com/office/drawing/2014/main" val="20000"/>
                    </a:ext>
                  </a:extLst>
                </a:gridCol>
              </a:tblGrid>
              <a:tr h="18288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bg1"/>
                          </a:solidFill>
                          <a:effectLst/>
                          <a:latin typeface="+mj-lt"/>
                          <a:ea typeface="MS PGothic" panose="020B0600070205080204" pitchFamily="34" charset="-128"/>
                        </a:rPr>
                        <a:t>Biography</a:t>
                      </a:r>
                    </a:p>
                  </a:txBody>
                  <a:tcPr marL="91485" marR="91485" marT="45678" marB="45678"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First Elected: 11/2/2004</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12700" cap="flat" cmpd="sng" algn="ctr">
                      <a:noFill/>
                      <a:prstDash val="solid"/>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Party: Democrat</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70747037"/>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Birth date: 7/15/1966</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213752511"/>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Education: PhD, Political Science, Duke University, 1998; MS, Engineering-Economic Systems, Stanford University, 1989; BS, Mechanical Engineering, Northwestern University, 1988</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smtClean="0">
                          <a:ln>
                            <a:noFill/>
                          </a:ln>
                          <a:solidFill>
                            <a:schemeClr val="tx1"/>
                          </a:solidFill>
                          <a:effectLst/>
                          <a:latin typeface="+mj-lt"/>
                          <a:ea typeface="MS PGothic" panose="020B0600070205080204" pitchFamily="34" charset="-128"/>
                          <a:cs typeface="+mn-cs"/>
                        </a:rPr>
                        <a:t>Family: Spouse: Judy Berkebile</a:t>
                      </a:r>
                      <a:endParaRPr kumimoji="0" lang="en-US" altLang="en-US" sz="1000" b="0" i="0" u="none" strike="noStrike" kern="1200" cap="none" normalizeH="0" baseline="0" dirty="0">
                        <a:ln>
                          <a:noFill/>
                        </a:ln>
                        <a:solidFill>
                          <a:schemeClr val="tx1"/>
                        </a:solidFill>
                        <a:effectLst/>
                        <a:latin typeface="+mj-lt"/>
                        <a:ea typeface="MS PGothic" panose="020B0600070205080204" pitchFamily="34" charset="-128"/>
                        <a:cs typeface="+mn-cs"/>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9" name="Table 8" title="Election Results"/>
          <p:cNvGraphicFramePr>
            <a:graphicFrameLocks noGrp="1"/>
          </p:cNvGraphicFramePr>
          <p:nvPr>
            <p:extLst>
              <p:ext uri="{D42A27DB-BD31-4B8C-83A1-F6EECF244321}">
                <p14:modId xmlns:p14="http://schemas.microsoft.com/office/powerpoint/2010/main" val="987537260"/>
              </p:ext>
            </p:extLst>
          </p:nvPr>
        </p:nvGraphicFramePr>
        <p:xfrm>
          <a:off x="6227210" y="3264378"/>
          <a:ext cx="2611990" cy="1219334"/>
        </p:xfrm>
        <a:graphic>
          <a:graphicData uri="http://schemas.openxmlformats.org/drawingml/2006/table">
            <a:tbl>
              <a:tblPr/>
              <a:tblGrid>
                <a:gridCol w="2132154">
                  <a:extLst>
                    <a:ext uri="{9D8B030D-6E8A-4147-A177-3AD203B41FA5}">
                      <a16:colId xmlns:a16="http://schemas.microsoft.com/office/drawing/2014/main" val="20000"/>
                    </a:ext>
                  </a:extLst>
                </a:gridCol>
                <a:gridCol w="479836">
                  <a:extLst>
                    <a:ext uri="{9D8B030D-6E8A-4147-A177-3AD203B41FA5}">
                      <a16:colId xmlns:a16="http://schemas.microsoft.com/office/drawing/2014/main" val="20002"/>
                    </a:ext>
                  </a:extLst>
                </a:gridCol>
              </a:tblGrid>
              <a:tr h="0">
                <a:tc gridSpan="2">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mj-lt"/>
                          <a:ea typeface="MS PGothic" charset="0"/>
                          <a:cs typeface="MS PGothic" charset="0"/>
                        </a:rPr>
                        <a:t>Election </a:t>
                      </a:r>
                      <a:r>
                        <a:rPr kumimoji="0" lang="en-US" sz="1000" b="0" i="0" u="none" strike="noStrike" cap="none" normalizeH="0" baseline="0" dirty="0">
                          <a:ln>
                            <a:noFill/>
                          </a:ln>
                          <a:solidFill>
                            <a:schemeClr val="bg1"/>
                          </a:solidFill>
                          <a:effectLst/>
                          <a:latin typeface="+mj-lt"/>
                          <a:ea typeface="MS PGothic" charset="0"/>
                          <a:cs typeface="MS PGothic" charset="0"/>
                        </a:rPr>
                        <a:t>Results</a:t>
                      </a:r>
                    </a:p>
                  </a:txBody>
                  <a:tcPr marL="91432" marR="91432" marT="45749" marB="45749" anchor="ctr" horzOverflow="overflow">
                    <a:lnL>
                      <a:noFill/>
                    </a:lnL>
                    <a:lnR w="12700" cap="flat" cmpd="sng" algn="ctr">
                      <a:noFill/>
                      <a:prstDash val="solid"/>
                      <a:round/>
                      <a:headEnd type="none" w="med" len="med"/>
                      <a:tailEnd type="none" w="med" len="med"/>
                    </a:lnR>
                    <a:lnT>
                      <a:noFill/>
                    </a:lnT>
                    <a:lnB>
                      <a:noFill/>
                    </a:lnB>
                    <a:lnTlToBr>
                      <a:noFill/>
                    </a:lnTlToBr>
                    <a:lnBlToTr>
                      <a:noFill/>
                    </a:lnBlToTr>
                    <a:solidFill>
                      <a:srgbClr val="284D81"/>
                    </a:solidFill>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1"/>
                        </a:solidFill>
                        <a:effectLst/>
                        <a:latin typeface="+mn-lt"/>
                        <a:ea typeface="MS PGothic" charset="0"/>
                        <a:cs typeface="MS PGothic" charset="0"/>
                      </a:endParaRPr>
                    </a:p>
                  </a:txBody>
                  <a:tcPr marL="91435" marR="91435" marT="45740" marB="45740"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AB0200"/>
                    </a:solidFill>
                  </a:tcPr>
                </a:tc>
                <a:extLst>
                  <a:ext uri="{0D108BD9-81ED-4DB2-BD59-A6C34878D82A}">
                    <a16:rowId xmlns:a16="http://schemas.microsoft.com/office/drawing/2014/main" val="10000"/>
                  </a:ext>
                </a:extLst>
              </a:tr>
              <a:tr h="117101">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2018 General</a:t>
                      </a: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23" marB="45723" anchor="ctr" horzOverflow="overflow">
                    <a:lnL>
                      <a:noFill/>
                    </a:lnL>
                    <a:lnR w="12700" cap="flat" cmpd="sng" algn="ctr">
                      <a:noFill/>
                      <a:prstDash val="solid"/>
                      <a:round/>
                      <a:headEnd type="none" w="med" len="med"/>
                      <a:tailEnd type="none" w="med" len="med"/>
                    </a:lnR>
                    <a:lnT>
                      <a:noFill/>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a:ln>
                          <a:noFill/>
                        </a:ln>
                        <a:solidFill>
                          <a:srgbClr val="000000"/>
                        </a:solidFill>
                        <a:effectLst/>
                        <a:latin typeface="+mn-lt"/>
                        <a:ea typeface="MS PGothic" charset="0"/>
                        <a:cs typeface="MS PGothic" charset="0"/>
                      </a:endParaRPr>
                    </a:p>
                  </a:txBody>
                  <a:tcPr marL="91435" marR="91435" marT="45740" marB="45740" horzOverflow="overflow">
                    <a:lnL w="12700" cap="flat" cmpd="sng" algn="ctr">
                      <a:solidFill>
                        <a:schemeClr val="bg1"/>
                      </a:solidFill>
                      <a:prstDash val="solid"/>
                      <a:round/>
                      <a:headEnd type="none" w="med" len="med"/>
                      <a:tailEnd type="none" w="med" len="med"/>
                    </a:lnL>
                    <a:lnR>
                      <a:noFill/>
                    </a:lnR>
                    <a:lnT>
                      <a:noFill/>
                    </a:lnT>
                    <a:lnB w="952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Daniel Lipinski (D)</a:t>
                      </a: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23" marB="45723" horzOverflow="overflow">
                    <a:lnL>
                      <a:noFill/>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74%</a:t>
                      </a: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23" marB="45723"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Art Jones (R)</a:t>
                      </a: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23" marB="45723" horzOverflow="overflow">
                    <a:lnL>
                      <a:noFill/>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27%</a:t>
                      </a: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23" marB="45723"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2426267"/>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49" marB="45749"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a:ln>
                          <a:noFill/>
                        </a:ln>
                        <a:solidFill>
                          <a:schemeClr val="tx1"/>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0" name="Table 13" title="District Profile"/>
          <p:cNvGraphicFramePr>
            <a:graphicFrameLocks noGrp="1"/>
          </p:cNvGraphicFramePr>
          <p:nvPr>
            <p:extLst>
              <p:ext uri="{D42A27DB-BD31-4B8C-83A1-F6EECF244321}">
                <p14:modId xmlns:p14="http://schemas.microsoft.com/office/powerpoint/2010/main" val="165563869"/>
              </p:ext>
            </p:extLst>
          </p:nvPr>
        </p:nvGraphicFramePr>
        <p:xfrm>
          <a:off x="427497" y="3264377"/>
          <a:ext cx="2743200" cy="1218780"/>
        </p:xfrm>
        <a:graphic>
          <a:graphicData uri="http://schemas.openxmlformats.org/drawingml/2006/table">
            <a:tbl>
              <a:tblPr/>
              <a:tblGrid>
                <a:gridCol w="2743200">
                  <a:extLst>
                    <a:ext uri="{9D8B030D-6E8A-4147-A177-3AD203B41FA5}">
                      <a16:colId xmlns:a16="http://schemas.microsoft.com/office/drawing/2014/main" val="20000"/>
                    </a:ext>
                  </a:extLst>
                </a:gridCol>
              </a:tblGrid>
              <a:tr h="18288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bg1"/>
                          </a:solidFill>
                          <a:effectLst/>
                          <a:latin typeface="+mj-lt"/>
                          <a:ea typeface="MS PGothic" panose="020B0600070205080204" pitchFamily="34" charset="-128"/>
                        </a:rPr>
                        <a:t>District Profile</a:t>
                      </a:r>
                      <a:endParaRPr kumimoji="0" lang="en-US" altLang="en-US" sz="1000" b="0" i="0" u="none" strike="noStrike" cap="none" normalizeH="0" baseline="0" dirty="0">
                        <a:ln>
                          <a:noFill/>
                        </a:ln>
                        <a:solidFill>
                          <a:schemeClr val="bg1"/>
                        </a:solidFill>
                        <a:effectLst/>
                        <a:latin typeface="+mj-lt"/>
                        <a:ea typeface="MS PGothic" panose="020B0600070205080204" pitchFamily="34" charset="-128"/>
                      </a:endParaRPr>
                    </a:p>
                  </a:txBody>
                  <a:tcPr marL="91485" marR="91485" marT="45678" marB="45678"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State: Illinois</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12700" cap="flat" cmpd="sng" algn="ctr">
                      <a:noFill/>
                      <a:prstDash val="solid"/>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District: 3rd</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Chicago: Southwest Side, West Suburbs</a:t>
                      </a:r>
                      <a:endParaRPr kumimoji="0" lang="en-US" altLang="en-US" sz="1000" b="0" i="0" u="none" strike="noStrike" cap="none" normalizeH="0" baseline="0" dirty="0" smtClean="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Cook PVI: D+6</a:t>
                      </a:r>
                      <a:endParaRPr kumimoji="0" lang="en-US" altLang="en-US" sz="1000" b="0" i="0" u="none" strike="noStrike" cap="none" normalizeH="0" baseline="0" dirty="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0957354"/>
                  </a:ext>
                </a:extLst>
              </a:tr>
            </a:tbl>
          </a:graphicData>
        </a:graphic>
      </p:graphicFrame>
      <p:graphicFrame>
        <p:nvGraphicFramePr>
          <p:cNvPr id="11" name="Table 10" title="Contact"/>
          <p:cNvGraphicFramePr>
            <a:graphicFrameLocks noGrp="1"/>
          </p:cNvGraphicFramePr>
          <p:nvPr>
            <p:extLst>
              <p:ext uri="{D42A27DB-BD31-4B8C-83A1-F6EECF244321}">
                <p14:modId xmlns:p14="http://schemas.microsoft.com/office/powerpoint/2010/main" val="2891820444"/>
              </p:ext>
            </p:extLst>
          </p:nvPr>
        </p:nvGraphicFramePr>
        <p:xfrm>
          <a:off x="427498" y="4624423"/>
          <a:ext cx="2743200" cy="1707286"/>
        </p:xfrm>
        <a:graphic>
          <a:graphicData uri="http://schemas.openxmlformats.org/drawingml/2006/table">
            <a:tbl>
              <a:tblPr/>
              <a:tblGrid>
                <a:gridCol w="2743200">
                  <a:extLst>
                    <a:ext uri="{9D8B030D-6E8A-4147-A177-3AD203B41FA5}">
                      <a16:colId xmlns:a16="http://schemas.microsoft.com/office/drawing/2014/main" val="20002"/>
                    </a:ext>
                  </a:extLst>
                </a:gridCol>
              </a:tblGrid>
              <a:tr h="0">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bg1"/>
                          </a:solidFill>
                          <a:effectLst/>
                          <a:latin typeface="+mj-lt"/>
                          <a:ea typeface="MS PGothic" charset="0"/>
                          <a:cs typeface="MS PGothic" charset="0"/>
                        </a:rPr>
                        <a:t>Official Contact Info</a:t>
                      </a:r>
                      <a:endParaRPr kumimoji="0" lang="en-US" sz="1000" b="0" i="0" u="none" strike="noStrike" cap="none" normalizeH="0" baseline="0" dirty="0">
                        <a:ln>
                          <a:noFill/>
                        </a:ln>
                        <a:solidFill>
                          <a:schemeClr val="bg1"/>
                        </a:solidFill>
                        <a:effectLst/>
                        <a:latin typeface="+mj-lt"/>
                        <a:ea typeface="MS PGothic" charset="0"/>
                        <a:cs typeface="MS PGothic" charset="0"/>
                      </a:endParaRPr>
                    </a:p>
                  </a:txBody>
                  <a:tcPr marL="91432" marR="91432" marT="45749" marB="45749" anchor="ctr" horzOverflow="overflow">
                    <a:lnL>
                      <a:noFill/>
                    </a:lnL>
                    <a:lnR w="12700" cap="flat" cmpd="sng" algn="ctr">
                      <a:noFill/>
                      <a:prstDash val="solid"/>
                      <a:round/>
                      <a:headEnd type="none" w="med" len="med"/>
                      <a:tailEnd type="none" w="med" len="med"/>
                    </a:lnR>
                    <a:lnT>
                      <a:noFill/>
                    </a:lnT>
                    <a:lnB w="6350" cap="flat" cmpd="sng" algn="ctr">
                      <a:solidFill>
                        <a:schemeClr val="tx1"/>
                      </a:solidFill>
                      <a:prstDash val="sysDot"/>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Capitol Hill Office Building: Rayburn</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Room Number: 2346</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240426283"/>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Phone Number: (202) 225-5701</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860728395"/>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Facebook: @repdanlipinski</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2009905484"/>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dirty="0" smtClean="0">
                          <a:ln>
                            <a:noFill/>
                          </a:ln>
                          <a:solidFill>
                            <a:schemeClr val="tx1"/>
                          </a:solidFill>
                          <a:effectLst/>
                          <a:latin typeface="+mj-lt"/>
                          <a:ea typeface="MS PGothic" charset="0"/>
                          <a:cs typeface="MS PGothic" charset="0"/>
                        </a:rPr>
                        <a:t>Instagram: </a:t>
                      </a: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762426267"/>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mj-lt"/>
                          <a:ea typeface="MS PGothic" charset="0"/>
                          <a:cs typeface="MS PGothic" charset="0"/>
                        </a:rPr>
                        <a:t>Twitter: @replipinski</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3" name="Table 13" title="Committees"/>
          <p:cNvGraphicFramePr>
            <a:graphicFrameLocks noGrp="1"/>
          </p:cNvGraphicFramePr>
          <p:nvPr>
            <p:extLst>
              <p:ext uri="{D42A27DB-BD31-4B8C-83A1-F6EECF244321}">
                <p14:modId xmlns:p14="http://schemas.microsoft.com/office/powerpoint/2010/main" val="2592580377"/>
              </p:ext>
            </p:extLst>
          </p:nvPr>
        </p:nvGraphicFramePr>
        <p:xfrm>
          <a:off x="6252310" y="4624423"/>
          <a:ext cx="2586890" cy="639912"/>
        </p:xfrm>
        <a:graphic>
          <a:graphicData uri="http://schemas.openxmlformats.org/drawingml/2006/table">
            <a:tbl>
              <a:tblPr/>
              <a:tblGrid>
                <a:gridCol w="2586890">
                  <a:extLst>
                    <a:ext uri="{9D8B030D-6E8A-4147-A177-3AD203B41FA5}">
                      <a16:colId xmlns:a16="http://schemas.microsoft.com/office/drawing/2014/main" val="20000"/>
                    </a:ext>
                  </a:extLst>
                </a:gridCol>
              </a:tblGrid>
              <a:tr h="18288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bg1"/>
                          </a:solidFill>
                          <a:effectLst/>
                          <a:latin typeface="+mj-lt"/>
                          <a:ea typeface="MS PGothic" panose="020B0600070205080204" pitchFamily="34" charset="-128"/>
                        </a:rPr>
                        <a:t>Committees</a:t>
                      </a:r>
                      <a:endParaRPr kumimoji="0" lang="en-US" altLang="en-US" sz="1000" b="0" i="0" u="none" strike="noStrike" cap="none" normalizeH="0" baseline="0" dirty="0">
                        <a:ln>
                          <a:noFill/>
                        </a:ln>
                        <a:solidFill>
                          <a:schemeClr val="bg1"/>
                        </a:solidFill>
                        <a:effectLst/>
                        <a:latin typeface="+mj-lt"/>
                        <a:ea typeface="MS PGothic" panose="020B0600070205080204" pitchFamily="34" charset="-128"/>
                      </a:endParaRPr>
                    </a:p>
                  </a:txBody>
                  <a:tcPr marL="91485" marR="91485" marT="45678" marB="45678"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284D81"/>
                    </a:solidFill>
                  </a:tcPr>
                </a:tc>
                <a:extLst>
                  <a:ext uri="{0D108BD9-81ED-4DB2-BD59-A6C34878D82A}">
                    <a16:rowId xmlns:a16="http://schemas.microsoft.com/office/drawing/2014/main" val="10000"/>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000" b="0" i="0" u="none" strike="noStrike" cap="none" normalizeH="0" baseline="0" smtClean="0">
                          <a:ln>
                            <a:noFill/>
                          </a:ln>
                          <a:solidFill>
                            <a:schemeClr val="tx1"/>
                          </a:solidFill>
                          <a:effectLst/>
                          <a:latin typeface="+mj-lt"/>
                          <a:ea typeface="MS PGothic" panose="020B0600070205080204" pitchFamily="34" charset="-128"/>
                        </a:rPr>
                        <a:t>Science, Space, and Technology
Transportation and Infrastructure</a:t>
                      </a:r>
                      <a:endParaRPr kumimoji="0" lang="en-US" altLang="en-US" sz="1000" b="0" i="0" u="none" strike="noStrike" cap="none" normalizeH="0" baseline="0" dirty="0" smtClean="0">
                        <a:ln>
                          <a:noFill/>
                        </a:ln>
                        <a:solidFill>
                          <a:schemeClr val="tx1"/>
                        </a:solidFill>
                        <a:effectLst/>
                        <a:latin typeface="+mj-lt"/>
                        <a:ea typeface="MS PGothic" panose="020B0600070205080204" pitchFamily="34" charset="-128"/>
                      </a:endParaRPr>
                    </a:p>
                  </a:txBody>
                  <a:tcPr marL="91485" marR="91485" marT="45678" marB="45678"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768" y="1051560"/>
            <a:ext cx="1076706" cy="1435608"/>
          </a:xfrm>
          <a:prstGeom prst="rect">
            <a:avLst/>
          </a:prstGeom>
        </p:spPr>
      </p:pic>
    </p:spTree>
    <p:extLst>
      <p:ext uri="{BB962C8B-B14F-4D97-AF65-F5344CB8AC3E}">
        <p14:creationId xmlns:p14="http://schemas.microsoft.com/office/powerpoint/2010/main" val="1108902495"/>
      </p:ext>
    </p:extLst>
  </p:cSld>
  <p:clrMapOvr>
    <a:masterClrMapping/>
  </p:clrMapOvr>
</p:sld>
</file>

<file path=ppt/theme/theme1.xml><?xml version="1.0" encoding="utf-8"?>
<a:theme xmlns:a="http://schemas.openxmlformats.org/drawingml/2006/main" name="Office Theme">
  <a:themeElements>
    <a:clrScheme name="edited nov3">
      <a:dk1>
        <a:srgbClr val="FFFFFF"/>
      </a:dk1>
      <a:lt1>
        <a:srgbClr val="000000"/>
      </a:lt1>
      <a:dk2>
        <a:srgbClr val="888888"/>
      </a:dk2>
      <a:lt2>
        <a:srgbClr val="CE6C00"/>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Custom 2">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2753</TotalTime>
  <Words>358</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Calibri</vt:lpstr>
      <vt:lpstr>Georgia</vt:lpstr>
      <vt:lpstr>Office Theme</vt:lpstr>
      <vt:lpstr>Rep. Daniel Lipinski (D-IL-3)</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Stublen, Daniel</dc:creator>
  <cp:lastModifiedBy>Stublen, Daniel</cp:lastModifiedBy>
  <cp:revision>86</cp:revision>
  <dcterms:created xsi:type="dcterms:W3CDTF">2018-11-02T00:48:26Z</dcterms:created>
  <dcterms:modified xsi:type="dcterms:W3CDTF">2019-02-04T19:15:14Z</dcterms:modified>
</cp:coreProperties>
</file>