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handoutMasterIdLst>
    <p:handoutMasterId r:id="rId6"/>
  </p:handoutMasterIdLst>
  <p:sldIdLst>
    <p:sldId id="266" r:id="rId2"/>
    <p:sldId id="275" r:id="rId3"/>
    <p:sldId id="274"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2122"/>
    <a:srgbClr val="1E4F7C"/>
    <a:srgbClr val="C9DAEE"/>
    <a:srgbClr val="94B6DD"/>
    <a:srgbClr val="5E91CC"/>
    <a:srgbClr val="1B3A5F"/>
    <a:srgbClr val="12263F"/>
    <a:srgbClr val="A82122"/>
    <a:srgbClr val="FACDC9"/>
    <a:srgbClr val="F49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654" autoAdjust="0"/>
    <p:restoredTop sz="95613"/>
  </p:normalViewPr>
  <p:slideViewPr>
    <p:cSldViewPr snapToGrid="0">
      <p:cViewPr varScale="1">
        <p:scale>
          <a:sx n="140" d="100"/>
          <a:sy n="140" d="100"/>
        </p:scale>
        <p:origin x="1840" y="184"/>
      </p:cViewPr>
      <p:guideLst>
        <p:guide orient="horz" pos="2160"/>
        <p:guide pos="312"/>
      </p:guideLst>
    </p:cSldViewPr>
  </p:slideViewPr>
  <p:notesTextViewPr>
    <p:cViewPr>
      <p:scale>
        <a:sx n="1" d="1"/>
        <a:sy n="1" d="1"/>
      </p:scale>
      <p:origin x="0" y="0"/>
    </p:cViewPr>
  </p:notesTextViewPr>
  <p:notesViewPr>
    <p:cSldViewPr snapToGrid="0">
      <p:cViewPr varScale="1">
        <p:scale>
          <a:sx n="110" d="100"/>
          <a:sy n="110" d="100"/>
        </p:scale>
        <p:origin x="395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D6AE86F-1C31-455E-8C8E-B2CBD2C72432}" type="datetimeFigureOut">
              <a:rPr lang="en-US" smtClean="0"/>
              <a:t>2/6/19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FE447A3-A4D5-4E42-B279-33F8FB6C3E14}" type="slidenum">
              <a:rPr lang="en-US" smtClean="0"/>
              <a:t>‹#›</a:t>
            </a:fld>
            <a:endParaRPr lang="en-US"/>
          </a:p>
        </p:txBody>
      </p:sp>
    </p:spTree>
    <p:extLst>
      <p:ext uri="{BB962C8B-B14F-4D97-AF65-F5344CB8AC3E}">
        <p14:creationId xmlns:p14="http://schemas.microsoft.com/office/powerpoint/2010/main" val="7850336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6EBE26-B8DD-487B-9957-931C7ED68A9D}" type="datetimeFigureOut">
              <a:rPr lang="en-US" smtClean="0"/>
              <a:t>2/6/19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3F0B2D-7785-4EC0-9F4A-91A1149DEB67}" type="slidenum">
              <a:rPr lang="en-US" smtClean="0"/>
              <a:t>‹#›</a:t>
            </a:fld>
            <a:endParaRPr lang="en-US"/>
          </a:p>
        </p:txBody>
      </p:sp>
    </p:spTree>
    <p:extLst>
      <p:ext uri="{BB962C8B-B14F-4D97-AF65-F5344CB8AC3E}">
        <p14:creationId xmlns:p14="http://schemas.microsoft.com/office/powerpoint/2010/main" val="2357128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6A13F-28BC-9E49-9D0E-49492B51710C}" type="slidenum">
              <a:rPr lang="en-US" smtClean="0"/>
              <a:t>1</a:t>
            </a:fld>
            <a:endParaRPr lang="en-US"/>
          </a:p>
        </p:txBody>
      </p:sp>
    </p:spTree>
    <p:extLst>
      <p:ext uri="{BB962C8B-B14F-4D97-AF65-F5344CB8AC3E}">
        <p14:creationId xmlns:p14="http://schemas.microsoft.com/office/powerpoint/2010/main" val="3934356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3F0B2D-7785-4EC0-9F4A-91A1149DEB67}" type="slidenum">
              <a:rPr lang="en-US" smtClean="0"/>
              <a:t>2</a:t>
            </a:fld>
            <a:endParaRPr lang="en-US"/>
          </a:p>
        </p:txBody>
      </p:sp>
    </p:spTree>
    <p:extLst>
      <p:ext uri="{BB962C8B-B14F-4D97-AF65-F5344CB8AC3E}">
        <p14:creationId xmlns:p14="http://schemas.microsoft.com/office/powerpoint/2010/main" val="3236351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03412" y="1122363"/>
            <a:ext cx="8447980" cy="1115568"/>
          </a:xfrm>
        </p:spPr>
        <p:txBody>
          <a:bodyPr anchor="t" anchorCtr="0">
            <a:normAutofit/>
          </a:bodyPr>
          <a:lstStyle>
            <a:lvl1pPr algn="l">
              <a:defRPr sz="3200" b="1">
                <a:solidFill>
                  <a:schemeClr val="tx1"/>
                </a:solidFill>
                <a:latin typeface="Georgia" panose="02040502050405020303" pitchFamily="18" charset="0"/>
              </a:defRPr>
            </a:lvl1pPr>
          </a:lstStyle>
          <a:p>
            <a:r>
              <a:rPr lang="en-US" altLang="en-US" sz="3200" b="1" dirty="0">
                <a:solidFill>
                  <a:schemeClr val="tx1">
                    <a:lumMod val="65000"/>
                    <a:lumOff val="35000"/>
                  </a:schemeClr>
                </a:solidFill>
                <a:latin typeface="Georgia" charset="0"/>
                <a:ea typeface="ＭＳ Ｐゴシック" charset="-128"/>
                <a:cs typeface="MS PGothic" charset="-128"/>
              </a:rPr>
              <a:t>Presentation Center title </a:t>
            </a:r>
            <a:br>
              <a:rPr lang="en-US" altLang="en-US" sz="3200" b="1" dirty="0">
                <a:solidFill>
                  <a:schemeClr val="tx1">
                    <a:lumMod val="65000"/>
                    <a:lumOff val="35000"/>
                  </a:schemeClr>
                </a:solidFill>
                <a:latin typeface="Georgia" charset="0"/>
                <a:ea typeface="ＭＳ Ｐゴシック" charset="-128"/>
                <a:cs typeface="MS PGothic" charset="-128"/>
              </a:rPr>
            </a:br>
            <a:r>
              <a:rPr lang="en-US" altLang="en-US" sz="3200" b="1" dirty="0">
                <a:solidFill>
                  <a:schemeClr val="tx1">
                    <a:lumMod val="65000"/>
                    <a:lumOff val="35000"/>
                  </a:schemeClr>
                </a:solidFill>
                <a:latin typeface="Georgia" charset="0"/>
                <a:ea typeface="ＭＳ Ｐゴシック" charset="-128"/>
                <a:cs typeface="MS PGothic" charset="-128"/>
              </a:rPr>
              <a:t>[Max 2 line title]</a:t>
            </a:r>
            <a:endParaRPr lang="en-US" dirty="0"/>
          </a:p>
        </p:txBody>
      </p:sp>
      <p:sp>
        <p:nvSpPr>
          <p:cNvPr id="3" name="Subtitle 2"/>
          <p:cNvSpPr>
            <a:spLocks noGrp="1"/>
          </p:cNvSpPr>
          <p:nvPr>
            <p:ph type="subTitle" idx="1"/>
          </p:nvPr>
        </p:nvSpPr>
        <p:spPr>
          <a:xfrm>
            <a:off x="403412" y="2237931"/>
            <a:ext cx="7140388" cy="1188720"/>
          </a:xfrm>
        </p:spPr>
        <p:txBody>
          <a:bodyPr>
            <a:normAutofit/>
          </a:bodyPr>
          <a:lstStyle>
            <a:lvl1pPr marL="0" indent="0" algn="l">
              <a:buNone/>
              <a:defRPr sz="2000" b="0">
                <a:solidFill>
                  <a:schemeClr val="bg1">
                    <a:lumMod val="50000"/>
                  </a:schemeClr>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36" name="Text Placeholder 35"/>
          <p:cNvSpPr>
            <a:spLocks noGrp="1"/>
          </p:cNvSpPr>
          <p:nvPr>
            <p:ph type="body" sz="quarter" idx="10" hasCustomPrompt="1"/>
          </p:nvPr>
        </p:nvSpPr>
        <p:spPr>
          <a:xfrm>
            <a:off x="403412" y="3848101"/>
            <a:ext cx="5165538" cy="304800"/>
          </a:xfrm>
        </p:spPr>
        <p:txBody>
          <a:bodyPr>
            <a:normAutofit/>
          </a:bodyPr>
          <a:lstStyle>
            <a:lvl1pPr marL="0" marR="0" indent="0" algn="l" defTabSz="457200" rtl="0" eaLnBrk="1" fontAlgn="auto" latinLnBrk="0" hangingPunct="1">
              <a:lnSpc>
                <a:spcPct val="100000"/>
              </a:lnSpc>
              <a:spcBef>
                <a:spcPts val="0"/>
              </a:spcBef>
              <a:spcAft>
                <a:spcPts val="0"/>
              </a:spcAft>
              <a:buClrTx/>
              <a:buSzTx/>
              <a:buFontTx/>
              <a:buNone/>
              <a:tabLst/>
              <a:defRPr sz="1200" b="1">
                <a:solidFill>
                  <a:schemeClr val="tx1"/>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Georgia"/>
                <a:ea typeface="MS PGothic" panose="020B0600070205080204" pitchFamily="34" charset="-128"/>
                <a:cs typeface="Georgia"/>
              </a:rPr>
              <a:t>Month xx, Year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Georgia"/>
              <a:ea typeface="MS PGothic" panose="020B0600070205080204" pitchFamily="34" charset="-128"/>
              <a:cs typeface="Georgia"/>
            </a:endParaRPr>
          </a:p>
        </p:txBody>
      </p:sp>
      <p:sp>
        <p:nvSpPr>
          <p:cNvPr id="5" name="Text Placeholder 35"/>
          <p:cNvSpPr>
            <a:spLocks noGrp="1"/>
          </p:cNvSpPr>
          <p:nvPr>
            <p:ph type="body" sz="quarter" idx="11" hasCustomPrompt="1"/>
          </p:nvPr>
        </p:nvSpPr>
        <p:spPr>
          <a:xfrm>
            <a:off x="403412" y="4152900"/>
            <a:ext cx="5165538" cy="520699"/>
          </a:xfrm>
        </p:spPr>
        <p:txBody>
          <a:bodyPr>
            <a:normAutofit/>
          </a:bodyPr>
          <a:lstStyle>
            <a:lvl1pPr marL="0" marR="0" indent="0" algn="l" defTabSz="457200" rtl="0" eaLnBrk="1" fontAlgn="auto" latinLnBrk="0" hangingPunct="1">
              <a:lnSpc>
                <a:spcPct val="100000"/>
              </a:lnSpc>
              <a:spcBef>
                <a:spcPts val="0"/>
              </a:spcBef>
              <a:spcAft>
                <a:spcPts val="0"/>
              </a:spcAft>
              <a:buClrTx/>
              <a:buSzTx/>
              <a:buFontTx/>
              <a:buNone/>
              <a:tabLst/>
              <a:defRPr sz="1200" b="1">
                <a:solidFill>
                  <a:schemeClr val="tx1"/>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mj-lt"/>
                <a:ea typeface="MS PGothic" panose="020B0600070205080204" pitchFamily="34" charset="-128"/>
                <a:cs typeface="Georgia"/>
              </a:rPr>
              <a:t>Producer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srgbClr val="000000"/>
                </a:solidFill>
                <a:effectLst/>
                <a:uLnTx/>
                <a:uFillTx/>
                <a:latin typeface="+mj-lt"/>
                <a:ea typeface="MS PGothic" panose="020B0600070205080204" pitchFamily="34" charset="-128"/>
                <a:cs typeface="Georgia"/>
              </a:rPr>
              <a:t>Johnny Q. Appleseed</a:t>
            </a:r>
          </a:p>
        </p:txBody>
      </p:sp>
    </p:spTree>
    <p:extLst>
      <p:ext uri="{BB962C8B-B14F-4D97-AF65-F5344CB8AC3E}">
        <p14:creationId xmlns:p14="http://schemas.microsoft.com/office/powerpoint/2010/main" val="468143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1620" y="757881"/>
            <a:ext cx="8412480" cy="640080"/>
          </a:xfrm>
        </p:spPr>
        <p:txBody>
          <a:bodyPr anchor="t" anchorCtr="0">
            <a:normAutofit/>
          </a:bodyPr>
          <a:lstStyle>
            <a:lvl1pPr>
              <a:defRPr sz="2000" b="1">
                <a:latin typeface="Georgia" panose="02040502050405020303" pitchFamily="18" charset="0"/>
              </a:defRPr>
            </a:lvl1pPr>
          </a:lstStyle>
          <a:p>
            <a:r>
              <a:rPr lang="en-US" dirty="0"/>
              <a:t>Click to edit Master title style</a:t>
            </a:r>
          </a:p>
        </p:txBody>
      </p:sp>
      <p:sp>
        <p:nvSpPr>
          <p:cNvPr id="3" name="Content Placeholder 2"/>
          <p:cNvSpPr>
            <a:spLocks noGrp="1"/>
          </p:cNvSpPr>
          <p:nvPr>
            <p:ph idx="1"/>
          </p:nvPr>
        </p:nvSpPr>
        <p:spPr>
          <a:effectLst/>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4">
            <a:extLst>
              <a:ext uri="{FF2B5EF4-FFF2-40B4-BE49-F238E27FC236}">
                <a16:creationId xmlns:a16="http://schemas.microsoft.com/office/drawing/2014/main" id="{834B8457-10ED-A54A-9E67-2A9E61E8ED56}"/>
              </a:ext>
            </a:extLst>
          </p:cNvPr>
          <p:cNvSpPr>
            <a:spLocks noGrp="1"/>
          </p:cNvSpPr>
          <p:nvPr>
            <p:ph type="sldNum" sz="quarter" idx="12"/>
          </p:nvPr>
        </p:nvSpPr>
        <p:spPr>
          <a:xfrm>
            <a:off x="6457950" y="6302561"/>
            <a:ext cx="2273674" cy="365125"/>
          </a:xfrm>
        </p:spPr>
        <p:txBody>
          <a:bodyPr/>
          <a:lstStyle>
            <a:lvl1pPr>
              <a:defRPr sz="800"/>
            </a:lvl1pPr>
          </a:lstStyle>
          <a:p>
            <a:fld id="{067398A3-3D67-41EC-B411-1428348954E9}" type="slidenum">
              <a:rPr lang="en-US" smtClean="0"/>
              <a:pPr/>
              <a:t>‹#›</a:t>
            </a:fld>
            <a:endParaRPr lang="en-US" dirty="0"/>
          </a:p>
        </p:txBody>
      </p:sp>
    </p:spTree>
    <p:extLst>
      <p:ext uri="{BB962C8B-B14F-4D97-AF65-F5344CB8AC3E}">
        <p14:creationId xmlns:p14="http://schemas.microsoft.com/office/powerpoint/2010/main" val="36393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9D949AD-CADB-4775-B725-C8FB0A05DB58}" type="datetime1">
              <a:rPr lang="en-US" smtClean="0"/>
              <a:t>2/6/19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02561"/>
            <a:ext cx="2273674" cy="365125"/>
          </a:xfrm>
        </p:spPr>
        <p:txBody>
          <a:bodyPr/>
          <a:lstStyle>
            <a:lvl1pPr>
              <a:defRPr sz="800"/>
            </a:lvl1pPr>
          </a:lstStyle>
          <a:p>
            <a:fld id="{067398A3-3D67-41EC-B411-1428348954E9}" type="slidenum">
              <a:rPr lang="en-US" smtClean="0"/>
              <a:pPr/>
              <a:t>‹#›</a:t>
            </a:fld>
            <a:endParaRPr lang="en-US" dirty="0"/>
          </a:p>
        </p:txBody>
      </p:sp>
      <p:sp>
        <p:nvSpPr>
          <p:cNvPr id="6" name="Title 1">
            <a:extLst>
              <a:ext uri="{FF2B5EF4-FFF2-40B4-BE49-F238E27FC236}">
                <a16:creationId xmlns:a16="http://schemas.microsoft.com/office/drawing/2014/main" id="{64A58510-0239-9545-8865-9C020B96CB6B}"/>
              </a:ext>
            </a:extLst>
          </p:cNvPr>
          <p:cNvSpPr>
            <a:spLocks noGrp="1"/>
          </p:cNvSpPr>
          <p:nvPr>
            <p:ph type="title"/>
          </p:nvPr>
        </p:nvSpPr>
        <p:spPr>
          <a:xfrm>
            <a:off x="401620" y="757881"/>
            <a:ext cx="8412480" cy="640080"/>
          </a:xfrm>
        </p:spPr>
        <p:txBody>
          <a:bodyPr anchor="t" anchorCtr="0">
            <a:normAutofit/>
          </a:bodyPr>
          <a:lstStyle>
            <a:lvl1pPr>
              <a:defRPr sz="2000" b="1">
                <a:latin typeface="Georgia" panose="02040502050405020303" pitchFamily="18" charset="0"/>
              </a:defRPr>
            </a:lvl1pPr>
          </a:lstStyle>
          <a:p>
            <a:r>
              <a:rPr lang="en-US" dirty="0"/>
              <a:t>Click to edit Master title style</a:t>
            </a:r>
          </a:p>
        </p:txBody>
      </p:sp>
    </p:spTree>
    <p:extLst>
      <p:ext uri="{BB962C8B-B14F-4D97-AF65-F5344CB8AC3E}">
        <p14:creationId xmlns:p14="http://schemas.microsoft.com/office/powerpoint/2010/main" val="886544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1F16902-E129-4B0D-9B9E-A4131C0D4FAE}" type="datetime1">
              <a:rPr lang="en-US" smtClean="0"/>
              <a:t>2/6/19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18548804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97E146-7137-4458-82B3-319C79A7EECB}" type="datetime1">
              <a:rPr lang="en-US" smtClean="0"/>
              <a:t>2/6/19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7398A3-3D67-41EC-B411-1428348954E9}" type="slidenum">
              <a:rPr lang="en-US" smtClean="0"/>
              <a:t>‹#›</a:t>
            </a:fld>
            <a:endParaRPr lang="en-US"/>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03175" y="274320"/>
            <a:ext cx="2080349" cy="274320"/>
          </a:xfrm>
          <a:prstGeom prst="rect">
            <a:avLst/>
          </a:prstGeom>
        </p:spPr>
      </p:pic>
      <p:cxnSp>
        <p:nvCxnSpPr>
          <p:cNvPr id="8" name="Straight Connector 7"/>
          <p:cNvCxnSpPr/>
          <p:nvPr userDrawn="1"/>
        </p:nvCxnSpPr>
        <p:spPr>
          <a:xfrm flipV="1">
            <a:off x="506211" y="6409705"/>
            <a:ext cx="8134908" cy="1"/>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flipV="1">
            <a:off x="502920" y="588898"/>
            <a:ext cx="8138199"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8943061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6" r:id="rId3"/>
    <p:sldLayoutId id="2147483672"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18"/>
          <p:cNvSpPr txBox="1">
            <a:spLocks/>
          </p:cNvSpPr>
          <p:nvPr/>
        </p:nvSpPr>
        <p:spPr bwMode="auto">
          <a:xfrm>
            <a:off x="404808" y="6422607"/>
            <a:ext cx="3043242"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latin typeface="+mj-lt"/>
                <a:cs typeface="Georgia"/>
              </a:rPr>
              <a:t>Shruthi Ashok | Slide last updated on: February 6, 2019</a:t>
            </a:r>
          </a:p>
        </p:txBody>
      </p:sp>
      <p:sp>
        <p:nvSpPr>
          <p:cNvPr id="15" name="Text Placeholder 18"/>
          <p:cNvSpPr txBox="1">
            <a:spLocks/>
          </p:cNvSpPr>
          <p:nvPr/>
        </p:nvSpPr>
        <p:spPr bwMode="auto">
          <a:xfrm>
            <a:off x="404807" y="6220588"/>
            <a:ext cx="8247721" cy="191226"/>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solidFill>
                  <a:schemeClr val="tx1">
                    <a:lumMod val="50000"/>
                    <a:lumOff val="50000"/>
                  </a:schemeClr>
                </a:solidFill>
                <a:latin typeface="+mj-lt"/>
                <a:cs typeface="Georgia"/>
              </a:rPr>
              <a:t>Sources: </a:t>
            </a:r>
            <a:r>
              <a:rPr lang="en-US" sz="700" dirty="0">
                <a:solidFill>
                  <a:schemeClr val="tx1">
                    <a:lumMod val="50000"/>
                    <a:lumOff val="50000"/>
                  </a:schemeClr>
                </a:solidFill>
                <a:latin typeface="Georgia"/>
                <a:cs typeface="Georgia"/>
              </a:rPr>
              <a:t>“State of the Union,”  History, Art &amp; Archives, US House of Representatives. </a:t>
            </a:r>
            <a:endParaRPr lang="en-US" sz="700" dirty="0">
              <a:solidFill>
                <a:schemeClr val="tx1">
                  <a:lumMod val="50000"/>
                  <a:lumOff val="50000"/>
                </a:schemeClr>
              </a:solidFill>
              <a:latin typeface="+mj-lt"/>
              <a:cs typeface="Georgia"/>
            </a:endParaRPr>
          </a:p>
        </p:txBody>
      </p:sp>
      <p:sp>
        <p:nvSpPr>
          <p:cNvPr id="5" name="Slide Number Placeholder 4"/>
          <p:cNvSpPr>
            <a:spLocks noGrp="1"/>
          </p:cNvSpPr>
          <p:nvPr>
            <p:ph type="sldNum" sz="quarter" idx="12"/>
          </p:nvPr>
        </p:nvSpPr>
        <p:spPr/>
        <p:txBody>
          <a:bodyPr/>
          <a:lstStyle/>
          <a:p>
            <a:fld id="{BEFBC90E-502A-A54D-9BAE-6F74229062B0}" type="slidenum">
              <a:rPr lang="en-US" smtClean="0"/>
              <a:pPr/>
              <a:t>1</a:t>
            </a:fld>
            <a:endParaRPr lang="en-US" dirty="0"/>
          </a:p>
        </p:txBody>
      </p:sp>
      <p:sp>
        <p:nvSpPr>
          <p:cNvPr id="12" name="Title 11">
            <a:extLst>
              <a:ext uri="{FF2B5EF4-FFF2-40B4-BE49-F238E27FC236}">
                <a16:creationId xmlns:a16="http://schemas.microsoft.com/office/drawing/2014/main" id="{94265BF9-11EA-CF4F-BAC2-8BC8AE6A797B}"/>
              </a:ext>
            </a:extLst>
          </p:cNvPr>
          <p:cNvSpPr>
            <a:spLocks noGrp="1"/>
          </p:cNvSpPr>
          <p:nvPr>
            <p:ph type="title"/>
          </p:nvPr>
        </p:nvSpPr>
        <p:spPr/>
        <p:txBody>
          <a:bodyPr/>
          <a:lstStyle/>
          <a:p>
            <a:r>
              <a:rPr lang="en-US" altLang="en-US" dirty="0">
                <a:ea typeface="ＭＳ Ｐゴシック" charset="-128"/>
                <a:cs typeface="MS PGothic" charset="-128"/>
              </a:rPr>
              <a:t>The State of the Union: history &amp; context</a:t>
            </a:r>
            <a:endParaRPr lang="en-US" dirty="0"/>
          </a:p>
        </p:txBody>
      </p:sp>
      <p:sp>
        <p:nvSpPr>
          <p:cNvPr id="45" name="TextBox 44">
            <a:extLst>
              <a:ext uri="{FF2B5EF4-FFF2-40B4-BE49-F238E27FC236}">
                <a16:creationId xmlns:a16="http://schemas.microsoft.com/office/drawing/2014/main" id="{DC8579A9-C047-F94B-8645-0482742C04AE}"/>
              </a:ext>
            </a:extLst>
          </p:cNvPr>
          <p:cNvSpPr txBox="1"/>
          <p:nvPr/>
        </p:nvSpPr>
        <p:spPr>
          <a:xfrm>
            <a:off x="731121" y="3153966"/>
            <a:ext cx="3546394" cy="254428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1000"/>
              </a:spcAft>
              <a:buClrTx/>
              <a:buSzTx/>
              <a:buFontTx/>
              <a:buNone/>
              <a:tabLst/>
              <a:defRPr/>
            </a:pPr>
            <a:r>
              <a:rPr kumimoji="0" lang="en-US" sz="1050" b="1" i="0" u="none" strike="noStrike" kern="0" cap="none" spc="0" normalizeH="0" baseline="0" noProof="0" dirty="0">
                <a:ln>
                  <a:noFill/>
                </a:ln>
                <a:solidFill>
                  <a:srgbClr val="734761">
                    <a:lumMod val="50000"/>
                  </a:srgbClr>
                </a:solidFill>
                <a:effectLst/>
                <a:uLnTx/>
                <a:uFillTx/>
                <a:cs typeface="Georgia"/>
              </a:rPr>
              <a:t>1790: </a:t>
            </a:r>
            <a:r>
              <a:rPr kumimoji="0" lang="en-US" sz="1050" i="1" u="none" strike="noStrike" kern="0" cap="none" spc="0" normalizeH="0" baseline="0" noProof="0" dirty="0">
                <a:ln>
                  <a:noFill/>
                </a:ln>
                <a:solidFill>
                  <a:srgbClr val="734761">
                    <a:lumMod val="50000"/>
                  </a:srgbClr>
                </a:solidFill>
                <a:effectLst/>
                <a:uLnTx/>
                <a:uFillTx/>
                <a:cs typeface="Georgia"/>
              </a:rPr>
              <a:t>George Washington delivered the nation’s first “Annual Message” (now called the State of the Union).</a:t>
            </a:r>
            <a:endParaRPr kumimoji="0" lang="en-US" sz="1050" b="1" i="0" u="none" strike="noStrike" kern="0" cap="none" spc="0" normalizeH="0" baseline="0" noProof="0" dirty="0">
              <a:ln>
                <a:noFill/>
              </a:ln>
              <a:solidFill>
                <a:srgbClr val="734761">
                  <a:lumMod val="50000"/>
                </a:srgbClr>
              </a:solidFill>
              <a:effectLst/>
              <a:uLnTx/>
              <a:uFillTx/>
              <a:cs typeface="Georgia"/>
            </a:endParaRPr>
          </a:p>
          <a:p>
            <a:pPr marL="0" marR="0" lvl="0" indent="0" defTabSz="914400" eaLnBrk="1" fontAlgn="auto" latinLnBrk="0" hangingPunct="1">
              <a:lnSpc>
                <a:spcPct val="100000"/>
              </a:lnSpc>
              <a:spcBef>
                <a:spcPts val="0"/>
              </a:spcBef>
              <a:spcAft>
                <a:spcPts val="1000"/>
              </a:spcAft>
              <a:buClrTx/>
              <a:buSzTx/>
              <a:buFontTx/>
              <a:buNone/>
              <a:tabLst/>
              <a:defRPr/>
            </a:pPr>
            <a:r>
              <a:rPr kumimoji="0" lang="en-US" sz="1050" b="1" i="0" u="none" strike="noStrike" kern="0" cap="none" spc="0" normalizeH="0" baseline="0" noProof="0" dirty="0">
                <a:ln>
                  <a:noFill/>
                </a:ln>
                <a:solidFill>
                  <a:srgbClr val="734761">
                    <a:lumMod val="50000"/>
                  </a:srgbClr>
                </a:solidFill>
                <a:effectLst/>
                <a:uLnTx/>
                <a:uFillTx/>
                <a:cs typeface="Georgia"/>
              </a:rPr>
              <a:t>1800s: </a:t>
            </a:r>
            <a:r>
              <a:rPr kumimoji="0" lang="en-US" sz="1050" b="0" i="1" u="none" strike="noStrike" kern="0" cap="none" spc="0" normalizeH="0" baseline="0" noProof="0" dirty="0">
                <a:ln>
                  <a:noFill/>
                </a:ln>
                <a:solidFill>
                  <a:srgbClr val="734761">
                    <a:lumMod val="50000"/>
                  </a:srgbClr>
                </a:solidFill>
                <a:effectLst/>
                <a:uLnTx/>
                <a:uFillTx/>
                <a:cs typeface="Georgia"/>
              </a:rPr>
              <a:t>Annual Messages consisted of detailed, written economic reports and federal budget requests.</a:t>
            </a:r>
            <a:endParaRPr kumimoji="0" lang="en-US" sz="1050" b="0" i="0" u="none" strike="noStrike" kern="0" cap="none" spc="0" normalizeH="0" baseline="0" noProof="0" dirty="0">
              <a:ln>
                <a:noFill/>
              </a:ln>
              <a:solidFill>
                <a:srgbClr val="734761">
                  <a:lumMod val="50000"/>
                </a:srgbClr>
              </a:solidFill>
              <a:effectLst/>
              <a:uLnTx/>
              <a:uFillTx/>
              <a:cs typeface="Georgia"/>
            </a:endParaRPr>
          </a:p>
          <a:p>
            <a:pPr marL="0" marR="0" lvl="0" indent="0" defTabSz="914400" eaLnBrk="1" fontAlgn="auto" latinLnBrk="0" hangingPunct="1">
              <a:lnSpc>
                <a:spcPct val="100000"/>
              </a:lnSpc>
              <a:spcBef>
                <a:spcPts val="0"/>
              </a:spcBef>
              <a:spcAft>
                <a:spcPts val="1000"/>
              </a:spcAft>
              <a:buClrTx/>
              <a:buSzTx/>
              <a:buFontTx/>
              <a:buNone/>
              <a:tabLst/>
              <a:defRPr/>
            </a:pPr>
            <a:r>
              <a:rPr kumimoji="0" lang="en-US" sz="1050" b="1" i="0" u="none" strike="noStrike" kern="0" cap="none" spc="0" normalizeH="0" baseline="0" noProof="0" dirty="0">
                <a:ln>
                  <a:noFill/>
                </a:ln>
                <a:solidFill>
                  <a:srgbClr val="734761">
                    <a:lumMod val="50000"/>
                  </a:srgbClr>
                </a:solidFill>
                <a:effectLst/>
                <a:uLnTx/>
                <a:uFillTx/>
                <a:cs typeface="Georgia"/>
              </a:rPr>
              <a:t>1913: </a:t>
            </a:r>
            <a:r>
              <a:rPr kumimoji="0" lang="en-US" sz="1050" b="0" i="1" u="none" strike="noStrike" kern="0" cap="none" spc="0" normalizeH="0" baseline="0" noProof="0" dirty="0">
                <a:ln>
                  <a:noFill/>
                </a:ln>
                <a:solidFill>
                  <a:srgbClr val="734761">
                    <a:lumMod val="50000"/>
                  </a:srgbClr>
                </a:solidFill>
                <a:effectLst/>
                <a:uLnTx/>
                <a:uFillTx/>
                <a:cs typeface="Georgia"/>
              </a:rPr>
              <a:t>Woodrow Wilson presented his Annual Message to Congress in-person, as a platform to highlight his administration’s policy priorities.</a:t>
            </a:r>
            <a:endParaRPr kumimoji="0" lang="en-US" sz="1050" b="0" i="0" u="none" strike="noStrike" kern="0" cap="none" spc="0" normalizeH="0" baseline="0" noProof="0" dirty="0">
              <a:ln>
                <a:noFill/>
              </a:ln>
              <a:solidFill>
                <a:srgbClr val="734761">
                  <a:lumMod val="50000"/>
                </a:srgbClr>
              </a:solidFill>
              <a:effectLst/>
              <a:uLnTx/>
              <a:uFillTx/>
              <a:cs typeface="Georgia"/>
            </a:endParaRPr>
          </a:p>
          <a:p>
            <a:pPr marL="0" marR="0" lvl="0" indent="0" defTabSz="914400" eaLnBrk="1" fontAlgn="auto" latinLnBrk="0" hangingPunct="1">
              <a:lnSpc>
                <a:spcPct val="100000"/>
              </a:lnSpc>
              <a:spcBef>
                <a:spcPts val="0"/>
              </a:spcBef>
              <a:spcAft>
                <a:spcPts val="1000"/>
              </a:spcAft>
              <a:buClrTx/>
              <a:buSzTx/>
              <a:buFontTx/>
              <a:buNone/>
              <a:tabLst/>
              <a:defRPr/>
            </a:pPr>
            <a:r>
              <a:rPr kumimoji="0" lang="en-US" sz="1050" b="1" i="0" u="none" strike="noStrike" kern="0" cap="none" spc="0" normalizeH="0" baseline="0" noProof="0" dirty="0">
                <a:ln>
                  <a:noFill/>
                </a:ln>
                <a:solidFill>
                  <a:srgbClr val="734761">
                    <a:lumMod val="50000"/>
                  </a:srgbClr>
                </a:solidFill>
                <a:effectLst/>
                <a:uLnTx/>
                <a:uFillTx/>
                <a:cs typeface="Georgia"/>
              </a:rPr>
              <a:t>1923: </a:t>
            </a:r>
            <a:r>
              <a:rPr kumimoji="0" lang="en-US" sz="1050" b="0" i="1" u="none" strike="noStrike" kern="0" cap="none" spc="0" normalizeH="0" baseline="0" noProof="0" dirty="0">
                <a:ln>
                  <a:noFill/>
                </a:ln>
                <a:solidFill>
                  <a:srgbClr val="734761">
                    <a:lumMod val="50000"/>
                  </a:srgbClr>
                </a:solidFill>
                <a:effectLst/>
                <a:uLnTx/>
                <a:uFillTx/>
                <a:cs typeface="Georgia"/>
              </a:rPr>
              <a:t>Calvin Coolidge became the first president to deliver his Annual Message over radio broadcast.</a:t>
            </a:r>
          </a:p>
          <a:p>
            <a:pPr lvl="0" defTabSz="914400">
              <a:spcAft>
                <a:spcPts val="1000"/>
              </a:spcAft>
              <a:defRPr/>
            </a:pPr>
            <a:r>
              <a:rPr kumimoji="0" lang="en-US" sz="1050" b="1" i="0" u="none" strike="noStrike" kern="0" cap="none" spc="0" normalizeH="0" baseline="0" noProof="0" dirty="0">
                <a:ln>
                  <a:noFill/>
                </a:ln>
                <a:solidFill>
                  <a:srgbClr val="734761">
                    <a:lumMod val="50000"/>
                  </a:srgbClr>
                </a:solidFill>
                <a:effectLst/>
                <a:uLnTx/>
                <a:uFillTx/>
                <a:cs typeface="Georgia"/>
              </a:rPr>
              <a:t>1947: </a:t>
            </a:r>
            <a:r>
              <a:rPr kumimoji="0" lang="en-US" sz="1050" b="0" i="1" u="none" strike="noStrike" kern="0" cap="none" spc="0" normalizeH="0" baseline="0" noProof="0" dirty="0">
                <a:ln>
                  <a:noFill/>
                </a:ln>
                <a:solidFill>
                  <a:srgbClr val="734761">
                    <a:lumMod val="50000"/>
                  </a:srgbClr>
                </a:solidFill>
                <a:effectLst/>
                <a:uLnTx/>
                <a:uFillTx/>
                <a:cs typeface="Georgia"/>
              </a:rPr>
              <a:t>Harry Truman became the first president to deliver a televised Annual Message, which was officially called, for the first time, the State of the Union.</a:t>
            </a:r>
            <a:endParaRPr lang="en-US" sz="1050" i="1" kern="0" dirty="0">
              <a:solidFill>
                <a:srgbClr val="734761">
                  <a:lumMod val="50000"/>
                </a:srgbClr>
              </a:solidFill>
              <a:cs typeface="Georgia"/>
            </a:endParaRPr>
          </a:p>
        </p:txBody>
      </p:sp>
      <p:cxnSp>
        <p:nvCxnSpPr>
          <p:cNvPr id="47" name="Straight Connector 46">
            <a:extLst>
              <a:ext uri="{FF2B5EF4-FFF2-40B4-BE49-F238E27FC236}">
                <a16:creationId xmlns:a16="http://schemas.microsoft.com/office/drawing/2014/main" id="{0B888956-E5E3-AD42-8D61-4F8B9E3696D2}"/>
              </a:ext>
            </a:extLst>
          </p:cNvPr>
          <p:cNvCxnSpPr>
            <a:cxnSpLocks/>
          </p:cNvCxnSpPr>
          <p:nvPr/>
        </p:nvCxnSpPr>
        <p:spPr>
          <a:xfrm>
            <a:off x="662960" y="2584949"/>
            <a:ext cx="0" cy="3048144"/>
          </a:xfrm>
          <a:prstGeom prst="line">
            <a:avLst/>
          </a:prstGeom>
          <a:noFill/>
          <a:ln w="25400" cap="flat" cmpd="sng" algn="ctr">
            <a:solidFill>
              <a:srgbClr val="8B724A"/>
            </a:solidFill>
            <a:prstDash val="solid"/>
            <a:headEnd type="none"/>
            <a:tailEnd type="triangle"/>
          </a:ln>
          <a:effectLst/>
        </p:spPr>
      </p:cxnSp>
      <p:sp>
        <p:nvSpPr>
          <p:cNvPr id="48" name="Oval 47">
            <a:extLst>
              <a:ext uri="{FF2B5EF4-FFF2-40B4-BE49-F238E27FC236}">
                <a16:creationId xmlns:a16="http://schemas.microsoft.com/office/drawing/2014/main" id="{D5E2DB34-70F6-2047-AAE4-91401137C928}"/>
              </a:ext>
            </a:extLst>
          </p:cNvPr>
          <p:cNvSpPr>
            <a:spLocks noChangeAspect="1"/>
          </p:cNvSpPr>
          <p:nvPr/>
        </p:nvSpPr>
        <p:spPr>
          <a:xfrm>
            <a:off x="625855" y="3292438"/>
            <a:ext cx="92498" cy="88988"/>
          </a:xfrm>
          <a:prstGeom prst="ellipse">
            <a:avLst/>
          </a:prstGeom>
          <a:solidFill>
            <a:srgbClr val="8B724A"/>
          </a:solidFill>
          <a:ln w="25400" cap="flat" cmpd="sng" algn="ctr">
            <a:noFill/>
            <a:prstDash val="solid"/>
          </a:ln>
          <a:effectLst/>
        </p:spPr>
        <p:txBody>
          <a:bodyPr lIns="91440" tIns="91440" rIns="91440" bIns="91440" rtlCol="0" anchor="ctr"/>
          <a:lstStyle/>
          <a:p>
            <a:pPr marL="0" marR="0" lvl="0" indent="0" algn="ctr" defTabSz="914400" eaLnBrk="1" fontAlgn="auto" latinLnBrk="0" hangingPunct="1">
              <a:lnSpc>
                <a:spcPct val="100000"/>
              </a:lnSpc>
              <a:spcBef>
                <a:spcPts val="0"/>
              </a:spcBef>
              <a:spcAft>
                <a:spcPts val="400"/>
              </a:spcAft>
              <a:buClrTx/>
              <a:buSzTx/>
              <a:buFontTx/>
              <a:buNone/>
              <a:tabLst/>
              <a:defRPr/>
            </a:pPr>
            <a:endParaRPr kumimoji="0" lang="en-US" sz="1200" b="1" i="0" u="none" strike="noStrike" kern="0" cap="none" spc="0" normalizeH="0" baseline="0" noProof="0" dirty="0">
              <a:ln>
                <a:noFill/>
              </a:ln>
              <a:solidFill>
                <a:srgbClr val="000000">
                  <a:lumMod val="95000"/>
                  <a:lumOff val="5000"/>
                </a:srgbClr>
              </a:solidFill>
              <a:effectLst/>
              <a:uLnTx/>
              <a:uFillTx/>
              <a:latin typeface="Verdana"/>
              <a:ea typeface="+mn-ea"/>
              <a:cs typeface="Georgia"/>
            </a:endParaRPr>
          </a:p>
        </p:txBody>
      </p:sp>
      <p:sp>
        <p:nvSpPr>
          <p:cNvPr id="49" name="Oval 48">
            <a:extLst>
              <a:ext uri="{FF2B5EF4-FFF2-40B4-BE49-F238E27FC236}">
                <a16:creationId xmlns:a16="http://schemas.microsoft.com/office/drawing/2014/main" id="{92E61CB2-F24A-8545-B938-4D3E5F874362}"/>
              </a:ext>
            </a:extLst>
          </p:cNvPr>
          <p:cNvSpPr>
            <a:spLocks noChangeAspect="1"/>
          </p:cNvSpPr>
          <p:nvPr/>
        </p:nvSpPr>
        <p:spPr>
          <a:xfrm>
            <a:off x="625855" y="3765515"/>
            <a:ext cx="92498" cy="88988"/>
          </a:xfrm>
          <a:prstGeom prst="ellipse">
            <a:avLst/>
          </a:prstGeom>
          <a:solidFill>
            <a:srgbClr val="8B724A"/>
          </a:solidFill>
          <a:ln w="25400" cap="flat" cmpd="sng" algn="ctr">
            <a:noFill/>
            <a:prstDash val="solid"/>
          </a:ln>
          <a:effectLst/>
        </p:spPr>
        <p:txBody>
          <a:bodyPr lIns="91440" tIns="91440" rIns="91440" bIns="91440" rtlCol="0" anchor="ctr"/>
          <a:lstStyle/>
          <a:p>
            <a:pPr marL="0" marR="0" lvl="0" indent="0" algn="ctr" defTabSz="914400" eaLnBrk="1" fontAlgn="auto" latinLnBrk="0" hangingPunct="1">
              <a:lnSpc>
                <a:spcPct val="100000"/>
              </a:lnSpc>
              <a:spcBef>
                <a:spcPts val="0"/>
              </a:spcBef>
              <a:spcAft>
                <a:spcPts val="400"/>
              </a:spcAft>
              <a:buClrTx/>
              <a:buSzTx/>
              <a:buFontTx/>
              <a:buNone/>
              <a:tabLst/>
              <a:defRPr/>
            </a:pPr>
            <a:endParaRPr kumimoji="0" lang="en-US" sz="1200" b="1" i="0" u="none" strike="noStrike" kern="0" cap="none" spc="0" normalizeH="0" baseline="0" noProof="0" dirty="0">
              <a:ln>
                <a:noFill/>
              </a:ln>
              <a:solidFill>
                <a:srgbClr val="000000">
                  <a:lumMod val="95000"/>
                  <a:lumOff val="5000"/>
                </a:srgbClr>
              </a:solidFill>
              <a:effectLst/>
              <a:uLnTx/>
              <a:uFillTx/>
              <a:latin typeface="Verdana"/>
              <a:ea typeface="+mn-ea"/>
              <a:cs typeface="Georgia"/>
            </a:endParaRPr>
          </a:p>
        </p:txBody>
      </p:sp>
      <p:sp>
        <p:nvSpPr>
          <p:cNvPr id="52" name="Rectangle 51">
            <a:extLst>
              <a:ext uri="{FF2B5EF4-FFF2-40B4-BE49-F238E27FC236}">
                <a16:creationId xmlns:a16="http://schemas.microsoft.com/office/drawing/2014/main" id="{77F2CA05-9D01-7347-A11E-77C231323747}"/>
              </a:ext>
            </a:extLst>
          </p:cNvPr>
          <p:cNvSpPr/>
          <p:nvPr/>
        </p:nvSpPr>
        <p:spPr>
          <a:xfrm>
            <a:off x="579422" y="1790010"/>
            <a:ext cx="3693640" cy="1340759"/>
          </a:xfrm>
          <a:prstGeom prst="rect">
            <a:avLst/>
          </a:prstGeom>
          <a:solidFill>
            <a:srgbClr val="F0EAE3"/>
          </a:solidFill>
          <a:ln w="25400" cap="flat" cmpd="sng" algn="ctr">
            <a:solidFill>
              <a:srgbClr val="8B724A"/>
            </a:solidFill>
            <a:prstDash val="solid"/>
          </a:ln>
          <a:effectLst/>
        </p:spPr>
        <p:txBody>
          <a:bodyPr lIns="91440" tIns="91440" rIns="91440" bIns="91440" rtlCol="0" anchor="t"/>
          <a:lstStyle/>
          <a:p>
            <a:pPr marL="0" marR="0" lvl="0" indent="0" defTabSz="914400" eaLnBrk="1" fontAlgn="auto" latinLnBrk="0" hangingPunct="1">
              <a:lnSpc>
                <a:spcPct val="100000"/>
              </a:lnSpc>
              <a:spcBef>
                <a:spcPts val="0"/>
              </a:spcBef>
              <a:spcAft>
                <a:spcPts val="400"/>
              </a:spcAft>
              <a:buClrTx/>
              <a:buSzTx/>
              <a:buFontTx/>
              <a:buNone/>
              <a:tabLst/>
              <a:defRPr/>
            </a:pPr>
            <a:r>
              <a:rPr kumimoji="0" lang="en-US" sz="1100" b="1" i="0" u="none" strike="noStrike" kern="0" cap="none" spc="0" normalizeH="0" baseline="0" noProof="0" dirty="0">
                <a:ln>
                  <a:noFill/>
                </a:ln>
                <a:solidFill>
                  <a:srgbClr val="000000">
                    <a:lumMod val="95000"/>
                    <a:lumOff val="5000"/>
                  </a:srgbClr>
                </a:solidFill>
                <a:effectLst/>
                <a:uLnTx/>
                <a:uFillTx/>
                <a:ea typeface="Verdana" panose="020B0604030504040204" pitchFamily="34" charset="0"/>
                <a:cs typeface="Verdana" panose="020B0604030504040204" pitchFamily="34" charset="0"/>
              </a:rPr>
              <a:t>Origin &amp; evolution</a:t>
            </a:r>
          </a:p>
          <a:p>
            <a:pPr marL="0" marR="0" lvl="0" indent="0" defTabSz="914400" eaLnBrk="1" fontAlgn="auto" latinLnBrk="0" hangingPunct="1">
              <a:lnSpc>
                <a:spcPct val="100000"/>
              </a:lnSpc>
              <a:spcBef>
                <a:spcPts val="0"/>
              </a:spcBef>
              <a:spcAft>
                <a:spcPts val="400"/>
              </a:spcAft>
              <a:buClrTx/>
              <a:buSzTx/>
              <a:buFontTx/>
              <a:buNone/>
              <a:tabLst/>
              <a:defRPr/>
            </a:pPr>
            <a:r>
              <a:rPr kumimoji="0" lang="en-US" sz="1100" b="0" i="0" u="none" strike="noStrike" kern="0" cap="none" spc="0" normalizeH="0" baseline="0" noProof="0" dirty="0">
                <a:ln>
                  <a:noFill/>
                </a:ln>
                <a:solidFill>
                  <a:srgbClr val="000000">
                    <a:lumMod val="95000"/>
                    <a:lumOff val="5000"/>
                  </a:srgbClr>
                </a:solidFill>
                <a:effectLst/>
                <a:uLnTx/>
                <a:uFillTx/>
                <a:ea typeface="Verdana" panose="020B0604030504040204" pitchFamily="34" charset="0"/>
                <a:cs typeface="Verdana" panose="020B0604030504040204" pitchFamily="34" charset="0"/>
              </a:rPr>
              <a:t>The President “shall from time to time give to the Congress Information of the State of the Union, and recommend to their Consideration such measures as he shall judge necessary and expedient.”</a:t>
            </a:r>
          </a:p>
          <a:p>
            <a:pPr marL="0" marR="0" lvl="0" indent="0" algn="r" defTabSz="914400" eaLnBrk="1" fontAlgn="auto" latinLnBrk="0" hangingPunct="1">
              <a:lnSpc>
                <a:spcPct val="100000"/>
              </a:lnSpc>
              <a:spcBef>
                <a:spcPts val="0"/>
              </a:spcBef>
              <a:spcAft>
                <a:spcPts val="400"/>
              </a:spcAft>
              <a:buClrTx/>
              <a:buSzTx/>
              <a:buFontTx/>
              <a:buNone/>
              <a:tabLst/>
              <a:defRPr/>
            </a:pPr>
            <a:r>
              <a:rPr kumimoji="0" lang="en-US" sz="1100" b="0" i="0" u="none" strike="noStrike" kern="0" cap="none" spc="0" normalizeH="0" baseline="0" noProof="0" dirty="0">
                <a:ln>
                  <a:noFill/>
                </a:ln>
                <a:solidFill>
                  <a:srgbClr val="000000">
                    <a:lumMod val="95000"/>
                    <a:lumOff val="5000"/>
                  </a:srgbClr>
                </a:solidFill>
                <a:effectLst/>
                <a:uLnTx/>
                <a:uFillTx/>
                <a:ea typeface="Verdana" panose="020B0604030504040204" pitchFamily="34" charset="0"/>
                <a:cs typeface="Verdana" panose="020B0604030504040204" pitchFamily="34" charset="0"/>
              </a:rPr>
              <a:t>Article II, Section 3, Clause 1 of the US Constitution</a:t>
            </a:r>
          </a:p>
        </p:txBody>
      </p:sp>
      <p:grpSp>
        <p:nvGrpSpPr>
          <p:cNvPr id="9" name="Group 8">
            <a:extLst>
              <a:ext uri="{FF2B5EF4-FFF2-40B4-BE49-F238E27FC236}">
                <a16:creationId xmlns:a16="http://schemas.microsoft.com/office/drawing/2014/main" id="{E5713B97-3391-6446-B9F7-806E608985A2}"/>
              </a:ext>
            </a:extLst>
          </p:cNvPr>
          <p:cNvGrpSpPr>
            <a:grpSpLocks noChangeAspect="1"/>
          </p:cNvGrpSpPr>
          <p:nvPr/>
        </p:nvGrpSpPr>
        <p:grpSpPr>
          <a:xfrm>
            <a:off x="4545376" y="2313643"/>
            <a:ext cx="3933416" cy="3865959"/>
            <a:chOff x="4719112" y="2755726"/>
            <a:chExt cx="3483619" cy="3423876"/>
          </a:xfrm>
        </p:grpSpPr>
        <p:sp>
          <p:nvSpPr>
            <p:cNvPr id="56" name="Block Arc 55">
              <a:extLst>
                <a:ext uri="{FF2B5EF4-FFF2-40B4-BE49-F238E27FC236}">
                  <a16:creationId xmlns:a16="http://schemas.microsoft.com/office/drawing/2014/main" id="{31F6C962-9A43-5842-A728-7A503B31289B}"/>
                </a:ext>
              </a:extLst>
            </p:cNvPr>
            <p:cNvSpPr>
              <a:spLocks noChangeAspect="1"/>
            </p:cNvSpPr>
            <p:nvPr/>
          </p:nvSpPr>
          <p:spPr>
            <a:xfrm>
              <a:off x="4741394" y="2755726"/>
              <a:ext cx="3423876" cy="3423876"/>
            </a:xfrm>
            <a:prstGeom prst="blockArc">
              <a:avLst>
                <a:gd name="adj1" fmla="val 10744801"/>
                <a:gd name="adj2" fmla="val 31839"/>
                <a:gd name="adj3" fmla="val 11514"/>
              </a:avLst>
            </a:prstGeom>
            <a:solidFill>
              <a:srgbClr val="8A806E">
                <a:lumMod val="50000"/>
              </a:srgbClr>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a:ln>
                  <a:noFill/>
                </a:ln>
                <a:solidFill>
                  <a:srgbClr val="000000"/>
                </a:solidFill>
                <a:effectLst/>
                <a:uLnTx/>
                <a:uFillTx/>
                <a:latin typeface="Verdana"/>
                <a:ea typeface="+mn-ea"/>
                <a:cs typeface="+mn-cs"/>
              </a:endParaRPr>
            </a:p>
          </p:txBody>
        </p:sp>
        <p:grpSp>
          <p:nvGrpSpPr>
            <p:cNvPr id="57" name="Group 56">
              <a:extLst>
                <a:ext uri="{FF2B5EF4-FFF2-40B4-BE49-F238E27FC236}">
                  <a16:creationId xmlns:a16="http://schemas.microsoft.com/office/drawing/2014/main" id="{B9489FC6-4D41-E542-9C1A-B7B50FF491F4}"/>
                </a:ext>
              </a:extLst>
            </p:cNvPr>
            <p:cNvGrpSpPr/>
            <p:nvPr/>
          </p:nvGrpSpPr>
          <p:grpSpPr>
            <a:xfrm>
              <a:off x="4719112" y="3222904"/>
              <a:ext cx="3483619" cy="2431386"/>
              <a:chOff x="1841742" y="1804372"/>
              <a:chExt cx="5484656" cy="4294205"/>
            </a:xfrm>
          </p:grpSpPr>
          <p:grpSp>
            <p:nvGrpSpPr>
              <p:cNvPr id="58" name="Group 57">
                <a:extLst>
                  <a:ext uri="{FF2B5EF4-FFF2-40B4-BE49-F238E27FC236}">
                    <a16:creationId xmlns:a16="http://schemas.microsoft.com/office/drawing/2014/main" id="{100E6FDC-A52B-5447-ABFC-248320FA2AE2}"/>
                  </a:ext>
                </a:extLst>
              </p:cNvPr>
              <p:cNvGrpSpPr/>
              <p:nvPr/>
            </p:nvGrpSpPr>
            <p:grpSpPr>
              <a:xfrm>
                <a:off x="2585092" y="1897634"/>
                <a:ext cx="3957520" cy="4200943"/>
                <a:chOff x="1589548" y="1708402"/>
                <a:chExt cx="5361661" cy="5853103"/>
              </a:xfrm>
            </p:grpSpPr>
            <p:sp>
              <p:nvSpPr>
                <p:cNvPr id="74" name="Block Arc 73">
                  <a:extLst>
                    <a:ext uri="{FF2B5EF4-FFF2-40B4-BE49-F238E27FC236}">
                      <a16:creationId xmlns:a16="http://schemas.microsoft.com/office/drawing/2014/main" id="{0D01CF37-7365-DF4B-B701-36F91C2EEB14}"/>
                    </a:ext>
                  </a:extLst>
                </p:cNvPr>
                <p:cNvSpPr/>
                <p:nvPr/>
              </p:nvSpPr>
              <p:spPr>
                <a:xfrm>
                  <a:off x="1589548" y="1709535"/>
                  <a:ext cx="5280584" cy="5851970"/>
                </a:xfrm>
                <a:prstGeom prst="blockArc">
                  <a:avLst>
                    <a:gd name="adj1" fmla="val 16212413"/>
                    <a:gd name="adj2" fmla="val 21598961"/>
                    <a:gd name="adj3" fmla="val 35421"/>
                  </a:avLst>
                </a:prstGeom>
                <a:solidFill>
                  <a:srgbClr val="1E4F7C"/>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Verdana"/>
                    <a:ea typeface="+mn-ea"/>
                    <a:cs typeface="+mn-cs"/>
                  </a:endParaRPr>
                </a:p>
              </p:txBody>
            </p:sp>
            <p:sp>
              <p:nvSpPr>
                <p:cNvPr id="75" name="Block Arc 74">
                  <a:extLst>
                    <a:ext uri="{FF2B5EF4-FFF2-40B4-BE49-F238E27FC236}">
                      <a16:creationId xmlns:a16="http://schemas.microsoft.com/office/drawing/2014/main" id="{8580EDF5-AC0F-974F-83CA-FBB996A1AF83}"/>
                    </a:ext>
                  </a:extLst>
                </p:cNvPr>
                <p:cNvSpPr/>
                <p:nvPr/>
              </p:nvSpPr>
              <p:spPr>
                <a:xfrm flipH="1">
                  <a:off x="1673634" y="1708402"/>
                  <a:ext cx="5277575" cy="5851978"/>
                </a:xfrm>
                <a:prstGeom prst="blockArc">
                  <a:avLst>
                    <a:gd name="adj1" fmla="val 16197379"/>
                    <a:gd name="adj2" fmla="val 13088"/>
                    <a:gd name="adj3" fmla="val 35215"/>
                  </a:avLst>
                </a:prstGeom>
                <a:solidFill>
                  <a:srgbClr val="A9212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Verdana"/>
                    <a:ea typeface="+mn-ea"/>
                    <a:cs typeface="+mn-cs"/>
                  </a:endParaRPr>
                </a:p>
              </p:txBody>
            </p:sp>
          </p:grpSp>
          <p:sp>
            <p:nvSpPr>
              <p:cNvPr id="59" name="TextBox 58">
                <a:extLst>
                  <a:ext uri="{FF2B5EF4-FFF2-40B4-BE49-F238E27FC236}">
                    <a16:creationId xmlns:a16="http://schemas.microsoft.com/office/drawing/2014/main" id="{0AF6FAD5-2C54-6F4F-A3CC-72759AC21105}"/>
                  </a:ext>
                </a:extLst>
              </p:cNvPr>
              <p:cNvSpPr txBox="1"/>
              <p:nvPr/>
            </p:nvSpPr>
            <p:spPr>
              <a:xfrm rot="19218422">
                <a:off x="2459228" y="2704578"/>
                <a:ext cx="2194559" cy="62584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chemeClr val="bg1"/>
                    </a:solidFill>
                    <a:effectLst/>
                    <a:uLnTx/>
                    <a:uFillTx/>
                  </a:rPr>
                  <a:t>GOP reps.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chemeClr val="bg1"/>
                    </a:solidFill>
                    <a:effectLst/>
                    <a:uLnTx/>
                    <a:uFillTx/>
                  </a:rPr>
                  <a:t>and senators</a:t>
                </a:r>
              </a:p>
            </p:txBody>
          </p:sp>
          <p:sp>
            <p:nvSpPr>
              <p:cNvPr id="60" name="Block Arc 59">
                <a:extLst>
                  <a:ext uri="{FF2B5EF4-FFF2-40B4-BE49-F238E27FC236}">
                    <a16:creationId xmlns:a16="http://schemas.microsoft.com/office/drawing/2014/main" id="{C7ACBEAE-E552-B048-BBFA-3757B572C184}"/>
                  </a:ext>
                </a:extLst>
              </p:cNvPr>
              <p:cNvSpPr/>
              <p:nvPr/>
            </p:nvSpPr>
            <p:spPr>
              <a:xfrm>
                <a:off x="4032798" y="3533912"/>
                <a:ext cx="1065882" cy="1400068"/>
              </a:xfrm>
              <a:prstGeom prst="blockArc">
                <a:avLst>
                  <a:gd name="adj1" fmla="val 11068274"/>
                  <a:gd name="adj2" fmla="val 21403122"/>
                  <a:gd name="adj3" fmla="val 8972"/>
                </a:avLst>
              </a:prstGeom>
              <a:solidFill>
                <a:srgbClr val="284D81">
                  <a:lumMod val="50000"/>
                </a:srgbClr>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Verdana"/>
                  <a:ea typeface="+mn-ea"/>
                  <a:cs typeface="+mn-cs"/>
                </a:endParaRPr>
              </a:p>
            </p:txBody>
          </p:sp>
          <p:sp>
            <p:nvSpPr>
              <p:cNvPr id="61" name="TextBox 60">
                <a:extLst>
                  <a:ext uri="{FF2B5EF4-FFF2-40B4-BE49-F238E27FC236}">
                    <a16:creationId xmlns:a16="http://schemas.microsoft.com/office/drawing/2014/main" id="{BA02E4F9-2103-5E4E-8AF3-F6C9AF0D92A2}"/>
                  </a:ext>
                </a:extLst>
              </p:cNvPr>
              <p:cNvSpPr txBox="1"/>
              <p:nvPr/>
            </p:nvSpPr>
            <p:spPr>
              <a:xfrm>
                <a:off x="5386376" y="4057190"/>
                <a:ext cx="1940022" cy="59793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rPr>
                  <a:t>SCOTUS justices &amp; Joint Chiefs of Staff</a:t>
                </a:r>
              </a:p>
            </p:txBody>
          </p:sp>
          <p:grpSp>
            <p:nvGrpSpPr>
              <p:cNvPr id="62" name="Group 61">
                <a:extLst>
                  <a:ext uri="{FF2B5EF4-FFF2-40B4-BE49-F238E27FC236}">
                    <a16:creationId xmlns:a16="http://schemas.microsoft.com/office/drawing/2014/main" id="{18147BA6-128C-8E44-AE53-42539D6E5C58}"/>
                  </a:ext>
                </a:extLst>
              </p:cNvPr>
              <p:cNvGrpSpPr/>
              <p:nvPr/>
            </p:nvGrpSpPr>
            <p:grpSpPr>
              <a:xfrm>
                <a:off x="3221229" y="4664474"/>
                <a:ext cx="2710782" cy="625848"/>
                <a:chOff x="3262279" y="5008213"/>
                <a:chExt cx="2710782" cy="625848"/>
              </a:xfrm>
            </p:grpSpPr>
            <p:sp>
              <p:nvSpPr>
                <p:cNvPr id="72" name="TextBox 71">
                  <a:extLst>
                    <a:ext uri="{FF2B5EF4-FFF2-40B4-BE49-F238E27FC236}">
                      <a16:creationId xmlns:a16="http://schemas.microsoft.com/office/drawing/2014/main" id="{BBCB64DF-6461-9D49-A6D8-F756430CF38D}"/>
                    </a:ext>
                  </a:extLst>
                </p:cNvPr>
                <p:cNvSpPr txBox="1"/>
                <p:nvPr/>
              </p:nvSpPr>
              <p:spPr>
                <a:xfrm>
                  <a:off x="4646948" y="5008213"/>
                  <a:ext cx="1326113" cy="625848"/>
                </a:xfrm>
                <a:prstGeom prst="rect">
                  <a:avLst/>
                </a:prstGeom>
                <a:solidFill>
                  <a:srgbClr val="8B724A">
                    <a:lumMod val="40000"/>
                    <a:lumOff val="6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000000"/>
                      </a:solidFill>
                      <a:effectLst/>
                      <a:uLnTx/>
                      <a:uFillTx/>
                    </a:rPr>
                    <a:t>Vice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000000"/>
                      </a:solidFill>
                      <a:effectLst/>
                      <a:uLnTx/>
                      <a:uFillTx/>
                    </a:rPr>
                    <a:t>President</a:t>
                  </a:r>
                </a:p>
              </p:txBody>
            </p:sp>
            <p:sp>
              <p:nvSpPr>
                <p:cNvPr id="73" name="TextBox 72">
                  <a:extLst>
                    <a:ext uri="{FF2B5EF4-FFF2-40B4-BE49-F238E27FC236}">
                      <a16:creationId xmlns:a16="http://schemas.microsoft.com/office/drawing/2014/main" id="{23B9FD68-BA5D-7B48-B939-BA37C8842BD6}"/>
                    </a:ext>
                  </a:extLst>
                </p:cNvPr>
                <p:cNvSpPr txBox="1"/>
                <p:nvPr/>
              </p:nvSpPr>
              <p:spPr>
                <a:xfrm>
                  <a:off x="3262279" y="5008213"/>
                  <a:ext cx="1326441" cy="625848"/>
                </a:xfrm>
                <a:prstGeom prst="rect">
                  <a:avLst/>
                </a:prstGeom>
                <a:solidFill>
                  <a:srgbClr val="8B724A">
                    <a:lumMod val="40000"/>
                    <a:lumOff val="6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000000"/>
                      </a:solidFill>
                      <a:effectLst/>
                      <a:uLnTx/>
                      <a:uFillTx/>
                    </a:rPr>
                    <a:t>Speaker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000000"/>
                      </a:solidFill>
                      <a:effectLst/>
                      <a:uLnTx/>
                      <a:uFillTx/>
                    </a:rPr>
                    <a:t>of the House</a:t>
                  </a:r>
                </a:p>
              </p:txBody>
            </p:sp>
          </p:grpSp>
          <p:sp>
            <p:nvSpPr>
              <p:cNvPr id="63" name="TextBox 62">
                <a:extLst>
                  <a:ext uri="{FF2B5EF4-FFF2-40B4-BE49-F238E27FC236}">
                    <a16:creationId xmlns:a16="http://schemas.microsoft.com/office/drawing/2014/main" id="{0EAF7B5A-16AC-F04D-8160-63BF20BDDB42}"/>
                  </a:ext>
                </a:extLst>
              </p:cNvPr>
              <p:cNvSpPr txBox="1"/>
              <p:nvPr/>
            </p:nvSpPr>
            <p:spPr>
              <a:xfrm>
                <a:off x="3923376" y="3978589"/>
                <a:ext cx="1298704" cy="627801"/>
              </a:xfrm>
              <a:prstGeom prst="rect">
                <a:avLst/>
              </a:prstGeom>
              <a:solidFill>
                <a:srgbClr val="8B724A"/>
              </a:solid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srgbClr val="FFFFFF"/>
                    </a:solidFill>
                    <a:effectLst/>
                    <a:uLnTx/>
                    <a:uFillTx/>
                  </a:rPr>
                  <a:t>President</a:t>
                </a:r>
              </a:p>
            </p:txBody>
          </p:sp>
          <p:sp>
            <p:nvSpPr>
              <p:cNvPr id="64" name="TextBox 63">
                <a:extLst>
                  <a:ext uri="{FF2B5EF4-FFF2-40B4-BE49-F238E27FC236}">
                    <a16:creationId xmlns:a16="http://schemas.microsoft.com/office/drawing/2014/main" id="{F69C758F-53E5-5849-B786-040B2D223F66}"/>
                  </a:ext>
                </a:extLst>
              </p:cNvPr>
              <p:cNvSpPr txBox="1"/>
              <p:nvPr/>
            </p:nvSpPr>
            <p:spPr>
              <a:xfrm>
                <a:off x="2130947" y="4057190"/>
                <a:ext cx="1721912" cy="597939"/>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rPr>
                  <a:t>Cabinet and Diplomatic Corps</a:t>
                </a:r>
              </a:p>
            </p:txBody>
          </p:sp>
          <p:sp>
            <p:nvSpPr>
              <p:cNvPr id="65" name="TextBox 64">
                <a:extLst>
                  <a:ext uri="{FF2B5EF4-FFF2-40B4-BE49-F238E27FC236}">
                    <a16:creationId xmlns:a16="http://schemas.microsoft.com/office/drawing/2014/main" id="{38BB0AA4-42F3-7545-AB06-A0C9F0079E0F}"/>
                  </a:ext>
                </a:extLst>
              </p:cNvPr>
              <p:cNvSpPr txBox="1"/>
              <p:nvPr/>
            </p:nvSpPr>
            <p:spPr>
              <a:xfrm>
                <a:off x="1876823" y="5362217"/>
                <a:ext cx="5390597" cy="625848"/>
              </a:xfrm>
              <a:prstGeom prst="rect">
                <a:avLst/>
              </a:prstGeom>
              <a:solidFill>
                <a:srgbClr val="8B724A">
                  <a:lumMod val="20000"/>
                  <a:lumOff val="80000"/>
                </a:srgbClr>
              </a:solid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000000"/>
                    </a:solidFill>
                    <a:effectLst/>
                    <a:uLnTx/>
                    <a:uFillTx/>
                  </a:rPr>
                  <a:t>Press Box</a:t>
                </a:r>
              </a:p>
            </p:txBody>
          </p:sp>
          <p:sp>
            <p:nvSpPr>
              <p:cNvPr id="66" name="TextBox 65">
                <a:extLst>
                  <a:ext uri="{FF2B5EF4-FFF2-40B4-BE49-F238E27FC236}">
                    <a16:creationId xmlns:a16="http://schemas.microsoft.com/office/drawing/2014/main" id="{3122DE94-4C16-344D-9683-E0B1060FF8E7}"/>
                  </a:ext>
                </a:extLst>
              </p:cNvPr>
              <p:cNvSpPr txBox="1"/>
              <p:nvPr/>
            </p:nvSpPr>
            <p:spPr>
              <a:xfrm rot="19030490">
                <a:off x="1841742" y="1869765"/>
                <a:ext cx="2335760" cy="385137"/>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FFFFFF"/>
                    </a:solidFill>
                    <a:effectLst/>
                    <a:uLnTx/>
                    <a:uFillTx/>
                  </a:rPr>
                  <a:t>First Lady’s Box</a:t>
                </a:r>
              </a:p>
            </p:txBody>
          </p:sp>
          <p:sp>
            <p:nvSpPr>
              <p:cNvPr id="67" name="TextBox 66">
                <a:extLst>
                  <a:ext uri="{FF2B5EF4-FFF2-40B4-BE49-F238E27FC236}">
                    <a16:creationId xmlns:a16="http://schemas.microsoft.com/office/drawing/2014/main" id="{E6E26165-EEF8-554F-A24C-B4250900A9DC}"/>
                  </a:ext>
                </a:extLst>
              </p:cNvPr>
              <p:cNvSpPr txBox="1"/>
              <p:nvPr/>
            </p:nvSpPr>
            <p:spPr>
              <a:xfrm rot="2569510" flipH="1">
                <a:off x="5177817" y="1804372"/>
                <a:ext cx="1800135" cy="385137"/>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FFFFFF"/>
                    </a:solidFill>
                    <a:effectLst/>
                    <a:uLnTx/>
                    <a:uFillTx/>
                  </a:rPr>
                  <a:t>Speaker’s Box</a:t>
                </a:r>
              </a:p>
            </p:txBody>
          </p:sp>
          <p:sp>
            <p:nvSpPr>
              <p:cNvPr id="68" name="TextBox 67">
                <a:extLst>
                  <a:ext uri="{FF2B5EF4-FFF2-40B4-BE49-F238E27FC236}">
                    <a16:creationId xmlns:a16="http://schemas.microsoft.com/office/drawing/2014/main" id="{87883B3E-DE42-1141-94BF-547182351736}"/>
                  </a:ext>
                </a:extLst>
              </p:cNvPr>
              <p:cNvSpPr txBox="1"/>
              <p:nvPr/>
            </p:nvSpPr>
            <p:spPr>
              <a:xfrm>
                <a:off x="3603044" y="1911539"/>
                <a:ext cx="1907349" cy="385137"/>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FFFFFF"/>
                    </a:solidFill>
                    <a:effectLst/>
                    <a:uLnTx/>
                    <a:uFillTx/>
                  </a:rPr>
                  <a:t>Guests</a:t>
                </a:r>
              </a:p>
            </p:txBody>
          </p:sp>
          <p:sp>
            <p:nvSpPr>
              <p:cNvPr id="69" name="TextBox 68">
                <a:extLst>
                  <a:ext uri="{FF2B5EF4-FFF2-40B4-BE49-F238E27FC236}">
                    <a16:creationId xmlns:a16="http://schemas.microsoft.com/office/drawing/2014/main" id="{59C7F807-9A57-024F-BFA2-BD1AB8AB3DCF}"/>
                  </a:ext>
                </a:extLst>
              </p:cNvPr>
              <p:cNvSpPr txBox="1"/>
              <p:nvPr/>
            </p:nvSpPr>
            <p:spPr>
              <a:xfrm rot="2381578" flipH="1">
                <a:off x="4516513" y="2704578"/>
                <a:ext cx="2194559" cy="62584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chemeClr val="bg1"/>
                    </a:solidFill>
                    <a:effectLst/>
                    <a:uLnTx/>
                    <a:uFillTx/>
                  </a:rPr>
                  <a:t>Dem. </a:t>
                </a:r>
                <a:r>
                  <a:rPr lang="en-US" sz="1000" kern="0" dirty="0">
                    <a:solidFill>
                      <a:schemeClr val="bg1"/>
                    </a:solidFill>
                  </a:rPr>
                  <a:t>r</a:t>
                </a:r>
                <a:r>
                  <a:rPr kumimoji="0" lang="en-US" sz="1000" b="0" i="0" u="none" strike="noStrike" kern="0" cap="none" spc="0" normalizeH="0" baseline="0" noProof="0" dirty="0">
                    <a:ln>
                      <a:noFill/>
                    </a:ln>
                    <a:solidFill>
                      <a:schemeClr val="bg1"/>
                    </a:solidFill>
                    <a:effectLst/>
                    <a:uLnTx/>
                    <a:uFillTx/>
                  </a:rPr>
                  <a:t>eps.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chemeClr val="bg1"/>
                    </a:solidFill>
                    <a:effectLst/>
                    <a:uLnTx/>
                    <a:uFillTx/>
                  </a:rPr>
                  <a:t>and senators</a:t>
                </a:r>
              </a:p>
            </p:txBody>
          </p:sp>
          <p:sp>
            <p:nvSpPr>
              <p:cNvPr id="70" name="TextBox 69">
                <a:extLst>
                  <a:ext uri="{FF2B5EF4-FFF2-40B4-BE49-F238E27FC236}">
                    <a16:creationId xmlns:a16="http://schemas.microsoft.com/office/drawing/2014/main" id="{33379279-7E27-894E-955B-68AF03C8E0FE}"/>
                  </a:ext>
                </a:extLst>
              </p:cNvPr>
              <p:cNvSpPr txBox="1"/>
              <p:nvPr/>
            </p:nvSpPr>
            <p:spPr>
              <a:xfrm rot="2381578" flipH="1">
                <a:off x="4694302" y="3207355"/>
                <a:ext cx="1297312" cy="3610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chemeClr val="bg1"/>
                    </a:solidFill>
                    <a:effectLst/>
                    <a:uLnTx/>
                    <a:uFillTx/>
                  </a:rPr>
                  <a:t>Leadership</a:t>
                </a:r>
              </a:p>
            </p:txBody>
          </p:sp>
          <p:sp>
            <p:nvSpPr>
              <p:cNvPr id="71" name="TextBox 70">
                <a:extLst>
                  <a:ext uri="{FF2B5EF4-FFF2-40B4-BE49-F238E27FC236}">
                    <a16:creationId xmlns:a16="http://schemas.microsoft.com/office/drawing/2014/main" id="{34A38C42-8CDF-AA4B-89B0-B80B734BF4C1}"/>
                  </a:ext>
                </a:extLst>
              </p:cNvPr>
              <p:cNvSpPr txBox="1"/>
              <p:nvPr/>
            </p:nvSpPr>
            <p:spPr>
              <a:xfrm rot="19164499" flipH="1">
                <a:off x="3060930" y="3228427"/>
                <a:ext cx="1363294" cy="3610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chemeClr val="bg1"/>
                    </a:solidFill>
                    <a:effectLst/>
                    <a:uLnTx/>
                    <a:uFillTx/>
                  </a:rPr>
                  <a:t>Leadership</a:t>
                </a:r>
              </a:p>
            </p:txBody>
          </p:sp>
        </p:grpSp>
      </p:grpSp>
      <p:sp>
        <p:nvSpPr>
          <p:cNvPr id="76" name="TextBox 75">
            <a:extLst>
              <a:ext uri="{FF2B5EF4-FFF2-40B4-BE49-F238E27FC236}">
                <a16:creationId xmlns:a16="http://schemas.microsoft.com/office/drawing/2014/main" id="{8161ED46-76B9-C341-88F9-643EE611D82E}"/>
              </a:ext>
            </a:extLst>
          </p:cNvPr>
          <p:cNvSpPr txBox="1"/>
          <p:nvPr/>
        </p:nvSpPr>
        <p:spPr>
          <a:xfrm>
            <a:off x="4720741" y="1796161"/>
            <a:ext cx="3527889" cy="261610"/>
          </a:xfrm>
          <a:prstGeom prst="rect">
            <a:avLst/>
          </a:prstGeom>
          <a:noFill/>
        </p:spPr>
        <p:txBody>
          <a:bodyPr wrap="square" rtlCol="0">
            <a:spAutoFit/>
          </a:bodyPr>
          <a:lstStyle/>
          <a:p>
            <a:pPr algn="ctr">
              <a:spcAft>
                <a:spcPts val="400"/>
              </a:spcAft>
            </a:pPr>
            <a:r>
              <a:rPr lang="en-US" sz="1100" b="1" dirty="0">
                <a:solidFill>
                  <a:srgbClr val="000000"/>
                </a:solidFill>
                <a:cs typeface="Georgia"/>
              </a:rPr>
              <a:t>Seating chart for the Address</a:t>
            </a:r>
          </a:p>
        </p:txBody>
      </p:sp>
      <p:sp>
        <p:nvSpPr>
          <p:cNvPr id="40" name="Oval 39">
            <a:extLst>
              <a:ext uri="{FF2B5EF4-FFF2-40B4-BE49-F238E27FC236}">
                <a16:creationId xmlns:a16="http://schemas.microsoft.com/office/drawing/2014/main" id="{D6A5CB52-F3AE-7541-8D36-5714262E6113}"/>
              </a:ext>
            </a:extLst>
          </p:cNvPr>
          <p:cNvSpPr>
            <a:spLocks noChangeAspect="1"/>
          </p:cNvSpPr>
          <p:nvPr/>
        </p:nvSpPr>
        <p:spPr>
          <a:xfrm>
            <a:off x="625855" y="4295706"/>
            <a:ext cx="92498" cy="88988"/>
          </a:xfrm>
          <a:prstGeom prst="ellipse">
            <a:avLst/>
          </a:prstGeom>
          <a:solidFill>
            <a:srgbClr val="8B724A"/>
          </a:solidFill>
          <a:ln w="25400" cap="flat" cmpd="sng" algn="ctr">
            <a:noFill/>
            <a:prstDash val="solid"/>
          </a:ln>
          <a:effectLst/>
        </p:spPr>
        <p:txBody>
          <a:bodyPr lIns="91440" tIns="91440" rIns="91440" bIns="91440" rtlCol="0" anchor="ctr"/>
          <a:lstStyle/>
          <a:p>
            <a:pPr marL="0" marR="0" lvl="0" indent="0" algn="ctr" defTabSz="914400" eaLnBrk="1" fontAlgn="auto" latinLnBrk="0" hangingPunct="1">
              <a:lnSpc>
                <a:spcPct val="100000"/>
              </a:lnSpc>
              <a:spcBef>
                <a:spcPts val="0"/>
              </a:spcBef>
              <a:spcAft>
                <a:spcPts val="400"/>
              </a:spcAft>
              <a:buClrTx/>
              <a:buSzTx/>
              <a:buFontTx/>
              <a:buNone/>
              <a:tabLst/>
              <a:defRPr/>
            </a:pPr>
            <a:endParaRPr kumimoji="0" lang="en-US" sz="1200" b="1" i="0" u="none" strike="noStrike" kern="0" cap="none" spc="0" normalizeH="0" baseline="0" noProof="0" dirty="0">
              <a:ln>
                <a:noFill/>
              </a:ln>
              <a:solidFill>
                <a:srgbClr val="000000">
                  <a:lumMod val="95000"/>
                  <a:lumOff val="5000"/>
                </a:srgbClr>
              </a:solidFill>
              <a:effectLst/>
              <a:uLnTx/>
              <a:uFillTx/>
              <a:latin typeface="Verdana"/>
              <a:ea typeface="+mn-ea"/>
              <a:cs typeface="Georgia"/>
            </a:endParaRPr>
          </a:p>
        </p:txBody>
      </p:sp>
      <p:sp>
        <p:nvSpPr>
          <p:cNvPr id="42" name="Oval 41">
            <a:extLst>
              <a:ext uri="{FF2B5EF4-FFF2-40B4-BE49-F238E27FC236}">
                <a16:creationId xmlns:a16="http://schemas.microsoft.com/office/drawing/2014/main" id="{FA411CB8-333B-DF4F-8381-8EC08B00180C}"/>
              </a:ext>
            </a:extLst>
          </p:cNvPr>
          <p:cNvSpPr>
            <a:spLocks noChangeAspect="1"/>
          </p:cNvSpPr>
          <p:nvPr/>
        </p:nvSpPr>
        <p:spPr>
          <a:xfrm>
            <a:off x="625855" y="5255517"/>
            <a:ext cx="92498" cy="88988"/>
          </a:xfrm>
          <a:prstGeom prst="ellipse">
            <a:avLst/>
          </a:prstGeom>
          <a:solidFill>
            <a:srgbClr val="8B724A"/>
          </a:solidFill>
          <a:ln w="25400" cap="flat" cmpd="sng" algn="ctr">
            <a:noFill/>
            <a:prstDash val="solid"/>
          </a:ln>
          <a:effectLst/>
        </p:spPr>
        <p:txBody>
          <a:bodyPr lIns="91440" tIns="91440" rIns="91440" bIns="91440" rtlCol="0" anchor="ctr"/>
          <a:lstStyle/>
          <a:p>
            <a:pPr marL="0" marR="0" lvl="0" indent="0" algn="ctr" defTabSz="914400" eaLnBrk="1" fontAlgn="auto" latinLnBrk="0" hangingPunct="1">
              <a:lnSpc>
                <a:spcPct val="100000"/>
              </a:lnSpc>
              <a:spcBef>
                <a:spcPts val="0"/>
              </a:spcBef>
              <a:spcAft>
                <a:spcPts val="400"/>
              </a:spcAft>
              <a:buClrTx/>
              <a:buSzTx/>
              <a:buFontTx/>
              <a:buNone/>
              <a:tabLst/>
              <a:defRPr/>
            </a:pPr>
            <a:endParaRPr kumimoji="0" lang="en-US" sz="1200" b="1" i="0" u="none" strike="noStrike" kern="0" cap="none" spc="0" normalizeH="0" baseline="0" noProof="0" dirty="0">
              <a:ln>
                <a:noFill/>
              </a:ln>
              <a:solidFill>
                <a:srgbClr val="000000">
                  <a:lumMod val="95000"/>
                  <a:lumOff val="5000"/>
                </a:srgbClr>
              </a:solidFill>
              <a:effectLst/>
              <a:uLnTx/>
              <a:uFillTx/>
              <a:latin typeface="Verdana"/>
              <a:ea typeface="+mn-ea"/>
              <a:cs typeface="Georgia"/>
            </a:endParaRPr>
          </a:p>
        </p:txBody>
      </p:sp>
      <p:sp>
        <p:nvSpPr>
          <p:cNvPr id="55" name="Oval 54">
            <a:extLst>
              <a:ext uri="{FF2B5EF4-FFF2-40B4-BE49-F238E27FC236}">
                <a16:creationId xmlns:a16="http://schemas.microsoft.com/office/drawing/2014/main" id="{D89FEAE2-06DF-C54B-B08A-14CB84A2BA63}"/>
              </a:ext>
            </a:extLst>
          </p:cNvPr>
          <p:cNvSpPr>
            <a:spLocks noChangeAspect="1"/>
          </p:cNvSpPr>
          <p:nvPr/>
        </p:nvSpPr>
        <p:spPr>
          <a:xfrm>
            <a:off x="625855" y="4809824"/>
            <a:ext cx="92498" cy="88988"/>
          </a:xfrm>
          <a:prstGeom prst="ellipse">
            <a:avLst/>
          </a:prstGeom>
          <a:solidFill>
            <a:srgbClr val="8B724A"/>
          </a:solidFill>
          <a:ln w="25400" cap="flat" cmpd="sng" algn="ctr">
            <a:noFill/>
            <a:prstDash val="solid"/>
          </a:ln>
          <a:effectLst/>
        </p:spPr>
        <p:txBody>
          <a:bodyPr lIns="91440" tIns="91440" rIns="91440" bIns="91440" rtlCol="0" anchor="ctr"/>
          <a:lstStyle/>
          <a:p>
            <a:pPr marL="0" marR="0" lvl="0" indent="0" algn="ctr" defTabSz="914400" eaLnBrk="1" fontAlgn="auto" latinLnBrk="0" hangingPunct="1">
              <a:lnSpc>
                <a:spcPct val="100000"/>
              </a:lnSpc>
              <a:spcBef>
                <a:spcPts val="0"/>
              </a:spcBef>
              <a:spcAft>
                <a:spcPts val="400"/>
              </a:spcAft>
              <a:buClrTx/>
              <a:buSzTx/>
              <a:buFontTx/>
              <a:buNone/>
              <a:tabLst/>
              <a:defRPr/>
            </a:pPr>
            <a:endParaRPr kumimoji="0" lang="en-US" sz="1200" b="1" i="0" u="none" strike="noStrike" kern="0" cap="none" spc="0" normalizeH="0" baseline="0" noProof="0" dirty="0">
              <a:ln>
                <a:noFill/>
              </a:ln>
              <a:solidFill>
                <a:srgbClr val="000000">
                  <a:lumMod val="95000"/>
                  <a:lumOff val="5000"/>
                </a:srgbClr>
              </a:solidFill>
              <a:effectLst/>
              <a:uLnTx/>
              <a:uFillTx/>
              <a:latin typeface="Verdana"/>
              <a:ea typeface="+mn-ea"/>
              <a:cs typeface="Georgia"/>
            </a:endParaRPr>
          </a:p>
        </p:txBody>
      </p:sp>
      <p:sp>
        <p:nvSpPr>
          <p:cNvPr id="77" name="Rectangle 14">
            <a:extLst>
              <a:ext uri="{FF2B5EF4-FFF2-40B4-BE49-F238E27FC236}">
                <a16:creationId xmlns:a16="http://schemas.microsoft.com/office/drawing/2014/main" id="{EB6B261A-D51F-CE44-A656-18E7C7D18390}"/>
              </a:ext>
            </a:extLst>
          </p:cNvPr>
          <p:cNvSpPr>
            <a:spLocks noChangeArrowheads="1"/>
          </p:cNvSpPr>
          <p:nvPr/>
        </p:nvSpPr>
        <p:spPr bwMode="auto">
          <a:xfrm>
            <a:off x="401619" y="1413827"/>
            <a:ext cx="8874265" cy="276999"/>
          </a:xfrm>
          <a:prstGeom prst="rect">
            <a:avLst/>
          </a:prstGeom>
          <a:noFill/>
          <a:ln>
            <a:noFill/>
          </a:ln>
          <a:extLst/>
        </p:spPr>
        <p:txBody>
          <a:bodyPr>
            <a:no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a:latin typeface="+mj-lt"/>
              </a:rPr>
              <a:t>American presidents have delivered 95 in-person State of the Union Addresses</a:t>
            </a:r>
          </a:p>
          <a:p>
            <a:pPr>
              <a:lnSpc>
                <a:spcPct val="100000"/>
              </a:lnSpc>
              <a:spcBef>
                <a:spcPct val="0"/>
              </a:spcBef>
              <a:buFontTx/>
              <a:buNone/>
              <a:defRPr/>
            </a:pPr>
            <a:endParaRPr lang="en-US" altLang="en-US" sz="1200" b="1" dirty="0">
              <a:latin typeface="+mj-lt"/>
            </a:endParaRPr>
          </a:p>
        </p:txBody>
      </p:sp>
    </p:spTree>
    <p:extLst>
      <p:ext uri="{BB962C8B-B14F-4D97-AF65-F5344CB8AC3E}">
        <p14:creationId xmlns:p14="http://schemas.microsoft.com/office/powerpoint/2010/main" val="1666112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EFBC90E-502A-A54D-9BAE-6F74229062B0}" type="slidenum">
              <a:rPr lang="en-US" smtClean="0"/>
              <a:pPr/>
              <a:t>2</a:t>
            </a:fld>
            <a:endParaRPr lang="en-US" dirty="0"/>
          </a:p>
        </p:txBody>
      </p:sp>
      <p:sp>
        <p:nvSpPr>
          <p:cNvPr id="22" name="Text Placeholder 18"/>
          <p:cNvSpPr txBox="1">
            <a:spLocks/>
          </p:cNvSpPr>
          <p:nvPr/>
        </p:nvSpPr>
        <p:spPr bwMode="auto">
          <a:xfrm>
            <a:off x="404808" y="6422607"/>
            <a:ext cx="3043242"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latin typeface="+mj-lt"/>
                <a:cs typeface="Georgia"/>
              </a:rPr>
              <a:t>Alice Johnson | Slide last updated on: February 6, 2019</a:t>
            </a:r>
          </a:p>
        </p:txBody>
      </p:sp>
      <p:sp>
        <p:nvSpPr>
          <p:cNvPr id="24" name="Text Placeholder 18"/>
          <p:cNvSpPr txBox="1">
            <a:spLocks/>
          </p:cNvSpPr>
          <p:nvPr/>
        </p:nvSpPr>
        <p:spPr bwMode="auto">
          <a:xfrm>
            <a:off x="404807" y="6220588"/>
            <a:ext cx="8247721" cy="191226"/>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a:solidFill>
                  <a:schemeClr val="tx1">
                    <a:lumMod val="50000"/>
                    <a:lumOff val="50000"/>
                  </a:schemeClr>
                </a:solidFill>
                <a:latin typeface="+mj-lt"/>
                <a:cs typeface="Georgia"/>
              </a:rPr>
              <a:t>Sources: The American Presidency Project, University of California Santa Barbara</a:t>
            </a:r>
          </a:p>
        </p:txBody>
      </p:sp>
      <p:sp>
        <p:nvSpPr>
          <p:cNvPr id="4" name="Title 3">
            <a:extLst>
              <a:ext uri="{FF2B5EF4-FFF2-40B4-BE49-F238E27FC236}">
                <a16:creationId xmlns:a16="http://schemas.microsoft.com/office/drawing/2014/main" id="{E9CEA2AE-D7E3-2B48-8853-44EF055DEAA5}"/>
              </a:ext>
            </a:extLst>
          </p:cNvPr>
          <p:cNvSpPr>
            <a:spLocks noGrp="1"/>
          </p:cNvSpPr>
          <p:nvPr>
            <p:ph type="title"/>
          </p:nvPr>
        </p:nvSpPr>
        <p:spPr/>
        <p:txBody>
          <a:bodyPr/>
          <a:lstStyle/>
          <a:p>
            <a:r>
              <a:rPr lang="en-US" dirty="0"/>
              <a:t>Former President Bill Clinton holds the record for the longest State of the Union address</a:t>
            </a:r>
          </a:p>
        </p:txBody>
      </p:sp>
      <p:pic>
        <p:nvPicPr>
          <p:cNvPr id="7" name="Picture 6">
            <a:extLst>
              <a:ext uri="{FF2B5EF4-FFF2-40B4-BE49-F238E27FC236}">
                <a16:creationId xmlns:a16="http://schemas.microsoft.com/office/drawing/2014/main" id="{3390138D-FF60-BA43-B453-96DA06FE2DE5}"/>
              </a:ext>
            </a:extLst>
          </p:cNvPr>
          <p:cNvPicPr>
            <a:picLocks noChangeAspect="1"/>
          </p:cNvPicPr>
          <p:nvPr/>
        </p:nvPicPr>
        <p:blipFill rotWithShape="1">
          <a:blip r:embed="rId3">
            <a:extLst>
              <a:ext uri="{28A0092B-C50C-407E-A947-70E740481C1C}">
                <a14:useLocalDpi xmlns:a14="http://schemas.microsoft.com/office/drawing/2010/main" val="0"/>
              </a:ext>
            </a:extLst>
          </a:blip>
          <a:srcRect t="7392" r="7917"/>
          <a:stretch/>
        </p:blipFill>
        <p:spPr>
          <a:xfrm>
            <a:off x="182880" y="1993391"/>
            <a:ext cx="8571500" cy="4072357"/>
          </a:xfrm>
          <a:prstGeom prst="rect">
            <a:avLst/>
          </a:prstGeom>
        </p:spPr>
      </p:pic>
      <p:sp>
        <p:nvSpPr>
          <p:cNvPr id="12" name="Rectangle 14">
            <a:extLst>
              <a:ext uri="{FF2B5EF4-FFF2-40B4-BE49-F238E27FC236}">
                <a16:creationId xmlns:a16="http://schemas.microsoft.com/office/drawing/2014/main" id="{219EBEC6-7DEF-424F-9315-D9C4114F4A36}"/>
              </a:ext>
            </a:extLst>
          </p:cNvPr>
          <p:cNvSpPr>
            <a:spLocks noChangeArrowheads="1"/>
          </p:cNvSpPr>
          <p:nvPr/>
        </p:nvSpPr>
        <p:spPr bwMode="auto">
          <a:xfrm>
            <a:off x="401620" y="1413827"/>
            <a:ext cx="4639718" cy="276999"/>
          </a:xfrm>
          <a:prstGeom prst="rect">
            <a:avLst/>
          </a:prstGeom>
          <a:noFill/>
          <a:ln>
            <a:noFill/>
          </a:ln>
          <a:extLst/>
        </p:spPr>
        <p:txBody>
          <a:bodyPr>
            <a:no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a:latin typeface="+mj-lt"/>
              </a:rPr>
              <a:t>Length of State of the Union addresses, in minutes</a:t>
            </a:r>
          </a:p>
        </p:txBody>
      </p:sp>
    </p:spTree>
    <p:extLst>
      <p:ext uri="{BB962C8B-B14F-4D97-AF65-F5344CB8AC3E}">
        <p14:creationId xmlns:p14="http://schemas.microsoft.com/office/powerpoint/2010/main" val="2146880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FBC90E-502A-A54D-9BAE-6F74229062B0}" type="slidenum">
              <a:rPr lang="en-US" smtClean="0"/>
              <a:pPr/>
              <a:t>3</a:t>
            </a:fld>
            <a:endParaRPr lang="en-US" dirty="0"/>
          </a:p>
        </p:txBody>
      </p:sp>
      <p:sp>
        <p:nvSpPr>
          <p:cNvPr id="28" name="TextBox 1"/>
          <p:cNvSpPr txBox="1">
            <a:spLocks noChangeArrowheads="1"/>
          </p:cNvSpPr>
          <p:nvPr/>
        </p:nvSpPr>
        <p:spPr bwMode="auto">
          <a:xfrm>
            <a:off x="849083" y="1851550"/>
            <a:ext cx="7731761"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nSpc>
                <a:spcPct val="100000"/>
              </a:lnSpc>
              <a:spcBef>
                <a:spcPct val="0"/>
              </a:spcBef>
              <a:buFontTx/>
              <a:buNone/>
            </a:pPr>
            <a:r>
              <a:rPr lang="en-US" altLang="en-US" sz="1200" b="1" dirty="0">
                <a:latin typeface="+mn-lt"/>
              </a:rPr>
              <a:t>Theme of unity</a:t>
            </a:r>
          </a:p>
          <a:p>
            <a:pPr marL="171450" indent="-171450">
              <a:lnSpc>
                <a:spcPct val="100000"/>
              </a:lnSpc>
              <a:spcBef>
                <a:spcPct val="0"/>
              </a:spcBef>
            </a:pPr>
            <a:r>
              <a:rPr lang="en-US" altLang="en-US" sz="1100" dirty="0">
                <a:latin typeface="+mn-lt"/>
              </a:rPr>
              <a:t>While Trump did not address the new Democratic majority in the House, he emphasized his desire to work with both parties to break the political stalemate </a:t>
            </a:r>
          </a:p>
          <a:p>
            <a:pPr marL="171450" indent="-171450">
              <a:lnSpc>
                <a:spcPct val="100000"/>
              </a:lnSpc>
              <a:spcBef>
                <a:spcPct val="0"/>
              </a:spcBef>
            </a:pPr>
            <a:r>
              <a:rPr lang="en-US" altLang="en-US" sz="1100" dirty="0">
                <a:latin typeface="+mn-lt"/>
              </a:rPr>
              <a:t>Trump highlighted the criminal justice reform bill as an example of bipartisan achievement in Congress, but also discussed highly partisan issues like border security and abortion</a:t>
            </a:r>
          </a:p>
        </p:txBody>
      </p:sp>
      <p:sp>
        <p:nvSpPr>
          <p:cNvPr id="29" name="TextBox 12"/>
          <p:cNvSpPr txBox="1">
            <a:spLocks noChangeArrowheads="1"/>
          </p:cNvSpPr>
          <p:nvPr/>
        </p:nvSpPr>
        <p:spPr bwMode="auto">
          <a:xfrm>
            <a:off x="849083" y="2833026"/>
            <a:ext cx="7731761"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nSpc>
                <a:spcPct val="100000"/>
              </a:lnSpc>
              <a:spcBef>
                <a:spcPct val="0"/>
              </a:spcBef>
              <a:buFontTx/>
              <a:buNone/>
            </a:pPr>
            <a:r>
              <a:rPr lang="en-US" altLang="en-US" sz="1200" b="1" dirty="0">
                <a:latin typeface="+mn-lt"/>
              </a:rPr>
              <a:t>Border security debate</a:t>
            </a:r>
          </a:p>
          <a:p>
            <a:pPr marL="171450" indent="-171450">
              <a:lnSpc>
                <a:spcPct val="100000"/>
              </a:lnSpc>
              <a:spcBef>
                <a:spcPct val="0"/>
              </a:spcBef>
            </a:pPr>
            <a:r>
              <a:rPr lang="en-US" altLang="en-US" sz="1100" dirty="0">
                <a:latin typeface="+mn-lt"/>
              </a:rPr>
              <a:t>Trump did not declare a state of emergency along the southern border of the US, despite speculation that he might</a:t>
            </a:r>
          </a:p>
          <a:p>
            <a:pPr marL="171450" indent="-171450">
              <a:lnSpc>
                <a:spcPct val="100000"/>
              </a:lnSpc>
              <a:spcBef>
                <a:spcPct val="0"/>
              </a:spcBef>
            </a:pPr>
            <a:r>
              <a:rPr lang="en-US" altLang="en-US" sz="1100" dirty="0">
                <a:latin typeface="+mn-lt"/>
              </a:rPr>
              <a:t>He addressed the need for a border wall by talking about caravans, violence and gangs, and Democrats in the audience audibly rejected his points </a:t>
            </a:r>
          </a:p>
        </p:txBody>
      </p:sp>
      <p:sp>
        <p:nvSpPr>
          <p:cNvPr id="30" name="TextBox 12"/>
          <p:cNvSpPr txBox="1">
            <a:spLocks noChangeArrowheads="1"/>
          </p:cNvSpPr>
          <p:nvPr/>
        </p:nvSpPr>
        <p:spPr bwMode="auto">
          <a:xfrm>
            <a:off x="849083" y="3668198"/>
            <a:ext cx="7731761"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nSpc>
                <a:spcPct val="100000"/>
              </a:lnSpc>
              <a:spcBef>
                <a:spcPct val="0"/>
              </a:spcBef>
              <a:buFontTx/>
              <a:buNone/>
            </a:pPr>
            <a:r>
              <a:rPr lang="en-US" altLang="en-US" sz="1200" b="1" dirty="0">
                <a:latin typeface="+mn-lt"/>
              </a:rPr>
              <a:t>Focus on investigations</a:t>
            </a:r>
          </a:p>
          <a:p>
            <a:pPr marL="171450" indent="-171450">
              <a:lnSpc>
                <a:spcPct val="100000"/>
              </a:lnSpc>
              <a:spcBef>
                <a:spcPct val="0"/>
              </a:spcBef>
            </a:pPr>
            <a:r>
              <a:rPr lang="en-US" altLang="en-US" sz="1100" dirty="0">
                <a:latin typeface="+mn-lt"/>
              </a:rPr>
              <a:t>Trump warned about the potential negative effects of investigations like the Special Counsel investigation </a:t>
            </a:r>
          </a:p>
          <a:p>
            <a:pPr marL="171450" indent="-171450">
              <a:lnSpc>
                <a:spcPct val="100000"/>
              </a:lnSpc>
              <a:spcBef>
                <a:spcPct val="0"/>
              </a:spcBef>
            </a:pPr>
            <a:r>
              <a:rPr lang="en-US" altLang="en-US" sz="1100" dirty="0">
                <a:latin typeface="+mn-lt"/>
              </a:rPr>
              <a:t>He said, “an economic miracle is taking place in the United States – and the only thing that can stop it are foolish wars, politics or ridiculous partisan investigations”  </a:t>
            </a:r>
          </a:p>
        </p:txBody>
      </p:sp>
      <p:sp>
        <p:nvSpPr>
          <p:cNvPr id="32" name="TextBox 12"/>
          <p:cNvSpPr txBox="1">
            <a:spLocks noChangeArrowheads="1"/>
          </p:cNvSpPr>
          <p:nvPr/>
        </p:nvSpPr>
        <p:spPr bwMode="auto">
          <a:xfrm>
            <a:off x="849083" y="4512514"/>
            <a:ext cx="7731761"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nSpc>
                <a:spcPct val="100000"/>
              </a:lnSpc>
              <a:spcBef>
                <a:spcPct val="0"/>
              </a:spcBef>
              <a:buFontTx/>
              <a:buNone/>
            </a:pPr>
            <a:r>
              <a:rPr lang="en-US" altLang="en-US" sz="1200" b="1" dirty="0">
                <a:latin typeface="+mn-lt"/>
              </a:rPr>
              <a:t>Women’s issues </a:t>
            </a:r>
          </a:p>
          <a:p>
            <a:pPr marL="171450" indent="-171450">
              <a:lnSpc>
                <a:spcPct val="100000"/>
              </a:lnSpc>
              <a:spcBef>
                <a:spcPct val="0"/>
              </a:spcBef>
            </a:pPr>
            <a:r>
              <a:rPr lang="en-US" altLang="en-US" sz="1100" dirty="0">
                <a:latin typeface="+mn-lt"/>
              </a:rPr>
              <a:t>Trump spent several minutes discussing how the economy has benefitted women in the country </a:t>
            </a:r>
          </a:p>
          <a:p>
            <a:pPr marL="171450" indent="-171450">
              <a:lnSpc>
                <a:spcPct val="100000"/>
              </a:lnSpc>
              <a:spcBef>
                <a:spcPct val="0"/>
              </a:spcBef>
            </a:pPr>
            <a:r>
              <a:rPr lang="en-US" altLang="en-US" sz="1100" dirty="0">
                <a:latin typeface="+mn-lt"/>
              </a:rPr>
              <a:t>He applauded the record-breaking number of women elected to office, after which female Democratic lawmakers, dressed all in white, stood up in celebration </a:t>
            </a:r>
          </a:p>
        </p:txBody>
      </p:sp>
      <p:sp>
        <p:nvSpPr>
          <p:cNvPr id="33" name="TextBox 32"/>
          <p:cNvSpPr txBox="1"/>
          <p:nvPr/>
        </p:nvSpPr>
        <p:spPr>
          <a:xfrm>
            <a:off x="466495" y="2002357"/>
            <a:ext cx="382588" cy="646113"/>
          </a:xfrm>
          <a:prstGeom prst="rect">
            <a:avLst/>
          </a:prstGeom>
          <a:noFill/>
        </p:spPr>
        <p:txBody>
          <a:bodyPr wrap="none">
            <a:noAutofit/>
          </a:bodyPr>
          <a:lstStyle/>
          <a:p>
            <a:pPr>
              <a:defRPr/>
            </a:pPr>
            <a:r>
              <a:rPr lang="en-US" sz="3600" b="1" dirty="0">
                <a:solidFill>
                  <a:schemeClr val="accent1"/>
                </a:solidFill>
                <a:latin typeface="+mj-lt"/>
              </a:rPr>
              <a:t>1</a:t>
            </a:r>
          </a:p>
        </p:txBody>
      </p:sp>
      <p:sp>
        <p:nvSpPr>
          <p:cNvPr id="49" name="TextBox 48"/>
          <p:cNvSpPr txBox="1"/>
          <p:nvPr/>
        </p:nvSpPr>
        <p:spPr>
          <a:xfrm>
            <a:off x="436333" y="2883201"/>
            <a:ext cx="442912" cy="647700"/>
          </a:xfrm>
          <a:prstGeom prst="rect">
            <a:avLst/>
          </a:prstGeom>
          <a:noFill/>
        </p:spPr>
        <p:txBody>
          <a:bodyPr wrap="none">
            <a:noAutofit/>
          </a:bodyPr>
          <a:lstStyle/>
          <a:p>
            <a:pPr>
              <a:defRPr/>
            </a:pPr>
            <a:r>
              <a:rPr lang="en-US" sz="3600" b="1" dirty="0">
                <a:solidFill>
                  <a:schemeClr val="accent1"/>
                </a:solidFill>
                <a:latin typeface="+mj-lt"/>
              </a:rPr>
              <a:t>2</a:t>
            </a:r>
          </a:p>
        </p:txBody>
      </p:sp>
      <p:sp>
        <p:nvSpPr>
          <p:cNvPr id="50" name="TextBox 49"/>
          <p:cNvSpPr txBox="1"/>
          <p:nvPr/>
        </p:nvSpPr>
        <p:spPr>
          <a:xfrm>
            <a:off x="437920" y="3673084"/>
            <a:ext cx="439738" cy="646112"/>
          </a:xfrm>
          <a:prstGeom prst="rect">
            <a:avLst/>
          </a:prstGeom>
          <a:noFill/>
        </p:spPr>
        <p:txBody>
          <a:bodyPr wrap="none">
            <a:noAutofit/>
          </a:bodyPr>
          <a:lstStyle/>
          <a:p>
            <a:pPr>
              <a:defRPr/>
            </a:pPr>
            <a:r>
              <a:rPr lang="en-US" sz="3600" b="1" dirty="0">
                <a:solidFill>
                  <a:schemeClr val="accent1"/>
                </a:solidFill>
                <a:latin typeface="+mj-lt"/>
              </a:rPr>
              <a:t>3</a:t>
            </a:r>
          </a:p>
        </p:txBody>
      </p:sp>
      <p:sp>
        <p:nvSpPr>
          <p:cNvPr id="51" name="TextBox 50"/>
          <p:cNvSpPr txBox="1"/>
          <p:nvPr/>
        </p:nvSpPr>
        <p:spPr>
          <a:xfrm>
            <a:off x="434745" y="4491500"/>
            <a:ext cx="446088" cy="647700"/>
          </a:xfrm>
          <a:prstGeom prst="rect">
            <a:avLst/>
          </a:prstGeom>
          <a:noFill/>
        </p:spPr>
        <p:txBody>
          <a:bodyPr wrap="none">
            <a:noAutofit/>
          </a:bodyPr>
          <a:lstStyle/>
          <a:p>
            <a:pPr>
              <a:defRPr/>
            </a:pPr>
            <a:r>
              <a:rPr lang="en-US" sz="3600" b="1" dirty="0">
                <a:solidFill>
                  <a:schemeClr val="accent1"/>
                </a:solidFill>
                <a:latin typeface="+mj-lt"/>
              </a:rPr>
              <a:t>4</a:t>
            </a:r>
          </a:p>
        </p:txBody>
      </p:sp>
      <p:sp>
        <p:nvSpPr>
          <p:cNvPr id="17" name="TextBox 16"/>
          <p:cNvSpPr txBox="1"/>
          <p:nvPr/>
        </p:nvSpPr>
        <p:spPr>
          <a:xfrm>
            <a:off x="443628" y="5320649"/>
            <a:ext cx="428322" cy="646331"/>
          </a:xfrm>
          <a:prstGeom prst="rect">
            <a:avLst/>
          </a:prstGeom>
          <a:noFill/>
        </p:spPr>
        <p:txBody>
          <a:bodyPr wrap="none">
            <a:noAutofit/>
          </a:bodyPr>
          <a:lstStyle/>
          <a:p>
            <a:pPr>
              <a:defRPr/>
            </a:pPr>
            <a:r>
              <a:rPr lang="en-US" sz="3600" b="1" dirty="0">
                <a:solidFill>
                  <a:schemeClr val="accent1"/>
                </a:solidFill>
                <a:latin typeface="+mj-lt"/>
              </a:rPr>
              <a:t>5</a:t>
            </a:r>
          </a:p>
        </p:txBody>
      </p:sp>
      <p:sp>
        <p:nvSpPr>
          <p:cNvPr id="18" name="TextBox 12"/>
          <p:cNvSpPr txBox="1">
            <a:spLocks noChangeArrowheads="1"/>
          </p:cNvSpPr>
          <p:nvPr/>
        </p:nvSpPr>
        <p:spPr bwMode="auto">
          <a:xfrm>
            <a:off x="849083" y="5329396"/>
            <a:ext cx="7731761"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nSpc>
                <a:spcPct val="100000"/>
              </a:lnSpc>
              <a:spcBef>
                <a:spcPct val="0"/>
              </a:spcBef>
              <a:buFontTx/>
              <a:buNone/>
            </a:pPr>
            <a:r>
              <a:rPr lang="en-US" altLang="en-US" sz="1200" b="1" dirty="0">
                <a:latin typeface="+mn-lt"/>
              </a:rPr>
              <a:t>Meeting with Kim Jong-un</a:t>
            </a:r>
          </a:p>
          <a:p>
            <a:pPr marL="171450" indent="-171450">
              <a:lnSpc>
                <a:spcPct val="100000"/>
              </a:lnSpc>
              <a:spcBef>
                <a:spcPct val="0"/>
              </a:spcBef>
            </a:pPr>
            <a:r>
              <a:rPr lang="en-US" altLang="en-US" sz="1100" dirty="0">
                <a:latin typeface="+mn-lt"/>
              </a:rPr>
              <a:t>Trump announced he will meet with North Korean leader Kim Jong-un for a second time in Vietnam on Feb. 27-28</a:t>
            </a:r>
          </a:p>
          <a:p>
            <a:pPr marL="171450" indent="-171450">
              <a:lnSpc>
                <a:spcPct val="100000"/>
              </a:lnSpc>
              <a:spcBef>
                <a:spcPct val="0"/>
              </a:spcBef>
            </a:pPr>
            <a:r>
              <a:rPr lang="en-US" altLang="en-US" sz="1100" dirty="0">
                <a:latin typeface="+mn-lt"/>
              </a:rPr>
              <a:t>He expressed hope that the meeting will continue the diplomatic communication between the two leaders that was established last June in Singapore  </a:t>
            </a:r>
          </a:p>
        </p:txBody>
      </p:sp>
      <p:sp>
        <p:nvSpPr>
          <p:cNvPr id="23" name="Text Placeholder 18"/>
          <p:cNvSpPr txBox="1">
            <a:spLocks/>
          </p:cNvSpPr>
          <p:nvPr/>
        </p:nvSpPr>
        <p:spPr bwMode="auto">
          <a:xfrm>
            <a:off x="404808" y="6422607"/>
            <a:ext cx="3043242"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latin typeface="+mj-lt"/>
                <a:cs typeface="Georgia"/>
              </a:rPr>
              <a:t>Alice Johnson | Slide last updated on: February 6, 2019</a:t>
            </a:r>
          </a:p>
        </p:txBody>
      </p:sp>
      <p:sp>
        <p:nvSpPr>
          <p:cNvPr id="24" name="Text Placeholder 18"/>
          <p:cNvSpPr txBox="1">
            <a:spLocks/>
          </p:cNvSpPr>
          <p:nvPr/>
        </p:nvSpPr>
        <p:spPr bwMode="auto">
          <a:xfrm>
            <a:off x="404807" y="6202299"/>
            <a:ext cx="8247721" cy="284315"/>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a:solidFill>
                  <a:schemeClr val="tx1">
                    <a:lumMod val="50000"/>
                    <a:lumOff val="50000"/>
                  </a:schemeClr>
                </a:solidFill>
                <a:latin typeface="+mj-lt"/>
                <a:cs typeface="Georgia"/>
              </a:rPr>
              <a:t>Sources: Glenn Thrush, “Takeaways From Trump’s 2019 State of the Union Address,” </a:t>
            </a:r>
            <a:r>
              <a:rPr lang="en-US" sz="700" i="1" dirty="0">
                <a:solidFill>
                  <a:schemeClr val="tx1">
                    <a:lumMod val="50000"/>
                    <a:lumOff val="50000"/>
                  </a:schemeClr>
                </a:solidFill>
                <a:latin typeface="+mj-lt"/>
                <a:cs typeface="Georgia"/>
              </a:rPr>
              <a:t>The New York Times</a:t>
            </a:r>
            <a:r>
              <a:rPr lang="en-US" sz="700" dirty="0">
                <a:solidFill>
                  <a:schemeClr val="tx1">
                    <a:lumMod val="50000"/>
                    <a:lumOff val="50000"/>
                  </a:schemeClr>
                </a:solidFill>
                <a:latin typeface="+mj-lt"/>
                <a:cs typeface="Georgia"/>
              </a:rPr>
              <a:t>. Feb. 6, 2019; Niall </a:t>
            </a:r>
            <a:r>
              <a:rPr lang="en-US" sz="700" dirty="0" err="1">
                <a:solidFill>
                  <a:schemeClr val="tx1">
                    <a:lumMod val="50000"/>
                    <a:lumOff val="50000"/>
                  </a:schemeClr>
                </a:solidFill>
                <a:latin typeface="+mj-lt"/>
                <a:cs typeface="Georgia"/>
              </a:rPr>
              <a:t>Stanage</a:t>
            </a:r>
            <a:r>
              <a:rPr lang="en-US" sz="700" dirty="0">
                <a:solidFill>
                  <a:schemeClr val="tx1">
                    <a:lumMod val="50000"/>
                    <a:lumOff val="50000"/>
                  </a:schemeClr>
                </a:solidFill>
                <a:latin typeface="+mj-lt"/>
                <a:cs typeface="Georgia"/>
              </a:rPr>
              <a:t>, “Six takeaways from the State of the Union,” </a:t>
            </a:r>
            <a:r>
              <a:rPr lang="en-US" sz="700" i="1" dirty="0">
                <a:solidFill>
                  <a:schemeClr val="tx1">
                    <a:lumMod val="50000"/>
                    <a:lumOff val="50000"/>
                  </a:schemeClr>
                </a:solidFill>
                <a:latin typeface="+mj-lt"/>
                <a:cs typeface="Georgia"/>
              </a:rPr>
              <a:t>The Hill</a:t>
            </a:r>
            <a:r>
              <a:rPr lang="en-US" sz="700" dirty="0">
                <a:solidFill>
                  <a:schemeClr val="tx1">
                    <a:lumMod val="50000"/>
                    <a:lumOff val="50000"/>
                  </a:schemeClr>
                </a:solidFill>
                <a:latin typeface="+mj-lt"/>
                <a:cs typeface="Georgia"/>
              </a:rPr>
              <a:t>. Feb. 6, 2019. </a:t>
            </a:r>
          </a:p>
        </p:txBody>
      </p:sp>
      <p:sp>
        <p:nvSpPr>
          <p:cNvPr id="22" name="Rectangle 14">
            <a:extLst>
              <a:ext uri="{FF2B5EF4-FFF2-40B4-BE49-F238E27FC236}">
                <a16:creationId xmlns:a16="http://schemas.microsoft.com/office/drawing/2014/main" id="{B0F7A0AE-5292-B940-92F5-6953DFE630F1}"/>
              </a:ext>
            </a:extLst>
          </p:cNvPr>
          <p:cNvSpPr>
            <a:spLocks noChangeArrowheads="1"/>
          </p:cNvSpPr>
          <p:nvPr/>
        </p:nvSpPr>
        <p:spPr bwMode="auto">
          <a:xfrm>
            <a:off x="401620" y="1413827"/>
            <a:ext cx="6567506" cy="276999"/>
          </a:xfrm>
          <a:prstGeom prst="rect">
            <a:avLst/>
          </a:prstGeom>
          <a:noFill/>
          <a:ln>
            <a:noFill/>
          </a:ln>
          <a:extLst/>
        </p:spPr>
        <p:txBody>
          <a:bodyPr>
            <a:no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a:latin typeface="+mj-lt"/>
              </a:rPr>
              <a:t>Five key points from President Trump’s address </a:t>
            </a:r>
          </a:p>
        </p:txBody>
      </p:sp>
      <p:sp>
        <p:nvSpPr>
          <p:cNvPr id="3" name="Title 2">
            <a:extLst>
              <a:ext uri="{FF2B5EF4-FFF2-40B4-BE49-F238E27FC236}">
                <a16:creationId xmlns:a16="http://schemas.microsoft.com/office/drawing/2014/main" id="{BC1FAB25-6FE7-6945-A25A-E011BF3AA5F1}"/>
              </a:ext>
            </a:extLst>
          </p:cNvPr>
          <p:cNvSpPr>
            <a:spLocks noGrp="1"/>
          </p:cNvSpPr>
          <p:nvPr>
            <p:ph type="title"/>
          </p:nvPr>
        </p:nvSpPr>
        <p:spPr/>
        <p:txBody>
          <a:bodyPr/>
          <a:lstStyle/>
          <a:p>
            <a:r>
              <a:rPr lang="en-US" dirty="0"/>
              <a:t>Key takeaways from the State of the Union</a:t>
            </a:r>
          </a:p>
        </p:txBody>
      </p:sp>
    </p:spTree>
    <p:extLst>
      <p:ext uri="{BB962C8B-B14F-4D97-AF65-F5344CB8AC3E}">
        <p14:creationId xmlns:p14="http://schemas.microsoft.com/office/powerpoint/2010/main" val="3502108117"/>
      </p:ext>
    </p:extLst>
  </p:cSld>
  <p:clrMapOvr>
    <a:masterClrMapping/>
  </p:clrMapOvr>
</p:sld>
</file>

<file path=ppt/theme/theme1.xml><?xml version="1.0" encoding="utf-8"?>
<a:theme xmlns:a="http://schemas.openxmlformats.org/drawingml/2006/main" name="Office Theme">
  <a:themeElements>
    <a:clrScheme name="edited nov3">
      <a:dk1>
        <a:srgbClr val="FFFFFF"/>
      </a:dk1>
      <a:lt1>
        <a:srgbClr val="000000"/>
      </a:lt1>
      <a:dk2>
        <a:srgbClr val="888888"/>
      </a:dk2>
      <a:lt2>
        <a:srgbClr val="CE6C00"/>
      </a:lt2>
      <a:accent1>
        <a:srgbClr val="8B724A"/>
      </a:accent1>
      <a:accent2>
        <a:srgbClr val="55527A"/>
      </a:accent2>
      <a:accent3>
        <a:srgbClr val="477367"/>
      </a:accent3>
      <a:accent4>
        <a:srgbClr val="734761"/>
      </a:accent4>
      <a:accent5>
        <a:srgbClr val="769DA3"/>
      </a:accent5>
      <a:accent6>
        <a:srgbClr val="8A806E"/>
      </a:accent6>
      <a:hlink>
        <a:srgbClr val="8A714A"/>
      </a:hlink>
      <a:folHlink>
        <a:srgbClr val="B0966B"/>
      </a:folHlink>
    </a:clrScheme>
    <a:fontScheme name="Custom 2">
      <a:majorFont>
        <a:latin typeface="Georgia"/>
        <a:ea typeface=""/>
        <a:cs typeface=""/>
      </a:majorFont>
      <a:minorFont>
        <a:latin typeface="Georgi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1831</TotalTime>
  <Words>633</Words>
  <Application>Microsoft Macintosh PowerPoint</Application>
  <PresentationFormat>On-screen Show (4:3)</PresentationFormat>
  <Paragraphs>63</Paragraphs>
  <Slides>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MS PGothic</vt:lpstr>
      <vt:lpstr>MS PGothic</vt:lpstr>
      <vt:lpstr>Arial</vt:lpstr>
      <vt:lpstr>Calibri</vt:lpstr>
      <vt:lpstr>Georgia</vt:lpstr>
      <vt:lpstr>Verdana</vt:lpstr>
      <vt:lpstr>Office Theme</vt:lpstr>
      <vt:lpstr>The State of the Union: history &amp; context</vt:lpstr>
      <vt:lpstr>Former President Bill Clinton holds the record for the longest State of the Union address</vt:lpstr>
      <vt:lpstr>Key takeaways from the State of the Union</vt:lpstr>
    </vt:vector>
  </TitlesOfParts>
  <Company>Atlantic Media</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Stublen, Daniel</dc:creator>
  <cp:lastModifiedBy>Microsoft Office User</cp:lastModifiedBy>
  <cp:revision>79</cp:revision>
  <dcterms:created xsi:type="dcterms:W3CDTF">2018-11-02T00:48:26Z</dcterms:created>
  <dcterms:modified xsi:type="dcterms:W3CDTF">2019-02-06T21:33:59Z</dcterms:modified>
</cp:coreProperties>
</file>