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294" r:id="rId4"/>
    <p:sldId id="293" r:id="rId5"/>
    <p:sldId id="295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7247"/>
    <a:srgbClr val="9491B5"/>
    <a:srgbClr val="E6B92D"/>
    <a:srgbClr val="A02C1C"/>
    <a:srgbClr val="284D81"/>
    <a:srgbClr val="A92122"/>
    <a:srgbClr val="C9DAEE"/>
    <a:srgbClr val="94B6DD"/>
    <a:srgbClr val="5E91CC"/>
    <a:srgbClr val="1E4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1141"/>
  </p:normalViewPr>
  <p:slideViewPr>
    <p:cSldViewPr snapToGrid="0">
      <p:cViewPr varScale="1">
        <p:scale>
          <a:sx n="100" d="100"/>
          <a:sy n="100" d="100"/>
        </p:scale>
        <p:origin x="1696" y="168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31469845500601E-2"/>
          <c:y val="0"/>
          <c:w val="0.96613706030899904"/>
          <c:h val="0.91436509433535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Deal value ($billion)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Sheet1!$B$2:$B$29</c:f>
              <c:strCache>
                <c:ptCount val="2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  <c:pt idx="20">
                  <c:v>Q1</c:v>
                </c:pt>
                <c:pt idx="21">
                  <c:v>Q2</c:v>
                </c:pt>
                <c:pt idx="22">
                  <c:v>Q3</c:v>
                </c:pt>
                <c:pt idx="23">
                  <c:v>Q4</c:v>
                </c:pt>
                <c:pt idx="24">
                  <c:v>Q1</c:v>
                </c:pt>
                <c:pt idx="25">
                  <c:v>Q2</c:v>
                </c:pt>
                <c:pt idx="26">
                  <c:v>Q3</c:v>
                </c:pt>
                <c:pt idx="27">
                  <c:v>Q4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10.199999999999999</c:v>
                </c:pt>
                <c:pt idx="1">
                  <c:v>24.3</c:v>
                </c:pt>
                <c:pt idx="2">
                  <c:v>4.7</c:v>
                </c:pt>
                <c:pt idx="3">
                  <c:v>9.1</c:v>
                </c:pt>
                <c:pt idx="4">
                  <c:v>5.5</c:v>
                </c:pt>
                <c:pt idx="5">
                  <c:v>22.8</c:v>
                </c:pt>
                <c:pt idx="6">
                  <c:v>29.3</c:v>
                </c:pt>
                <c:pt idx="7">
                  <c:v>22</c:v>
                </c:pt>
                <c:pt idx="8">
                  <c:v>41.2</c:v>
                </c:pt>
                <c:pt idx="9">
                  <c:v>50.8</c:v>
                </c:pt>
                <c:pt idx="10">
                  <c:v>31.2</c:v>
                </c:pt>
                <c:pt idx="11">
                  <c:v>96.1</c:v>
                </c:pt>
                <c:pt idx="12">
                  <c:v>70</c:v>
                </c:pt>
                <c:pt idx="13">
                  <c:v>27.4</c:v>
                </c:pt>
                <c:pt idx="14">
                  <c:v>62</c:v>
                </c:pt>
                <c:pt idx="15">
                  <c:v>29.5</c:v>
                </c:pt>
                <c:pt idx="16">
                  <c:v>44.6</c:v>
                </c:pt>
                <c:pt idx="17">
                  <c:v>22.7</c:v>
                </c:pt>
                <c:pt idx="18">
                  <c:v>30.9</c:v>
                </c:pt>
                <c:pt idx="19">
                  <c:v>8.9</c:v>
                </c:pt>
                <c:pt idx="20">
                  <c:v>40.300000000000011</c:v>
                </c:pt>
                <c:pt idx="21">
                  <c:v>9.1</c:v>
                </c:pt>
                <c:pt idx="22">
                  <c:v>19.899999999999999</c:v>
                </c:pt>
                <c:pt idx="23">
                  <c:v>9.7000000000000011</c:v>
                </c:pt>
                <c:pt idx="24">
                  <c:v>33.700000000000003</c:v>
                </c:pt>
                <c:pt idx="25">
                  <c:v>84.4</c:v>
                </c:pt>
                <c:pt idx="26">
                  <c:v>8.8000000000000007</c:v>
                </c:pt>
                <c:pt idx="27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47-3040-93A3-12806DB3F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32555848"/>
        <c:axId val="-2032563432"/>
      </c:barChart>
      <c:catAx>
        <c:axId val="-203255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-2032563432"/>
        <c:crosses val="autoZero"/>
        <c:auto val="1"/>
        <c:lblAlgn val="ctr"/>
        <c:lblOffset val="100"/>
        <c:noMultiLvlLbl val="0"/>
      </c:catAx>
      <c:valAx>
        <c:axId val="-2032563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32555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31469845500601E-2"/>
          <c:y val="9.1553141372107696E-2"/>
          <c:w val="0.96613706030899904"/>
          <c:h val="0.77581458227168598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Deal 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3426997368047198E-2"/>
                  <c:y val="7.419004784826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60-1E49-A59A-C1AE1D537FE7}"/>
                </c:ext>
              </c:extLst>
            </c:dLbl>
            <c:dLbl>
              <c:idx val="4"/>
              <c:layout>
                <c:manualLayout>
                  <c:x val="-2.1887772836638099E-2"/>
                  <c:y val="7.419004784826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60-1E49-A59A-C1AE1D537FE7}"/>
                </c:ext>
              </c:extLst>
            </c:dLbl>
            <c:dLbl>
              <c:idx val="19"/>
              <c:layout>
                <c:manualLayout>
                  <c:x val="-2.1887772836638199E-2"/>
                  <c:y val="6.7147829471850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0-1E49-A59A-C1AE1D537FE7}"/>
                </c:ext>
              </c:extLst>
            </c:dLbl>
            <c:dLbl>
              <c:idx val="21"/>
              <c:layout>
                <c:manualLayout>
                  <c:x val="-2.1887772836638199E-2"/>
                  <c:y val="6.2181679253014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0-1E49-A59A-C1AE1D537F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Sheet1!$B$2:$B$29</c:f>
              <c:strCache>
                <c:ptCount val="2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  <c:pt idx="20">
                  <c:v>Q1</c:v>
                </c:pt>
                <c:pt idx="21">
                  <c:v>Q2</c:v>
                </c:pt>
                <c:pt idx="22">
                  <c:v>Q3</c:v>
                </c:pt>
                <c:pt idx="23">
                  <c:v>Q4</c:v>
                </c:pt>
                <c:pt idx="24">
                  <c:v>Q1</c:v>
                </c:pt>
                <c:pt idx="25">
                  <c:v>Q2</c:v>
                </c:pt>
                <c:pt idx="26">
                  <c:v>Q3</c:v>
                </c:pt>
                <c:pt idx="27">
                  <c:v>Q4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51</c:v>
                </c:pt>
                <c:pt idx="1">
                  <c:v>47</c:v>
                </c:pt>
                <c:pt idx="2">
                  <c:v>41</c:v>
                </c:pt>
                <c:pt idx="3">
                  <c:v>81</c:v>
                </c:pt>
                <c:pt idx="4">
                  <c:v>43</c:v>
                </c:pt>
                <c:pt idx="5">
                  <c:v>54</c:v>
                </c:pt>
                <c:pt idx="6">
                  <c:v>64</c:v>
                </c:pt>
                <c:pt idx="7">
                  <c:v>65</c:v>
                </c:pt>
                <c:pt idx="8">
                  <c:v>52</c:v>
                </c:pt>
                <c:pt idx="9">
                  <c:v>64</c:v>
                </c:pt>
                <c:pt idx="10">
                  <c:v>55</c:v>
                </c:pt>
                <c:pt idx="11">
                  <c:v>58</c:v>
                </c:pt>
                <c:pt idx="12">
                  <c:v>74</c:v>
                </c:pt>
                <c:pt idx="13">
                  <c:v>77</c:v>
                </c:pt>
                <c:pt idx="14">
                  <c:v>71</c:v>
                </c:pt>
                <c:pt idx="15">
                  <c:v>68</c:v>
                </c:pt>
                <c:pt idx="16">
                  <c:v>61</c:v>
                </c:pt>
                <c:pt idx="17">
                  <c:v>46</c:v>
                </c:pt>
                <c:pt idx="18">
                  <c:v>54</c:v>
                </c:pt>
                <c:pt idx="19">
                  <c:v>44</c:v>
                </c:pt>
                <c:pt idx="20">
                  <c:v>65</c:v>
                </c:pt>
                <c:pt idx="21">
                  <c:v>31</c:v>
                </c:pt>
                <c:pt idx="22">
                  <c:v>40</c:v>
                </c:pt>
                <c:pt idx="23">
                  <c:v>47</c:v>
                </c:pt>
                <c:pt idx="24">
                  <c:v>42</c:v>
                </c:pt>
                <c:pt idx="25">
                  <c:v>41</c:v>
                </c:pt>
                <c:pt idx="26">
                  <c:v>45</c:v>
                </c:pt>
                <c:pt idx="27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60-1E49-A59A-C1AE1D537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5493976"/>
        <c:axId val="-2035491000"/>
      </c:lineChart>
      <c:catAx>
        <c:axId val="-2035493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35491000"/>
        <c:crosses val="autoZero"/>
        <c:auto val="1"/>
        <c:lblAlgn val="ctr"/>
        <c:lblOffset val="100"/>
        <c:noMultiLvlLbl val="0"/>
      </c:catAx>
      <c:valAx>
        <c:axId val="-2035491000"/>
        <c:scaling>
          <c:orientation val="minMax"/>
          <c:max val="85"/>
          <c:min val="30"/>
        </c:scaling>
        <c:delete val="1"/>
        <c:axPos val="l"/>
        <c:numFmt formatCode="General" sourceLinked="1"/>
        <c:majorTickMark val="out"/>
        <c:minorTickMark val="none"/>
        <c:tickLblPos val="nextTo"/>
        <c:crossAx val="-2035493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clinical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25</c:v>
                </c:pt>
                <c:pt idx="2">
                  <c:v>30</c:v>
                </c:pt>
                <c:pt idx="3">
                  <c:v>22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E-B647-BA8E-8ACEFA55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Phase 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3E-B647-BA8E-8ACEFA55D3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Phase 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21</c:v>
                </c:pt>
                <c:pt idx="1">
                  <c:v>27</c:v>
                </c:pt>
                <c:pt idx="2">
                  <c:v>29</c:v>
                </c:pt>
                <c:pt idx="3">
                  <c:v>23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3E-B647-BA8E-8ACEFA55D3C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Phase III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3E-B647-BA8E-8ACEFA55D3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46110792"/>
        <c:axId val="-2046116760"/>
      </c:barChart>
      <c:catAx>
        <c:axId val="-204611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-2046116760"/>
        <c:crosses val="autoZero"/>
        <c:auto val="1"/>
        <c:lblAlgn val="ctr"/>
        <c:lblOffset val="100"/>
        <c:noMultiLvlLbl val="0"/>
      </c:catAx>
      <c:valAx>
        <c:axId val="-2046116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46110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sales at risk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1F-9648-A7C4-890E61981EC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1F-9648-A7C4-890E61981E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81F-9648-A7C4-890E61981EC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81F-9648-A7C4-890E61981EC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81F-9648-A7C4-890E61981EC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81F-9648-A7C4-890E61981EC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181F-9648-A7C4-890E61981E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29</c:v>
                </c:pt>
                <c:pt idx="1">
                  <c:v>34</c:v>
                </c:pt>
                <c:pt idx="2">
                  <c:v>52</c:v>
                </c:pt>
                <c:pt idx="3">
                  <c:v>31</c:v>
                </c:pt>
                <c:pt idx="4">
                  <c:v>31</c:v>
                </c:pt>
                <c:pt idx="5">
                  <c:v>51</c:v>
                </c:pt>
                <c:pt idx="6">
                  <c:v>39</c:v>
                </c:pt>
                <c:pt idx="7">
                  <c:v>32</c:v>
                </c:pt>
                <c:pt idx="8">
                  <c:v>39</c:v>
                </c:pt>
                <c:pt idx="9">
                  <c:v>43</c:v>
                </c:pt>
                <c:pt idx="10">
                  <c:v>17</c:v>
                </c:pt>
                <c:pt idx="11">
                  <c:v>17</c:v>
                </c:pt>
                <c:pt idx="12">
                  <c:v>41</c:v>
                </c:pt>
                <c:pt idx="13">
                  <c:v>67</c:v>
                </c:pt>
                <c:pt idx="1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F-9648-A7C4-890E61981E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expected sales lost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81F-9648-A7C4-890E61981EC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81F-9648-A7C4-890E61981E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81F-9648-A7C4-890E61981EC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81F-9648-A7C4-890E61981EC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81F-9648-A7C4-890E61981EC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181F-9648-A7C4-890E61981EC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81F-9648-A7C4-890E61981E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13</c:v>
                </c:pt>
                <c:pt idx="1">
                  <c:v>20</c:v>
                </c:pt>
                <c:pt idx="2">
                  <c:v>37</c:v>
                </c:pt>
                <c:pt idx="3">
                  <c:v>24</c:v>
                </c:pt>
                <c:pt idx="4">
                  <c:v>20</c:v>
                </c:pt>
                <c:pt idx="5">
                  <c:v>16</c:v>
                </c:pt>
                <c:pt idx="6">
                  <c:v>16</c:v>
                </c:pt>
                <c:pt idx="7">
                  <c:v>29</c:v>
                </c:pt>
                <c:pt idx="8">
                  <c:v>26</c:v>
                </c:pt>
                <c:pt idx="9">
                  <c:v>23</c:v>
                </c:pt>
                <c:pt idx="10">
                  <c:v>19</c:v>
                </c:pt>
                <c:pt idx="11">
                  <c:v>15</c:v>
                </c:pt>
                <c:pt idx="12">
                  <c:v>15</c:v>
                </c:pt>
                <c:pt idx="13">
                  <c:v>22</c:v>
                </c:pt>
                <c:pt idx="1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F-9648-A7C4-890E61981E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71312696"/>
        <c:axId val="-2071309208"/>
      </c:barChart>
      <c:catAx>
        <c:axId val="-207131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-2071309208"/>
        <c:crosses val="autoZero"/>
        <c:auto val="1"/>
        <c:lblAlgn val="ctr"/>
        <c:lblOffset val="100"/>
        <c:noMultiLvlLbl val="0"/>
      </c:catAx>
      <c:valAx>
        <c:axId val="-2071309208"/>
        <c:scaling>
          <c:orientation val="minMax"/>
          <c:max val="70"/>
        </c:scaling>
        <c:delete val="1"/>
        <c:axPos val="l"/>
        <c:numFmt formatCode="General" sourceLinked="1"/>
        <c:majorTickMark val="none"/>
        <c:minorTickMark val="none"/>
        <c:tickLblPos val="nextTo"/>
        <c:crossAx val="-2071312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6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0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2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Primer: M&amp;As in pharma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+mj-lt"/>
                <a:ea typeface="MS PGothic" panose="020B0600070205080204" pitchFamily="34" charset="-128"/>
                <a:cs typeface="Georgia"/>
              </a:rPr>
              <a:t>An overview of the drivers of M&amp;A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January 29, 2019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+mj-lt"/>
                <a:ea typeface="MS PGothic" panose="020B0600070205080204" pitchFamily="34" charset="-128"/>
                <a:cs typeface="Georgia"/>
              </a:rPr>
              <a:t>Paige Wulff</a:t>
            </a: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35512" y="3042806"/>
            <a:ext cx="2553392" cy="2344077"/>
          </a:xfrm>
          <a:prstGeom prst="roundRect">
            <a:avLst>
              <a:gd name="adj" fmla="val 3257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McKinsey research shows that the share of revenues coming from innovations outside of Big Pharma has nearly doubled from 2001 to 2016.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Developing new drugs requires high investment, with a low probability of success. Late-stage trials also require the ability to navigate regulatory pathways.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3225347" y="3042805"/>
            <a:ext cx="2553392" cy="2344077"/>
          </a:xfrm>
          <a:prstGeom prst="roundRect">
            <a:avLst>
              <a:gd name="adj" fmla="val 2618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M&amp;As help pharma companies scale up and generate cost synergies that lead to financial and operational gains.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Companies with high margin spreads have the opportunity to capture synergies by acquiring companies with smaller portfolios.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6015182" y="3042805"/>
            <a:ext cx="2553392" cy="2344077"/>
          </a:xfrm>
          <a:prstGeom prst="roundRect">
            <a:avLst>
              <a:gd name="adj" fmla="val 3257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Companies can use M&amp;As to change the direction of their growth.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This may be driven by a shift in strategy, a desire to improve commercial success, or a need to get rid of assets from prior deals that no longer benefit their company.</a:t>
            </a:r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Paige Wulff | Slide last updated on: January 30, 2019</a:t>
            </a: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Roerich Bansal, et al., “What’s behind the pharmaceutical sector’s M&amp;A push,” McKinsey, October 2018.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A506BB-8CA4-A145-804B-E0482DE902B3}"/>
              </a:ext>
            </a:extLst>
          </p:cNvPr>
          <p:cNvSpPr txBox="1">
            <a:spLocks/>
          </p:cNvSpPr>
          <p:nvPr/>
        </p:nvSpPr>
        <p:spPr>
          <a:xfrm>
            <a:off x="1183815" y="2273707"/>
            <a:ext cx="1828800" cy="557784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>
                <a:latin typeface="+mj-lt"/>
              </a:rPr>
              <a:t>M&amp;A as an innovation source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9861BE-F330-754C-8632-5277B6AC9F05}"/>
              </a:ext>
            </a:extLst>
          </p:cNvPr>
          <p:cNvSpPr txBox="1">
            <a:spLocks/>
          </p:cNvSpPr>
          <p:nvPr/>
        </p:nvSpPr>
        <p:spPr>
          <a:xfrm>
            <a:off x="4006159" y="2273707"/>
            <a:ext cx="1828800" cy="557784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>
                <a:latin typeface="+mj-lt"/>
              </a:rPr>
              <a:t>M&amp;A to enhance synergies</a:t>
            </a:r>
            <a:endParaRPr lang="en-US" sz="1100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087EE0-FA6C-C942-AFAF-C9F6C2A777B8}"/>
              </a:ext>
            </a:extLst>
          </p:cNvPr>
          <p:cNvSpPr txBox="1">
            <a:spLocks/>
          </p:cNvSpPr>
          <p:nvPr/>
        </p:nvSpPr>
        <p:spPr>
          <a:xfrm>
            <a:off x="6763108" y="2273707"/>
            <a:ext cx="1828800" cy="557784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>
                <a:latin typeface="+mj-lt"/>
              </a:rPr>
              <a:t>M&amp;A to realign portfolios</a:t>
            </a:r>
            <a:endParaRPr lang="en-US" sz="1100" dirty="0">
              <a:latin typeface="+mj-lt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666190"/>
            <a:ext cx="6567506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Drivers of pharma M&amp;A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F7C903-9585-EB47-8EBB-0D89A36D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 mergers-and-acquisitions propel innovation, realign portfolios and enhance collaboration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EE73FA-1246-354E-9757-EC5B9CAF56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182" y="2138573"/>
            <a:ext cx="822960" cy="8229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6A2B21-F6FF-A640-BB14-E8AD6EDEE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47" y="2138573"/>
            <a:ext cx="822960" cy="8229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F44543-17EE-BD46-B375-5C764A0AA1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0" y="2141119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6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096000"/>
            <a:ext cx="8247721" cy="31581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Sources: Roerich Bansal, et al., “What’s behind the pharmaceutical sector’s M&amp;A push,” McKinsey, October 2018; Amy Brown and Edwin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Elmhirst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, “As takeover hopes build, 2018 provides a low bar to beat,” Vantage. January 9, 2019.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6583" y="2219249"/>
            <a:ext cx="3046430" cy="32607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Biggest M&amp;As announced in 2018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Tax reform in 2017 led to an increase in merger-and-acquisition activity in 2018</a:t>
            </a:r>
            <a:endParaRPr lang="en-US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BEF9E1-FF07-DB44-BA75-7BD371CCE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24887"/>
              </p:ext>
            </p:extLst>
          </p:nvPr>
        </p:nvGraphicFramePr>
        <p:xfrm>
          <a:off x="4953000" y="2638158"/>
          <a:ext cx="3413596" cy="251967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76696">
                  <a:extLst>
                    <a:ext uri="{9D8B030D-6E8A-4147-A177-3AD203B41FA5}">
                      <a16:colId xmlns:a16="http://schemas.microsoft.com/office/drawing/2014/main" val="457292007"/>
                    </a:ext>
                  </a:extLst>
                </a:gridCol>
                <a:gridCol w="1423174">
                  <a:extLst>
                    <a:ext uri="{9D8B030D-6E8A-4147-A177-3AD203B41FA5}">
                      <a16:colId xmlns:a16="http://schemas.microsoft.com/office/drawing/2014/main" val="1910286386"/>
                    </a:ext>
                  </a:extLst>
                </a:gridCol>
                <a:gridCol w="1013726">
                  <a:extLst>
                    <a:ext uri="{9D8B030D-6E8A-4147-A177-3AD203B41FA5}">
                      <a16:colId xmlns:a16="http://schemas.microsoft.com/office/drawing/2014/main" val="1705374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Acquirer 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>
                          <a:effectLst/>
                        </a:rPr>
                        <a:t>Target </a:t>
                      </a:r>
                      <a:endParaRPr lang="en-US" sz="1200">
                        <a:effectLst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Value ($billions)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55675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</a:rPr>
                        <a:t>Takeda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Shire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>
                          <a:effectLst/>
                        </a:rPr>
                        <a:t>$64.2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89331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</a:rPr>
                        <a:t>Sanofi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Bioverativ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>
                          <a:effectLst/>
                        </a:rPr>
                        <a:t>$11.6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93905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Celgene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</a:rPr>
                        <a:t>Juno Therapeutics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>
                          <a:effectLst/>
                        </a:rPr>
                        <a:t>$9.0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7609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Novartis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Avexis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>
                          <a:effectLst/>
                        </a:rPr>
                        <a:t>$8.7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422881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Celgene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Impact Biomedicines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>
                          <a:effectLst/>
                        </a:rPr>
                        <a:t>$7.0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974150869"/>
                  </a:ext>
                </a:extLst>
              </a:tr>
            </a:tbl>
          </a:graphicData>
        </a:graphic>
      </p:graphicFrame>
      <p:sp>
        <p:nvSpPr>
          <p:cNvPr id="9" name="Rectangle 14">
            <a:extLst>
              <a:ext uri="{FF2B5EF4-FFF2-40B4-BE49-F238E27FC236}">
                <a16:creationId xmlns:a16="http://schemas.microsoft.com/office/drawing/2014/main" id="{E0003BC0-8266-7447-884E-743D11B9D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613110"/>
            <a:ext cx="3894114" cy="4681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2017 tax reform drove M&amp;A activity in 2018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180BC8-26AE-124A-A1CF-D301D75E1579}"/>
              </a:ext>
            </a:extLst>
          </p:cNvPr>
          <p:cNvSpPr txBox="1"/>
          <p:nvPr/>
        </p:nvSpPr>
        <p:spPr>
          <a:xfrm>
            <a:off x="401620" y="1955086"/>
            <a:ext cx="4157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2017 tax reform may lead US-based pharmaceutical companies to divest more noncore assets from previous years.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After-tax proceeds from a divesture could increase by around 23% due to lower taxes on the seller.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first half of 2018 saw 212 deals worth more than $200 billion, up from 151 deals in the 2017 period.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200D659B-394A-1D42-95BE-4349E51E6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3759078"/>
            <a:ext cx="3408379" cy="53861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Changes in drug discovery sources may lead to more M&amp;A activity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1A8467-65A9-C54C-8F2A-795167311A21}"/>
              </a:ext>
            </a:extLst>
          </p:cNvPr>
          <p:cNvSpPr txBox="1"/>
          <p:nvPr/>
        </p:nvSpPr>
        <p:spPr>
          <a:xfrm>
            <a:off x="401620" y="4304218"/>
            <a:ext cx="4157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Because of drug discovery, pharmaceutical companies have shifted from conducing mostly in-house R&amp;D to driving innovation through external sourcing.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 2018, new drugs created by internal R&amp;D labs at global pharmaceutical companies accounted for only 22% of new drugs, while startup pharmaceutical and biotech companies made up for the remaining 78%.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EF627F9B-F6BC-724D-8288-ECAB3A845733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Paige Wulff | Slide last updated on: January 30, 2019</a:t>
            </a:r>
          </a:p>
        </p:txBody>
      </p:sp>
    </p:spTree>
    <p:extLst>
      <p:ext uri="{BB962C8B-B14F-4D97-AF65-F5344CB8AC3E}">
        <p14:creationId xmlns:p14="http://schemas.microsoft.com/office/powerpoint/2010/main" val="343435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Paige Wulff | Slide last updated on: January 29, 2019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Amy Brown and Edwin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Elmhirst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, “As takeover hopes build, 2018 provides a low bar to beat,” Vantage. January 9, 2019.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Pharma and biotech M&amp;A transactions announced each quarter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j-lt"/>
                <a:ea typeface="ＭＳ Ｐゴシック" charset="-128"/>
                <a:cs typeface="MS PGothic" charset="-128"/>
              </a:rPr>
              <a:t>Q2 of 2018 saw over $84.4 billion </a:t>
            </a:r>
            <a:r>
              <a:rPr lang="en-US" altLang="en-US" dirty="0">
                <a:ea typeface="ＭＳ Ｐゴシック" charset="-128"/>
                <a:cs typeface="MS PGothic" charset="-128"/>
              </a:rPr>
              <a:t>in pharma and biotech M&amp;A transactions</a:t>
            </a:r>
            <a:endParaRPr lang="en-US" dirty="0">
              <a:latin typeface="+mj-lt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485FC8F-4A83-B243-A50C-AD304642B2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994510"/>
              </p:ext>
            </p:extLst>
          </p:nvPr>
        </p:nvGraphicFramePr>
        <p:xfrm>
          <a:off x="401620" y="2563581"/>
          <a:ext cx="8250908" cy="3354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A367B10-CD5D-7F4F-9F1C-106389F708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6300542"/>
              </p:ext>
            </p:extLst>
          </p:nvPr>
        </p:nvGraphicFramePr>
        <p:xfrm>
          <a:off x="401620" y="1952152"/>
          <a:ext cx="8250908" cy="1803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Left Bracket 9">
            <a:extLst>
              <a:ext uri="{FF2B5EF4-FFF2-40B4-BE49-F238E27FC236}">
                <a16:creationId xmlns:a16="http://schemas.microsoft.com/office/drawing/2014/main" id="{30074B6F-BA00-554A-9873-98BC3F0FF924}"/>
              </a:ext>
            </a:extLst>
          </p:cNvPr>
          <p:cNvSpPr/>
          <p:nvPr/>
        </p:nvSpPr>
        <p:spPr>
          <a:xfrm rot="16200000">
            <a:off x="1075811" y="5443698"/>
            <a:ext cx="56555" cy="10412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BBA4FAE5-69D4-8A46-909B-30F9DDA6F4AB}"/>
              </a:ext>
            </a:extLst>
          </p:cNvPr>
          <p:cNvSpPr/>
          <p:nvPr/>
        </p:nvSpPr>
        <p:spPr>
          <a:xfrm rot="16200000">
            <a:off x="2214729" y="5443698"/>
            <a:ext cx="56555" cy="10412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>
            <a:extLst>
              <a:ext uri="{FF2B5EF4-FFF2-40B4-BE49-F238E27FC236}">
                <a16:creationId xmlns:a16="http://schemas.microsoft.com/office/drawing/2014/main" id="{D6D68943-FBF7-3143-AA15-6A0D01083750}"/>
              </a:ext>
            </a:extLst>
          </p:cNvPr>
          <p:cNvSpPr/>
          <p:nvPr/>
        </p:nvSpPr>
        <p:spPr>
          <a:xfrm rot="16200000">
            <a:off x="3353647" y="5443698"/>
            <a:ext cx="56555" cy="10412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>
            <a:extLst>
              <a:ext uri="{FF2B5EF4-FFF2-40B4-BE49-F238E27FC236}">
                <a16:creationId xmlns:a16="http://schemas.microsoft.com/office/drawing/2014/main" id="{BCC65C43-0CD3-2A4B-9A3C-821DE86FDCD1}"/>
              </a:ext>
            </a:extLst>
          </p:cNvPr>
          <p:cNvSpPr/>
          <p:nvPr/>
        </p:nvSpPr>
        <p:spPr>
          <a:xfrm rot="16200000">
            <a:off x="4492565" y="5443698"/>
            <a:ext cx="56555" cy="10412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31035E76-5AE3-2A4E-AB05-29CD5DC37FE9}"/>
              </a:ext>
            </a:extLst>
          </p:cNvPr>
          <p:cNvSpPr/>
          <p:nvPr/>
        </p:nvSpPr>
        <p:spPr>
          <a:xfrm rot="16200000">
            <a:off x="5631483" y="5443697"/>
            <a:ext cx="56555" cy="10412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0DDF79E0-17B4-A646-9710-2E14F5C9F6CC}"/>
              </a:ext>
            </a:extLst>
          </p:cNvPr>
          <p:cNvSpPr/>
          <p:nvPr/>
        </p:nvSpPr>
        <p:spPr>
          <a:xfrm rot="16200000">
            <a:off x="6770401" y="5443697"/>
            <a:ext cx="56555" cy="10412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78E20FF4-6A45-3048-8B64-AE77E731D956}"/>
              </a:ext>
            </a:extLst>
          </p:cNvPr>
          <p:cNvSpPr/>
          <p:nvPr/>
        </p:nvSpPr>
        <p:spPr>
          <a:xfrm rot="16200000">
            <a:off x="7909318" y="5443696"/>
            <a:ext cx="56555" cy="10412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AF48B0-A4E4-BA45-8AD8-1A5E97CBA041}"/>
              </a:ext>
            </a:extLst>
          </p:cNvPr>
          <p:cNvSpPr txBox="1"/>
          <p:nvPr/>
        </p:nvSpPr>
        <p:spPr>
          <a:xfrm>
            <a:off x="583484" y="6049731"/>
            <a:ext cx="1041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DB3383-84B9-2940-AB56-22E7D277E57F}"/>
              </a:ext>
            </a:extLst>
          </p:cNvPr>
          <p:cNvSpPr txBox="1"/>
          <p:nvPr/>
        </p:nvSpPr>
        <p:spPr>
          <a:xfrm>
            <a:off x="1722401" y="6049731"/>
            <a:ext cx="1041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A96FAF-F666-744E-BA5C-5D80828E0EC3}"/>
              </a:ext>
            </a:extLst>
          </p:cNvPr>
          <p:cNvSpPr txBox="1"/>
          <p:nvPr/>
        </p:nvSpPr>
        <p:spPr>
          <a:xfrm>
            <a:off x="2861321" y="6049731"/>
            <a:ext cx="1041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4F9352-677C-3044-B964-6EB946530627}"/>
              </a:ext>
            </a:extLst>
          </p:cNvPr>
          <p:cNvSpPr txBox="1"/>
          <p:nvPr/>
        </p:nvSpPr>
        <p:spPr>
          <a:xfrm>
            <a:off x="4000238" y="6049731"/>
            <a:ext cx="1041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B962C5-7F32-8342-A294-8C73F28F4DB4}"/>
              </a:ext>
            </a:extLst>
          </p:cNvPr>
          <p:cNvSpPr txBox="1"/>
          <p:nvPr/>
        </p:nvSpPr>
        <p:spPr>
          <a:xfrm>
            <a:off x="5139155" y="6049731"/>
            <a:ext cx="1041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B6F8A7-EDD8-B248-BE0A-09B411B16291}"/>
              </a:ext>
            </a:extLst>
          </p:cNvPr>
          <p:cNvSpPr txBox="1"/>
          <p:nvPr/>
        </p:nvSpPr>
        <p:spPr>
          <a:xfrm>
            <a:off x="6278075" y="6049731"/>
            <a:ext cx="1041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AC8075-E23D-F14A-893D-9E60FE9A0A6C}"/>
              </a:ext>
            </a:extLst>
          </p:cNvPr>
          <p:cNvSpPr txBox="1"/>
          <p:nvPr/>
        </p:nvSpPr>
        <p:spPr>
          <a:xfrm>
            <a:off x="7416992" y="6049731"/>
            <a:ext cx="1041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</a:p>
        </p:txBody>
      </p:sp>
      <p:sp>
        <p:nvSpPr>
          <p:cNvPr id="27" name="TextBox 13">
            <a:extLst>
              <a:ext uri="{FF2B5EF4-FFF2-40B4-BE49-F238E27FC236}">
                <a16:creationId xmlns:a16="http://schemas.microsoft.com/office/drawing/2014/main" id="{B1B743DB-613C-4A44-B231-1AE46F1C0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19" y="1672613"/>
            <a:ext cx="35009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Total deal value ($billions)   </a:t>
            </a:r>
            <a:r>
              <a:rPr lang="en-US" altLang="en-US" sz="1000" b="1" dirty="0">
                <a:solidFill>
                  <a:schemeClr val="accent1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Number of deals</a:t>
            </a:r>
          </a:p>
        </p:txBody>
      </p:sp>
    </p:spTree>
    <p:extLst>
      <p:ext uri="{BB962C8B-B14F-4D97-AF65-F5344CB8AC3E}">
        <p14:creationId xmlns:p14="http://schemas.microsoft.com/office/powerpoint/2010/main" val="331820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Amy Brown and Edwin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Elmhirst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, “Following the M&amp;A money, by phase and therapy area,” Vantage, January 29, 2019.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Number of clinical-stage buyouts by most advanced asset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j-lt"/>
                <a:ea typeface="ＭＳ Ｐゴシック" charset="-128"/>
                <a:cs typeface="MS PGothic" charset="-128"/>
              </a:rPr>
              <a:t>Pre-clinical and phase II-stage drug trials are the most frequently bought out</a:t>
            </a:r>
            <a:endParaRPr lang="en-US" dirty="0">
              <a:latin typeface="+mj-lt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95A4E4E7-54AC-CF4E-93EC-D16A064EB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19" y="1672613"/>
            <a:ext cx="6875481" cy="2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chemeClr val="accent2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Pre-clinical   </a:t>
            </a:r>
            <a:r>
              <a:rPr lang="en-US" altLang="en-US" sz="10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Phase I   </a:t>
            </a: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Phase II   </a:t>
            </a:r>
            <a:r>
              <a:rPr lang="en-US" altLang="en-US" sz="1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Phase III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412F51F-132F-144E-A9CD-8427FDE759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011723"/>
              </p:ext>
            </p:extLst>
          </p:nvPr>
        </p:nvGraphicFramePr>
        <p:xfrm>
          <a:off x="433564" y="1900716"/>
          <a:ext cx="821896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8655D8C3-F896-8846-B57E-60FC22C29157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Paige Wulff | Slide last updated on: January 30, 2019</a:t>
            </a:r>
          </a:p>
        </p:txBody>
      </p:sp>
    </p:spTree>
    <p:extLst>
      <p:ext uri="{BB962C8B-B14F-4D97-AF65-F5344CB8AC3E}">
        <p14:creationId xmlns:p14="http://schemas.microsoft.com/office/powerpoint/2010/main" val="241077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2450" y="2581275"/>
            <a:ext cx="4219575" cy="26479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422335C-15CF-0442-8312-D655C5BFE4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5167091"/>
              </p:ext>
            </p:extLst>
          </p:nvPr>
        </p:nvGraphicFramePr>
        <p:xfrm>
          <a:off x="401620" y="1891614"/>
          <a:ext cx="8250908" cy="366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“World Preview 2018, Outlook to 2014,”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EvaluatePharma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, June 2018.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Worldwide sales at risk from patent expiration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j-lt"/>
                <a:ea typeface="ＭＳ Ｐゴシック" charset="-128"/>
                <a:cs typeface="MS PGothic" charset="-128"/>
              </a:rPr>
              <a:t>$251 billion of sales are at risk between 2018 and 2024 due to expiring patents </a:t>
            </a:r>
            <a:endParaRPr lang="en-US" dirty="0">
              <a:latin typeface="+mj-lt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873810E-3605-D44E-A046-29B99FA09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19" y="1672613"/>
            <a:ext cx="6875481" cy="2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8E7247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Total sales at risk   </a:t>
            </a:r>
            <a:r>
              <a:rPr lang="en-US" altLang="en-US" sz="10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Expected sales lost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E8495A-B765-BE44-A98D-98FDBFEABAFE}"/>
              </a:ext>
            </a:extLst>
          </p:cNvPr>
          <p:cNvSpPr txBox="1"/>
          <p:nvPr/>
        </p:nvSpPr>
        <p:spPr>
          <a:xfrm>
            <a:off x="401619" y="5621594"/>
            <a:ext cx="825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Pharmaceutical companies use M&amp;As to acquire new drugs and account for inevitable declines in revenue when patents on brand-name drugs expire and generic competition is introduced into the market. </a:t>
            </a: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3544519C-B50D-DE4D-B0A3-8BCEF4D7A2E8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Paige Wulff | Slide last updated on: January 30, 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450" y="2590800"/>
            <a:ext cx="952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Confirmed</a:t>
            </a:r>
          </a:p>
          <a:p>
            <a:r>
              <a:rPr lang="en-US" sz="1100" dirty="0"/>
              <a:t>losses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2025" y="2581275"/>
            <a:ext cx="952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Predicted losses</a:t>
            </a:r>
          </a:p>
        </p:txBody>
      </p:sp>
    </p:spTree>
    <p:extLst>
      <p:ext uri="{BB962C8B-B14F-4D97-AF65-F5344CB8AC3E}">
        <p14:creationId xmlns:p14="http://schemas.microsoft.com/office/powerpoint/2010/main" val="400953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3267</TotalTime>
  <Words>751</Words>
  <Application>Microsoft Macintosh PowerPoint</Application>
  <PresentationFormat>On-screen Show (4:3)</PresentationFormat>
  <Paragraphs>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Primer: M&amp;As in pharma </vt:lpstr>
      <vt:lpstr>Pharma mergers-and-acquisitions propel innovation, realign portfolios and enhance collaboration</vt:lpstr>
      <vt:lpstr>Tax reform in 2017 led to an increase in merger-and-acquisition activity in 2018</vt:lpstr>
      <vt:lpstr>Q2 of 2018 saw over $84.4 billion in pharma and biotech M&amp;A transactions</vt:lpstr>
      <vt:lpstr>Pre-clinical and phase II-stage drug trials are the most frequently bought out</vt:lpstr>
      <vt:lpstr>$251 billion of sales are at risk between 2018 and 2024 due to expiring patents </vt:lpstr>
    </vt:vector>
  </TitlesOfParts>
  <Company>Atlantic Media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Microsoft Office User</cp:lastModifiedBy>
  <cp:revision>102</cp:revision>
  <dcterms:created xsi:type="dcterms:W3CDTF">2018-11-02T00:48:26Z</dcterms:created>
  <dcterms:modified xsi:type="dcterms:W3CDTF">2019-01-31T14:40:25Z</dcterms:modified>
</cp:coreProperties>
</file>