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9.xml" ContentType="application/vnd.openxmlformats-officedocument.themeOverride+xml"/>
  <Override PartName="/ppt/charts/chart14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1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2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3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5" r:id="rId3"/>
    <p:sldId id="266" r:id="rId4"/>
    <p:sldId id="268" r:id="rId5"/>
    <p:sldId id="299" r:id="rId6"/>
    <p:sldId id="296" r:id="rId7"/>
    <p:sldId id="298" r:id="rId8"/>
    <p:sldId id="300" r:id="rId9"/>
    <p:sldId id="270" r:id="rId10"/>
    <p:sldId id="272" r:id="rId11"/>
    <p:sldId id="269" r:id="rId12"/>
    <p:sldId id="274" r:id="rId13"/>
    <p:sldId id="267" r:id="rId14"/>
    <p:sldId id="301" r:id="rId15"/>
    <p:sldId id="291" r:id="rId16"/>
    <p:sldId id="292" r:id="rId17"/>
    <p:sldId id="302" r:id="rId18"/>
    <p:sldId id="278" r:id="rId19"/>
    <p:sldId id="303" r:id="rId20"/>
    <p:sldId id="293" r:id="rId21"/>
    <p:sldId id="294" r:id="rId22"/>
    <p:sldId id="295" r:id="rId23"/>
    <p:sldId id="304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12" userDrawn="1">
          <p15:clr>
            <a:srgbClr val="A4A3A4"/>
          </p15:clr>
        </p15:guide>
        <p15:guide id="2" pos="312" userDrawn="1">
          <p15:clr>
            <a:srgbClr val="A4A3A4"/>
          </p15:clr>
        </p15:guide>
        <p15:guide id="3" orient="horz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724A"/>
    <a:srgbClr val="DFDEE5"/>
    <a:srgbClr val="F1F1F1"/>
    <a:srgbClr val="CECDD9"/>
    <a:srgbClr val="BCBBCC"/>
    <a:srgbClr val="ACABC0"/>
    <a:srgbClr val="9D9BB3"/>
    <a:srgbClr val="7E7C9A"/>
    <a:srgbClr val="403E5C"/>
    <a:srgbClr val="949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72" y="54"/>
      </p:cViewPr>
      <p:guideLst>
        <p:guide orient="horz" pos="1512"/>
        <p:guide pos="312"/>
        <p:guide orient="horz" pos="30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2771966499822"/>
          <c:y val="0.18398320179264452"/>
          <c:w val="0.67887453763483629"/>
          <c:h val="0.6774799032640546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79-4588-AA7D-E30AFC26B0D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79-4588-AA7D-E30AFC26B0D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79-4588-AA7D-E30AFC26B0D4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79-4588-AA7D-E30AFC26B0D4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A79-4588-AA7D-E30AFC26B0D4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A79-4588-AA7D-E30AFC26B0D4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A79-4588-AA7D-E30AFC26B0D4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A79-4588-AA7D-E30AFC26B0D4}"/>
              </c:ext>
            </c:extLst>
          </c:dPt>
          <c:dLbls>
            <c:dLbl>
              <c:idx val="0"/>
              <c:layout>
                <c:manualLayout>
                  <c:x val="-3.3236380804132111E-2"/>
                  <c:y val="1.99008613259928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A79-4588-AA7D-E30AFC26B0D4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68893B-714D-4994-ABB6-001123BF7450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,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  <a:p>
                    <a:pPr>
                      <a:defRPr sz="1000">
                        <a:solidFill>
                          <a:schemeClr val="bg1"/>
                        </a:solidFill>
                      </a:defRPr>
                    </a:pPr>
                    <a:fld id="{4B5F4199-810C-4F80-8868-1360C832DE29}" type="VALU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A79-4588-AA7D-E30AFC26B0D4}"/>
                </c:ext>
              </c:extLst>
            </c:dLbl>
            <c:dLbl>
              <c:idx val="2"/>
              <c:layout>
                <c:manualLayout>
                  <c:x val="-6.6472761608263979E-3"/>
                  <c:y val="-3.0403742465861616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CCCE93-91AF-4A34-A25E-EFBA2087B8EA}" type="CATEGORYNAME">
                      <a:rPr lang="en-US" sz="1000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000" baseline="0">
                        <a:solidFill>
                          <a:schemeClr val="bg1"/>
                        </a:solidFill>
                      </a:rPr>
                      <a:t>,</a:t>
                    </a:r>
                  </a:p>
                  <a:p>
                    <a:pPr>
                      <a:defRPr sz="1000">
                        <a:solidFill>
                          <a:schemeClr val="bg1"/>
                        </a:solidFill>
                      </a:defRPr>
                    </a:pPr>
                    <a:r>
                      <a:rPr lang="en-US" sz="1000" baseline="0">
                        <a:solidFill>
                          <a:schemeClr val="bg1"/>
                        </a:solidFill>
                      </a:rPr>
                      <a:t> </a:t>
                    </a:r>
                    <a:fld id="{2EE2CB84-867B-4189-858D-AFCA17CAA19D}" type="VALUE">
                      <a:rPr lang="en-US" sz="1000" baseline="0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sz="1000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A79-4588-AA7D-E30AFC26B0D4}"/>
                </c:ext>
              </c:extLst>
            </c:dLbl>
            <c:dLbl>
              <c:idx val="3"/>
              <c:layout>
                <c:manualLayout>
                  <c:x val="-6.8134580648470583E-2"/>
                  <c:y val="-0.167498785577360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06816022761948"/>
                      <c:h val="9.49271085249857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A79-4588-AA7D-E30AFC26B0D4}"/>
                </c:ext>
              </c:extLst>
            </c:dLbl>
            <c:dLbl>
              <c:idx val="4"/>
              <c:layout>
                <c:manualLayout>
                  <c:x val="0.14624007553818064"/>
                  <c:y val="-0.1492564599449461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A79-4588-AA7D-E30AFC26B0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African American</c:v>
                </c:pt>
                <c:pt idx="2">
                  <c:v>Hispanic</c:v>
                </c:pt>
                <c:pt idx="3">
                  <c:v>Asian/Pacific Islander</c:v>
                </c:pt>
                <c:pt idx="4">
                  <c:v>Native American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327</c:v>
                </c:pt>
                <c:pt idx="1">
                  <c:v>52</c:v>
                </c:pt>
                <c:pt idx="2">
                  <c:v>42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A79-4588-AA7D-E30AFC26B0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Representatives</c:v>
                </c:pt>
              </c:strCache>
            </c:strRef>
          </c:tx>
          <c:spPr>
            <a:ln w="28575" cap="rnd">
              <a:solidFill>
                <a:srgbClr val="ADC4C8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65th</c:v>
                </c:pt>
                <c:pt idx="1">
                  <c:v>66th</c:v>
                </c:pt>
                <c:pt idx="2">
                  <c:v>67th</c:v>
                </c:pt>
                <c:pt idx="3">
                  <c:v>68th</c:v>
                </c:pt>
                <c:pt idx="4">
                  <c:v>69th</c:v>
                </c:pt>
                <c:pt idx="5">
                  <c:v>70th</c:v>
                </c:pt>
                <c:pt idx="6">
                  <c:v>71st</c:v>
                </c:pt>
                <c:pt idx="7">
                  <c:v>72nd</c:v>
                </c:pt>
                <c:pt idx="8">
                  <c:v>73rd</c:v>
                </c:pt>
                <c:pt idx="9">
                  <c:v>74th</c:v>
                </c:pt>
                <c:pt idx="10">
                  <c:v>75th</c:v>
                </c:pt>
                <c:pt idx="11">
                  <c:v>76th</c:v>
                </c:pt>
                <c:pt idx="12">
                  <c:v>77th</c:v>
                </c:pt>
                <c:pt idx="13">
                  <c:v>78th</c:v>
                </c:pt>
                <c:pt idx="14">
                  <c:v>79th</c:v>
                </c:pt>
                <c:pt idx="15">
                  <c:v>80th</c:v>
                </c:pt>
                <c:pt idx="16">
                  <c:v>81st</c:v>
                </c:pt>
                <c:pt idx="17">
                  <c:v>82nd</c:v>
                </c:pt>
                <c:pt idx="18">
                  <c:v>83rd</c:v>
                </c:pt>
                <c:pt idx="19">
                  <c:v>84th</c:v>
                </c:pt>
                <c:pt idx="20">
                  <c:v>85th</c:v>
                </c:pt>
                <c:pt idx="21">
                  <c:v>86th</c:v>
                </c:pt>
                <c:pt idx="22">
                  <c:v>87th</c:v>
                </c:pt>
                <c:pt idx="23">
                  <c:v>88th</c:v>
                </c:pt>
                <c:pt idx="24">
                  <c:v>89th</c:v>
                </c:pt>
                <c:pt idx="25">
                  <c:v>90th</c:v>
                </c:pt>
                <c:pt idx="26">
                  <c:v>91st</c:v>
                </c:pt>
                <c:pt idx="27">
                  <c:v>92nd</c:v>
                </c:pt>
                <c:pt idx="28">
                  <c:v>93rd</c:v>
                </c:pt>
                <c:pt idx="29">
                  <c:v>94th</c:v>
                </c:pt>
                <c:pt idx="30">
                  <c:v>95th</c:v>
                </c:pt>
                <c:pt idx="31">
                  <c:v>96th</c:v>
                </c:pt>
                <c:pt idx="32">
                  <c:v>97th</c:v>
                </c:pt>
                <c:pt idx="33">
                  <c:v>98th</c:v>
                </c:pt>
                <c:pt idx="34">
                  <c:v>99th</c:v>
                </c:pt>
                <c:pt idx="35">
                  <c:v>100th</c:v>
                </c:pt>
                <c:pt idx="36">
                  <c:v>101st</c:v>
                </c:pt>
                <c:pt idx="37">
                  <c:v>102nd</c:v>
                </c:pt>
                <c:pt idx="38">
                  <c:v>103rd</c:v>
                </c:pt>
                <c:pt idx="39">
                  <c:v>104th</c:v>
                </c:pt>
                <c:pt idx="40">
                  <c:v>105th</c:v>
                </c:pt>
                <c:pt idx="41">
                  <c:v>106th</c:v>
                </c:pt>
                <c:pt idx="42">
                  <c:v>107th</c:v>
                </c:pt>
                <c:pt idx="43">
                  <c:v>108th</c:v>
                </c:pt>
                <c:pt idx="44">
                  <c:v>109th</c:v>
                </c:pt>
                <c:pt idx="45">
                  <c:v>110th</c:v>
                </c:pt>
                <c:pt idx="46">
                  <c:v>111th</c:v>
                </c:pt>
                <c:pt idx="47">
                  <c:v>112th</c:v>
                </c:pt>
                <c:pt idx="48">
                  <c:v>113th</c:v>
                </c:pt>
                <c:pt idx="49">
                  <c:v>114th</c:v>
                </c:pt>
                <c:pt idx="50">
                  <c:v>115th</c:v>
                </c:pt>
                <c:pt idx="51">
                  <c:v>116th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9</c:v>
                </c:pt>
                <c:pt idx="7">
                  <c:v>7</c:v>
                </c:pt>
                <c:pt idx="8">
                  <c:v>7</c:v>
                </c:pt>
                <c:pt idx="9">
                  <c:v>6</c:v>
                </c:pt>
                <c:pt idx="10">
                  <c:v>6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11</c:v>
                </c:pt>
                <c:pt idx="15">
                  <c:v>7</c:v>
                </c:pt>
                <c:pt idx="16">
                  <c:v>9</c:v>
                </c:pt>
                <c:pt idx="17">
                  <c:v>10</c:v>
                </c:pt>
                <c:pt idx="18">
                  <c:v>12</c:v>
                </c:pt>
                <c:pt idx="19">
                  <c:v>17</c:v>
                </c:pt>
                <c:pt idx="20">
                  <c:v>15</c:v>
                </c:pt>
                <c:pt idx="21">
                  <c:v>17</c:v>
                </c:pt>
                <c:pt idx="22">
                  <c:v>18</c:v>
                </c:pt>
                <c:pt idx="23">
                  <c:v>12</c:v>
                </c:pt>
                <c:pt idx="24">
                  <c:v>11</c:v>
                </c:pt>
                <c:pt idx="25">
                  <c:v>11</c:v>
                </c:pt>
                <c:pt idx="26">
                  <c:v>10</c:v>
                </c:pt>
                <c:pt idx="27">
                  <c:v>13</c:v>
                </c:pt>
                <c:pt idx="28">
                  <c:v>19</c:v>
                </c:pt>
                <c:pt idx="29">
                  <c:v>18</c:v>
                </c:pt>
                <c:pt idx="30">
                  <c:v>16</c:v>
                </c:pt>
                <c:pt idx="31">
                  <c:v>21</c:v>
                </c:pt>
                <c:pt idx="32">
                  <c:v>22</c:v>
                </c:pt>
                <c:pt idx="33">
                  <c:v>23</c:v>
                </c:pt>
                <c:pt idx="34">
                  <c:v>23</c:v>
                </c:pt>
                <c:pt idx="35">
                  <c:v>24</c:v>
                </c:pt>
                <c:pt idx="36">
                  <c:v>29</c:v>
                </c:pt>
                <c:pt idx="37">
                  <c:v>30</c:v>
                </c:pt>
                <c:pt idx="38">
                  <c:v>48</c:v>
                </c:pt>
                <c:pt idx="39">
                  <c:v>50</c:v>
                </c:pt>
                <c:pt idx="40">
                  <c:v>57</c:v>
                </c:pt>
                <c:pt idx="41">
                  <c:v>58</c:v>
                </c:pt>
                <c:pt idx="42">
                  <c:v>62</c:v>
                </c:pt>
                <c:pt idx="43">
                  <c:v>63</c:v>
                </c:pt>
                <c:pt idx="44">
                  <c:v>71</c:v>
                </c:pt>
                <c:pt idx="45">
                  <c:v>79</c:v>
                </c:pt>
                <c:pt idx="46">
                  <c:v>79</c:v>
                </c:pt>
                <c:pt idx="47">
                  <c:v>79</c:v>
                </c:pt>
                <c:pt idx="48">
                  <c:v>84</c:v>
                </c:pt>
                <c:pt idx="49">
                  <c:v>89</c:v>
                </c:pt>
                <c:pt idx="50">
                  <c:v>90</c:v>
                </c:pt>
                <c:pt idx="51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F6-4ABE-8286-A86C45103B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Senator </c:v>
                </c:pt>
              </c:strCache>
            </c:strRef>
          </c:tx>
          <c:spPr>
            <a:ln w="28575" cap="rnd">
              <a:solidFill>
                <a:srgbClr val="55797E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65th</c:v>
                </c:pt>
                <c:pt idx="1">
                  <c:v>66th</c:v>
                </c:pt>
                <c:pt idx="2">
                  <c:v>67th</c:v>
                </c:pt>
                <c:pt idx="3">
                  <c:v>68th</c:v>
                </c:pt>
                <c:pt idx="4">
                  <c:v>69th</c:v>
                </c:pt>
                <c:pt idx="5">
                  <c:v>70th</c:v>
                </c:pt>
                <c:pt idx="6">
                  <c:v>71st</c:v>
                </c:pt>
                <c:pt idx="7">
                  <c:v>72nd</c:v>
                </c:pt>
                <c:pt idx="8">
                  <c:v>73rd</c:v>
                </c:pt>
                <c:pt idx="9">
                  <c:v>74th</c:v>
                </c:pt>
                <c:pt idx="10">
                  <c:v>75th</c:v>
                </c:pt>
                <c:pt idx="11">
                  <c:v>76th</c:v>
                </c:pt>
                <c:pt idx="12">
                  <c:v>77th</c:v>
                </c:pt>
                <c:pt idx="13">
                  <c:v>78th</c:v>
                </c:pt>
                <c:pt idx="14">
                  <c:v>79th</c:v>
                </c:pt>
                <c:pt idx="15">
                  <c:v>80th</c:v>
                </c:pt>
                <c:pt idx="16">
                  <c:v>81st</c:v>
                </c:pt>
                <c:pt idx="17">
                  <c:v>82nd</c:v>
                </c:pt>
                <c:pt idx="18">
                  <c:v>83rd</c:v>
                </c:pt>
                <c:pt idx="19">
                  <c:v>84th</c:v>
                </c:pt>
                <c:pt idx="20">
                  <c:v>85th</c:v>
                </c:pt>
                <c:pt idx="21">
                  <c:v>86th</c:v>
                </c:pt>
                <c:pt idx="22">
                  <c:v>87th</c:v>
                </c:pt>
                <c:pt idx="23">
                  <c:v>88th</c:v>
                </c:pt>
                <c:pt idx="24">
                  <c:v>89th</c:v>
                </c:pt>
                <c:pt idx="25">
                  <c:v>90th</c:v>
                </c:pt>
                <c:pt idx="26">
                  <c:v>91st</c:v>
                </c:pt>
                <c:pt idx="27">
                  <c:v>92nd</c:v>
                </c:pt>
                <c:pt idx="28">
                  <c:v>93rd</c:v>
                </c:pt>
                <c:pt idx="29">
                  <c:v>94th</c:v>
                </c:pt>
                <c:pt idx="30">
                  <c:v>95th</c:v>
                </c:pt>
                <c:pt idx="31">
                  <c:v>96th</c:v>
                </c:pt>
                <c:pt idx="32">
                  <c:v>97th</c:v>
                </c:pt>
                <c:pt idx="33">
                  <c:v>98th</c:v>
                </c:pt>
                <c:pt idx="34">
                  <c:v>99th</c:v>
                </c:pt>
                <c:pt idx="35">
                  <c:v>100th</c:v>
                </c:pt>
                <c:pt idx="36">
                  <c:v>101st</c:v>
                </c:pt>
                <c:pt idx="37">
                  <c:v>102nd</c:v>
                </c:pt>
                <c:pt idx="38">
                  <c:v>103rd</c:v>
                </c:pt>
                <c:pt idx="39">
                  <c:v>104th</c:v>
                </c:pt>
                <c:pt idx="40">
                  <c:v>105th</c:v>
                </c:pt>
                <c:pt idx="41">
                  <c:v>106th</c:v>
                </c:pt>
                <c:pt idx="42">
                  <c:v>107th</c:v>
                </c:pt>
                <c:pt idx="43">
                  <c:v>108th</c:v>
                </c:pt>
                <c:pt idx="44">
                  <c:v>109th</c:v>
                </c:pt>
                <c:pt idx="45">
                  <c:v>110th</c:v>
                </c:pt>
                <c:pt idx="46">
                  <c:v>111th</c:v>
                </c:pt>
                <c:pt idx="47">
                  <c:v>112th</c:v>
                </c:pt>
                <c:pt idx="48">
                  <c:v>113th</c:v>
                </c:pt>
                <c:pt idx="49">
                  <c:v>114th</c:v>
                </c:pt>
                <c:pt idx="50">
                  <c:v>115th</c:v>
                </c:pt>
                <c:pt idx="51">
                  <c:v>116th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3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2</c:v>
                </c:pt>
                <c:pt idx="28">
                  <c:v>0</c:v>
                </c:pt>
                <c:pt idx="29">
                  <c:v>3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4</c:v>
                </c:pt>
                <c:pt idx="38">
                  <c:v>7</c:v>
                </c:pt>
                <c:pt idx="39">
                  <c:v>9</c:v>
                </c:pt>
                <c:pt idx="40">
                  <c:v>9</c:v>
                </c:pt>
                <c:pt idx="41">
                  <c:v>9</c:v>
                </c:pt>
                <c:pt idx="42">
                  <c:v>14</c:v>
                </c:pt>
                <c:pt idx="43">
                  <c:v>14</c:v>
                </c:pt>
                <c:pt idx="44">
                  <c:v>14</c:v>
                </c:pt>
                <c:pt idx="45">
                  <c:v>16</c:v>
                </c:pt>
                <c:pt idx="46">
                  <c:v>17</c:v>
                </c:pt>
                <c:pt idx="47">
                  <c:v>17</c:v>
                </c:pt>
                <c:pt idx="48">
                  <c:v>20</c:v>
                </c:pt>
                <c:pt idx="49">
                  <c:v>20</c:v>
                </c:pt>
                <c:pt idx="50">
                  <c:v>23</c:v>
                </c:pt>
                <c:pt idx="51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F6-4ABE-8286-A86C45103B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congresswomen </c:v>
                </c:pt>
              </c:strCache>
            </c:strRef>
          </c:tx>
          <c:spPr>
            <a:ln w="28575" cap="rnd">
              <a:solidFill>
                <a:srgbClr val="D6C8B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65th</c:v>
                </c:pt>
                <c:pt idx="1">
                  <c:v>66th</c:v>
                </c:pt>
                <c:pt idx="2">
                  <c:v>67th</c:v>
                </c:pt>
                <c:pt idx="3">
                  <c:v>68th</c:v>
                </c:pt>
                <c:pt idx="4">
                  <c:v>69th</c:v>
                </c:pt>
                <c:pt idx="5">
                  <c:v>70th</c:v>
                </c:pt>
                <c:pt idx="6">
                  <c:v>71st</c:v>
                </c:pt>
                <c:pt idx="7">
                  <c:v>72nd</c:v>
                </c:pt>
                <c:pt idx="8">
                  <c:v>73rd</c:v>
                </c:pt>
                <c:pt idx="9">
                  <c:v>74th</c:v>
                </c:pt>
                <c:pt idx="10">
                  <c:v>75th</c:v>
                </c:pt>
                <c:pt idx="11">
                  <c:v>76th</c:v>
                </c:pt>
                <c:pt idx="12">
                  <c:v>77th</c:v>
                </c:pt>
                <c:pt idx="13">
                  <c:v>78th</c:v>
                </c:pt>
                <c:pt idx="14">
                  <c:v>79th</c:v>
                </c:pt>
                <c:pt idx="15">
                  <c:v>80th</c:v>
                </c:pt>
                <c:pt idx="16">
                  <c:v>81st</c:v>
                </c:pt>
                <c:pt idx="17">
                  <c:v>82nd</c:v>
                </c:pt>
                <c:pt idx="18">
                  <c:v>83rd</c:v>
                </c:pt>
                <c:pt idx="19">
                  <c:v>84th</c:v>
                </c:pt>
                <c:pt idx="20">
                  <c:v>85th</c:v>
                </c:pt>
                <c:pt idx="21">
                  <c:v>86th</c:v>
                </c:pt>
                <c:pt idx="22">
                  <c:v>87th</c:v>
                </c:pt>
                <c:pt idx="23">
                  <c:v>88th</c:v>
                </c:pt>
                <c:pt idx="24">
                  <c:v>89th</c:v>
                </c:pt>
                <c:pt idx="25">
                  <c:v>90th</c:v>
                </c:pt>
                <c:pt idx="26">
                  <c:v>91st</c:v>
                </c:pt>
                <c:pt idx="27">
                  <c:v>92nd</c:v>
                </c:pt>
                <c:pt idx="28">
                  <c:v>93rd</c:v>
                </c:pt>
                <c:pt idx="29">
                  <c:v>94th</c:v>
                </c:pt>
                <c:pt idx="30">
                  <c:v>95th</c:v>
                </c:pt>
                <c:pt idx="31">
                  <c:v>96th</c:v>
                </c:pt>
                <c:pt idx="32">
                  <c:v>97th</c:v>
                </c:pt>
                <c:pt idx="33">
                  <c:v>98th</c:v>
                </c:pt>
                <c:pt idx="34">
                  <c:v>99th</c:v>
                </c:pt>
                <c:pt idx="35">
                  <c:v>100th</c:v>
                </c:pt>
                <c:pt idx="36">
                  <c:v>101st</c:v>
                </c:pt>
                <c:pt idx="37">
                  <c:v>102nd</c:v>
                </c:pt>
                <c:pt idx="38">
                  <c:v>103rd</c:v>
                </c:pt>
                <c:pt idx="39">
                  <c:v>104th</c:v>
                </c:pt>
                <c:pt idx="40">
                  <c:v>105th</c:v>
                </c:pt>
                <c:pt idx="41">
                  <c:v>106th</c:v>
                </c:pt>
                <c:pt idx="42">
                  <c:v>107th</c:v>
                </c:pt>
                <c:pt idx="43">
                  <c:v>108th</c:v>
                </c:pt>
                <c:pt idx="44">
                  <c:v>109th</c:v>
                </c:pt>
                <c:pt idx="45">
                  <c:v>110th</c:v>
                </c:pt>
                <c:pt idx="46">
                  <c:v>111th</c:v>
                </c:pt>
                <c:pt idx="47">
                  <c:v>112th</c:v>
                </c:pt>
                <c:pt idx="48">
                  <c:v>113th</c:v>
                </c:pt>
                <c:pt idx="49">
                  <c:v>114th</c:v>
                </c:pt>
                <c:pt idx="50">
                  <c:v>115th</c:v>
                </c:pt>
                <c:pt idx="51">
                  <c:v>116th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9</c:v>
                </c:pt>
                <c:pt idx="12">
                  <c:v>10</c:v>
                </c:pt>
                <c:pt idx="13">
                  <c:v>9</c:v>
                </c:pt>
                <c:pt idx="14">
                  <c:v>11</c:v>
                </c:pt>
                <c:pt idx="15">
                  <c:v>8</c:v>
                </c:pt>
                <c:pt idx="16">
                  <c:v>10</c:v>
                </c:pt>
                <c:pt idx="17">
                  <c:v>11</c:v>
                </c:pt>
                <c:pt idx="18">
                  <c:v>15</c:v>
                </c:pt>
                <c:pt idx="19">
                  <c:v>18</c:v>
                </c:pt>
                <c:pt idx="20">
                  <c:v>16</c:v>
                </c:pt>
                <c:pt idx="21">
                  <c:v>19</c:v>
                </c:pt>
                <c:pt idx="22">
                  <c:v>20</c:v>
                </c:pt>
                <c:pt idx="23">
                  <c:v>14</c:v>
                </c:pt>
                <c:pt idx="24">
                  <c:v>13</c:v>
                </c:pt>
                <c:pt idx="25">
                  <c:v>12</c:v>
                </c:pt>
                <c:pt idx="26">
                  <c:v>11</c:v>
                </c:pt>
                <c:pt idx="27">
                  <c:v>15</c:v>
                </c:pt>
                <c:pt idx="28">
                  <c:v>19</c:v>
                </c:pt>
                <c:pt idx="29">
                  <c:v>21</c:v>
                </c:pt>
                <c:pt idx="30">
                  <c:v>18</c:v>
                </c:pt>
                <c:pt idx="31">
                  <c:v>23</c:v>
                </c:pt>
                <c:pt idx="32">
                  <c:v>24</c:v>
                </c:pt>
                <c:pt idx="33">
                  <c:v>25</c:v>
                </c:pt>
                <c:pt idx="34">
                  <c:v>25</c:v>
                </c:pt>
                <c:pt idx="35">
                  <c:v>26</c:v>
                </c:pt>
                <c:pt idx="36">
                  <c:v>31</c:v>
                </c:pt>
                <c:pt idx="37">
                  <c:v>34</c:v>
                </c:pt>
                <c:pt idx="38">
                  <c:v>55</c:v>
                </c:pt>
                <c:pt idx="39">
                  <c:v>59</c:v>
                </c:pt>
                <c:pt idx="40">
                  <c:v>66</c:v>
                </c:pt>
                <c:pt idx="41">
                  <c:v>67</c:v>
                </c:pt>
                <c:pt idx="42">
                  <c:v>76</c:v>
                </c:pt>
                <c:pt idx="43">
                  <c:v>77</c:v>
                </c:pt>
                <c:pt idx="44">
                  <c:v>85</c:v>
                </c:pt>
                <c:pt idx="45">
                  <c:v>95</c:v>
                </c:pt>
                <c:pt idx="46">
                  <c:v>96</c:v>
                </c:pt>
                <c:pt idx="47">
                  <c:v>96</c:v>
                </c:pt>
                <c:pt idx="48">
                  <c:v>104</c:v>
                </c:pt>
                <c:pt idx="49">
                  <c:v>109</c:v>
                </c:pt>
                <c:pt idx="50">
                  <c:v>113</c:v>
                </c:pt>
                <c:pt idx="51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F6-4ABE-8286-A86C45103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0748431"/>
        <c:axId val="1501157951"/>
      </c:lineChart>
      <c:catAx>
        <c:axId val="1500748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1157951"/>
        <c:crosses val="autoZero"/>
        <c:auto val="1"/>
        <c:lblAlgn val="ctr"/>
        <c:lblOffset val="100"/>
        <c:noMultiLvlLbl val="0"/>
      </c:catAx>
      <c:valAx>
        <c:axId val="1501157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0748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57338258395369"/>
          <c:y val="0"/>
          <c:w val="0.61285987132130815"/>
          <c:h val="1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19-4D46-9654-1B83EFC7E4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19-4D46-9654-1B83EFC7E4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19-4D46-9654-1B83EFC7E4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19-4D46-9654-1B83EFC7E43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819-4D46-9654-1B83EFC7E438}"/>
                </c:ext>
              </c:extLst>
            </c:dLbl>
            <c:dLbl>
              <c:idx val="1"/>
              <c:layout>
                <c:manualLayout>
                  <c:x val="-6.3483052785039129E-2"/>
                  <c:y val="-0.1282549795235709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64F6F9-5E27-40DD-953F-B5BF87444639}" type="VALUE">
                      <a:rPr lang="en-US" sz="1100" b="1" dirty="0">
                        <a:solidFill>
                          <a:schemeClr val="tx1"/>
                        </a:solidFill>
                      </a:rPr>
                      <a:pPr>
                        <a:defRPr sz="1100"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819-4D46-9654-1B83EFC7E438}"/>
                </c:ext>
              </c:extLst>
            </c:dLbl>
            <c:dLbl>
              <c:idx val="2"/>
              <c:layout>
                <c:manualLayout>
                  <c:x val="-1.1040530919137238E-2"/>
                  <c:y val="-0.135035178258840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819-4D46-9654-1B83EFC7E438}"/>
                </c:ext>
              </c:extLst>
            </c:dLbl>
            <c:dLbl>
              <c:idx val="3"/>
              <c:layout>
                <c:manualLayout>
                  <c:x val="2.2081061838274376E-2"/>
                  <c:y val="-0.1322019576612752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dirty="0">
                        <a:solidFill>
                          <a:schemeClr val="tx1"/>
                        </a:solidFill>
                      </a:rPr>
                      <a:t>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F819-4D46-9654-1B83EFC7E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Sheet1!$A$3:$A$6</c:f>
              <c:strCache>
                <c:ptCount val="4"/>
                <c:pt idx="0">
                  <c:v>Not openly LGBTQ+</c:v>
                </c:pt>
                <c:pt idx="1">
                  <c:v>Openly gay</c:v>
                </c:pt>
                <c:pt idx="2">
                  <c:v>Openly lesbian</c:v>
                </c:pt>
                <c:pt idx="3">
                  <c:v>Openly bisexual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426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19-4D46-9654-1B83EFC7E43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96561091951975"/>
          <c:y val="0"/>
          <c:w val="0.61206899549424632"/>
          <c:h val="1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23-4B08-B3BF-0F96019F03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23-4B08-B3BF-0F96019F03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23-4B08-B3BF-0F96019F03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23-4B08-B3BF-0F96019F03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223-4B08-B3BF-0F96019F03B3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23-4B08-B3BF-0F96019F03B3}"/>
                </c:ext>
              </c:extLst>
            </c:dLbl>
            <c:dLbl>
              <c:idx val="2"/>
              <c:layout>
                <c:manualLayout>
                  <c:x val="-8.2803981893529287E-3"/>
                  <c:y val="-0.135072070504221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23-4B08-B3BF-0F96019F03B3}"/>
                </c:ext>
              </c:extLst>
            </c:dLbl>
            <c:dLbl>
              <c:idx val="3"/>
              <c:layout>
                <c:manualLayout>
                  <c:x val="5.5202654595686192E-3"/>
                  <c:y val="-0.136589164035699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223-4B08-B3BF-0F96019F03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Sheet1!$A$18:$A$22</c:f>
              <c:strCache>
                <c:ptCount val="4"/>
                <c:pt idx="0">
                  <c:v>Not Openly LGBTQ+</c:v>
                </c:pt>
                <c:pt idx="1">
                  <c:v>Openly gay</c:v>
                </c:pt>
                <c:pt idx="2">
                  <c:v>Openly lesbian</c:v>
                </c:pt>
                <c:pt idx="3">
                  <c:v>Openly bisexual</c:v>
                </c:pt>
              </c:strCache>
            </c:strRef>
          </c:cat>
          <c:val>
            <c:numRef>
              <c:f>Sheet1!$B$18:$B$22</c:f>
              <c:numCache>
                <c:formatCode>General</c:formatCode>
                <c:ptCount val="5"/>
                <c:pt idx="0">
                  <c:v>98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223-4B08-B3BF-0F96019F03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7736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C6-485A-8E77-A7E391AAD4F4}"/>
              </c:ext>
            </c:extLst>
          </c:dPt>
          <c:dPt>
            <c:idx val="1"/>
            <c:bubble3D val="0"/>
            <c:spPr>
              <a:solidFill>
                <a:srgbClr val="5552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C6-485A-8E77-A7E391AAD4F4}"/>
              </c:ext>
            </c:extLst>
          </c:dPt>
          <c:dPt>
            <c:idx val="2"/>
            <c:bubble3D val="0"/>
            <c:spPr>
              <a:solidFill>
                <a:srgbClr val="8B724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C6-485A-8E77-A7E391AAD4F4}"/>
              </c:ext>
            </c:extLst>
          </c:dPt>
          <c:dPt>
            <c:idx val="3"/>
            <c:bubble3D val="0"/>
            <c:spPr>
              <a:solidFill>
                <a:srgbClr val="769DA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C6-485A-8E77-A7E391AAD4F4}"/>
              </c:ext>
            </c:extLst>
          </c:dPt>
          <c:dLbls>
            <c:dLbl>
              <c:idx val="1"/>
              <c:layout>
                <c:manualLayout>
                  <c:x val="-0.19312576552930893"/>
                  <c:y val="6.23458999443250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C6-485A-8E77-A7E391AAD4F4}"/>
                </c:ext>
              </c:extLst>
            </c:dLbl>
            <c:dLbl>
              <c:idx val="2"/>
              <c:layout>
                <c:manualLayout>
                  <c:x val="0.18274475065616799"/>
                  <c:y val="-0.150192210822132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C6-485A-8E77-A7E391AAD4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Sheet1!$C$2:$C$5</c:f>
              <c:numCache>
                <c:formatCode>0.0%</c:formatCode>
                <c:ptCount val="4"/>
                <c:pt idx="0">
                  <c:v>0.06</c:v>
                </c:pt>
                <c:pt idx="1">
                  <c:v>0.315</c:v>
                </c:pt>
                <c:pt idx="2">
                  <c:v>0.53900000000000003</c:v>
                </c:pt>
                <c:pt idx="3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C6-485A-8E77-A7E391AAD4F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7736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E-4792-954D-C420E58064D4}"/>
              </c:ext>
            </c:extLst>
          </c:dPt>
          <c:dPt>
            <c:idx val="1"/>
            <c:bubble3D val="0"/>
            <c:spPr>
              <a:solidFill>
                <a:srgbClr val="5552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FE-4792-954D-C420E58064D4}"/>
              </c:ext>
            </c:extLst>
          </c:dPt>
          <c:dPt>
            <c:idx val="2"/>
            <c:bubble3D val="0"/>
            <c:spPr>
              <a:solidFill>
                <a:srgbClr val="8B724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FE-4792-954D-C420E58064D4}"/>
              </c:ext>
            </c:extLst>
          </c:dPt>
          <c:dPt>
            <c:idx val="3"/>
            <c:bubble3D val="0"/>
            <c:spPr>
              <a:solidFill>
                <a:srgbClr val="769DA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FE-4792-954D-C420E58064D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FE-4792-954D-C420E58064D4}"/>
                </c:ext>
              </c:extLst>
            </c:dLbl>
            <c:dLbl>
              <c:idx val="1"/>
              <c:layout>
                <c:manualLayout>
                  <c:x val="-0.15593547681539807"/>
                  <c:y val="0.161780866406850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FFE-4792-954D-C420E58064D4}"/>
                </c:ext>
              </c:extLst>
            </c:dLbl>
            <c:dLbl>
              <c:idx val="2"/>
              <c:layout>
                <c:manualLayout>
                  <c:x val="0.16811373578302713"/>
                  <c:y val="-0.216860534478644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FFE-4792-954D-C420E58064D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FFE-4792-954D-C420E58064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0.0%</c:formatCode>
                <c:ptCount val="4"/>
                <c:pt idx="0">
                  <c:v>1.0999999999999999E-2</c:v>
                </c:pt>
                <c:pt idx="1">
                  <c:v>0.27100000000000002</c:v>
                </c:pt>
                <c:pt idx="2">
                  <c:v>0.621</c:v>
                </c:pt>
                <c:pt idx="3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FE-4792-954D-C420E58064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08049090397242E-2"/>
          <c:y val="1.7696303562669997E-2"/>
          <c:w val="0.96678390181920548"/>
          <c:h val="0.886556475825269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House!$B$4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244E7E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C0DF-4B2F-996C-22F03285FF3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0DF-4B2F-996C-22F03285FF3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C0DF-4B2F-996C-22F03285FF3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0DF-4B2F-996C-22F03285FF34}"/>
                </c:ext>
              </c:extLst>
            </c:dLbl>
            <c:dLbl>
              <c:idx val="4"/>
              <c:layout>
                <c:manualLayout>
                  <c:x val="-3.643845632556978E-2"/>
                  <c:y val="-4.5698169655442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0DF-4B2F-996C-22F03285FF34}"/>
                </c:ext>
              </c:extLst>
            </c:dLbl>
            <c:dLbl>
              <c:idx val="5"/>
              <c:layout>
                <c:manualLayout>
                  <c:x val="0"/>
                  <c:y val="-4.515544087507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0DF-4B2F-996C-22F03285FF34}"/>
                </c:ext>
              </c:extLst>
            </c:dLbl>
            <c:dLbl>
              <c:idx val="6"/>
              <c:layout>
                <c:manualLayout>
                  <c:x val="0"/>
                  <c:y val="-3.2253886339336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0DF-4B2F-996C-22F03285FF34}"/>
                </c:ext>
              </c:extLst>
            </c:dLbl>
            <c:dLbl>
              <c:idx val="7"/>
              <c:layout>
                <c:manualLayout>
                  <c:x val="0"/>
                  <c:y val="-2.2577720437535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0DF-4B2F-996C-22F03285FF34}"/>
                </c:ext>
              </c:extLst>
            </c:dLbl>
            <c:dLbl>
              <c:idx val="8"/>
              <c:layout>
                <c:manualLayout>
                  <c:x val="0"/>
                  <c:y val="-2.2577720437535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0DF-4B2F-996C-22F03285FF34}"/>
                </c:ext>
              </c:extLst>
            </c:dLbl>
            <c:dLbl>
              <c:idx val="9"/>
              <c:layout>
                <c:manualLayout>
                  <c:x val="-1.1071904823342173E-16"/>
                  <c:y val="-2.2025627591742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0DF-4B2F-996C-22F03285FF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House!$A$5:$A$14</c:f>
              <c:strCache>
                <c:ptCount val="10"/>
                <c:pt idx="0">
                  <c:v>Protestant</c:v>
                </c:pt>
                <c:pt idx="1">
                  <c:v>Catholic</c:v>
                </c:pt>
                <c:pt idx="2">
                  <c:v>Jewish</c:v>
                </c:pt>
                <c:pt idx="3">
                  <c:v>Mormon</c:v>
                </c:pt>
                <c:pt idx="4">
                  <c:v>Orthodox Christian</c:v>
                </c:pt>
                <c:pt idx="5">
                  <c:v>Don't know/refused</c:v>
                </c:pt>
                <c:pt idx="6">
                  <c:v>Muslim</c:v>
                </c:pt>
                <c:pt idx="7">
                  <c:v>Buddhist</c:v>
                </c:pt>
                <c:pt idx="8">
                  <c:v>Hindu</c:v>
                </c:pt>
                <c:pt idx="9">
                  <c:v>Unitarian</c:v>
                </c:pt>
              </c:strCache>
            </c:strRef>
          </c:cat>
          <c:val>
            <c:numRef>
              <c:f>House!$B$5:$B$14</c:f>
              <c:numCache>
                <c:formatCode>General</c:formatCode>
                <c:ptCount val="10"/>
                <c:pt idx="0">
                  <c:v>97</c:v>
                </c:pt>
                <c:pt idx="1">
                  <c:v>87</c:v>
                </c:pt>
                <c:pt idx="2">
                  <c:v>24</c:v>
                </c:pt>
                <c:pt idx="3">
                  <c:v>0</c:v>
                </c:pt>
                <c:pt idx="4">
                  <c:v>3</c:v>
                </c:pt>
                <c:pt idx="5">
                  <c:v>14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F-4B2F-996C-22F03285FF34}"/>
            </c:ext>
          </c:extLst>
        </c:ser>
        <c:ser>
          <c:idx val="1"/>
          <c:order val="1"/>
          <c:tx>
            <c:strRef>
              <c:f>House!$C$4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A8212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0DF-4B2F-996C-22F03285FF34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0DF-4B2F-996C-22F03285FF34}"/>
                </c:ext>
              </c:extLst>
            </c:dLbl>
            <c:dLbl>
              <c:idx val="2"/>
              <c:layout>
                <c:manualLayout>
                  <c:x val="0"/>
                  <c:y val="-2.90284977054026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0DF-4B2F-996C-22F03285FF34}"/>
                </c:ext>
              </c:extLst>
            </c:dLbl>
            <c:dLbl>
              <c:idx val="3"/>
              <c:layout>
                <c:manualLayout>
                  <c:x val="0"/>
                  <c:y val="-3.22538863393362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0DF-4B2F-996C-22F03285FF34}"/>
                </c:ext>
              </c:extLst>
            </c:dLbl>
            <c:dLbl>
              <c:idx val="4"/>
              <c:layout>
                <c:manualLayout>
                  <c:x val="-5.6110854395559732E-17"/>
                  <c:y val="-3.2253886339336284E-2"/>
                </c:manualLayout>
              </c:layout>
              <c:tx>
                <c:rich>
                  <a:bodyPr/>
                  <a:lstStyle/>
                  <a:p>
                    <a:fld id="{2A8F9E0E-B1B7-4A1C-B980-965D7248558B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0DF-4B2F-996C-22F03285FF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House!$A$5:$A$14</c:f>
              <c:strCache>
                <c:ptCount val="10"/>
                <c:pt idx="0">
                  <c:v>Protestant</c:v>
                </c:pt>
                <c:pt idx="1">
                  <c:v>Catholic</c:v>
                </c:pt>
                <c:pt idx="2">
                  <c:v>Jewish</c:v>
                </c:pt>
                <c:pt idx="3">
                  <c:v>Mormon</c:v>
                </c:pt>
                <c:pt idx="4">
                  <c:v>Orthodox Christian</c:v>
                </c:pt>
                <c:pt idx="5">
                  <c:v>Don't know/refused</c:v>
                </c:pt>
                <c:pt idx="6">
                  <c:v>Muslim</c:v>
                </c:pt>
                <c:pt idx="7">
                  <c:v>Buddhist</c:v>
                </c:pt>
                <c:pt idx="8">
                  <c:v>Hindu</c:v>
                </c:pt>
                <c:pt idx="9">
                  <c:v>Unitarian</c:v>
                </c:pt>
              </c:strCache>
            </c:strRef>
          </c:cat>
          <c:val>
            <c:numRef>
              <c:f>House!$C$5:$C$14</c:f>
              <c:numCache>
                <c:formatCode>General</c:formatCode>
                <c:ptCount val="10"/>
                <c:pt idx="0">
                  <c:v>136</c:v>
                </c:pt>
                <c:pt idx="1">
                  <c:v>54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F-4B2F-996C-22F03285FF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29513743"/>
        <c:axId val="929515407"/>
      </c:barChart>
      <c:catAx>
        <c:axId val="929513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515407"/>
        <c:crosses val="autoZero"/>
        <c:auto val="1"/>
        <c:lblAlgn val="ctr"/>
        <c:lblOffset val="100"/>
        <c:noMultiLvlLbl val="0"/>
      </c:catAx>
      <c:valAx>
        <c:axId val="92951540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29513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Senate!$B$2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244E7E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3548084629193323E-2"/>
                  <c:y val="-5.34952963102356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D07-44FF-8144-F7B104473F0C}"/>
                </c:ext>
              </c:extLst>
            </c:dLbl>
            <c:dLbl>
              <c:idx val="4"/>
              <c:layout>
                <c:manualLayout>
                  <c:x val="0"/>
                  <c:y val="-2.9422412970629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D07-44FF-8144-F7B104473F0C}"/>
                </c:ext>
              </c:extLst>
            </c:dLbl>
            <c:dLbl>
              <c:idx val="6"/>
              <c:layout>
                <c:manualLayout>
                  <c:x val="1.1012032119585411E-16"/>
                  <c:y val="-2.9422412970629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D07-44FF-8144-F7B104473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Senate!$A$3:$A$9</c:f>
              <c:strCache>
                <c:ptCount val="7"/>
                <c:pt idx="0">
                  <c:v>Protestant</c:v>
                </c:pt>
                <c:pt idx="1">
                  <c:v>Catholic</c:v>
                </c:pt>
                <c:pt idx="2">
                  <c:v>Mormon</c:v>
                </c:pt>
                <c:pt idx="3">
                  <c:v>Jewish</c:v>
                </c:pt>
                <c:pt idx="4">
                  <c:v>Buddhist</c:v>
                </c:pt>
                <c:pt idx="5">
                  <c:v>Don't know/refused</c:v>
                </c:pt>
                <c:pt idx="6">
                  <c:v>Unaffiliated</c:v>
                </c:pt>
              </c:strCache>
            </c:strRef>
          </c:cat>
          <c:val>
            <c:numRef>
              <c:f>Senate!$B$3:$B$9</c:f>
              <c:numCache>
                <c:formatCode>General</c:formatCode>
                <c:ptCount val="7"/>
                <c:pt idx="0">
                  <c:v>20</c:v>
                </c:pt>
                <c:pt idx="1">
                  <c:v>12</c:v>
                </c:pt>
                <c:pt idx="2">
                  <c:v>1</c:v>
                </c:pt>
                <c:pt idx="3">
                  <c:v>8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7-44FF-8144-F7B104473F0C}"/>
            </c:ext>
          </c:extLst>
        </c:ser>
        <c:ser>
          <c:idx val="1"/>
          <c:order val="1"/>
          <c:tx>
            <c:strRef>
              <c:f>Senate!$C$2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A82122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07-44FF-8144-F7B104473F0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07-44FF-8144-F7B104473F0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07-44FF-8144-F7B104473F0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07-44FF-8144-F7B104473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Senate!$A$3:$A$9</c:f>
              <c:strCache>
                <c:ptCount val="7"/>
                <c:pt idx="0">
                  <c:v>Protestant</c:v>
                </c:pt>
                <c:pt idx="1">
                  <c:v>Catholic</c:v>
                </c:pt>
                <c:pt idx="2">
                  <c:v>Mormon</c:v>
                </c:pt>
                <c:pt idx="3">
                  <c:v>Jewish</c:v>
                </c:pt>
                <c:pt idx="4">
                  <c:v>Buddhist</c:v>
                </c:pt>
                <c:pt idx="5">
                  <c:v>Don't know/refused</c:v>
                </c:pt>
                <c:pt idx="6">
                  <c:v>Unaffiliated</c:v>
                </c:pt>
              </c:strCache>
            </c:strRef>
          </c:cat>
          <c:val>
            <c:numRef>
              <c:f>Senate!$C$3:$C$9</c:f>
              <c:numCache>
                <c:formatCode>General</c:formatCode>
                <c:ptCount val="7"/>
                <c:pt idx="0">
                  <c:v>40</c:v>
                </c:pt>
                <c:pt idx="1">
                  <c:v>10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07-44FF-8144-F7B104473F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06267903"/>
        <c:axId val="706268319"/>
      </c:barChart>
      <c:catAx>
        <c:axId val="70626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268319"/>
        <c:crosses val="autoZero"/>
        <c:auto val="1"/>
        <c:lblAlgn val="ctr"/>
        <c:lblOffset val="100"/>
        <c:noMultiLvlLbl val="0"/>
      </c:catAx>
      <c:valAx>
        <c:axId val="7062683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6267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11800143042291E-2"/>
          <c:y val="1.2676646448081023E-2"/>
          <c:w val="0.96717639971391545"/>
          <c:h val="0.916862160684479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'1961-2019'!$A$4</c:f>
              <c:strCache>
                <c:ptCount val="1"/>
                <c:pt idx="0">
                  <c:v>Protestant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'1961-2019'!$B$3:$L$3</c:f>
              <c:strCache>
                <c:ptCount val="11"/>
                <c:pt idx="0">
                  <c:v>87th</c:v>
                </c:pt>
                <c:pt idx="1">
                  <c:v>91st</c:v>
                </c:pt>
                <c:pt idx="2">
                  <c:v>96th</c:v>
                </c:pt>
                <c:pt idx="3">
                  <c:v>101st</c:v>
                </c:pt>
                <c:pt idx="4">
                  <c:v>106th</c:v>
                </c:pt>
                <c:pt idx="5">
                  <c:v>111th</c:v>
                </c:pt>
                <c:pt idx="6">
                  <c:v>112th</c:v>
                </c:pt>
                <c:pt idx="7">
                  <c:v>113th</c:v>
                </c:pt>
                <c:pt idx="8">
                  <c:v>114th</c:v>
                </c:pt>
                <c:pt idx="9">
                  <c:v>115th</c:v>
                </c:pt>
                <c:pt idx="10">
                  <c:v>116th</c:v>
                </c:pt>
              </c:strCache>
            </c:strRef>
          </c:cat>
          <c:val>
            <c:numRef>
              <c:f>'1961-2019'!$B$4:$L$4</c:f>
              <c:numCache>
                <c:formatCode>General</c:formatCode>
                <c:ptCount val="11"/>
                <c:pt idx="0">
                  <c:v>398</c:v>
                </c:pt>
                <c:pt idx="1">
                  <c:v>379</c:v>
                </c:pt>
                <c:pt idx="2">
                  <c:v>340</c:v>
                </c:pt>
                <c:pt idx="3">
                  <c:v>325</c:v>
                </c:pt>
                <c:pt idx="4">
                  <c:v>315</c:v>
                </c:pt>
                <c:pt idx="5">
                  <c:v>295</c:v>
                </c:pt>
                <c:pt idx="6">
                  <c:v>307</c:v>
                </c:pt>
                <c:pt idx="7">
                  <c:v>299</c:v>
                </c:pt>
                <c:pt idx="8">
                  <c:v>306</c:v>
                </c:pt>
                <c:pt idx="9">
                  <c:v>299</c:v>
                </c:pt>
                <c:pt idx="10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1-47D2-BA2F-94946F2251F6}"/>
            </c:ext>
          </c:extLst>
        </c:ser>
        <c:ser>
          <c:idx val="1"/>
          <c:order val="1"/>
          <c:tx>
            <c:strRef>
              <c:f>'1961-2019'!$A$5</c:f>
              <c:strCache>
                <c:ptCount val="1"/>
                <c:pt idx="0">
                  <c:v>Catholic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'1961-2019'!$B$3:$L$3</c:f>
              <c:strCache>
                <c:ptCount val="11"/>
                <c:pt idx="0">
                  <c:v>87th</c:v>
                </c:pt>
                <c:pt idx="1">
                  <c:v>91st</c:v>
                </c:pt>
                <c:pt idx="2">
                  <c:v>96th</c:v>
                </c:pt>
                <c:pt idx="3">
                  <c:v>101st</c:v>
                </c:pt>
                <c:pt idx="4">
                  <c:v>106th</c:v>
                </c:pt>
                <c:pt idx="5">
                  <c:v>111th</c:v>
                </c:pt>
                <c:pt idx="6">
                  <c:v>112th</c:v>
                </c:pt>
                <c:pt idx="7">
                  <c:v>113th</c:v>
                </c:pt>
                <c:pt idx="8">
                  <c:v>114th</c:v>
                </c:pt>
                <c:pt idx="9">
                  <c:v>115th</c:v>
                </c:pt>
                <c:pt idx="10">
                  <c:v>116th</c:v>
                </c:pt>
              </c:strCache>
            </c:strRef>
          </c:cat>
          <c:val>
            <c:numRef>
              <c:f>'1961-2019'!$B$5:$L$5</c:f>
              <c:numCache>
                <c:formatCode>General</c:formatCode>
                <c:ptCount val="11"/>
                <c:pt idx="0">
                  <c:v>100</c:v>
                </c:pt>
                <c:pt idx="1">
                  <c:v>109</c:v>
                </c:pt>
                <c:pt idx="2">
                  <c:v>129</c:v>
                </c:pt>
                <c:pt idx="3">
                  <c:v>139</c:v>
                </c:pt>
                <c:pt idx="4">
                  <c:v>151</c:v>
                </c:pt>
                <c:pt idx="5">
                  <c:v>161</c:v>
                </c:pt>
                <c:pt idx="6">
                  <c:v>156</c:v>
                </c:pt>
                <c:pt idx="7">
                  <c:v>163</c:v>
                </c:pt>
                <c:pt idx="8">
                  <c:v>164</c:v>
                </c:pt>
                <c:pt idx="9">
                  <c:v>168</c:v>
                </c:pt>
                <c:pt idx="1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1-47D2-BA2F-94946F2251F6}"/>
            </c:ext>
          </c:extLst>
        </c:ser>
        <c:ser>
          <c:idx val="2"/>
          <c:order val="2"/>
          <c:tx>
            <c:strRef>
              <c:f>'1961-2019'!$A$6</c:f>
              <c:strCache>
                <c:ptCount val="1"/>
                <c:pt idx="0">
                  <c:v>Mormon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E71-47D2-BA2F-94946F2251F6}"/>
                </c:ext>
              </c:extLst>
            </c:dLbl>
            <c:dLbl>
              <c:idx val="1"/>
              <c:layout>
                <c:manualLayout>
                  <c:x val="-1.5311730123692697E-3"/>
                  <c:y val="3.766717200928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BE71-47D2-BA2F-94946F2251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'1961-2019'!$B$3:$L$3</c:f>
              <c:strCache>
                <c:ptCount val="11"/>
                <c:pt idx="0">
                  <c:v>87th</c:v>
                </c:pt>
                <c:pt idx="1">
                  <c:v>91st</c:v>
                </c:pt>
                <c:pt idx="2">
                  <c:v>96th</c:v>
                </c:pt>
                <c:pt idx="3">
                  <c:v>101st</c:v>
                </c:pt>
                <c:pt idx="4">
                  <c:v>106th</c:v>
                </c:pt>
                <c:pt idx="5">
                  <c:v>111th</c:v>
                </c:pt>
                <c:pt idx="6">
                  <c:v>112th</c:v>
                </c:pt>
                <c:pt idx="7">
                  <c:v>113th</c:v>
                </c:pt>
                <c:pt idx="8">
                  <c:v>114th</c:v>
                </c:pt>
                <c:pt idx="9">
                  <c:v>115th</c:v>
                </c:pt>
                <c:pt idx="10">
                  <c:v>116th</c:v>
                </c:pt>
              </c:strCache>
            </c:strRef>
          </c:cat>
          <c:val>
            <c:numRef>
              <c:f>'1961-2019'!$B$6:$L$6</c:f>
              <c:numCache>
                <c:formatCode>General</c:formatCode>
                <c:ptCount val="11"/>
                <c:pt idx="0">
                  <c:v>7</c:v>
                </c:pt>
                <c:pt idx="1">
                  <c:v>10</c:v>
                </c:pt>
                <c:pt idx="2">
                  <c:v>11</c:v>
                </c:pt>
                <c:pt idx="3">
                  <c:v>11</c:v>
                </c:pt>
                <c:pt idx="4">
                  <c:v>17</c:v>
                </c:pt>
                <c:pt idx="5">
                  <c:v>14</c:v>
                </c:pt>
                <c:pt idx="6">
                  <c:v>15</c:v>
                </c:pt>
                <c:pt idx="7">
                  <c:v>15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71-47D2-BA2F-94946F2251F6}"/>
            </c:ext>
          </c:extLst>
        </c:ser>
        <c:ser>
          <c:idx val="3"/>
          <c:order val="3"/>
          <c:tx>
            <c:strRef>
              <c:f>'1961-2019'!$A$7</c:f>
              <c:strCache>
                <c:ptCount val="1"/>
                <c:pt idx="0">
                  <c:v>Orthodox Christian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'1961-2019'!$B$3:$L$3</c:f>
              <c:strCache>
                <c:ptCount val="11"/>
                <c:pt idx="0">
                  <c:v>87th</c:v>
                </c:pt>
                <c:pt idx="1">
                  <c:v>91st</c:v>
                </c:pt>
                <c:pt idx="2">
                  <c:v>96th</c:v>
                </c:pt>
                <c:pt idx="3">
                  <c:v>101st</c:v>
                </c:pt>
                <c:pt idx="4">
                  <c:v>106th</c:v>
                </c:pt>
                <c:pt idx="5">
                  <c:v>111th</c:v>
                </c:pt>
                <c:pt idx="6">
                  <c:v>112th</c:v>
                </c:pt>
                <c:pt idx="7">
                  <c:v>113th</c:v>
                </c:pt>
                <c:pt idx="8">
                  <c:v>114th</c:v>
                </c:pt>
                <c:pt idx="9">
                  <c:v>115th</c:v>
                </c:pt>
                <c:pt idx="10">
                  <c:v>116th</c:v>
                </c:pt>
              </c:strCache>
            </c:strRef>
          </c:cat>
          <c:val>
            <c:numRef>
              <c:f>'1961-2019'!$B$7:$L$7</c:f>
              <c:numCache>
                <c:formatCode>General</c:formatCode>
                <c:ptCount val="1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71-47D2-BA2F-94946F2251F6}"/>
            </c:ext>
          </c:extLst>
        </c:ser>
        <c:ser>
          <c:idx val="4"/>
          <c:order val="4"/>
          <c:tx>
            <c:strRef>
              <c:f>'1961-2019'!$A$8</c:f>
              <c:strCache>
                <c:ptCount val="1"/>
                <c:pt idx="0">
                  <c:v>Jewish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919818311856627E-3"/>
                  <c:y val="-3.1691616120202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BE71-47D2-BA2F-94946F2251F6}"/>
                </c:ext>
              </c:extLst>
            </c:dLbl>
            <c:dLbl>
              <c:idx val="1"/>
              <c:layout>
                <c:manualLayout>
                  <c:x val="-1.4528126452812912E-3"/>
                  <c:y val="-6.21849743474741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BE71-47D2-BA2F-94946F2251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'1961-2019'!$B$3:$L$3</c:f>
              <c:strCache>
                <c:ptCount val="11"/>
                <c:pt idx="0">
                  <c:v>87th</c:v>
                </c:pt>
                <c:pt idx="1">
                  <c:v>91st</c:v>
                </c:pt>
                <c:pt idx="2">
                  <c:v>96th</c:v>
                </c:pt>
                <c:pt idx="3">
                  <c:v>101st</c:v>
                </c:pt>
                <c:pt idx="4">
                  <c:v>106th</c:v>
                </c:pt>
                <c:pt idx="5">
                  <c:v>111th</c:v>
                </c:pt>
                <c:pt idx="6">
                  <c:v>112th</c:v>
                </c:pt>
                <c:pt idx="7">
                  <c:v>113th</c:v>
                </c:pt>
                <c:pt idx="8">
                  <c:v>114th</c:v>
                </c:pt>
                <c:pt idx="9">
                  <c:v>115th</c:v>
                </c:pt>
                <c:pt idx="10">
                  <c:v>116th</c:v>
                </c:pt>
              </c:strCache>
            </c:strRef>
          </c:cat>
          <c:val>
            <c:numRef>
              <c:f>'1961-2019'!$B$8:$L$8</c:f>
              <c:numCache>
                <c:formatCode>General</c:formatCode>
                <c:ptCount val="11"/>
                <c:pt idx="0">
                  <c:v>12</c:v>
                </c:pt>
                <c:pt idx="1">
                  <c:v>19</c:v>
                </c:pt>
                <c:pt idx="2">
                  <c:v>30</c:v>
                </c:pt>
                <c:pt idx="3">
                  <c:v>39</c:v>
                </c:pt>
                <c:pt idx="4">
                  <c:v>34</c:v>
                </c:pt>
                <c:pt idx="5">
                  <c:v>45</c:v>
                </c:pt>
                <c:pt idx="6">
                  <c:v>39</c:v>
                </c:pt>
                <c:pt idx="7">
                  <c:v>33</c:v>
                </c:pt>
                <c:pt idx="8">
                  <c:v>28</c:v>
                </c:pt>
                <c:pt idx="9">
                  <c:v>30</c:v>
                </c:pt>
                <c:pt idx="1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71-47D2-BA2F-94946F2251F6}"/>
            </c:ext>
          </c:extLst>
        </c:ser>
        <c:ser>
          <c:idx val="5"/>
          <c:order val="5"/>
          <c:tx>
            <c:strRef>
              <c:f>'1961-2019'!$A$9</c:f>
              <c:strCache>
                <c:ptCount val="1"/>
                <c:pt idx="0">
                  <c:v>Other*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'1961-2019'!$B$3:$L$3</c:f>
              <c:strCache>
                <c:ptCount val="11"/>
                <c:pt idx="0">
                  <c:v>87th</c:v>
                </c:pt>
                <c:pt idx="1">
                  <c:v>91st</c:v>
                </c:pt>
                <c:pt idx="2">
                  <c:v>96th</c:v>
                </c:pt>
                <c:pt idx="3">
                  <c:v>101st</c:v>
                </c:pt>
                <c:pt idx="4">
                  <c:v>106th</c:v>
                </c:pt>
                <c:pt idx="5">
                  <c:v>111th</c:v>
                </c:pt>
                <c:pt idx="6">
                  <c:v>112th</c:v>
                </c:pt>
                <c:pt idx="7">
                  <c:v>113th</c:v>
                </c:pt>
                <c:pt idx="8">
                  <c:v>114th</c:v>
                </c:pt>
                <c:pt idx="9">
                  <c:v>115th</c:v>
                </c:pt>
                <c:pt idx="10">
                  <c:v>116th</c:v>
                </c:pt>
              </c:strCache>
            </c:strRef>
          </c:cat>
          <c:val>
            <c:numRef>
              <c:f>'1961-2019'!$B$9:$L$9</c:f>
              <c:numCache>
                <c:formatCode>General</c:formatCode>
                <c:ptCount val="11"/>
                <c:pt idx="0">
                  <c:v>10</c:v>
                </c:pt>
                <c:pt idx="1">
                  <c:v>7</c:v>
                </c:pt>
                <c:pt idx="2">
                  <c:v>17</c:v>
                </c:pt>
                <c:pt idx="3">
                  <c:v>10</c:v>
                </c:pt>
                <c:pt idx="4">
                  <c:v>3</c:v>
                </c:pt>
                <c:pt idx="5">
                  <c:v>7</c:v>
                </c:pt>
                <c:pt idx="6">
                  <c:v>7</c:v>
                </c:pt>
                <c:pt idx="7">
                  <c:v>8</c:v>
                </c:pt>
                <c:pt idx="8">
                  <c:v>7</c:v>
                </c:pt>
                <c:pt idx="9">
                  <c:v>10</c:v>
                </c:pt>
                <c:pt idx="1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71-47D2-BA2F-94946F2251F6}"/>
            </c:ext>
          </c:extLst>
        </c:ser>
        <c:ser>
          <c:idx val="6"/>
          <c:order val="6"/>
          <c:tx>
            <c:strRef>
              <c:f>'1961-2019'!$A$10</c:f>
              <c:strCache>
                <c:ptCount val="1"/>
                <c:pt idx="0">
                  <c:v>Don't know/refused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'1961-2019'!$B$3:$L$3</c:f>
              <c:strCache>
                <c:ptCount val="11"/>
                <c:pt idx="0">
                  <c:v>87th</c:v>
                </c:pt>
                <c:pt idx="1">
                  <c:v>91st</c:v>
                </c:pt>
                <c:pt idx="2">
                  <c:v>96th</c:v>
                </c:pt>
                <c:pt idx="3">
                  <c:v>101st</c:v>
                </c:pt>
                <c:pt idx="4">
                  <c:v>106th</c:v>
                </c:pt>
                <c:pt idx="5">
                  <c:v>111th</c:v>
                </c:pt>
                <c:pt idx="6">
                  <c:v>112th</c:v>
                </c:pt>
                <c:pt idx="7">
                  <c:v>113th</c:v>
                </c:pt>
                <c:pt idx="8">
                  <c:v>114th</c:v>
                </c:pt>
                <c:pt idx="9">
                  <c:v>115th</c:v>
                </c:pt>
                <c:pt idx="10">
                  <c:v>116th</c:v>
                </c:pt>
              </c:strCache>
            </c:strRef>
          </c:cat>
          <c:val>
            <c:numRef>
              <c:f>'1961-2019'!$B$10:$L$10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0</c:v>
                </c:pt>
                <c:pt idx="3">
                  <c:v>4</c:v>
                </c:pt>
                <c:pt idx="4">
                  <c:v>8</c:v>
                </c:pt>
                <c:pt idx="5">
                  <c:v>4</c:v>
                </c:pt>
                <c:pt idx="6">
                  <c:v>6</c:v>
                </c:pt>
                <c:pt idx="7">
                  <c:v>10</c:v>
                </c:pt>
                <c:pt idx="8">
                  <c:v>9</c:v>
                </c:pt>
                <c:pt idx="9">
                  <c:v>10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71-47D2-BA2F-94946F2251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29515823"/>
        <c:axId val="851952975"/>
      </c:barChart>
      <c:catAx>
        <c:axId val="929515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851952975"/>
        <c:crosses val="autoZero"/>
        <c:auto val="1"/>
        <c:lblAlgn val="ctr"/>
        <c:lblOffset val="100"/>
        <c:noMultiLvlLbl val="0"/>
      </c:catAx>
      <c:valAx>
        <c:axId val="85195297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29515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88429329005612"/>
          <c:y val="0.25937164430433923"/>
          <c:w val="0.5471530314912364"/>
          <c:h val="0.641423646535536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01-4726-AB5A-AFC3B9074E97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01-4726-AB5A-AFC3B9074E97}"/>
              </c:ext>
            </c:extLst>
          </c:dPt>
          <c:dPt>
            <c:idx val="2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901-4726-AB5A-AFC3B9074E97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901-4726-AB5A-AFC3B9074E97}"/>
              </c:ext>
            </c:extLst>
          </c:dPt>
          <c:dLbls>
            <c:dLbl>
              <c:idx val="0"/>
              <c:layout>
                <c:manualLayout>
                  <c:x val="-5.1235145785954138E-2"/>
                  <c:y val="5.91947670393473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010682953735289"/>
                      <c:h val="0.19270084384538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01-4726-AB5A-AFC3B9074E97}"/>
                </c:ext>
              </c:extLst>
            </c:dLbl>
            <c:dLbl>
              <c:idx val="1"/>
              <c:layout>
                <c:manualLayout>
                  <c:x val="-0.22628856055463054"/>
                  <c:y val="0.217407697103726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50490106977461"/>
                      <c:h val="0.186027221547707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01-4726-AB5A-AFC3B9074E97}"/>
                </c:ext>
              </c:extLst>
            </c:dLbl>
            <c:dLbl>
              <c:idx val="2"/>
              <c:layout>
                <c:manualLayout>
                  <c:x val="-3.7003160845411283E-2"/>
                  <c:y val="-0.182481268534737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56447772761597"/>
                      <c:h val="0.19270084384538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01-4726-AB5A-AFC3B9074E97}"/>
                </c:ext>
              </c:extLst>
            </c:dLbl>
            <c:dLbl>
              <c:idx val="3"/>
              <c:layout>
                <c:manualLayout>
                  <c:x val="0.23686026141893554"/>
                  <c:y val="0.186980110894643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3500857617171"/>
                      <c:h val="0.146152328319095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01-4726-AB5A-AFC3B9074E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Silent Generation (born 1928-45)</c:v>
                </c:pt>
                <c:pt idx="1">
                  <c:v>Baby Boomers (born 1946-64)</c:v>
                </c:pt>
                <c:pt idx="2">
                  <c:v>Generation X (born 1965-79)</c:v>
                </c:pt>
                <c:pt idx="3">
                  <c:v>Millennials (born 1980- 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1.5873015873015872E-2</c:v>
                </c:pt>
                <c:pt idx="1">
                  <c:v>0.23809523809523808</c:v>
                </c:pt>
                <c:pt idx="2">
                  <c:v>0.47619047619047616</c:v>
                </c:pt>
                <c:pt idx="3">
                  <c:v>0.26984126984126983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01-4726-AB5A-AFC3B9074E9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88429329005612"/>
          <c:y val="0.25937164430433923"/>
          <c:w val="0.5471530314912364"/>
          <c:h val="0.641423646535536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2A-4132-9FAF-C5F85FCCA944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A-4132-9FAF-C5F85FCCA944}"/>
              </c:ext>
            </c:extLst>
          </c:dPt>
          <c:dPt>
            <c:idx val="2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2A-4132-9FAF-C5F85FCCA944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2A-4132-9FAF-C5F85FCCA944}"/>
              </c:ext>
            </c:extLst>
          </c:dPt>
          <c:dPt>
            <c:idx val="4"/>
            <c:bubble3D val="0"/>
            <c:spPr>
              <a:solidFill>
                <a:srgbClr val="E6D7E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F2A-4132-9FAF-C5F85FCCA944}"/>
              </c:ext>
            </c:extLst>
          </c:dPt>
          <c:dLbls>
            <c:dLbl>
              <c:idx val="0"/>
              <c:layout>
                <c:manualLayout>
                  <c:x val="-1.9924778916759922E-2"/>
                  <c:y val="6.25315781881851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010682953735289"/>
                      <c:h val="0.19270084384538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F2A-4132-9FAF-C5F85FCCA944}"/>
                </c:ext>
              </c:extLst>
            </c:dLbl>
            <c:dLbl>
              <c:idx val="1"/>
              <c:layout>
                <c:manualLayout>
                  <c:x val="-0.18643900272111069"/>
                  <c:y val="0.187376396764186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50490106977461"/>
                      <c:h val="0.186027221547707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F2A-4132-9FAF-C5F85FCCA944}"/>
                </c:ext>
              </c:extLst>
            </c:dLbl>
            <c:dLbl>
              <c:idx val="2"/>
              <c:layout>
                <c:manualLayout>
                  <c:x val="-0.21951036362390186"/>
                  <c:y val="1.53618845324746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5583556087747"/>
                      <c:h val="0.192700864067249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F2A-4132-9FAF-C5F85FCCA944}"/>
                </c:ext>
              </c:extLst>
            </c:dLbl>
            <c:dLbl>
              <c:idx val="3"/>
              <c:layout>
                <c:manualLayout>
                  <c:x val="-5.6928051825044859E-2"/>
                  <c:y val="-2.22870083228478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3500857617171"/>
                      <c:h val="0.146152328319095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F2A-4132-9FAF-C5F85FCCA944}"/>
                </c:ext>
              </c:extLst>
            </c:dLbl>
            <c:dLbl>
              <c:idx val="4"/>
              <c:layout>
                <c:manualLayout>
                  <c:x val="0.23778217711716465"/>
                  <c:y val="-0.111451068817394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F2A-4132-9FAF-C5F85FCCA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Native American</c:v>
                </c:pt>
                <c:pt idx="4">
                  <c:v>White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3.1746031746031744E-2</c:v>
                </c:pt>
                <c:pt idx="1">
                  <c:v>0.14285714285714285</c:v>
                </c:pt>
                <c:pt idx="2">
                  <c:v>0.14285714285714285</c:v>
                </c:pt>
                <c:pt idx="3">
                  <c:v>3.1746031746031744E-2</c:v>
                </c:pt>
                <c:pt idx="4">
                  <c:v>0.65079365079365081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2A-4132-9FAF-C5F85FCCA94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267404946173911"/>
          <c:y val="0.20776250211870878"/>
          <c:w val="0.56505748625063068"/>
          <c:h val="0.6195024936860618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7D-476A-8BE8-A48AB761D11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7D-476A-8BE8-A48AB761D11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7D-476A-8BE8-A48AB761D11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7D-476A-8BE8-A48AB761D110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67D-476A-8BE8-A48AB761D110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67D-476A-8BE8-A48AB761D110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67D-476A-8BE8-A48AB761D110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67D-476A-8BE8-A48AB761D110}"/>
              </c:ext>
            </c:extLst>
          </c:dPt>
          <c:dLbls>
            <c:dLbl>
              <c:idx val="0"/>
              <c:layout>
                <c:manualLayout>
                  <c:x val="-3.7371212486466798E-2"/>
                  <c:y val="-9.45508672498390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7D-476A-8BE8-A48AB761D110}"/>
                </c:ext>
              </c:extLst>
            </c:dLbl>
            <c:dLbl>
              <c:idx val="1"/>
              <c:layout>
                <c:manualLayout>
                  <c:x val="-0.25728631124855389"/>
                  <c:y val="-6.30339114998919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38894785436945"/>
                      <c:h val="9.02960782235951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67D-476A-8BE8-A48AB761D110}"/>
                </c:ext>
              </c:extLst>
            </c:dLbl>
            <c:dLbl>
              <c:idx val="2"/>
              <c:layout>
                <c:manualLayout>
                  <c:x val="-0.21560314896038538"/>
                  <c:y val="-0.157584778749729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67D-476A-8BE8-A48AB761D110}"/>
                </c:ext>
              </c:extLst>
            </c:dLbl>
            <c:dLbl>
              <c:idx val="3"/>
              <c:layout>
                <c:manualLayout>
                  <c:x val="-5.7494173056103293E-3"/>
                  <c:y val="-0.135522909724767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67D-476A-8BE8-A48AB761D11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7D-476A-8BE8-A48AB761D1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African American</c:v>
                </c:pt>
                <c:pt idx="2">
                  <c:v>Hispanic</c:v>
                </c:pt>
                <c:pt idx="3">
                  <c:v>Asian/Pacific Islander</c:v>
                </c:pt>
                <c:pt idx="4">
                  <c:v>Native American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67D-476A-8BE8-A48AB761D1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88429329005612"/>
          <c:y val="0.25937164430433923"/>
          <c:w val="0.5471530314912364"/>
          <c:h val="0.641423646535536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8F-4C0A-9746-9944DAC2F585}"/>
              </c:ext>
            </c:extLst>
          </c:dPt>
          <c:dPt>
            <c:idx val="1"/>
            <c:bubble3D val="0"/>
            <c:spPr>
              <a:solidFill>
                <a:srgbClr val="CFCFCF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8F-4C0A-9746-9944DAC2F585}"/>
              </c:ext>
            </c:extLst>
          </c:dPt>
          <c:dLbls>
            <c:dLbl>
              <c:idx val="0"/>
              <c:layout>
                <c:manualLayout>
                  <c:x val="-0.19924778916759928"/>
                  <c:y val="5.9194767039347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010682953735289"/>
                      <c:h val="0.19270084384538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8F-4C0A-9746-9944DAC2F585}"/>
                </c:ext>
              </c:extLst>
            </c:dLbl>
            <c:dLbl>
              <c:idx val="1"/>
              <c:layout>
                <c:manualLayout>
                  <c:x val="0.22201896507246768"/>
                  <c:y val="-5.28740059521353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50490106977461"/>
                      <c:h val="0.186027221547707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38F-4C0A-9746-9944DAC2F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0.44444444444444442</c:v>
                </c:pt>
                <c:pt idx="1">
                  <c:v>0.55555555555555558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8F-4C0A-9746-9944DAC2F58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88429329005612"/>
          <c:y val="0.25937164430433923"/>
          <c:w val="0.5471530314912364"/>
          <c:h val="0.641423646535536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01-4726-AB5A-AFC3B9074E97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01-4726-AB5A-AFC3B9074E97}"/>
              </c:ext>
            </c:extLst>
          </c:dPt>
          <c:dPt>
            <c:idx val="2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901-4726-AB5A-AFC3B9074E97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901-4726-AB5A-AFC3B9074E97}"/>
              </c:ext>
            </c:extLst>
          </c:dPt>
          <c:dLbls>
            <c:dLbl>
              <c:idx val="0"/>
              <c:layout>
                <c:manualLayout>
                  <c:x val="-5.1235145785954138E-2"/>
                  <c:y val="5.91947670393473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010682953735289"/>
                      <c:h val="0.19270084384538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01-4726-AB5A-AFC3B9074E97}"/>
                </c:ext>
              </c:extLst>
            </c:dLbl>
            <c:dLbl>
              <c:idx val="1"/>
              <c:layout>
                <c:manualLayout>
                  <c:x val="-0.21988821457801647"/>
                  <c:y val="0.120758161512027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50490106977461"/>
                      <c:h val="0.186027221547707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01-4726-AB5A-AFC3B9074E97}"/>
                </c:ext>
              </c:extLst>
            </c:dLbl>
            <c:dLbl>
              <c:idx val="2"/>
              <c:layout>
                <c:manualLayout>
                  <c:x val="0.23580154799198488"/>
                  <c:y val="-0.200379410531157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56447772761597"/>
                      <c:h val="0.19270084384538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01-4726-AB5A-AFC3B9074E97}"/>
                </c:ext>
              </c:extLst>
            </c:dLbl>
            <c:dLbl>
              <c:idx val="3"/>
              <c:layout>
                <c:manualLayout>
                  <c:x val="0.18565698440920689"/>
                  <c:y val="0.1905597214330167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3500857617171"/>
                      <c:h val="0.146152328319095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01-4726-AB5A-AFC3B9074E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Silent Generation (born 1928-45)</c:v>
                </c:pt>
                <c:pt idx="1">
                  <c:v>Baby Boomers (born 1946-64)</c:v>
                </c:pt>
                <c:pt idx="2">
                  <c:v>Generation X (born 1965-79)</c:v>
                </c:pt>
                <c:pt idx="3">
                  <c:v>Millennials (born 1980- 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0.03</c:v>
                </c:pt>
                <c:pt idx="1">
                  <c:v>0.33</c:v>
                </c:pt>
                <c:pt idx="2">
                  <c:v>0.46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01-4726-AB5A-AFC3B9074E9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88429329005612"/>
          <c:y val="0.25937164430433923"/>
          <c:w val="0.5471530314912364"/>
          <c:h val="0.641423646535536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2A-4132-9FAF-C5F85FCCA944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A-4132-9FAF-C5F85FCCA944}"/>
              </c:ext>
            </c:extLst>
          </c:dPt>
          <c:dPt>
            <c:idx val="2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2A-4132-9FAF-C5F85FCCA944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2A-4132-9FAF-C5F85FCCA944}"/>
              </c:ext>
            </c:extLst>
          </c:dPt>
          <c:dPt>
            <c:idx val="4"/>
            <c:bubble3D val="0"/>
            <c:spPr>
              <a:solidFill>
                <a:srgbClr val="E6D7E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F2A-4132-9FAF-C5F85FCCA94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2A-4132-9FAF-C5F85FCCA94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2A-4132-9FAF-C5F85FCCA944}"/>
                </c:ext>
              </c:extLst>
            </c:dLbl>
            <c:dLbl>
              <c:idx val="2"/>
              <c:layout>
                <c:manualLayout>
                  <c:x val="-1.149705077187938E-2"/>
                  <c:y val="4.39987688394620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5583556087747"/>
                      <c:h val="0.192700864067249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F2A-4132-9FAF-C5F85FCCA94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2A-4132-9FAF-C5F85FCCA944}"/>
                </c:ext>
              </c:extLst>
            </c:dLbl>
            <c:dLbl>
              <c:idx val="4"/>
              <c:layout>
                <c:manualLayout>
                  <c:x val="3.9369574770895512E-2"/>
                  <c:y val="-0.2224189598722839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F2A-4132-9FAF-C5F85FCCA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Native American</c:v>
                </c:pt>
                <c:pt idx="4">
                  <c:v>White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0.03</c:v>
                </c:pt>
                <c:pt idx="3">
                  <c:v>0</c:v>
                </c:pt>
                <c:pt idx="4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2A-4132-9FAF-C5F85FCCA94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88429329005612"/>
          <c:y val="0.25937164430433923"/>
          <c:w val="0.5471530314912364"/>
          <c:h val="0.641423646535536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8F-4C0A-9746-9944DAC2F585}"/>
              </c:ext>
            </c:extLst>
          </c:dPt>
          <c:dPt>
            <c:idx val="1"/>
            <c:bubble3D val="0"/>
            <c:spPr>
              <a:solidFill>
                <a:srgbClr val="CFCFCF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8F-4C0A-9746-9944DAC2F585}"/>
              </c:ext>
            </c:extLst>
          </c:dPt>
          <c:dLbls>
            <c:dLbl>
              <c:idx val="0"/>
              <c:layout>
                <c:manualLayout>
                  <c:x val="-0.1480446244622648"/>
                  <c:y val="-0.2076175521552075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010682953735289"/>
                      <c:h val="0.19270084384538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8F-4C0A-9746-9944DAC2F585}"/>
                </c:ext>
              </c:extLst>
            </c:dLbl>
            <c:dLbl>
              <c:idx val="1"/>
              <c:layout>
                <c:manualLayout>
                  <c:x val="9.4010804093036762E-2"/>
                  <c:y val="2.94569533511919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50490106977461"/>
                      <c:h val="0.186027221547707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38F-4C0A-9746-9944DAC2F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8F-4C0A-9746-9944DAC2F58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2931557977198416E-3"/>
          <c:w val="0.98458255881935908"/>
          <c:h val="0.912264435112416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  <c:pt idx="5">
                  <c:v>2011</c:v>
                </c:pt>
                <c:pt idx="6">
                  <c:v>2013</c:v>
                </c:pt>
                <c:pt idx="7">
                  <c:v>2015</c:v>
                </c:pt>
                <c:pt idx="8">
                  <c:v>2017</c:v>
                </c:pt>
                <c:pt idx="9">
                  <c:v>2019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36</c:v>
                </c:pt>
                <c:pt idx="1">
                  <c:v>37</c:v>
                </c:pt>
                <c:pt idx="2">
                  <c:v>41</c:v>
                </c:pt>
                <c:pt idx="3">
                  <c:v>41</c:v>
                </c:pt>
                <c:pt idx="4">
                  <c:v>39</c:v>
                </c:pt>
                <c:pt idx="5">
                  <c:v>42</c:v>
                </c:pt>
                <c:pt idx="6">
                  <c:v>42</c:v>
                </c:pt>
                <c:pt idx="7">
                  <c:v>46</c:v>
                </c:pt>
                <c:pt idx="8">
                  <c:v>50</c:v>
                </c:pt>
                <c:pt idx="9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3-4585-AEB0-2E0DE44952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  <c:pt idx="5">
                  <c:v>2011</c:v>
                </c:pt>
                <c:pt idx="6">
                  <c:v>2013</c:v>
                </c:pt>
                <c:pt idx="7">
                  <c:v>2015</c:v>
                </c:pt>
                <c:pt idx="8">
                  <c:v>2017</c:v>
                </c:pt>
                <c:pt idx="9">
                  <c:v>2019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19</c:v>
                </c:pt>
                <c:pt idx="1">
                  <c:v>22</c:v>
                </c:pt>
                <c:pt idx="2">
                  <c:v>25</c:v>
                </c:pt>
                <c:pt idx="3">
                  <c:v>26</c:v>
                </c:pt>
                <c:pt idx="4">
                  <c:v>26</c:v>
                </c:pt>
                <c:pt idx="5">
                  <c:v>29</c:v>
                </c:pt>
                <c:pt idx="6">
                  <c:v>31</c:v>
                </c:pt>
                <c:pt idx="7">
                  <c:v>32</c:v>
                </c:pt>
                <c:pt idx="8">
                  <c:v>39</c:v>
                </c:pt>
                <c:pt idx="9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E3-4585-AEB0-2E0DE44952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 American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  <c:pt idx="5">
                  <c:v>2011</c:v>
                </c:pt>
                <c:pt idx="6">
                  <c:v>2013</c:v>
                </c:pt>
                <c:pt idx="7">
                  <c:v>2015</c:v>
                </c:pt>
                <c:pt idx="8">
                  <c:v>2017</c:v>
                </c:pt>
                <c:pt idx="9">
                  <c:v>2019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10</c:v>
                </c:pt>
                <c:pt idx="6">
                  <c:v>11</c:v>
                </c:pt>
                <c:pt idx="7">
                  <c:v>11</c:v>
                </c:pt>
                <c:pt idx="8">
                  <c:v>15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E3-4585-AEB0-2E0DE44952F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American Indian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56789846566319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3E3-4585-AEB0-2E0DE44952F9}"/>
                </c:ext>
              </c:extLst>
            </c:dLbl>
            <c:dLbl>
              <c:idx val="1"/>
              <c:layout>
                <c:manualLayout>
                  <c:x val="0"/>
                  <c:y val="-3.27057359352459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3E3-4585-AEB0-2E0DE44952F9}"/>
                </c:ext>
              </c:extLst>
            </c:dLbl>
            <c:dLbl>
              <c:idx val="2"/>
              <c:layout>
                <c:manualLayout>
                  <c:x val="-5.6529957760797735E-17"/>
                  <c:y val="-3.27057359352459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3E3-4585-AEB0-2E0DE44952F9}"/>
                </c:ext>
              </c:extLst>
            </c:dLbl>
            <c:dLbl>
              <c:idx val="3"/>
              <c:layout>
                <c:manualLayout>
                  <c:x val="0"/>
                  <c:y val="-2.88425396558444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3E3-4585-AEB0-2E0DE44952F9}"/>
                </c:ext>
              </c:extLst>
            </c:dLbl>
            <c:dLbl>
              <c:idx val="4"/>
              <c:layout>
                <c:manualLayout>
                  <c:x val="0"/>
                  <c:y val="-4.162548209940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3E3-4585-AEB0-2E0DE44952F9}"/>
                </c:ext>
              </c:extLst>
            </c:dLbl>
            <c:dLbl>
              <c:idx val="5"/>
              <c:layout>
                <c:manualLayout>
                  <c:x val="0"/>
                  <c:y val="-3.27057359352459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3E3-4585-AEB0-2E0DE44952F9}"/>
                </c:ext>
              </c:extLst>
            </c:dLbl>
            <c:dLbl>
              <c:idx val="6"/>
              <c:layout>
                <c:manualLayout>
                  <c:x val="-1.1305991552159547E-16"/>
                  <c:y val="-3.56789846566319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3E3-4585-AEB0-2E0DE44952F9}"/>
                </c:ext>
              </c:extLst>
            </c:dLbl>
            <c:dLbl>
              <c:idx val="7"/>
              <c:layout>
                <c:manualLayout>
                  <c:x val="-1.1305991552159547E-16"/>
                  <c:y val="-4.16254820994038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3E3-4585-AEB0-2E0DE44952F9}"/>
                </c:ext>
              </c:extLst>
            </c:dLbl>
            <c:dLbl>
              <c:idx val="8"/>
              <c:layout>
                <c:manualLayout>
                  <c:x val="-1.1305991552159547E-16"/>
                  <c:y val="-3.56789846566319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3E3-4585-AEB0-2E0DE44952F9}"/>
                </c:ext>
              </c:extLst>
            </c:dLbl>
            <c:dLbl>
              <c:idx val="9"/>
              <c:layout>
                <c:manualLayout>
                  <c:x val="0"/>
                  <c:y val="-3.6133391964477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3E3-4585-AEB0-2E0DE4495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  <c:pt idx="5">
                  <c:v>2011</c:v>
                </c:pt>
                <c:pt idx="6">
                  <c:v>2013</c:v>
                </c:pt>
                <c:pt idx="7">
                  <c:v>2015</c:v>
                </c:pt>
                <c:pt idx="8">
                  <c:v>2017</c:v>
                </c:pt>
                <c:pt idx="9">
                  <c:v>2019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3E3-4585-AEB0-2E0DE44952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642950751"/>
        <c:axId val="1642926623"/>
      </c:barChart>
      <c:catAx>
        <c:axId val="164295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2926623"/>
        <c:crosses val="autoZero"/>
        <c:auto val="1"/>
        <c:lblAlgn val="ctr"/>
        <c:lblOffset val="100"/>
        <c:noMultiLvlLbl val="0"/>
      </c:catAx>
      <c:valAx>
        <c:axId val="16429266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42950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29607117180316"/>
          <c:y val="0"/>
          <c:w val="0.86477245898269617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'By region'!$C$3</c:f>
              <c:strCache>
                <c:ptCount val="1"/>
                <c:pt idx="0">
                  <c:v>Immigrant</c:v>
                </c:pt>
              </c:strCache>
            </c:strRef>
          </c:tx>
          <c:spPr>
            <a:solidFill>
              <a:srgbClr val="5552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region'!$B$4:$B$7</c:f>
              <c:strCache>
                <c:ptCount val="4"/>
                <c:pt idx="0">
                  <c:v>West</c:v>
                </c:pt>
                <c:pt idx="1">
                  <c:v>Northeast</c:v>
                </c:pt>
                <c:pt idx="2">
                  <c:v>South</c:v>
                </c:pt>
                <c:pt idx="3">
                  <c:v>Midwest</c:v>
                </c:pt>
              </c:strCache>
            </c:strRef>
          </c:cat>
          <c:val>
            <c:numRef>
              <c:f>'By region'!$C$4:$C$7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9-4FDA-AABD-149D392FB3BB}"/>
            </c:ext>
          </c:extLst>
        </c:ser>
        <c:ser>
          <c:idx val="1"/>
          <c:order val="1"/>
          <c:tx>
            <c:strRef>
              <c:f>'By region'!$D$3</c:f>
              <c:strCache>
                <c:ptCount val="1"/>
                <c:pt idx="0">
                  <c:v>Child of Immigrant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region'!$B$4:$B$7</c:f>
              <c:strCache>
                <c:ptCount val="4"/>
                <c:pt idx="0">
                  <c:v>West</c:v>
                </c:pt>
                <c:pt idx="1">
                  <c:v>Northeast</c:v>
                </c:pt>
                <c:pt idx="2">
                  <c:v>South</c:v>
                </c:pt>
                <c:pt idx="3">
                  <c:v>Midwest</c:v>
                </c:pt>
              </c:strCache>
            </c:strRef>
          </c:cat>
          <c:val>
            <c:numRef>
              <c:f>'By region'!$D$4:$D$7</c:f>
              <c:numCache>
                <c:formatCode>General</c:formatCode>
                <c:ptCount val="4"/>
                <c:pt idx="0">
                  <c:v>25</c:v>
                </c:pt>
                <c:pt idx="1">
                  <c:v>10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B9-4FDA-AABD-149D392FB3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60151152"/>
        <c:axId val="1160149904"/>
      </c:barChart>
      <c:catAx>
        <c:axId val="1160151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160149904"/>
        <c:crosses val="autoZero"/>
        <c:auto val="1"/>
        <c:lblAlgn val="ctr"/>
        <c:lblOffset val="100"/>
        <c:noMultiLvlLbl val="0"/>
      </c:catAx>
      <c:valAx>
        <c:axId val="11601499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16015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21528711350101"/>
          <c:y val="0.16076565975843801"/>
          <c:w val="0.84247999487868896"/>
          <c:h val="0.727620040709054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9F-4A85-B22E-30CC97EAB6F5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9F-4A85-B22E-30CC97EAB6F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D9F-4A85-B22E-30CC97EAB6F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74308F1-39D9-7A4C-ABD1-90BFEBA9243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D9F-4A85-B22E-30CC97EAB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9F-4A85-B22E-30CC97EAB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21528711350101"/>
          <c:y val="0.16076565975843801"/>
          <c:w val="0.83434991357787602"/>
          <c:h val="0.7205983783277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rgbClr val="254061"/>
            </a:solidFill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63-48FA-ABD7-2574841903CD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63-48FA-ABD7-2574841903C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963-48FA-ABD7-2574841903C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4947BEC-3F22-BC49-A123-393E5A279EE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963-48FA-ABD7-2574841903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332</c:v>
                </c:pt>
                <c:pt idx="1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63-48FA-ABD7-257484190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Senate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9B-4B0C-8EBF-C0FE5491F365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9B-4B0C-8EBF-C0FE5491F365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9B-4B0C-8EBF-C0FE5491F365}"/>
              </c:ext>
            </c:extLst>
          </c:dPt>
          <c:dPt>
            <c:idx val="3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9B-4B0C-8EBF-C0FE5491F365}"/>
              </c:ext>
            </c:extLst>
          </c:dPt>
          <c:dLbls>
            <c:dLbl>
              <c:idx val="2"/>
              <c:layout>
                <c:manualLayout>
                  <c:x val="0.14436905190555688"/>
                  <c:y val="0.143708805371432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49B-4B0C-8EBF-C0FE5491F365}"/>
                </c:ext>
              </c:extLst>
            </c:dLbl>
            <c:dLbl>
              <c:idx val="3"/>
              <c:layout>
                <c:manualLayout>
                  <c:x val="7.5299655139539665E-2"/>
                  <c:y val="0.163077939496208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49B-4B0C-8EBF-C0FE5491F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Democrat</c:v>
                </c:pt>
                <c:pt idx="1">
                  <c:v>Republican</c:v>
                </c:pt>
                <c:pt idx="2">
                  <c:v>Rep new</c:v>
                </c:pt>
                <c:pt idx="3">
                  <c:v>Dem new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9B-4B0C-8EBF-C0FE5491F3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House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EE-4A9A-90BF-1C6E2F65C1D0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EE-4A9A-90BF-1C6E2F65C1D0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EE-4A9A-90BF-1C6E2F65C1D0}"/>
              </c:ext>
            </c:extLst>
          </c:dPt>
          <c:dPt>
            <c:idx val="3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EE-4A9A-90BF-1C6E2F65C1D0}"/>
              </c:ext>
            </c:extLst>
          </c:dPt>
          <c:dLbls>
            <c:dLbl>
              <c:idx val="2"/>
              <c:layout>
                <c:manualLayout>
                  <c:x val="-3.8173382004068817E-4"/>
                  <c:y val="-2.31302615829310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3EE-4A9A-90BF-1C6E2F65C1D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3EE-4A9A-90BF-1C6E2F65C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Democrat</c:v>
                </c:pt>
                <c:pt idx="1">
                  <c:v>Republican</c:v>
                </c:pt>
                <c:pt idx="2">
                  <c:v>Rep new</c:v>
                </c:pt>
                <c:pt idx="3">
                  <c:v>Dem new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</c:v>
                </c:pt>
                <c:pt idx="1">
                  <c:v>12</c:v>
                </c:pt>
                <c:pt idx="2">
                  <c:v>1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EE-4A9A-90BF-1C6E2F65C1D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Sheet1!$A$2:$A$53</c:f>
              <c:strCache>
                <c:ptCount val="52"/>
                <c:pt idx="0">
                  <c:v>65th </c:v>
                </c:pt>
                <c:pt idx="1">
                  <c:v>66th</c:v>
                </c:pt>
                <c:pt idx="2">
                  <c:v>67th</c:v>
                </c:pt>
                <c:pt idx="3">
                  <c:v>68th</c:v>
                </c:pt>
                <c:pt idx="4">
                  <c:v>69th</c:v>
                </c:pt>
                <c:pt idx="5">
                  <c:v>70th </c:v>
                </c:pt>
                <c:pt idx="6">
                  <c:v>71st </c:v>
                </c:pt>
                <c:pt idx="7">
                  <c:v>72nd </c:v>
                </c:pt>
                <c:pt idx="8">
                  <c:v>73rd </c:v>
                </c:pt>
                <c:pt idx="9">
                  <c:v>74th </c:v>
                </c:pt>
                <c:pt idx="10">
                  <c:v>75th </c:v>
                </c:pt>
                <c:pt idx="11">
                  <c:v>76th </c:v>
                </c:pt>
                <c:pt idx="12">
                  <c:v>77th </c:v>
                </c:pt>
                <c:pt idx="13">
                  <c:v>78th </c:v>
                </c:pt>
                <c:pt idx="14">
                  <c:v>79th </c:v>
                </c:pt>
                <c:pt idx="15">
                  <c:v>80th </c:v>
                </c:pt>
                <c:pt idx="16">
                  <c:v>81st </c:v>
                </c:pt>
                <c:pt idx="17">
                  <c:v>82nd </c:v>
                </c:pt>
                <c:pt idx="18">
                  <c:v>83rd </c:v>
                </c:pt>
                <c:pt idx="19">
                  <c:v>84th </c:v>
                </c:pt>
                <c:pt idx="20">
                  <c:v>85th </c:v>
                </c:pt>
                <c:pt idx="21">
                  <c:v>86th </c:v>
                </c:pt>
                <c:pt idx="22">
                  <c:v>87th </c:v>
                </c:pt>
                <c:pt idx="23">
                  <c:v>88th </c:v>
                </c:pt>
                <c:pt idx="24">
                  <c:v>89th </c:v>
                </c:pt>
                <c:pt idx="25">
                  <c:v>90th </c:v>
                </c:pt>
                <c:pt idx="26">
                  <c:v>91st </c:v>
                </c:pt>
                <c:pt idx="27">
                  <c:v>92nd </c:v>
                </c:pt>
                <c:pt idx="28">
                  <c:v>93rd </c:v>
                </c:pt>
                <c:pt idx="29">
                  <c:v>94th </c:v>
                </c:pt>
                <c:pt idx="30">
                  <c:v>95th </c:v>
                </c:pt>
                <c:pt idx="31">
                  <c:v>96th </c:v>
                </c:pt>
                <c:pt idx="32">
                  <c:v>97th </c:v>
                </c:pt>
                <c:pt idx="33">
                  <c:v>98th </c:v>
                </c:pt>
                <c:pt idx="34">
                  <c:v>99th </c:v>
                </c:pt>
                <c:pt idx="35">
                  <c:v>100th </c:v>
                </c:pt>
                <c:pt idx="36">
                  <c:v>101st </c:v>
                </c:pt>
                <c:pt idx="37">
                  <c:v>102nd </c:v>
                </c:pt>
                <c:pt idx="38">
                  <c:v>103rd </c:v>
                </c:pt>
                <c:pt idx="39">
                  <c:v>104th </c:v>
                </c:pt>
                <c:pt idx="40">
                  <c:v>105th </c:v>
                </c:pt>
                <c:pt idx="41">
                  <c:v>106th </c:v>
                </c:pt>
                <c:pt idx="42">
                  <c:v>107th </c:v>
                </c:pt>
                <c:pt idx="43">
                  <c:v>108th </c:v>
                </c:pt>
                <c:pt idx="44">
                  <c:v>109th </c:v>
                </c:pt>
                <c:pt idx="45">
                  <c:v>110th </c:v>
                </c:pt>
                <c:pt idx="46">
                  <c:v>111th </c:v>
                </c:pt>
                <c:pt idx="47">
                  <c:v>112th </c:v>
                </c:pt>
                <c:pt idx="48">
                  <c:v>113th </c:v>
                </c:pt>
                <c:pt idx="49">
                  <c:v>114th </c:v>
                </c:pt>
                <c:pt idx="50">
                  <c:v>115th </c:v>
                </c:pt>
                <c:pt idx="51">
                  <c:v>116th 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2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  <c:pt idx="16">
                  <c:v>4</c:v>
                </c:pt>
                <c:pt idx="17">
                  <c:v>4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5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5</c:v>
                </c:pt>
                <c:pt idx="28">
                  <c:v>7</c:v>
                </c:pt>
                <c:pt idx="29">
                  <c:v>7</c:v>
                </c:pt>
                <c:pt idx="30">
                  <c:v>5</c:v>
                </c:pt>
                <c:pt idx="31">
                  <c:v>3</c:v>
                </c:pt>
                <c:pt idx="32">
                  <c:v>7</c:v>
                </c:pt>
                <c:pt idx="33">
                  <c:v>5</c:v>
                </c:pt>
                <c:pt idx="34">
                  <c:v>3</c:v>
                </c:pt>
                <c:pt idx="35">
                  <c:v>6</c:v>
                </c:pt>
                <c:pt idx="36">
                  <c:v>5</c:v>
                </c:pt>
                <c:pt idx="37">
                  <c:v>8</c:v>
                </c:pt>
                <c:pt idx="38">
                  <c:v>27</c:v>
                </c:pt>
                <c:pt idx="39">
                  <c:v>14</c:v>
                </c:pt>
                <c:pt idx="40">
                  <c:v>17</c:v>
                </c:pt>
                <c:pt idx="41">
                  <c:v>7</c:v>
                </c:pt>
                <c:pt idx="42">
                  <c:v>12</c:v>
                </c:pt>
                <c:pt idx="43">
                  <c:v>10</c:v>
                </c:pt>
                <c:pt idx="44">
                  <c:v>10</c:v>
                </c:pt>
                <c:pt idx="45">
                  <c:v>16</c:v>
                </c:pt>
                <c:pt idx="46">
                  <c:v>13</c:v>
                </c:pt>
                <c:pt idx="47">
                  <c:v>19</c:v>
                </c:pt>
                <c:pt idx="48">
                  <c:v>23</c:v>
                </c:pt>
                <c:pt idx="49">
                  <c:v>15</c:v>
                </c:pt>
                <c:pt idx="50">
                  <c:v>17</c:v>
                </c:pt>
                <c:pt idx="5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6-43B8-B5E0-A3BEBF7BFF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Sheet1!$A$2:$A$53</c:f>
              <c:strCache>
                <c:ptCount val="52"/>
                <c:pt idx="0">
                  <c:v>65th </c:v>
                </c:pt>
                <c:pt idx="1">
                  <c:v>66th</c:v>
                </c:pt>
                <c:pt idx="2">
                  <c:v>67th</c:v>
                </c:pt>
                <c:pt idx="3">
                  <c:v>68th</c:v>
                </c:pt>
                <c:pt idx="4">
                  <c:v>69th</c:v>
                </c:pt>
                <c:pt idx="5">
                  <c:v>70th </c:v>
                </c:pt>
                <c:pt idx="6">
                  <c:v>71st </c:v>
                </c:pt>
                <c:pt idx="7">
                  <c:v>72nd </c:v>
                </c:pt>
                <c:pt idx="8">
                  <c:v>73rd </c:v>
                </c:pt>
                <c:pt idx="9">
                  <c:v>74th </c:v>
                </c:pt>
                <c:pt idx="10">
                  <c:v>75th </c:v>
                </c:pt>
                <c:pt idx="11">
                  <c:v>76th </c:v>
                </c:pt>
                <c:pt idx="12">
                  <c:v>77th </c:v>
                </c:pt>
                <c:pt idx="13">
                  <c:v>78th </c:v>
                </c:pt>
                <c:pt idx="14">
                  <c:v>79th </c:v>
                </c:pt>
                <c:pt idx="15">
                  <c:v>80th </c:v>
                </c:pt>
                <c:pt idx="16">
                  <c:v>81st </c:v>
                </c:pt>
                <c:pt idx="17">
                  <c:v>82nd </c:v>
                </c:pt>
                <c:pt idx="18">
                  <c:v>83rd </c:v>
                </c:pt>
                <c:pt idx="19">
                  <c:v>84th </c:v>
                </c:pt>
                <c:pt idx="20">
                  <c:v>85th </c:v>
                </c:pt>
                <c:pt idx="21">
                  <c:v>86th </c:v>
                </c:pt>
                <c:pt idx="22">
                  <c:v>87th </c:v>
                </c:pt>
                <c:pt idx="23">
                  <c:v>88th </c:v>
                </c:pt>
                <c:pt idx="24">
                  <c:v>89th </c:v>
                </c:pt>
                <c:pt idx="25">
                  <c:v>90th </c:v>
                </c:pt>
                <c:pt idx="26">
                  <c:v>91st </c:v>
                </c:pt>
                <c:pt idx="27">
                  <c:v>92nd </c:v>
                </c:pt>
                <c:pt idx="28">
                  <c:v>93rd </c:v>
                </c:pt>
                <c:pt idx="29">
                  <c:v>94th </c:v>
                </c:pt>
                <c:pt idx="30">
                  <c:v>95th </c:v>
                </c:pt>
                <c:pt idx="31">
                  <c:v>96th </c:v>
                </c:pt>
                <c:pt idx="32">
                  <c:v>97th </c:v>
                </c:pt>
                <c:pt idx="33">
                  <c:v>98th </c:v>
                </c:pt>
                <c:pt idx="34">
                  <c:v>99th </c:v>
                </c:pt>
                <c:pt idx="35">
                  <c:v>100th </c:v>
                </c:pt>
                <c:pt idx="36">
                  <c:v>101st </c:v>
                </c:pt>
                <c:pt idx="37">
                  <c:v>102nd </c:v>
                </c:pt>
                <c:pt idx="38">
                  <c:v>103rd </c:v>
                </c:pt>
                <c:pt idx="39">
                  <c:v>104th </c:v>
                </c:pt>
                <c:pt idx="40">
                  <c:v>105th </c:v>
                </c:pt>
                <c:pt idx="41">
                  <c:v>106th </c:v>
                </c:pt>
                <c:pt idx="42">
                  <c:v>107th </c:v>
                </c:pt>
                <c:pt idx="43">
                  <c:v>108th </c:v>
                </c:pt>
                <c:pt idx="44">
                  <c:v>109th </c:v>
                </c:pt>
                <c:pt idx="45">
                  <c:v>110th </c:v>
                </c:pt>
                <c:pt idx="46">
                  <c:v>111th </c:v>
                </c:pt>
                <c:pt idx="47">
                  <c:v>112th </c:v>
                </c:pt>
                <c:pt idx="48">
                  <c:v>113th </c:v>
                </c:pt>
                <c:pt idx="49">
                  <c:v>114th </c:v>
                </c:pt>
                <c:pt idx="50">
                  <c:v>115th </c:v>
                </c:pt>
                <c:pt idx="51">
                  <c:v>116th 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</c:numCache>
            </c:numRef>
          </c:val>
          <c:extLst>
            <c:ext xmlns:c16="http://schemas.microsoft.com/office/drawing/2014/chart" uri="{C3380CC4-5D6E-409C-BE32-E72D297353CC}">
              <c16:uniqueId val="{00000001-3F16-43B8-B5E0-A3BEBF7BFF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Sheet1!$A$2:$A$53</c:f>
              <c:strCache>
                <c:ptCount val="52"/>
                <c:pt idx="0">
                  <c:v>65th </c:v>
                </c:pt>
                <c:pt idx="1">
                  <c:v>66th</c:v>
                </c:pt>
                <c:pt idx="2">
                  <c:v>67th</c:v>
                </c:pt>
                <c:pt idx="3">
                  <c:v>68th</c:v>
                </c:pt>
                <c:pt idx="4">
                  <c:v>69th</c:v>
                </c:pt>
                <c:pt idx="5">
                  <c:v>70th </c:v>
                </c:pt>
                <c:pt idx="6">
                  <c:v>71st </c:v>
                </c:pt>
                <c:pt idx="7">
                  <c:v>72nd </c:v>
                </c:pt>
                <c:pt idx="8">
                  <c:v>73rd </c:v>
                </c:pt>
                <c:pt idx="9">
                  <c:v>74th </c:v>
                </c:pt>
                <c:pt idx="10">
                  <c:v>75th </c:v>
                </c:pt>
                <c:pt idx="11">
                  <c:v>76th </c:v>
                </c:pt>
                <c:pt idx="12">
                  <c:v>77th </c:v>
                </c:pt>
                <c:pt idx="13">
                  <c:v>78th </c:v>
                </c:pt>
                <c:pt idx="14">
                  <c:v>79th </c:v>
                </c:pt>
                <c:pt idx="15">
                  <c:v>80th </c:v>
                </c:pt>
                <c:pt idx="16">
                  <c:v>81st </c:v>
                </c:pt>
                <c:pt idx="17">
                  <c:v>82nd </c:v>
                </c:pt>
                <c:pt idx="18">
                  <c:v>83rd </c:v>
                </c:pt>
                <c:pt idx="19">
                  <c:v>84th </c:v>
                </c:pt>
                <c:pt idx="20">
                  <c:v>85th </c:v>
                </c:pt>
                <c:pt idx="21">
                  <c:v>86th </c:v>
                </c:pt>
                <c:pt idx="22">
                  <c:v>87th </c:v>
                </c:pt>
                <c:pt idx="23">
                  <c:v>88th </c:v>
                </c:pt>
                <c:pt idx="24">
                  <c:v>89th </c:v>
                </c:pt>
                <c:pt idx="25">
                  <c:v>90th </c:v>
                </c:pt>
                <c:pt idx="26">
                  <c:v>91st </c:v>
                </c:pt>
                <c:pt idx="27">
                  <c:v>92nd </c:v>
                </c:pt>
                <c:pt idx="28">
                  <c:v>93rd </c:v>
                </c:pt>
                <c:pt idx="29">
                  <c:v>94th </c:v>
                </c:pt>
                <c:pt idx="30">
                  <c:v>95th </c:v>
                </c:pt>
                <c:pt idx="31">
                  <c:v>96th </c:v>
                </c:pt>
                <c:pt idx="32">
                  <c:v>97th </c:v>
                </c:pt>
                <c:pt idx="33">
                  <c:v>98th </c:v>
                </c:pt>
                <c:pt idx="34">
                  <c:v>99th </c:v>
                </c:pt>
                <c:pt idx="35">
                  <c:v>100th </c:v>
                </c:pt>
                <c:pt idx="36">
                  <c:v>101st </c:v>
                </c:pt>
                <c:pt idx="37">
                  <c:v>102nd </c:v>
                </c:pt>
                <c:pt idx="38">
                  <c:v>103rd </c:v>
                </c:pt>
                <c:pt idx="39">
                  <c:v>104th </c:v>
                </c:pt>
                <c:pt idx="40">
                  <c:v>105th </c:v>
                </c:pt>
                <c:pt idx="41">
                  <c:v>106th </c:v>
                </c:pt>
                <c:pt idx="42">
                  <c:v>107th </c:v>
                </c:pt>
                <c:pt idx="43">
                  <c:v>108th </c:v>
                </c:pt>
                <c:pt idx="44">
                  <c:v>109th </c:v>
                </c:pt>
                <c:pt idx="45">
                  <c:v>110th </c:v>
                </c:pt>
                <c:pt idx="46">
                  <c:v>111th </c:v>
                </c:pt>
                <c:pt idx="47">
                  <c:v>112th </c:v>
                </c:pt>
                <c:pt idx="48">
                  <c:v>113th </c:v>
                </c:pt>
                <c:pt idx="49">
                  <c:v>114th </c:v>
                </c:pt>
                <c:pt idx="50">
                  <c:v>115th </c:v>
                </c:pt>
                <c:pt idx="51">
                  <c:v>116th 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</c:numCache>
            </c:numRef>
          </c:val>
          <c:extLst>
            <c:ext xmlns:c16="http://schemas.microsoft.com/office/drawing/2014/chart" uri="{C3380CC4-5D6E-409C-BE32-E72D297353CC}">
              <c16:uniqueId val="{00000002-3F16-43B8-B5E0-A3BEBF7BF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140481936"/>
        <c:axId val="140430064"/>
      </c:barChart>
      <c:catAx>
        <c:axId val="14048193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430064"/>
        <c:crosses val="autoZero"/>
        <c:auto val="1"/>
        <c:lblAlgn val="ctr"/>
        <c:lblOffset val="100"/>
        <c:tickLblSkip val="1"/>
        <c:noMultiLvlLbl val="0"/>
      </c:catAx>
      <c:valAx>
        <c:axId val="140430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48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Sheet1!$A$2:$B$37</cx:f>
        <cx:lvl ptCount="36">
          <cx:pt idx="0">Eritrea </cx:pt>
          <cx:pt idx="1">Somalia </cx:pt>
          <cx:pt idx="2">India </cx:pt>
          <cx:pt idx="3">China </cx:pt>
          <cx:pt idx="4">Taiwan </cx:pt>
          <cx:pt idx="5">Japan </cx:pt>
          <cx:pt idx="6">South Korea</cx:pt>
          <cx:pt idx="7">Philippines </cx:pt>
          <cx:pt idx="8">Thailand </cx:pt>
          <cx:pt idx="9">Vietnam </cx:pt>
          <cx:pt idx="10">Cuba </cx:pt>
          <cx:pt idx="11">Jamaica </cx:pt>
          <cx:pt idx="12">Bermuda </cx:pt>
          <cx:pt idx="13">Dominican Rep. </cx:pt>
          <cx:pt idx="14">Trinidad &amp; Tobago </cx:pt>
          <cx:pt idx="15">Germany </cx:pt>
          <cx:pt idx="16">Poland </cx:pt>
          <cx:pt idx="17">Italy </cx:pt>
          <cx:pt idx="18">Lithuania </cx:pt>
          <cx:pt idx="19">Russia </cx:pt>
          <cx:pt idx="20">Armenia </cx:pt>
          <cx:pt idx="21">Denmark </cx:pt>
          <cx:pt idx="22">France </cx:pt>
          <cx:pt idx="23">Hungary </cx:pt>
          <cx:pt idx="24">Ireland </cx:pt>
          <cx:pt idx="25">Switzerland </cx:pt>
          <cx:pt idx="26">Ukraine </cx:pt>
          <cx:pt idx="27">U.K.</cx:pt>
          <cx:pt idx="28">Mexico </cx:pt>
          <cx:pt idx="29">Colombia </cx:pt>
          <cx:pt idx="30">Ecuador </cx:pt>
          <cx:pt idx="31">Guatemala </cx:pt>
          <cx:pt idx="32">Palestinian Terr.</cx:pt>
          <cx:pt idx="33">Iran </cx:pt>
          <cx:pt idx="34">Syria </cx:pt>
          <cx:pt idx="35">Canada </cx:pt>
        </cx:lvl>
        <cx:lvl ptCount="36">
          <cx:pt idx="0">Africa</cx:pt>
          <cx:pt idx="1">Africa</cx:pt>
          <cx:pt idx="2">Asia</cx:pt>
          <cx:pt idx="3">Asia</cx:pt>
          <cx:pt idx="4">Asia</cx:pt>
          <cx:pt idx="5">Asia</cx:pt>
          <cx:pt idx="6">Asia</cx:pt>
          <cx:pt idx="7">Asia</cx:pt>
          <cx:pt idx="8">Asia</cx:pt>
          <cx:pt idx="9">Asia</cx:pt>
          <cx:pt idx="10">Carribean</cx:pt>
          <cx:pt idx="11">Carribean</cx:pt>
          <cx:pt idx="12">Carribean</cx:pt>
          <cx:pt idx="13">Carribean</cx:pt>
          <cx:pt idx="14">Carribean</cx:pt>
          <cx:pt idx="15">Europe</cx:pt>
          <cx:pt idx="16">Europe</cx:pt>
          <cx:pt idx="17">Europe</cx:pt>
          <cx:pt idx="18">Europe</cx:pt>
          <cx:pt idx="19">Europe</cx:pt>
          <cx:pt idx="20">Europe</cx:pt>
          <cx:pt idx="21">Europe</cx:pt>
          <cx:pt idx="22">Europe</cx:pt>
          <cx:pt idx="23">Europe</cx:pt>
          <cx:pt idx="24">Europe</cx:pt>
          <cx:pt idx="25">Europe</cx:pt>
          <cx:pt idx="26">Europe</cx:pt>
          <cx:pt idx="27">Europe</cx:pt>
          <cx:pt idx="28">Latin America</cx:pt>
          <cx:pt idx="29">Latin America</cx:pt>
          <cx:pt idx="30">Latin America</cx:pt>
          <cx:pt idx="31">Latin America</cx:pt>
          <cx:pt idx="32">Middle East</cx:pt>
          <cx:pt idx="33">Middle East</cx:pt>
          <cx:pt idx="34">Middle East</cx:pt>
          <cx:pt idx="35">North America</cx:pt>
        </cx:lvl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  <cx:lvl ptCount="0"/>
      </cx:strDim>
      <cx:numDim type="size">
        <cx:f>Sheet1!$C$2:$C$37</cx:f>
        <cx:lvl ptCount="36" formatCode="General">
          <cx:pt idx="0">1</cx:pt>
          <cx:pt idx="1">1</cx:pt>
          <cx:pt idx="2">5</cx:pt>
          <cx:pt idx="3">4</cx:pt>
          <cx:pt idx="4">4</cx:pt>
          <cx:pt idx="5">1</cx:pt>
          <cx:pt idx="6">1</cx:pt>
          <cx:pt idx="7">1</cx:pt>
          <cx:pt idx="8">1</cx:pt>
          <cx:pt idx="9">1</cx:pt>
          <cx:pt idx="10">8</cx:pt>
          <cx:pt idx="11">2</cx:pt>
          <cx:pt idx="12">1</cx:pt>
          <cx:pt idx="13">1</cx:pt>
          <cx:pt idx="14">1</cx:pt>
          <cx:pt idx="15">6</cx:pt>
          <cx:pt idx="16">4</cx:pt>
          <cx:pt idx="17">2</cx:pt>
          <cx:pt idx="18">2</cx:pt>
          <cx:pt idx="19">2</cx:pt>
          <cx:pt idx="20">1</cx:pt>
          <cx:pt idx="21">1</cx:pt>
          <cx:pt idx="22">1</cx:pt>
          <cx:pt idx="23">1</cx:pt>
          <cx:pt idx="24">1</cx:pt>
          <cx:pt idx="25">1</cx:pt>
          <cx:pt idx="26">1</cx:pt>
          <cx:pt idx="27">1</cx:pt>
          <cx:pt idx="28">13</cx:pt>
          <cx:pt idx="29">1</cx:pt>
          <cx:pt idx="30">1</cx:pt>
          <cx:pt idx="31">1</cx:pt>
          <cx:pt idx="32">2</cx:pt>
          <cx:pt idx="33">1</cx:pt>
          <cx:pt idx="34">1</cx:pt>
          <cx:pt idx="35">3</cx:pt>
        </cx:lvl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  <cx:lvl ptCount="0" formatCode="General"/>
      </cx:numDim>
    </cx:data>
  </cx:chartData>
  <cx:chart>
    <cx:plotArea>
      <cx:plotAreaRegion>
        <cx:plotSurface>
          <cx:spPr>
            <a:ln>
              <a:noFill/>
            </a:ln>
          </cx:spPr>
        </cx:plotSurface>
        <cx:series layoutId="treemap" uniqueId="{B5EEE066-DA59-464A-A5C8-D8150D504ABA}">
          <cx:tx>
            <cx:txData>
              <cx:f>Sheet1!$C$1</cx:f>
              <cx:v>Number of reps</cx:v>
            </cx:txData>
          </cx:tx>
          <cx:spPr>
            <a:ln>
              <a:noFill/>
            </a:ln>
          </cx:spPr>
          <cx:dataLabels pos="inEnd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/>
                </a:pPr>
                <a:endParaRPr lang="en-US" sz="1197" b="0" i="0" u="none" strike="noStrike" baseline="0">
                  <a:solidFill>
                    <a:srgbClr val="000000"/>
                  </a:solidFill>
                  <a:latin typeface="Georgia"/>
                </a:endParaRPr>
              </a:p>
            </cx:txPr>
            <cx:visibility seriesName="0" categoryName="1" value="0"/>
            <cx:dataLabel idx="5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100"/>
                  </a:pPr>
                  <a:r>
                    <a:rPr lang="en-US" sz="110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China </a:t>
                  </a:r>
                </a:p>
              </cx:txPr>
              <cx:visibility seriesName="0" categoryName="1" value="0"/>
            </cx:dataLabel>
            <cx:dataLabel idx="8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000"/>
                  </a:pPr>
                  <a:r>
                    <a:rPr lang="en-US" sz="100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South Korea</a:t>
                  </a:r>
                </a:p>
              </cx:txPr>
              <cx:visibility seriesName="0" categoryName="1" value="0"/>
            </cx:dataLabel>
            <cx:dataLabel idx="22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000"/>
                  </a:pPr>
                  <a:r>
                    <a:rPr lang="en-US" sz="100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Lithuania </a:t>
                  </a:r>
                </a:p>
              </cx:txPr>
              <cx:visibility seriesName="0" categoryName="1" value="0"/>
            </cx:dataLabel>
            <cx:dataLabel idx="24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900"/>
                  </a:pPr>
                  <a:r>
                    <a:rPr lang="en-US" sz="90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Armenia </a:t>
                  </a:r>
                </a:p>
              </cx:txPr>
              <cx:visibility seriesName="0" categoryName="1" value="0"/>
            </cx:dataLabel>
            <cx:dataLabel idx="25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700"/>
                  </a:pPr>
                  <a:r>
                    <a:rPr lang="en-US" sz="70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Denmark </a:t>
                  </a:r>
                </a:p>
              </cx:txPr>
              <cx:visibility seriesName="0" categoryName="1" value="0"/>
            </cx:dataLabel>
            <cx:dataLabel idx="26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000"/>
                  </a:pPr>
                  <a:r>
                    <a:rPr lang="en-US" sz="100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France </a:t>
                  </a:r>
                </a:p>
              </cx:txPr>
              <cx:visibility seriesName="0" categoryName="1" value="0"/>
            </cx:dataLabel>
            <cx:dataLabel idx="27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050"/>
                  </a:pPr>
                  <a:r>
                    <a:rPr lang="en-US" sz="105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Hungary </a:t>
                  </a:r>
                </a:p>
              </cx:txPr>
              <cx:visibility seriesName="0" categoryName="1" value="0"/>
            </cx:dataLabel>
            <cx:dataLabel idx="30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Ukraine </a:t>
                  </a:r>
                </a:p>
              </cx:txPr>
              <cx:visibility seriesName="0" categoryName="1" value="0"/>
            </cx:dataLabel>
            <cx:dataLabel idx="34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050"/>
                  </a:pPr>
                  <a:r>
                    <a:rPr lang="en-US" sz="105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Colombia </a:t>
                  </a:r>
                </a:p>
              </cx:txPr>
              <cx:visibility seriesName="0" categoryName="1" value="0"/>
            </cx:dataLabel>
            <cx:dataLabel idx="36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000"/>
                  </a:pPr>
                  <a:r>
                    <a:rPr lang="en-US" sz="100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Guatemala </a:t>
                  </a:r>
                </a:p>
              </cx:txPr>
              <cx:visibility seriesName="0" categoryName="1" value="0"/>
            </cx:dataLabel>
            <cx:dataLabel idx="40" pos="inEnd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050"/>
                  </a:pPr>
                  <a:r>
                    <a:rPr lang="en-US" sz="1050" b="0" i="0" u="none" strike="noStrike" baseline="0">
                      <a:solidFill>
                        <a:srgbClr val="000000"/>
                      </a:solidFill>
                      <a:latin typeface="Georgia"/>
                    </a:rPr>
                    <a:t>Syria </a:t>
                  </a:r>
                </a:p>
              </cx:txPr>
              <cx:visibility seriesName="0" categoryName="1" value="0"/>
            </cx:dataLabel>
            <cx:dataLabelHidden idx="1"/>
            <cx:dataLabelHidden idx="2"/>
            <cx:dataLabelHidden idx="7"/>
            <cx:dataLabelHidden idx="9"/>
            <cx:dataLabelHidden idx="10"/>
            <cx:dataLabelHidden idx="11"/>
            <cx:dataLabelHidden idx="15"/>
            <cx:dataLabelHidden idx="16"/>
            <cx:dataLabelHidden idx="17"/>
            <cx:dataLabelHidden idx="29"/>
          </cx:dataLabels>
          <cx:dataId val="0"/>
          <cx:layoutPr>
            <cx:parentLabelLayout val="banner"/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56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89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4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49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66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07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70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05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45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0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1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23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0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Demographics of the 116</a:t>
            </a:r>
            <a:r>
              <a:rPr lang="en-US" altLang="en-US" baseline="30000" dirty="0">
                <a:ea typeface="ＭＳ Ｐゴシック" charset="-128"/>
                <a:cs typeface="MS PGothic" charset="-128"/>
              </a:rPr>
              <a:t>th</a:t>
            </a:r>
            <a:r>
              <a:rPr lang="en-US" altLang="en-US" dirty="0">
                <a:ea typeface="ＭＳ Ｐゴシック" charset="-128"/>
                <a:cs typeface="MS PGothic" charset="-128"/>
              </a:rPr>
              <a:t> 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+mj-lt"/>
                <a:ea typeface="MS PGothic" panose="020B0600070205080204" pitchFamily="34" charset="-128"/>
                <a:cs typeface="Georgia"/>
              </a:rPr>
              <a:t>Visualizing ethnic/gender diversity, gender composition, LGBTQ+ representation and more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January 28, 2019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+mj-lt"/>
                <a:ea typeface="MS PGothic" panose="020B0600070205080204" pitchFamily="34" charset="-128"/>
                <a:cs typeface="Georgia"/>
              </a:rPr>
              <a:t>Danari White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Alice Johnson | Slide last updated on: November 28,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“2018 Summary of Women Candidates,” Rutgers University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More Democratic women serve in the 116th Congress than Republican women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188" y="1518178"/>
            <a:ext cx="8393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An overview of women who serve in the Senate and House, by party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BF64410-BFB7-F34B-95AE-A24183EDD0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509326"/>
              </p:ext>
            </p:extLst>
          </p:nvPr>
        </p:nvGraphicFramePr>
        <p:xfrm>
          <a:off x="1312748" y="2493408"/>
          <a:ext cx="2538418" cy="327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1F2054B-A8F6-9A42-AF5F-C28AA5F038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1084460"/>
              </p:ext>
            </p:extLst>
          </p:nvPr>
        </p:nvGraphicFramePr>
        <p:xfrm>
          <a:off x="5222426" y="2489653"/>
          <a:ext cx="2538418" cy="327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42783E3-E8ED-4740-9660-C8614464C08F}"/>
              </a:ext>
            </a:extLst>
          </p:cNvPr>
          <p:cNvSpPr txBox="1"/>
          <p:nvPr/>
        </p:nvSpPr>
        <p:spPr>
          <a:xfrm>
            <a:off x="2015220" y="2492562"/>
            <a:ext cx="1133475" cy="287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sz="1400" b="1" dirty="0">
                <a:solidFill>
                  <a:srgbClr val="000000"/>
                </a:solidFill>
                <a:cs typeface="Georgia"/>
              </a:rPr>
              <a:t>Senate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56A70F-A20D-0549-999C-EEEB12C13ED4}"/>
              </a:ext>
            </a:extLst>
          </p:cNvPr>
          <p:cNvSpPr txBox="1"/>
          <p:nvPr/>
        </p:nvSpPr>
        <p:spPr>
          <a:xfrm>
            <a:off x="5977605" y="2489652"/>
            <a:ext cx="1133475" cy="287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sz="1400" b="1" dirty="0">
                <a:solidFill>
                  <a:srgbClr val="000000"/>
                </a:solidFill>
                <a:cs typeface="Georgia"/>
              </a:rPr>
              <a:t>House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9F6BC1-F91B-4F4E-A50E-B706BB3A5BC7}"/>
              </a:ext>
            </a:extLst>
          </p:cNvPr>
          <p:cNvGrpSpPr/>
          <p:nvPr/>
        </p:nvGrpSpPr>
        <p:grpSpPr>
          <a:xfrm>
            <a:off x="578594" y="1789142"/>
            <a:ext cx="3272572" cy="461665"/>
            <a:chOff x="998339" y="4347632"/>
            <a:chExt cx="3272572" cy="4616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1807EDC-D8B0-9B4C-9485-8253B3A873BB}"/>
                </a:ext>
              </a:extLst>
            </p:cNvPr>
            <p:cNvSpPr/>
            <p:nvPr/>
          </p:nvSpPr>
          <p:spPr>
            <a:xfrm>
              <a:off x="998339" y="4413631"/>
              <a:ext cx="137160" cy="137160"/>
            </a:xfrm>
            <a:prstGeom prst="rect">
              <a:avLst/>
            </a:prstGeom>
            <a:solidFill>
              <a:srgbClr val="A02C1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4F59E6-F7A3-B445-B048-C38033BCE82F}"/>
                </a:ext>
              </a:extLst>
            </p:cNvPr>
            <p:cNvSpPr/>
            <p:nvPr/>
          </p:nvSpPr>
          <p:spPr>
            <a:xfrm>
              <a:off x="998339" y="4612264"/>
              <a:ext cx="137160" cy="137160"/>
            </a:xfrm>
            <a:prstGeom prst="rect">
              <a:avLst/>
            </a:prstGeom>
            <a:solidFill>
              <a:srgbClr val="284D8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63A5F6A-F09C-3940-B82E-D778C0145A94}"/>
                </a:ext>
              </a:extLst>
            </p:cNvPr>
            <p:cNvSpPr txBox="1"/>
            <p:nvPr/>
          </p:nvSpPr>
          <p:spPr>
            <a:xfrm>
              <a:off x="1135499" y="4347632"/>
              <a:ext cx="3135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Republican incumbent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Democratic incumbent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F67EDA1-EFC8-B942-AC2B-3381B44B1BF4}"/>
              </a:ext>
            </a:extLst>
          </p:cNvPr>
          <p:cNvGrpSpPr/>
          <p:nvPr/>
        </p:nvGrpSpPr>
        <p:grpSpPr>
          <a:xfrm>
            <a:off x="2704649" y="1797941"/>
            <a:ext cx="3272572" cy="461665"/>
            <a:chOff x="998339" y="4357277"/>
            <a:chExt cx="3272572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D7AB985-952E-3544-A4A4-81D4E54701B5}"/>
                </a:ext>
              </a:extLst>
            </p:cNvPr>
            <p:cNvSpPr/>
            <p:nvPr/>
          </p:nvSpPr>
          <p:spPr>
            <a:xfrm>
              <a:off x="998339" y="4414477"/>
              <a:ext cx="137160" cy="137160"/>
            </a:xfrm>
            <a:prstGeom prst="rect">
              <a:avLst/>
            </a:prstGeom>
            <a:solidFill>
              <a:srgbClr val="A02C1C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0FC531-9400-354C-8398-8AF12DD810D3}"/>
                </a:ext>
              </a:extLst>
            </p:cNvPr>
            <p:cNvSpPr/>
            <p:nvPr/>
          </p:nvSpPr>
          <p:spPr>
            <a:xfrm>
              <a:off x="998339" y="4611601"/>
              <a:ext cx="137160" cy="137160"/>
            </a:xfrm>
            <a:prstGeom prst="rect">
              <a:avLst/>
            </a:prstGeom>
            <a:solidFill>
              <a:srgbClr val="284D81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1C5666D-B46C-F044-B41C-D8641421ADA3}"/>
                </a:ext>
              </a:extLst>
            </p:cNvPr>
            <p:cNvSpPr txBox="1"/>
            <p:nvPr/>
          </p:nvSpPr>
          <p:spPr>
            <a:xfrm>
              <a:off x="1135499" y="4357277"/>
              <a:ext cx="3135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Republican new member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Democratic new member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680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Alice Johnson | Slide last updated on: January 8, 2019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1620" y="6111335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”9 women to watch from this year’s midterms,”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Vox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. July 25, 2018; Jeremy W. Peters and Jonathan Martin, “Groundbreaking Night for Women and Diversity, While a Trump Critic Falls,” August 14, 2018; Kayla Epstein and Eugene Scott, “The Historic Firsts of the 2018 Midterms,” The Washington Post. November 7, 2018.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Women candidates in the midterm election broke a number of long-standing barriers when they won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9100" y="151844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81121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Historic firsts </a:t>
            </a:r>
            <a:r>
              <a:rPr lang="en-US" altLang="en-US" sz="1200" b="1" kern="0" dirty="0">
                <a:solidFill>
                  <a:srgbClr val="000000"/>
                </a:solidFill>
              </a:rPr>
              <a:t>as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congressional candidates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0DA9D4-39FA-3542-8CAE-5411E9381B44}"/>
              </a:ext>
            </a:extLst>
          </p:cNvPr>
          <p:cNvSpPr txBox="1"/>
          <p:nvPr/>
        </p:nvSpPr>
        <p:spPr>
          <a:xfrm>
            <a:off x="419102" y="2610495"/>
            <a:ext cx="1930019" cy="914400"/>
          </a:xfrm>
          <a:prstGeom prst="roundRect">
            <a:avLst/>
          </a:prstGeom>
          <a:solidFill>
            <a:srgbClr val="8B724A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Ayanna Pressley (MA)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First black woman in Congress from Massachusetts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42AF1D-5133-F240-93A9-03A966A5D2E7}"/>
              </a:ext>
            </a:extLst>
          </p:cNvPr>
          <p:cNvSpPr txBox="1"/>
          <p:nvPr/>
        </p:nvSpPr>
        <p:spPr>
          <a:xfrm>
            <a:off x="419100" y="3788574"/>
            <a:ext cx="1930019" cy="914400"/>
          </a:xfrm>
          <a:prstGeom prst="roundRect">
            <a:avLst/>
          </a:prstGeom>
          <a:solidFill>
            <a:srgbClr val="8B724A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Marsha Blackburn (TN)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First woman senator from Tennessee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161268-9DEE-6A48-81F7-BC375B80A5EE}"/>
              </a:ext>
            </a:extLst>
          </p:cNvPr>
          <p:cNvSpPr txBox="1"/>
          <p:nvPr/>
        </p:nvSpPr>
        <p:spPr>
          <a:xfrm>
            <a:off x="2582213" y="3785506"/>
            <a:ext cx="1930019" cy="914400"/>
          </a:xfrm>
          <a:prstGeom prst="roundRect">
            <a:avLst/>
          </a:prstGeom>
          <a:solidFill>
            <a:srgbClr val="8B724A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Jahana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 Hayes (CT)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First black woman in Congress from Connecticut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95B3AC-624B-934E-9254-9C03489818A9}"/>
              </a:ext>
            </a:extLst>
          </p:cNvPr>
          <p:cNvSpPr txBox="1"/>
          <p:nvPr/>
        </p:nvSpPr>
        <p:spPr>
          <a:xfrm>
            <a:off x="4745329" y="3783972"/>
            <a:ext cx="1930019" cy="914400"/>
          </a:xfrm>
          <a:prstGeom prst="roundRect">
            <a:avLst/>
          </a:prstGeom>
          <a:solidFill>
            <a:srgbClr val="8B724A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Deb </a:t>
            </a: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Haaland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 (NM) &amp; Sharice </a:t>
            </a: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Davids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 (KS)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First Native American women in Congress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5533DF-312A-6E4F-9D0A-98856AF7B9D5}"/>
              </a:ext>
            </a:extLst>
          </p:cNvPr>
          <p:cNvSpPr txBox="1"/>
          <p:nvPr/>
        </p:nvSpPr>
        <p:spPr>
          <a:xfrm>
            <a:off x="6908442" y="2605893"/>
            <a:ext cx="1930019" cy="914400"/>
          </a:xfrm>
          <a:prstGeom prst="roundRect">
            <a:avLst/>
          </a:prstGeom>
          <a:solidFill>
            <a:srgbClr val="8B724A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Alexandria Ocasio-Cortez (NY) &amp; Abby Finkenauer (IA)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Youngest women elected to Congress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01CB53-20F3-5846-945D-7A739BE5C702}"/>
              </a:ext>
            </a:extLst>
          </p:cNvPr>
          <p:cNvSpPr txBox="1"/>
          <p:nvPr/>
        </p:nvSpPr>
        <p:spPr>
          <a:xfrm>
            <a:off x="2582215" y="2607427"/>
            <a:ext cx="1930019" cy="914400"/>
          </a:xfrm>
          <a:prstGeom prst="roundRect">
            <a:avLst/>
          </a:prstGeom>
          <a:solidFill>
            <a:srgbClr val="8B724A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Janet Mills (ME)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First female governor of Maine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5E3A8E-1007-D84B-BA7B-439B8CD54F01}"/>
              </a:ext>
            </a:extLst>
          </p:cNvPr>
          <p:cNvSpPr txBox="1"/>
          <p:nvPr/>
        </p:nvSpPr>
        <p:spPr>
          <a:xfrm>
            <a:off x="6908442" y="3783972"/>
            <a:ext cx="1930019" cy="914400"/>
          </a:xfrm>
          <a:prstGeom prst="roundRect">
            <a:avLst/>
          </a:prstGeom>
          <a:solidFill>
            <a:srgbClr val="8B724A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Rashida </a:t>
            </a: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Tlaib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 (MI) &amp; </a:t>
            </a: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Ilhan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 Omar (MN)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First Muslim women in Congress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9282C0-9D2D-174E-8682-572E1F71EC9D}"/>
              </a:ext>
            </a:extLst>
          </p:cNvPr>
          <p:cNvSpPr txBox="1"/>
          <p:nvPr/>
        </p:nvSpPr>
        <p:spPr>
          <a:xfrm>
            <a:off x="4745329" y="2605893"/>
            <a:ext cx="1930019" cy="914400"/>
          </a:xfrm>
          <a:prstGeom prst="roundRect">
            <a:avLst/>
          </a:prstGeom>
          <a:solidFill>
            <a:srgbClr val="8B724A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Veronica Escobar (TX) &amp; Sylvia Garcia (TX)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Georgia"/>
              </a:rPr>
              <a:t>First Latinas in Congress from Texas</a:t>
            </a:r>
          </a:p>
        </p:txBody>
      </p:sp>
    </p:spTree>
    <p:extLst>
      <p:ext uri="{BB962C8B-B14F-4D97-AF65-F5344CB8AC3E}">
        <p14:creationId xmlns:p14="http://schemas.microsoft.com/office/powerpoint/2010/main" val="426265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Alice Johnson | Slide last updated on: November 28,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More women were elected this year than in any other congressional session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9C7AEE0-22CB-5345-B02C-640DB2E268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371032"/>
              </p:ext>
            </p:extLst>
          </p:nvPr>
        </p:nvGraphicFramePr>
        <p:xfrm>
          <a:off x="404806" y="1462964"/>
          <a:ext cx="8331939" cy="477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18"/>
          <p:cNvSpPr txBox="1">
            <a:spLocks/>
          </p:cNvSpPr>
          <p:nvPr/>
        </p:nvSpPr>
        <p:spPr bwMode="auto">
          <a:xfrm>
            <a:off x="404807" y="6117222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700" dirty="0">
              <a:solidFill>
                <a:srgbClr val="000000">
                  <a:lumMod val="50000"/>
                  <a:lumOff val="50000"/>
                </a:srgbClr>
              </a:solidFill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Georgia"/>
                <a:cs typeface="Georgia"/>
              </a:rPr>
              <a:t>Sources: “Women Representatives and Senators by Congress, 1917-Present,” </a:t>
            </a:r>
            <a:r>
              <a:rPr lang="en-US" sz="700" i="1" dirty="0">
                <a:solidFill>
                  <a:srgbClr val="000000">
                    <a:lumMod val="50000"/>
                    <a:lumOff val="50000"/>
                  </a:srgbClr>
                </a:solidFill>
                <a:latin typeface="Georgia"/>
                <a:cs typeface="Georgia"/>
              </a:rPr>
              <a:t>US House of Representatives</a:t>
            </a:r>
            <a:r>
              <a: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Georgia"/>
                <a:cs typeface="Georgia"/>
              </a:rPr>
              <a:t>. 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522466"/>
            <a:ext cx="7271005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81121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Number of newly elected (non-incumbent) women, by congressional session (65</a:t>
            </a:r>
            <a:r>
              <a:rPr kumimoji="0" lang="en-US" altLang="en-US" sz="1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th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 to 116</a:t>
            </a:r>
            <a:r>
              <a:rPr kumimoji="0" lang="en-US" altLang="en-US" sz="1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th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3C2995-9EF1-8C4D-9E90-AD3A4CBF2387}"/>
              </a:ext>
            </a:extLst>
          </p:cNvPr>
          <p:cNvSpPr txBox="1"/>
          <p:nvPr/>
        </p:nvSpPr>
        <p:spPr>
          <a:xfrm>
            <a:off x="-393192" y="2368296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Aft>
                <a:spcPts val="400"/>
              </a:spcAft>
            </a:pPr>
            <a:endParaRPr lang="en-US" sz="1200" b="1" dirty="0">
              <a:solidFill>
                <a:srgbClr val="71B2C7"/>
              </a:solidFill>
              <a:cs typeface="Georgia"/>
            </a:endParaRP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B44BB6E0-3767-8845-B51F-29CC2B252A79}"/>
              </a:ext>
            </a:extLst>
          </p:cNvPr>
          <p:cNvCxnSpPr/>
          <p:nvPr/>
        </p:nvCxnSpPr>
        <p:spPr>
          <a:xfrm rot="10800000">
            <a:off x="5072933" y="2965837"/>
            <a:ext cx="1327868" cy="548640"/>
          </a:xfrm>
          <a:prstGeom prst="bentConnector3">
            <a:avLst>
              <a:gd name="adj1" fmla="val 100299"/>
            </a:avLst>
          </a:prstGeom>
          <a:noFill/>
          <a:ln w="19050" cap="flat" cmpd="sng" algn="ctr">
            <a:solidFill>
              <a:srgbClr val="8A806E"/>
            </a:solidFill>
            <a:prstDash val="solid"/>
            <a:headEnd type="oval"/>
            <a:tailEnd type="non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0AE68BB-4C5E-AF44-A28F-96EF19BF443F}"/>
              </a:ext>
            </a:extLst>
          </p:cNvPr>
          <p:cNvSpPr txBox="1"/>
          <p:nvPr/>
        </p:nvSpPr>
        <p:spPr>
          <a:xfrm>
            <a:off x="4003202" y="2266122"/>
            <a:ext cx="2151109" cy="7573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rgbClr val="000000"/>
                </a:solidFill>
                <a:cs typeface="Georgia"/>
              </a:rPr>
              <a:t>The previously held record for newly elected women in Congress was in the 1992 elections, also dubbed the “Year of the Woman”  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C54D0F81-69C0-0547-9104-283CDDF4A8EE}"/>
              </a:ext>
            </a:extLst>
          </p:cNvPr>
          <p:cNvSpPr txBox="1">
            <a:spLocks/>
          </p:cNvSpPr>
          <p:nvPr/>
        </p:nvSpPr>
        <p:spPr bwMode="auto">
          <a:xfrm>
            <a:off x="415104" y="1815156"/>
            <a:ext cx="7413630" cy="17574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rgbClr val="FFFFFF">
                    <a:lumMod val="50000"/>
                  </a:srgbClr>
                </a:solidFill>
                <a:latin typeface="Verdana"/>
                <a:cs typeface="Georgia"/>
              </a:rPr>
              <a:t>AS OF NOVEMBER 28, 2018</a:t>
            </a:r>
          </a:p>
        </p:txBody>
      </p:sp>
    </p:spTree>
    <p:extLst>
      <p:ext uri="{BB962C8B-B14F-4D97-AF65-F5344CB8AC3E}">
        <p14:creationId xmlns:p14="http://schemas.microsoft.com/office/powerpoint/2010/main" val="357079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Alice Johnson | Slide last updated on: November 28,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“Women in Congress: Statistics and Brief Overview,” Congressional Research Service; “The Women Candidate Tracker,” Politico. November 12, 2018.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The number of total women in Congress has grown steadily since the first woman was elected in 1916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5104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81121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ＭＳ Ｐゴシック" panose="020B0600070205080204" pitchFamily="34" charset="-128"/>
              </a:rPr>
              <a:t>Number of women in the House and Senate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415104" y="2006382"/>
            <a:ext cx="70407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D6C8B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769DA3">
                    <a:lumMod val="75000"/>
                  </a:srgbClr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Verdana"/>
                <a:cs typeface="Verdana"/>
              </a:rPr>
              <a:t>Members of the House and Senate    </a:t>
            </a:r>
            <a:r>
              <a:rPr lang="en-US" altLang="en-US" sz="1000" b="1" dirty="0">
                <a:solidFill>
                  <a:srgbClr val="769DA3">
                    <a:lumMod val="60000"/>
                    <a:lumOff val="40000"/>
                  </a:srgbClr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solidFill>
                  <a:srgbClr val="000000"/>
                </a:solidFill>
                <a:latin typeface="Verdana"/>
                <a:cs typeface="Verdana"/>
              </a:rPr>
              <a:t>House only (including non-voting members)    </a:t>
            </a:r>
            <a:r>
              <a:rPr lang="en-US" altLang="en-US" sz="1000" b="1" dirty="0">
                <a:solidFill>
                  <a:srgbClr val="55797E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8B724A">
                    <a:lumMod val="40000"/>
                    <a:lumOff val="60000"/>
                  </a:srgbClr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Verdana"/>
                <a:cs typeface="Verdana"/>
              </a:rPr>
              <a:t>Senators only</a:t>
            </a:r>
          </a:p>
        </p:txBody>
      </p:sp>
      <p:sp>
        <p:nvSpPr>
          <p:cNvPr id="11" name="Text Placeholder 18"/>
          <p:cNvSpPr txBox="1">
            <a:spLocks/>
          </p:cNvSpPr>
          <p:nvPr/>
        </p:nvSpPr>
        <p:spPr bwMode="auto">
          <a:xfrm>
            <a:off x="415104" y="1815156"/>
            <a:ext cx="7413630" cy="17574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rgbClr val="FFFFFF">
                    <a:lumMod val="50000"/>
                  </a:srgbClr>
                </a:solidFill>
                <a:latin typeface="Verdana"/>
                <a:cs typeface="Georgia"/>
              </a:rPr>
              <a:t>AS OF NOVEMBER 28, 2018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7B82598-D75E-1D49-9732-A4B55230C6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194053"/>
              </p:ext>
            </p:extLst>
          </p:nvPr>
        </p:nvGraphicFramePr>
        <p:xfrm>
          <a:off x="485547" y="2336834"/>
          <a:ext cx="8166981" cy="389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7329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stCxn id="11" idx="0"/>
          </p:cNvCxnSpPr>
          <p:nvPr/>
        </p:nvCxnSpPr>
        <p:spPr>
          <a:xfrm flipV="1">
            <a:off x="1031972" y="2021162"/>
            <a:ext cx="125" cy="2818379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40308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9037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377668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25257"/>
            <a:ext cx="5334663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Ethnic/racial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Immigrants and children of immigrants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Gender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LGBTQ+ representation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Generational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Religious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Spotlight: House freshmen by age, race and gender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41536" y="435225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86495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1411" y="483954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33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01619" y="1689726"/>
            <a:ext cx="339400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NUMBER OF MEMBERS IN BOTH CHAMBERS OF CONGRESS</a:t>
            </a:r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Danari White | Slide last updated on: January 8, 2019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Daily Kos analysis of member demographics.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0" y="1904070"/>
            <a:ext cx="2766018" cy="43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8B724A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Not openly LGBTQ+  </a:t>
            </a:r>
            <a:r>
              <a:rPr lang="en-US" altLang="en-US" sz="1000" dirty="0">
                <a:solidFill>
                  <a:srgbClr val="55527A"/>
                </a:solidFill>
                <a:latin typeface="Verdana"/>
                <a:cs typeface="Verdana"/>
              </a:rPr>
              <a:t> </a:t>
            </a:r>
            <a:r>
              <a:rPr lang="en-US" altLang="en-US" sz="1000" b="1" dirty="0">
                <a:solidFill>
                  <a:srgbClr val="55527A"/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Openly gay   </a:t>
            </a:r>
            <a:r>
              <a:rPr lang="en-US" altLang="en-US" sz="1000" b="1" dirty="0">
                <a:solidFill>
                  <a:srgbClr val="477367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Openly lesbian   </a:t>
            </a:r>
            <a:r>
              <a:rPr lang="en-US" altLang="en-US" sz="1000" b="1" dirty="0">
                <a:solidFill>
                  <a:srgbClr val="734761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Openly bisexual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19" y="1413827"/>
            <a:ext cx="412704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116th Congress (2019-2020) by sexual orientation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CEA2AE-D7E3-2B48-8853-44EF055D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05950" cy="640080"/>
          </a:xfrm>
        </p:spPr>
        <p:txBody>
          <a:bodyPr/>
          <a:lstStyle/>
          <a:p>
            <a:r>
              <a:rPr lang="en-US" dirty="0"/>
              <a:t>There are ten total Members of Congress who openly identify as LGBTQ+ </a:t>
            </a:r>
            <a:endParaRPr lang="en-US" dirty="0">
              <a:latin typeface="+mj-lt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41739" y="2796700"/>
          <a:ext cx="4601228" cy="3209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/>
          </p:nvPr>
        </p:nvGraphicFramePr>
        <p:xfrm>
          <a:off x="4051300" y="2794181"/>
          <a:ext cx="4601228" cy="321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964" y="2503835"/>
            <a:ext cx="2292158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House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835" y="2512511"/>
            <a:ext cx="2292158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Senate</a:t>
            </a:r>
          </a:p>
        </p:txBody>
      </p:sp>
    </p:spTree>
    <p:extLst>
      <p:ext uri="{BB962C8B-B14F-4D97-AF65-F5344CB8AC3E}">
        <p14:creationId xmlns:p14="http://schemas.microsoft.com/office/powerpoint/2010/main" val="883896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SlideTitle"/>
          <p:cNvSpPr>
            <a:spLocks noGrp="1"/>
          </p:cNvSpPr>
          <p:nvPr>
            <p:ph type="title"/>
          </p:nvPr>
        </p:nvSpPr>
        <p:spPr>
          <a:xfrm>
            <a:off x="401620" y="637194"/>
            <a:ext cx="8412480" cy="64008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There are five </a:t>
            </a:r>
            <a:r>
              <a:rPr lang="en-US" altLang="en-US" dirty="0">
                <a:latin typeface="+mj-lt"/>
                <a:ea typeface="ＭＳ Ｐゴシック" charset="-128"/>
                <a:cs typeface="MS PGothic" charset="-128"/>
              </a:rPr>
              <a:t>LGBTQ+ members returning to Congress (2019-2020)</a:t>
            </a:r>
            <a:endParaRPr lang="en-US" dirty="0">
              <a:latin typeface="+mj-lt"/>
            </a:endParaRPr>
          </a:p>
        </p:txBody>
      </p:sp>
      <p:sp>
        <p:nvSpPr>
          <p:cNvPr id="122" name="Text Placeholder 18" title="SlideDate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Slide updated: January 08, 2019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58280" y="1816602"/>
          <a:ext cx="8028520" cy="78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316">
                  <a:extLst>
                    <a:ext uri="{9D8B030D-6E8A-4147-A177-3AD203B41FA5}">
                      <a16:colId xmlns:a16="http://schemas.microsoft.com/office/drawing/2014/main" val="1661270884"/>
                    </a:ext>
                  </a:extLst>
                </a:gridCol>
                <a:gridCol w="1337095">
                  <a:extLst>
                    <a:ext uri="{9D8B030D-6E8A-4147-A177-3AD203B41FA5}">
                      <a16:colId xmlns:a16="http://schemas.microsoft.com/office/drawing/2014/main" val="2806897923"/>
                    </a:ext>
                  </a:extLst>
                </a:gridCol>
                <a:gridCol w="1285335">
                  <a:extLst>
                    <a:ext uri="{9D8B030D-6E8A-4147-A177-3AD203B41FA5}">
                      <a16:colId xmlns:a16="http://schemas.microsoft.com/office/drawing/2014/main" val="1412837210"/>
                    </a:ext>
                  </a:extLst>
                </a:gridCol>
                <a:gridCol w="3191774">
                  <a:extLst>
                    <a:ext uri="{9D8B030D-6E8A-4147-A177-3AD203B41FA5}">
                      <a16:colId xmlns:a16="http://schemas.microsoft.com/office/drawing/2014/main" val="272629588"/>
                    </a:ext>
                  </a:extLst>
                </a:gridCol>
              </a:tblGrid>
              <a:tr h="3908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Party-State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First elected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Sexuality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07689"/>
                  </a:ext>
                </a:extLst>
              </a:tr>
              <a:tr h="3908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Tammy Baldwin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D-WI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Lesbian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8517"/>
                  </a:ext>
                </a:extLst>
              </a:tr>
            </a:tbl>
          </a:graphicData>
        </a:graphic>
      </p:graphicFrame>
      <p:sp>
        <p:nvSpPr>
          <p:cNvPr id="12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19" y="1413827"/>
            <a:ext cx="412704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Senate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19" y="2901782"/>
            <a:ext cx="412704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House of Representatives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58280" y="3316803"/>
          <a:ext cx="8028520" cy="202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316">
                  <a:extLst>
                    <a:ext uri="{9D8B030D-6E8A-4147-A177-3AD203B41FA5}">
                      <a16:colId xmlns:a16="http://schemas.microsoft.com/office/drawing/2014/main" val="1661270884"/>
                    </a:ext>
                  </a:extLst>
                </a:gridCol>
                <a:gridCol w="1337095">
                  <a:extLst>
                    <a:ext uri="{9D8B030D-6E8A-4147-A177-3AD203B41FA5}">
                      <a16:colId xmlns:a16="http://schemas.microsoft.com/office/drawing/2014/main" val="2806897923"/>
                    </a:ext>
                  </a:extLst>
                </a:gridCol>
                <a:gridCol w="1285335">
                  <a:extLst>
                    <a:ext uri="{9D8B030D-6E8A-4147-A177-3AD203B41FA5}">
                      <a16:colId xmlns:a16="http://schemas.microsoft.com/office/drawing/2014/main" val="1412837210"/>
                    </a:ext>
                  </a:extLst>
                </a:gridCol>
                <a:gridCol w="3191774">
                  <a:extLst>
                    <a:ext uri="{9D8B030D-6E8A-4147-A177-3AD203B41FA5}">
                      <a16:colId xmlns:a16="http://schemas.microsoft.com/office/drawing/2014/main" val="272629588"/>
                    </a:ext>
                  </a:extLst>
                </a:gridCol>
              </a:tblGrid>
              <a:tr h="3908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Party-State- District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First elected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Sexuality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07689"/>
                  </a:ext>
                </a:extLst>
              </a:tr>
              <a:tr h="3908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David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Cicilline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D-RI-1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8517"/>
                  </a:ext>
                </a:extLst>
              </a:tr>
              <a:tr h="3908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Mark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Pocan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D-WI-2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562400"/>
                  </a:ext>
                </a:extLst>
              </a:tr>
              <a:tr h="3908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Mark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Takano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D-CA-41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309488"/>
                  </a:ext>
                </a:extLst>
              </a:tr>
              <a:tr h="3908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Sean Patrick Maloney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D-NY-18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557852"/>
                  </a:ext>
                </a:extLst>
              </a:tr>
            </a:tbl>
          </a:graphicData>
        </a:graphic>
      </p:graphicFrame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Daily Kos analysis of member demographics</a:t>
            </a:r>
          </a:p>
        </p:txBody>
      </p:sp>
    </p:spTree>
    <p:extLst>
      <p:ext uri="{BB962C8B-B14F-4D97-AF65-F5344CB8AC3E}">
        <p14:creationId xmlns:p14="http://schemas.microsoft.com/office/powerpoint/2010/main" val="139326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stCxn id="11" idx="0"/>
          </p:cNvCxnSpPr>
          <p:nvPr/>
        </p:nvCxnSpPr>
        <p:spPr>
          <a:xfrm flipV="1">
            <a:off x="1031972" y="2021162"/>
            <a:ext cx="125" cy="2818379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40308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9037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377668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25257"/>
            <a:ext cx="5334663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Ethnic/racial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Immigrants and children of immigrants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Gender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LGBTQ+ representation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Generational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Religious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Spotlight: House freshmen by age, race and gender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41536" y="435225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864959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1411" y="483954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68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4398922" y="1349277"/>
            <a:ext cx="4253606" cy="1369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cs typeface="Georgia"/>
              </a:rPr>
              <a:t>Analysis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cs typeface="Georgia"/>
              </a:rPr>
              <a:t>The ages of the 116</a:t>
            </a:r>
            <a:r>
              <a:rPr lang="en-US" sz="1100" baseline="30000" dirty="0">
                <a:solidFill>
                  <a:schemeClr val="tx1"/>
                </a:solidFill>
                <a:cs typeface="Georgia"/>
              </a:rPr>
              <a:t>th</a:t>
            </a:r>
            <a:r>
              <a:rPr lang="en-US" sz="1100" dirty="0">
                <a:solidFill>
                  <a:schemeClr val="tx1"/>
                </a:solidFill>
                <a:cs typeface="Georgia"/>
              </a:rPr>
              <a:t> Congress range from 29.2 to 85.6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cs typeface="Georgia"/>
              </a:rPr>
              <a:t>The median age of incoming House Republicans is 48.9, younger than that of continuing House Republicans (58.4)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cs typeface="Georgia"/>
              </a:rPr>
              <a:t>The median age of incoming House Democrats is 45.8, down from the median age of continuing members (65.3)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Danari White | Slide last updated on: December 4,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Drew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DeSilver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, “Millennials, Gen X increase their ranks in the House, especially among Democrats,” Pew Research, November 21, 2018.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30" y="1911868"/>
            <a:ext cx="3535380" cy="42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50" b="1" dirty="0">
                <a:solidFill>
                  <a:schemeClr val="accent3"/>
                </a:solidFill>
                <a:latin typeface="Verdana"/>
                <a:cs typeface="Verdana"/>
              </a:rPr>
              <a:t>■</a:t>
            </a:r>
            <a:r>
              <a:rPr lang="en-US" altLang="en-US" sz="1050" b="1" dirty="0">
                <a:latin typeface="Verdana"/>
                <a:cs typeface="Verdana"/>
              </a:rPr>
              <a:t> </a:t>
            </a:r>
            <a:r>
              <a:rPr lang="en-US" altLang="en-US" sz="1050" dirty="0">
                <a:latin typeface="Verdana"/>
                <a:cs typeface="Verdana"/>
              </a:rPr>
              <a:t>Millennial (1981-1996)  </a:t>
            </a:r>
            <a:r>
              <a:rPr lang="en-US" altLang="en-US" sz="1050" b="1" dirty="0">
                <a:solidFill>
                  <a:schemeClr val="accent2"/>
                </a:solidFill>
                <a:latin typeface="Verdana"/>
                <a:cs typeface="Verdana"/>
              </a:rPr>
              <a:t>■</a:t>
            </a:r>
            <a:r>
              <a:rPr lang="en-US" altLang="en-US" sz="1050" b="1" dirty="0">
                <a:latin typeface="Verdana"/>
                <a:cs typeface="Verdana"/>
              </a:rPr>
              <a:t> </a:t>
            </a:r>
            <a:r>
              <a:rPr lang="en-US" altLang="en-US" sz="1050" dirty="0">
                <a:latin typeface="Verdana"/>
                <a:cs typeface="Verdana"/>
              </a:rPr>
              <a:t>Gen X (1965-1980)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50" b="1" dirty="0">
                <a:solidFill>
                  <a:schemeClr val="accent1"/>
                </a:solidFill>
                <a:latin typeface="Verdana"/>
                <a:cs typeface="Verdana"/>
              </a:rPr>
              <a:t>■</a:t>
            </a:r>
            <a:r>
              <a:rPr lang="en-US" altLang="en-US" sz="1050" b="1" dirty="0">
                <a:latin typeface="Verdana"/>
                <a:cs typeface="Verdana"/>
              </a:rPr>
              <a:t> </a:t>
            </a:r>
            <a:r>
              <a:rPr lang="en-US" altLang="en-US" sz="1050" dirty="0">
                <a:latin typeface="Verdana"/>
                <a:cs typeface="Verdana"/>
              </a:rPr>
              <a:t>Boomer (1946-1964)  </a:t>
            </a:r>
            <a:r>
              <a:rPr lang="en-US" altLang="en-US" sz="1050" dirty="0">
                <a:solidFill>
                  <a:schemeClr val="accent5"/>
                </a:solidFill>
                <a:latin typeface="Verdana"/>
                <a:cs typeface="Verdana"/>
              </a:rPr>
              <a:t>  </a:t>
            </a:r>
            <a:r>
              <a:rPr lang="en-US" altLang="en-US" sz="1050" b="1" dirty="0">
                <a:solidFill>
                  <a:schemeClr val="accent5"/>
                </a:solidFill>
                <a:latin typeface="Verdana"/>
                <a:cs typeface="Verdana"/>
              </a:rPr>
              <a:t>■ </a:t>
            </a:r>
            <a:r>
              <a:rPr lang="en-US" altLang="en-US" sz="1050" dirty="0">
                <a:latin typeface="Verdana"/>
                <a:cs typeface="Verdana"/>
              </a:rPr>
              <a:t>Silent (1928-1945)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08754"/>
            <a:ext cx="4170380" cy="47635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Generational breakdown of the incoming and incumbent representatives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CEA2AE-D7E3-2B48-8853-44EF055D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Younger generations acquired a larger share of the House in the 2018 elections</a:t>
            </a:r>
          </a:p>
        </p:txBody>
      </p:sp>
      <p:graphicFrame>
        <p:nvGraphicFramePr>
          <p:cNvPr id="35" name="Chart 34"/>
          <p:cNvGraphicFramePr>
            <a:graphicFrameLocks/>
          </p:cNvGraphicFramePr>
          <p:nvPr>
            <p:extLst/>
          </p:nvPr>
        </p:nvGraphicFramePr>
        <p:xfrm>
          <a:off x="4244490" y="3123899"/>
          <a:ext cx="45720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/>
          </p:nvPr>
        </p:nvGraphicFramePr>
        <p:xfrm>
          <a:off x="190800" y="3158302"/>
          <a:ext cx="45720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20" y="2701426"/>
            <a:ext cx="353538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115</a:t>
            </a:r>
            <a:r>
              <a:rPr lang="en-US" altLang="en-US" sz="1200" b="1" baseline="30000" dirty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alt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 Congress</a:t>
            </a:r>
          </a:p>
        </p:txBody>
      </p:sp>
      <p:sp>
        <p:nvSpPr>
          <p:cNvPr id="58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800" y="2701426"/>
            <a:ext cx="353538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116</a:t>
            </a:r>
            <a:r>
              <a:rPr lang="en-US" altLang="en-US" sz="1200" b="1" baseline="30000" dirty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alt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 Congress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02528" y="3033363"/>
            <a:ext cx="681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1.1%</a:t>
            </a:r>
          </a:p>
        </p:txBody>
      </p:sp>
    </p:spTree>
    <p:extLst>
      <p:ext uri="{BB962C8B-B14F-4D97-AF65-F5344CB8AC3E}">
        <p14:creationId xmlns:p14="http://schemas.microsoft.com/office/powerpoint/2010/main" val="2944832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stCxn id="11" idx="0"/>
          </p:cNvCxnSpPr>
          <p:nvPr/>
        </p:nvCxnSpPr>
        <p:spPr>
          <a:xfrm flipV="1">
            <a:off x="1031972" y="2021162"/>
            <a:ext cx="125" cy="2818379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40308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9037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377668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25257"/>
            <a:ext cx="5334663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Ethnic/racial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Immigrants and children of immigrants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Gender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LGBTQ+ representation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Generational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Religious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Spotlight: House freshmen by age, race and gender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41536" y="4352250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86495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1411" y="483954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stCxn id="11" idx="0"/>
          </p:cNvCxnSpPr>
          <p:nvPr/>
        </p:nvCxnSpPr>
        <p:spPr>
          <a:xfrm flipV="1">
            <a:off x="1031972" y="2021162"/>
            <a:ext cx="125" cy="2818379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40308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9037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377668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25257"/>
            <a:ext cx="5334663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Ethnic/racial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Immigrants and children of immigrants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Gender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LGBTQ+ representation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Generational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Religious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Spotlight: House freshmen by age, race and gender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41536" y="435225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86495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1411" y="483954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50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Chart 46"/>
          <p:cNvGraphicFramePr>
            <a:graphicFrameLocks/>
          </p:cNvGraphicFramePr>
          <p:nvPr>
            <p:extLst/>
          </p:nvPr>
        </p:nvGraphicFramePr>
        <p:xfrm>
          <a:off x="320040" y="1941321"/>
          <a:ext cx="8411584" cy="430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01620" y="1689726"/>
            <a:ext cx="275100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TOTAL NUMBER, 116</a:t>
            </a:r>
            <a:r>
              <a:rPr lang="en-US" altLang="en-US" sz="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th</a:t>
            </a: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CONGRESS (2019-2020)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68669" y="1904070"/>
            <a:ext cx="3970461" cy="181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cs typeface="Georgia"/>
              </a:rPr>
              <a:t>Highlights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cs typeface="Georgia"/>
              </a:rPr>
              <a:t>The 116</a:t>
            </a:r>
            <a:r>
              <a:rPr lang="en-US" sz="1200" baseline="30000" dirty="0">
                <a:solidFill>
                  <a:schemeClr val="tx1"/>
                </a:solidFill>
                <a:cs typeface="Georgia"/>
              </a:rPr>
              <a:t>th</a:t>
            </a:r>
            <a:r>
              <a:rPr lang="en-US" sz="1200" dirty="0">
                <a:solidFill>
                  <a:schemeClr val="tx1"/>
                </a:solidFill>
                <a:cs typeface="Georgia"/>
              </a:rPr>
              <a:t> Congress has first two Muslim women to serve in the House of Representatives 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cs typeface="Georgia"/>
              </a:rPr>
              <a:t>Christians in Congress are overrepresented; however, the combined chambers saw a 3% decrease in Christian membership following the 2018 midterm elections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cs typeface="Georgia"/>
              </a:rPr>
              <a:t>All Hindus, Muslims and Unitarians are in the House</a:t>
            </a:r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Danari White | Slide last updated on: January 8, 2019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1620" y="6227963"/>
            <a:ext cx="8330004" cy="15926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Pew Center Research, “Faith on the Hill: The religious composition of the 116</a:t>
            </a:r>
            <a:r>
              <a:rPr lang="en-US" sz="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Congress,” Jan. 3, 2019; Aleksandra Sandstrom, “Faith on the Hill: The religious composition of the 115</a:t>
            </a:r>
            <a:r>
              <a:rPr lang="en-US" sz="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Congress,” Pew Research Center, Jan. 3, 2017.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0" y="1904070"/>
            <a:ext cx="27660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244E7E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Democrats   </a:t>
            </a:r>
            <a:r>
              <a:rPr lang="en-US" altLang="en-US" sz="1000" b="1" dirty="0">
                <a:solidFill>
                  <a:srgbClr val="A8212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Republicans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421874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Religious composition of the House of Representatives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CEA2AE-D7E3-2B48-8853-44EF055D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Congress is slightly more religiously diverse in 2019 than it was in 2018</a:t>
            </a:r>
          </a:p>
        </p:txBody>
      </p:sp>
    </p:spTree>
    <p:extLst>
      <p:ext uri="{BB962C8B-B14F-4D97-AF65-F5344CB8AC3E}">
        <p14:creationId xmlns:p14="http://schemas.microsoft.com/office/powerpoint/2010/main" val="1377641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181996" y="1486046"/>
          <a:ext cx="8457318" cy="4748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01620" y="1689726"/>
            <a:ext cx="275100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TOTAL NUMBER, 116</a:t>
            </a:r>
            <a:r>
              <a:rPr lang="en-US" altLang="en-US" sz="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th</a:t>
            </a: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CONGRESS (2019-2020)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70868" y="2413961"/>
            <a:ext cx="3412065" cy="2000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cs typeface="Georgia"/>
              </a:rPr>
              <a:t>Highlights</a:t>
            </a:r>
          </a:p>
          <a:p>
            <a:pPr marL="117475" indent="-117475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cs typeface="Georgia"/>
              </a:rPr>
              <a:t>The Senate gained its first member to identify as religiously unaffiliated with the election of Senator </a:t>
            </a:r>
            <a:r>
              <a:rPr lang="en-US" sz="1200" dirty="0" err="1">
                <a:solidFill>
                  <a:schemeClr val="tx1"/>
                </a:solidFill>
                <a:cs typeface="Georgia"/>
              </a:rPr>
              <a:t>Kyrsten</a:t>
            </a:r>
            <a:r>
              <a:rPr lang="en-US" sz="1200" dirty="0">
                <a:solidFill>
                  <a:schemeClr val="tx1"/>
                </a:solidFill>
                <a:cs typeface="Georgia"/>
              </a:rPr>
              <a:t> </a:t>
            </a:r>
            <a:r>
              <a:rPr lang="en-US" sz="1200" dirty="0" err="1">
                <a:solidFill>
                  <a:schemeClr val="tx1"/>
                </a:solidFill>
                <a:cs typeface="Georgia"/>
              </a:rPr>
              <a:t>Sinema</a:t>
            </a:r>
            <a:r>
              <a:rPr lang="en-US" sz="1200" dirty="0">
                <a:solidFill>
                  <a:schemeClr val="tx1"/>
                </a:solidFill>
                <a:cs typeface="Georgia"/>
              </a:rPr>
              <a:t> (D-AZ)</a:t>
            </a:r>
          </a:p>
          <a:p>
            <a:pPr marL="117475" indent="-117475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cs typeface="Georgia"/>
              </a:rPr>
              <a:t>The Senate is less religiously diverse than the other Chamber, as all of the Hindus and Muslims are in the House</a:t>
            </a:r>
          </a:p>
          <a:p>
            <a:pPr marL="117475" indent="-117475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cs typeface="Georgia"/>
              </a:rPr>
              <a:t>The Senate has a higher percentage of Jewish members than the House, at 8% to 6%</a:t>
            </a:r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Danari White | Slide last updated on: January 8, 2019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0" y="1904070"/>
            <a:ext cx="27660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244E7E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Democrats   </a:t>
            </a:r>
            <a:r>
              <a:rPr lang="en-US" altLang="en-US" sz="1000" b="1" dirty="0">
                <a:solidFill>
                  <a:srgbClr val="A8212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Republicans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421874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Religious composition of the Senate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CEA2AE-D7E3-2B48-8853-44EF055D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247721" cy="640080"/>
          </a:xfrm>
        </p:spPr>
        <p:txBody>
          <a:bodyPr/>
          <a:lstStyle/>
          <a:p>
            <a:r>
              <a:rPr lang="en-US" dirty="0"/>
              <a:t>Both chambers saw an increase in members who do not specify a religious affiliation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58A8FE04-5B0B-4848-84DC-DE57E6F3D8A6}"/>
              </a:ext>
            </a:extLst>
          </p:cNvPr>
          <p:cNvSpPr txBox="1">
            <a:spLocks/>
          </p:cNvSpPr>
          <p:nvPr/>
        </p:nvSpPr>
        <p:spPr bwMode="auto">
          <a:xfrm>
            <a:off x="401620" y="6227963"/>
            <a:ext cx="8330004" cy="15926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Pew Center Research, “Faith on the Hill: The religious composition of the 116</a:t>
            </a:r>
            <a:r>
              <a:rPr lang="en-US" sz="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Congress,” Jan. 3, 2019; Aleksandra Sandstrom, “Faith on the Hill: The religious composition of the 115</a:t>
            </a:r>
            <a:r>
              <a:rPr lang="en-US" sz="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Congress,” Pew Research Center, Jan. 3, 2017.</a:t>
            </a:r>
          </a:p>
        </p:txBody>
      </p:sp>
    </p:spTree>
    <p:extLst>
      <p:ext uri="{BB962C8B-B14F-4D97-AF65-F5344CB8AC3E}">
        <p14:creationId xmlns:p14="http://schemas.microsoft.com/office/powerpoint/2010/main" val="782070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01620" y="1689726"/>
            <a:ext cx="4243532" cy="2143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TOTAL NUMBER OF MEMBERS</a:t>
            </a:r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Danari White | Slide last updated on: January 8, 2019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0" y="1904070"/>
            <a:ext cx="5121356" cy="63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8B724A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Protestant   </a:t>
            </a:r>
            <a:r>
              <a:rPr lang="en-US" altLang="en-US" sz="1000" b="1" dirty="0">
                <a:solidFill>
                  <a:srgbClr val="55527A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Catholic   </a:t>
            </a:r>
            <a:r>
              <a:rPr lang="en-US" altLang="en-US" sz="1000" b="1" dirty="0">
                <a:solidFill>
                  <a:srgbClr val="477367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Mormon   </a:t>
            </a:r>
            <a:r>
              <a:rPr lang="en-US" altLang="en-US" sz="1000" b="1" dirty="0">
                <a:solidFill>
                  <a:srgbClr val="734761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Orthodox Christian   </a:t>
            </a:r>
            <a:r>
              <a:rPr lang="en-US" altLang="en-US" sz="1000" b="1" dirty="0">
                <a:solidFill>
                  <a:srgbClr val="769DA3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Jewish   </a:t>
            </a:r>
            <a:r>
              <a:rPr lang="en-US" altLang="en-US" sz="1000" b="1" dirty="0">
                <a:solidFill>
                  <a:srgbClr val="A6A6A6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Other   </a:t>
            </a:r>
            <a:r>
              <a:rPr lang="en-US" altLang="en-US" sz="1000" b="1" dirty="0">
                <a:solidFill>
                  <a:srgbClr val="53442C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Don’t know/refused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4655012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Changes in religious composition of Congress, 1961-2019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CEA2AE-D7E3-2B48-8853-44EF055D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208980" cy="640080"/>
          </a:xfrm>
        </p:spPr>
        <p:txBody>
          <a:bodyPr/>
          <a:lstStyle/>
          <a:p>
            <a:r>
              <a:rPr lang="en-US" dirty="0"/>
              <a:t>Protestants still comprise majorities in both chambers, but the share of this denomination has decreased over time</a:t>
            </a:r>
            <a:endParaRPr lang="en-US" dirty="0">
              <a:latin typeface="+mj-lt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208832"/>
              </p:ext>
            </p:extLst>
          </p:nvPr>
        </p:nvGraphicFramePr>
        <p:xfrm>
          <a:off x="154648" y="1765424"/>
          <a:ext cx="8741664" cy="4517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96C448DB-21DB-994D-BBC1-D75D29804D33}"/>
              </a:ext>
            </a:extLst>
          </p:cNvPr>
          <p:cNvSpPr txBox="1">
            <a:spLocks/>
          </p:cNvSpPr>
          <p:nvPr/>
        </p:nvSpPr>
        <p:spPr bwMode="auto">
          <a:xfrm>
            <a:off x="401620" y="6227963"/>
            <a:ext cx="8330004" cy="15926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Pew Center Research, “Faith on the Hill: The religious composition of the 116</a:t>
            </a:r>
            <a:r>
              <a:rPr lang="en-US" sz="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Congress,” Jan. 3, 2019; Aleksandra Sandstrom, “Faith on the Hill: The religious composition of the 115</a:t>
            </a:r>
            <a:r>
              <a:rPr lang="en-US" sz="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Congress,” Pew Research Center, Jan. 3, 2017.</a:t>
            </a:r>
          </a:p>
        </p:txBody>
      </p:sp>
    </p:spTree>
    <p:extLst>
      <p:ext uri="{BB962C8B-B14F-4D97-AF65-F5344CB8AC3E}">
        <p14:creationId xmlns:p14="http://schemas.microsoft.com/office/powerpoint/2010/main" val="1718345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stCxn id="11" idx="0"/>
          </p:cNvCxnSpPr>
          <p:nvPr/>
        </p:nvCxnSpPr>
        <p:spPr>
          <a:xfrm flipV="1">
            <a:off x="1031972" y="2021162"/>
            <a:ext cx="125" cy="2818379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40308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9037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377668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25257"/>
            <a:ext cx="5334663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Ethnic/racial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Immigrants and children of immigrants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Gender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LGBTQ+ representation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Generational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Religious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Spotlight: House freshmen by age, race and gender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41536" y="435225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86495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1411" y="4839541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00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Slide last updated on: December 19, 2018 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1620" y="6226629"/>
            <a:ext cx="8247721" cy="19597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Daily Kos analysis of member demographics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+mj-lt"/>
                <a:ea typeface="ＭＳ Ｐゴシック" charset="-128"/>
                <a:cs typeface="MS PGothic" charset="-128"/>
              </a:rPr>
              <a:t>The incoming House Democratic class will be among the youngest and most diverse yet</a:t>
            </a:r>
            <a:endParaRPr lang="en-US" dirty="0">
              <a:latin typeface="+mj-lt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A1A44339-C2C1-ED47-BDCC-5A5BF5B25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5948938" cy="29540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Proportion of House Democratic freshmen with selected characteristics </a:t>
            </a: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-376435" y="2119670"/>
          <a:ext cx="3968496" cy="3547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1189" y="2120476"/>
            <a:ext cx="2753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Age</a:t>
            </a:r>
          </a:p>
        </p:txBody>
      </p:sp>
      <p:graphicFrame>
        <p:nvGraphicFramePr>
          <p:cNvPr id="18" name="Chart 17"/>
          <p:cNvGraphicFramePr/>
          <p:nvPr>
            <p:extLst/>
          </p:nvPr>
        </p:nvGraphicFramePr>
        <p:xfrm>
          <a:off x="2385024" y="2119670"/>
          <a:ext cx="3968496" cy="3547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992648" y="2120476"/>
            <a:ext cx="2753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Race/Ethnicity</a:t>
            </a:r>
          </a:p>
        </p:txBody>
      </p:sp>
      <p:graphicFrame>
        <p:nvGraphicFramePr>
          <p:cNvPr id="11" name="Chart 10"/>
          <p:cNvGraphicFramePr/>
          <p:nvPr>
            <p:extLst/>
          </p:nvPr>
        </p:nvGraphicFramePr>
        <p:xfrm>
          <a:off x="5537574" y="2117712"/>
          <a:ext cx="3968496" cy="3547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45198" y="2120476"/>
            <a:ext cx="2753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Gender</a:t>
            </a:r>
          </a:p>
        </p:txBody>
      </p:sp>
    </p:spTree>
    <p:extLst>
      <p:ext uri="{BB962C8B-B14F-4D97-AF65-F5344CB8AC3E}">
        <p14:creationId xmlns:p14="http://schemas.microsoft.com/office/powerpoint/2010/main" val="3963960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Slide last updated on: December 19, 2018 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1620" y="6226629"/>
            <a:ext cx="8247721" cy="19597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Daily Kos analysis of member demographics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The incoming House Republican class is less racially diverse than the previous House Republican class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A1A44339-C2C1-ED47-BDCC-5A5BF5B25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5948938" cy="29540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Proportion of House Republican freshmen with selected characteristics </a:t>
            </a: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-368224" y="2117712"/>
          <a:ext cx="3968496" cy="3547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1189" y="2120476"/>
            <a:ext cx="2753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Age</a:t>
            </a:r>
          </a:p>
        </p:txBody>
      </p:sp>
      <p:graphicFrame>
        <p:nvGraphicFramePr>
          <p:cNvPr id="18" name="Chart 17"/>
          <p:cNvGraphicFramePr/>
          <p:nvPr>
            <p:extLst/>
          </p:nvPr>
        </p:nvGraphicFramePr>
        <p:xfrm>
          <a:off x="2385024" y="2119670"/>
          <a:ext cx="3968496" cy="3547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992648" y="2120476"/>
            <a:ext cx="2753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Race/Ethnicity</a:t>
            </a:r>
          </a:p>
        </p:txBody>
      </p:sp>
      <p:graphicFrame>
        <p:nvGraphicFramePr>
          <p:cNvPr id="11" name="Chart 10"/>
          <p:cNvGraphicFramePr/>
          <p:nvPr>
            <p:extLst/>
          </p:nvPr>
        </p:nvGraphicFramePr>
        <p:xfrm>
          <a:off x="5537574" y="2117712"/>
          <a:ext cx="3968496" cy="3547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45198" y="2120476"/>
            <a:ext cx="2753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Gender</a:t>
            </a:r>
          </a:p>
        </p:txBody>
      </p:sp>
    </p:spTree>
    <p:extLst>
      <p:ext uri="{BB962C8B-B14F-4D97-AF65-F5344CB8AC3E}">
        <p14:creationId xmlns:p14="http://schemas.microsoft.com/office/powerpoint/2010/main" val="72592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88973478"/>
              </p:ext>
            </p:extLst>
          </p:nvPr>
        </p:nvGraphicFramePr>
        <p:xfrm>
          <a:off x="4436281" y="1706692"/>
          <a:ext cx="3767440" cy="3700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583090511"/>
              </p:ext>
            </p:extLst>
          </p:nvPr>
        </p:nvGraphicFramePr>
        <p:xfrm>
          <a:off x="63068" y="1552326"/>
          <a:ext cx="4417839" cy="4029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err="1">
                <a:cs typeface="Georgia"/>
              </a:rPr>
              <a:t>Danari</a:t>
            </a:r>
            <a:r>
              <a:rPr lang="en-US" sz="700" dirty="0">
                <a:cs typeface="Georgia"/>
              </a:rPr>
              <a:t> White | Slide last updated on: January 28, 2019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cs typeface="Georgia"/>
              </a:rPr>
              <a:t>Sources: Daily Kos analysis of member demographics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116th Congress (2019-2020) by ethnic/racial background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5515" y="5079141"/>
            <a:ext cx="3438206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2680" y="5079141"/>
            <a:ext cx="4112835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Senate</a:t>
            </a:r>
          </a:p>
        </p:txBody>
      </p:sp>
    </p:spTree>
    <p:extLst>
      <p:ext uri="{BB962C8B-B14F-4D97-AF65-F5344CB8AC3E}">
        <p14:creationId xmlns:p14="http://schemas.microsoft.com/office/powerpoint/2010/main" val="166611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Danari White | Slide last updated on: January 8, 2019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15104" y="6111335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Kristen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Bialik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and Jens Manuel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Krogstad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, “115th Congress sets new high for racial, ethnic diversity,” Pew Research Center, Jan. 24, 2017; Grace Panetta and Samantha Lee, “This one graphic shows how much more diverse the House of Representatives will become in January,” Business Insider, December 4, 2018.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The House and Senate have become more racially and ethnically diverse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786385990"/>
              </p:ext>
            </p:extLst>
          </p:nvPr>
        </p:nvGraphicFramePr>
        <p:xfrm>
          <a:off x="415104" y="2122507"/>
          <a:ext cx="8237424" cy="3738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15104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Number of voting members of Congress that identify as a racial or ethnic minority, by year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5104" y="1820438"/>
            <a:ext cx="51122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African American	</a:t>
            </a:r>
            <a:r>
              <a:rPr lang="en-US" altLang="en-US" sz="1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Hispanic	</a:t>
            </a:r>
            <a:r>
              <a:rPr lang="en-US" altLang="en-US" sz="1000" b="1" dirty="0">
                <a:solidFill>
                  <a:schemeClr val="accent5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Asian American 	</a:t>
            </a:r>
            <a:r>
              <a:rPr lang="en-US" altLang="en-US" sz="1000" b="1" dirty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Native American</a:t>
            </a:r>
          </a:p>
        </p:txBody>
      </p:sp>
    </p:spTree>
    <p:extLst>
      <p:ext uri="{BB962C8B-B14F-4D97-AF65-F5344CB8AC3E}">
        <p14:creationId xmlns:p14="http://schemas.microsoft.com/office/powerpoint/2010/main" val="313352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stCxn id="11" idx="0"/>
          </p:cNvCxnSpPr>
          <p:nvPr/>
        </p:nvCxnSpPr>
        <p:spPr>
          <a:xfrm flipV="1">
            <a:off x="1031972" y="2021162"/>
            <a:ext cx="125" cy="2818379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403086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9037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377668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25257"/>
            <a:ext cx="5334663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Ethnic/racial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Immigrants and children of immigrants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Gender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LGBTQ+ representation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Generational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Religious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Spotlight: House freshmen by age, race and gender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41536" y="435225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86495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1411" y="483954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1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Danari White | Slide last updated on: January 28, 2019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459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Abigail Geiger, “In the 116</a:t>
            </a:r>
            <a:r>
              <a:rPr lang="en-US" sz="7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Congress, at least 13% of lawmakers are immigrants or the children of immigrants,” Pew Research Center, January 24, 2019.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54534"/>
            <a:ext cx="7903112" cy="23629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Birthplace and parentage of immigrants and children of immigrants in the 116</a:t>
            </a:r>
            <a:r>
              <a:rPr lang="en-US" altLang="en-US" sz="1200" b="1" baseline="30000" dirty="0">
                <a:latin typeface="+mj-lt"/>
              </a:rPr>
              <a:t>th</a:t>
            </a:r>
            <a:r>
              <a:rPr lang="en-US" altLang="en-US" sz="1200" b="1" dirty="0">
                <a:latin typeface="+mj-lt"/>
              </a:rPr>
              <a:t> Congress, by country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CEA2AE-D7E3-2B48-8853-44EF055D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At least 13% of all voting members of the 116</a:t>
            </a:r>
            <a:r>
              <a:rPr lang="en-US" baseline="30000" dirty="0">
                <a:latin typeface="+mj-lt"/>
              </a:rPr>
              <a:t>th</a:t>
            </a:r>
            <a:r>
              <a:rPr lang="en-US" dirty="0">
                <a:latin typeface="+mj-lt"/>
              </a:rPr>
              <a:t> Congress are immigrants or children of immigrants, with heritage in 37 countries</a:t>
            </a:r>
          </a:p>
        </p:txBody>
      </p:sp>
      <p:sp>
        <p:nvSpPr>
          <p:cNvPr id="29" name="Text Placeholder 18"/>
          <p:cNvSpPr txBox="1">
            <a:spLocks/>
          </p:cNvSpPr>
          <p:nvPr/>
        </p:nvSpPr>
        <p:spPr bwMode="auto">
          <a:xfrm>
            <a:off x="404807" y="6143072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Georgia"/>
              </a:rPr>
              <a:t>*Includes the Gaza Strip and the West Bank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D75AAFF5-816E-BF47-B4E2-1F48BEACD17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32815710"/>
                  </p:ext>
                </p:extLst>
              </p:nvPr>
            </p:nvGraphicFramePr>
            <p:xfrm>
              <a:off x="401620" y="1903222"/>
              <a:ext cx="8250908" cy="415154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D75AAFF5-816E-BF47-B4E2-1F48BEACD17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1620" y="1903222"/>
                <a:ext cx="8250908" cy="4151541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C33695A-94B4-6747-BA7E-40503B9FE09B}"/>
              </a:ext>
            </a:extLst>
          </p:cNvPr>
          <p:cNvSpPr txBox="1"/>
          <p:nvPr/>
        </p:nvSpPr>
        <p:spPr>
          <a:xfrm rot="2597777">
            <a:off x="7443395" y="4188913"/>
            <a:ext cx="709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Bermuda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E95485D-F28C-A34D-B273-7316EB4345AE}"/>
              </a:ext>
            </a:extLst>
          </p:cNvPr>
          <p:cNvSpPr txBox="1"/>
          <p:nvPr/>
        </p:nvSpPr>
        <p:spPr>
          <a:xfrm rot="2597777">
            <a:off x="7986096" y="4160916"/>
            <a:ext cx="709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Dominican Rep.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53E2A4-C0BA-4E40-B557-C85787D5A5BD}"/>
              </a:ext>
            </a:extLst>
          </p:cNvPr>
          <p:cNvSpPr txBox="1"/>
          <p:nvPr/>
        </p:nvSpPr>
        <p:spPr>
          <a:xfrm>
            <a:off x="7552397" y="4687038"/>
            <a:ext cx="97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Trinidad and Tobago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7353D0-898D-5B47-ACD8-DB2CC650584B}"/>
              </a:ext>
            </a:extLst>
          </p:cNvPr>
          <p:cNvSpPr txBox="1"/>
          <p:nvPr/>
        </p:nvSpPr>
        <p:spPr>
          <a:xfrm rot="2597777">
            <a:off x="7649757" y="5552097"/>
            <a:ext cx="709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Eritrea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3FCAF33-2062-8341-9DB3-29F5A0F9049C}"/>
              </a:ext>
            </a:extLst>
          </p:cNvPr>
          <p:cNvSpPr txBox="1"/>
          <p:nvPr/>
        </p:nvSpPr>
        <p:spPr>
          <a:xfrm rot="2597777">
            <a:off x="8043408" y="5528999"/>
            <a:ext cx="6947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Somalia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8EF4562-8F62-244C-B4AA-AAA3A21616B2}"/>
              </a:ext>
            </a:extLst>
          </p:cNvPr>
          <p:cNvSpPr txBox="1"/>
          <p:nvPr/>
        </p:nvSpPr>
        <p:spPr>
          <a:xfrm rot="2597777">
            <a:off x="4172101" y="5429279"/>
            <a:ext cx="709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Vietnam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C06E43D-33B9-8D40-ADF1-44E5040E1130}"/>
              </a:ext>
            </a:extLst>
          </p:cNvPr>
          <p:cNvSpPr txBox="1"/>
          <p:nvPr/>
        </p:nvSpPr>
        <p:spPr>
          <a:xfrm rot="2597777">
            <a:off x="3701035" y="5461323"/>
            <a:ext cx="709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Thailand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548C86B-9FA3-BE4D-BB30-B66B91C6DAE7}"/>
              </a:ext>
            </a:extLst>
          </p:cNvPr>
          <p:cNvSpPr txBox="1"/>
          <p:nvPr/>
        </p:nvSpPr>
        <p:spPr>
          <a:xfrm rot="5400000">
            <a:off x="3195195" y="5445506"/>
            <a:ext cx="7806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Philippines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3142610-FD26-4C4C-A734-1D7F2FD8EA45}"/>
              </a:ext>
            </a:extLst>
          </p:cNvPr>
          <p:cNvSpPr txBox="1"/>
          <p:nvPr/>
        </p:nvSpPr>
        <p:spPr>
          <a:xfrm rot="5400000">
            <a:off x="1481285" y="5426564"/>
            <a:ext cx="8185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Switzerland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711E55E-2E19-4442-BE6C-3850F76C030B}"/>
              </a:ext>
            </a:extLst>
          </p:cNvPr>
          <p:cNvSpPr txBox="1"/>
          <p:nvPr/>
        </p:nvSpPr>
        <p:spPr>
          <a:xfrm rot="5400000">
            <a:off x="4204440" y="4590985"/>
            <a:ext cx="709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Japan</a:t>
            </a:r>
          </a:p>
        </p:txBody>
      </p:sp>
    </p:spTree>
    <p:extLst>
      <p:ext uri="{BB962C8B-B14F-4D97-AF65-F5344CB8AC3E}">
        <p14:creationId xmlns:p14="http://schemas.microsoft.com/office/powerpoint/2010/main" val="422003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177217"/>
              </p:ext>
            </p:extLst>
          </p:nvPr>
        </p:nvGraphicFramePr>
        <p:xfrm>
          <a:off x="401620" y="2080830"/>
          <a:ext cx="8250908" cy="400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Danari White | Slide last updated on: January 28, 2019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Abigail Geiger, “In 116</a:t>
            </a:r>
            <a:r>
              <a:rPr lang="en-US" sz="7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th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 Congress, at least 13% of lawmakers are immigrants or the children of immigrants,” Pew Research Center, January 24, 2019.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0" y="1721857"/>
            <a:ext cx="33194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55527A"/>
                </a:solidFill>
                <a:latin typeface="Verdana"/>
                <a:cs typeface="Verdana"/>
              </a:rPr>
              <a:t>■</a:t>
            </a:r>
            <a:r>
              <a:rPr lang="en-US" altLang="en-US" sz="1100" b="1" dirty="0">
                <a:latin typeface="Verdana"/>
                <a:cs typeface="Verdana"/>
              </a:rPr>
              <a:t> </a:t>
            </a:r>
            <a:r>
              <a:rPr lang="en-US" altLang="en-US" sz="1100" dirty="0">
                <a:latin typeface="Verdana"/>
                <a:cs typeface="Verdana"/>
              </a:rPr>
              <a:t>Immigrant   </a:t>
            </a:r>
            <a:r>
              <a:rPr lang="en-US" altLang="en-US" sz="1100" b="1" dirty="0">
                <a:solidFill>
                  <a:srgbClr val="9491B5"/>
                </a:solidFill>
                <a:latin typeface="Verdana"/>
                <a:cs typeface="Verdana"/>
              </a:rPr>
              <a:t>■</a:t>
            </a:r>
            <a:r>
              <a:rPr lang="en-US" altLang="en-US" sz="1100" b="1" dirty="0">
                <a:latin typeface="Verdana"/>
                <a:cs typeface="Verdana"/>
              </a:rPr>
              <a:t> </a:t>
            </a:r>
            <a:r>
              <a:rPr lang="en-US" altLang="en-US" sz="1100" dirty="0">
                <a:latin typeface="Verdana"/>
                <a:cs typeface="Verdana"/>
              </a:rPr>
              <a:t>Child of immigrant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33854"/>
            <a:ext cx="6900880" cy="25587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States represented by immigrants and children of immigrants, by region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CEA2AE-D7E3-2B48-8853-44EF055D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24 states are represented by immigrants and children of immigrants; nearly half of immigrants represent Western states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198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stCxn id="11" idx="0"/>
          </p:cNvCxnSpPr>
          <p:nvPr/>
        </p:nvCxnSpPr>
        <p:spPr>
          <a:xfrm flipV="1">
            <a:off x="1031972" y="2021162"/>
            <a:ext cx="125" cy="2818379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40308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90377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377668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25257"/>
            <a:ext cx="5334663" cy="3293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Ethnic/racial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Immigrants and children of immigrants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Gender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LGBTQ+ representation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Generational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Religious composition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cs typeface="Georgia"/>
              </a:rPr>
              <a:t>Spotlight: House freshmen by age, race and gender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41536" y="4352250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86495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1411" y="4839541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9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04807" y="6133757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*1 House race remains uncalled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”The Women Candidate Tracker,” </a:t>
            </a:r>
            <a:r>
              <a:rPr lang="en-US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Politico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. November 12, 2018.  </a:t>
            </a:r>
          </a:p>
        </p:txBody>
      </p:sp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Alice Johnson | Slide last updated on: January 8,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116th Congress (2019-2020) by gender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4042" y="1701521"/>
            <a:ext cx="3438206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327" y="1702258"/>
            <a:ext cx="4112835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Senate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409851198"/>
              </p:ext>
            </p:extLst>
          </p:nvPr>
        </p:nvGraphicFramePr>
        <p:xfrm>
          <a:off x="1078645" y="1589959"/>
          <a:ext cx="3124200" cy="361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04807" y="5214981"/>
            <a:ext cx="1484554" cy="461665"/>
            <a:chOff x="998339" y="4371576"/>
            <a:chExt cx="1484554" cy="461665"/>
          </a:xfrm>
        </p:grpSpPr>
        <p:sp>
          <p:nvSpPr>
            <p:cNvPr id="14" name="Rectangle 13"/>
            <p:cNvSpPr/>
            <p:nvPr/>
          </p:nvSpPr>
          <p:spPr>
            <a:xfrm>
              <a:off x="998339" y="4423156"/>
              <a:ext cx="150471" cy="175628"/>
            </a:xfrm>
            <a:prstGeom prst="rect">
              <a:avLst/>
            </a:prstGeom>
            <a:solidFill>
              <a:srgbClr val="769DA3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8339" y="4650364"/>
              <a:ext cx="150471" cy="175628"/>
            </a:xfrm>
            <a:prstGeom prst="rect">
              <a:avLst/>
            </a:prstGeom>
            <a:solidFill>
              <a:srgbClr val="769DA3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39527" y="4371576"/>
              <a:ext cx="13433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Female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Male</a:t>
              </a:r>
            </a:p>
          </p:txBody>
        </p:sp>
      </p:grp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527323916"/>
              </p:ext>
            </p:extLst>
          </p:nvPr>
        </p:nvGraphicFramePr>
        <p:xfrm>
          <a:off x="5041045" y="1589959"/>
          <a:ext cx="3124200" cy="361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029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J v8">
    <a:dk1>
      <a:srgbClr val="000000"/>
    </a:dk1>
    <a:lt1>
      <a:srgbClr val="FFFFFF"/>
    </a:lt1>
    <a:dk2>
      <a:srgbClr val="A02C1C"/>
    </a:dk2>
    <a:lt2>
      <a:srgbClr val="284D81"/>
    </a:lt2>
    <a:accent1>
      <a:srgbClr val="8B724A"/>
    </a:accent1>
    <a:accent2>
      <a:srgbClr val="55527A"/>
    </a:accent2>
    <a:accent3>
      <a:srgbClr val="477367"/>
    </a:accent3>
    <a:accent4>
      <a:srgbClr val="734761"/>
    </a:accent4>
    <a:accent5>
      <a:srgbClr val="769DA3"/>
    </a:accent5>
    <a:accent6>
      <a:srgbClr val="8A806E"/>
    </a:accent6>
    <a:hlink>
      <a:srgbClr val="8A714A"/>
    </a:hlink>
    <a:folHlink>
      <a:srgbClr val="B0966B"/>
    </a:folHlink>
  </a:clrScheme>
  <a:fontScheme name="National Journal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NJ v8">
    <a:dk1>
      <a:srgbClr val="000000"/>
    </a:dk1>
    <a:lt1>
      <a:srgbClr val="FFFFFF"/>
    </a:lt1>
    <a:dk2>
      <a:srgbClr val="A02C1C"/>
    </a:dk2>
    <a:lt2>
      <a:srgbClr val="284D81"/>
    </a:lt2>
    <a:accent1>
      <a:srgbClr val="8B724A"/>
    </a:accent1>
    <a:accent2>
      <a:srgbClr val="55527A"/>
    </a:accent2>
    <a:accent3>
      <a:srgbClr val="477367"/>
    </a:accent3>
    <a:accent4>
      <a:srgbClr val="734761"/>
    </a:accent4>
    <a:accent5>
      <a:srgbClr val="769DA3"/>
    </a:accent5>
    <a:accent6>
      <a:srgbClr val="8A806E"/>
    </a:accent6>
    <a:hlink>
      <a:srgbClr val="8A714A"/>
    </a:hlink>
    <a:folHlink>
      <a:srgbClr val="B0966B"/>
    </a:folHlink>
  </a:clrScheme>
  <a:fontScheme name="National Journal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J v8">
    <a:dk1>
      <a:srgbClr val="000000"/>
    </a:dk1>
    <a:lt1>
      <a:srgbClr val="FFFFFF"/>
    </a:lt1>
    <a:dk2>
      <a:srgbClr val="A02C1C"/>
    </a:dk2>
    <a:lt2>
      <a:srgbClr val="284D81"/>
    </a:lt2>
    <a:accent1>
      <a:srgbClr val="8B724A"/>
    </a:accent1>
    <a:accent2>
      <a:srgbClr val="55527A"/>
    </a:accent2>
    <a:accent3>
      <a:srgbClr val="477367"/>
    </a:accent3>
    <a:accent4>
      <a:srgbClr val="734761"/>
    </a:accent4>
    <a:accent5>
      <a:srgbClr val="769DA3"/>
    </a:accent5>
    <a:accent6>
      <a:srgbClr val="8A806E"/>
    </a:accent6>
    <a:hlink>
      <a:srgbClr val="8A714A"/>
    </a:hlink>
    <a:folHlink>
      <a:srgbClr val="B0966B"/>
    </a:folHlink>
  </a:clrScheme>
  <a:fontScheme name="National Journal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J v8">
    <a:dk1>
      <a:srgbClr val="000000"/>
    </a:dk1>
    <a:lt1>
      <a:srgbClr val="FFFFFF"/>
    </a:lt1>
    <a:dk2>
      <a:srgbClr val="A02C1C"/>
    </a:dk2>
    <a:lt2>
      <a:srgbClr val="284D81"/>
    </a:lt2>
    <a:accent1>
      <a:srgbClr val="8B724A"/>
    </a:accent1>
    <a:accent2>
      <a:srgbClr val="55527A"/>
    </a:accent2>
    <a:accent3>
      <a:srgbClr val="477367"/>
    </a:accent3>
    <a:accent4>
      <a:srgbClr val="734761"/>
    </a:accent4>
    <a:accent5>
      <a:srgbClr val="769DA3"/>
    </a:accent5>
    <a:accent6>
      <a:srgbClr val="8A806E"/>
    </a:accent6>
    <a:hlink>
      <a:srgbClr val="8A714A"/>
    </a:hlink>
    <a:folHlink>
      <a:srgbClr val="B0966B"/>
    </a:folHlink>
  </a:clrScheme>
  <a:fontScheme name="National Journal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J v8">
    <a:dk1>
      <a:srgbClr val="000000"/>
    </a:dk1>
    <a:lt1>
      <a:srgbClr val="FFFFFF"/>
    </a:lt1>
    <a:dk2>
      <a:srgbClr val="A02C1C"/>
    </a:dk2>
    <a:lt2>
      <a:srgbClr val="284D81"/>
    </a:lt2>
    <a:accent1>
      <a:srgbClr val="8B724A"/>
    </a:accent1>
    <a:accent2>
      <a:srgbClr val="55527A"/>
    </a:accent2>
    <a:accent3>
      <a:srgbClr val="477367"/>
    </a:accent3>
    <a:accent4>
      <a:srgbClr val="734761"/>
    </a:accent4>
    <a:accent5>
      <a:srgbClr val="769DA3"/>
    </a:accent5>
    <a:accent6>
      <a:srgbClr val="8A806E"/>
    </a:accent6>
    <a:hlink>
      <a:srgbClr val="8A714A"/>
    </a:hlink>
    <a:folHlink>
      <a:srgbClr val="B0966B"/>
    </a:folHlink>
  </a:clrScheme>
  <a:fontScheme name="National Journal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NJ v8">
    <a:dk1>
      <a:srgbClr val="000000"/>
    </a:dk1>
    <a:lt1>
      <a:srgbClr val="FFFFFF"/>
    </a:lt1>
    <a:dk2>
      <a:srgbClr val="A02C1C"/>
    </a:dk2>
    <a:lt2>
      <a:srgbClr val="284D81"/>
    </a:lt2>
    <a:accent1>
      <a:srgbClr val="8B724A"/>
    </a:accent1>
    <a:accent2>
      <a:srgbClr val="55527A"/>
    </a:accent2>
    <a:accent3>
      <a:srgbClr val="477367"/>
    </a:accent3>
    <a:accent4>
      <a:srgbClr val="734761"/>
    </a:accent4>
    <a:accent5>
      <a:srgbClr val="769DA3"/>
    </a:accent5>
    <a:accent6>
      <a:srgbClr val="8A806E"/>
    </a:accent6>
    <a:hlink>
      <a:srgbClr val="8A714A"/>
    </a:hlink>
    <a:folHlink>
      <a:srgbClr val="B0966B"/>
    </a:folHlink>
  </a:clrScheme>
  <a:fontScheme name="National Journal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NJ v8">
    <a:dk1>
      <a:srgbClr val="000000"/>
    </a:dk1>
    <a:lt1>
      <a:srgbClr val="FFFFFF"/>
    </a:lt1>
    <a:dk2>
      <a:srgbClr val="A02C1C"/>
    </a:dk2>
    <a:lt2>
      <a:srgbClr val="284D81"/>
    </a:lt2>
    <a:accent1>
      <a:srgbClr val="8B724A"/>
    </a:accent1>
    <a:accent2>
      <a:srgbClr val="55527A"/>
    </a:accent2>
    <a:accent3>
      <a:srgbClr val="477367"/>
    </a:accent3>
    <a:accent4>
      <a:srgbClr val="734761"/>
    </a:accent4>
    <a:accent5>
      <a:srgbClr val="769DA3"/>
    </a:accent5>
    <a:accent6>
      <a:srgbClr val="8A806E"/>
    </a:accent6>
    <a:hlink>
      <a:srgbClr val="8A714A"/>
    </a:hlink>
    <a:folHlink>
      <a:srgbClr val="B0966B"/>
    </a:folHlink>
  </a:clrScheme>
  <a:fontScheme name="National Journal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NJ v8">
    <a:dk1>
      <a:srgbClr val="000000"/>
    </a:dk1>
    <a:lt1>
      <a:srgbClr val="FFFFFF"/>
    </a:lt1>
    <a:dk2>
      <a:srgbClr val="A02C1C"/>
    </a:dk2>
    <a:lt2>
      <a:srgbClr val="284D81"/>
    </a:lt2>
    <a:accent1>
      <a:srgbClr val="8B724A"/>
    </a:accent1>
    <a:accent2>
      <a:srgbClr val="55527A"/>
    </a:accent2>
    <a:accent3>
      <a:srgbClr val="477367"/>
    </a:accent3>
    <a:accent4>
      <a:srgbClr val="734761"/>
    </a:accent4>
    <a:accent5>
      <a:srgbClr val="769DA3"/>
    </a:accent5>
    <a:accent6>
      <a:srgbClr val="8A806E"/>
    </a:accent6>
    <a:hlink>
      <a:srgbClr val="8A714A"/>
    </a:hlink>
    <a:folHlink>
      <a:srgbClr val="B0966B"/>
    </a:folHlink>
  </a:clrScheme>
  <a:fontScheme name="National Journal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2060</TotalTime>
  <Words>1977</Words>
  <Application>Microsoft Office PowerPoint</Application>
  <PresentationFormat>On-screen Show (4:3)</PresentationFormat>
  <Paragraphs>389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Demographics of the 116th Congress</vt:lpstr>
      <vt:lpstr>Roadmap</vt:lpstr>
      <vt:lpstr>116th Congress (2019-2020) by ethnic/racial background</vt:lpstr>
      <vt:lpstr>The House and Senate have become more racially and ethnically diverse</vt:lpstr>
      <vt:lpstr>Roadmap</vt:lpstr>
      <vt:lpstr>At least 13% of all voting members of the 116th Congress are immigrants or children of immigrants, with heritage in 37 countries</vt:lpstr>
      <vt:lpstr>24 states are represented by immigrants and children of immigrants; nearly half of immigrants represent Western states</vt:lpstr>
      <vt:lpstr>Roadmap</vt:lpstr>
      <vt:lpstr>116th Congress (2019-2020) by gender</vt:lpstr>
      <vt:lpstr>More Democratic women serve in the 116th Congress than Republican women</vt:lpstr>
      <vt:lpstr>Women candidates in the midterm election broke a number of long-standing barriers when they won</vt:lpstr>
      <vt:lpstr>More women were elected this year than in any other congressional session</vt:lpstr>
      <vt:lpstr>The number of total women in Congress has grown steadily since the first woman was elected in 1916</vt:lpstr>
      <vt:lpstr>Roadmap</vt:lpstr>
      <vt:lpstr>There are ten total Members of Congress who openly identify as LGBTQ+ </vt:lpstr>
      <vt:lpstr>There are five LGBTQ+ members returning to Congress (2019-2020)</vt:lpstr>
      <vt:lpstr>Roadmap</vt:lpstr>
      <vt:lpstr>Younger generations acquired a larger share of the House in the 2018 elections</vt:lpstr>
      <vt:lpstr>Roadmap</vt:lpstr>
      <vt:lpstr>Congress is slightly more religiously diverse in 2019 than it was in 2018</vt:lpstr>
      <vt:lpstr>Both chambers saw an increase in members who do not specify a religious affiliation</vt:lpstr>
      <vt:lpstr>Protestants still comprise majorities in both chambers, but the share of this denomination has decreased over time</vt:lpstr>
      <vt:lpstr>Roadmap</vt:lpstr>
      <vt:lpstr>The incoming House Democratic class will be among the youngest and most diverse yet</vt:lpstr>
      <vt:lpstr>The incoming House Republican class is less racially diverse than the previous House Republican class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Danari White</cp:lastModifiedBy>
  <cp:revision>97</cp:revision>
  <dcterms:created xsi:type="dcterms:W3CDTF">2018-11-02T00:48:26Z</dcterms:created>
  <dcterms:modified xsi:type="dcterms:W3CDTF">2019-01-29T19:56:01Z</dcterms:modified>
</cp:coreProperties>
</file>