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6"/>
  </p:notesMasterIdLst>
  <p:handoutMasterIdLst>
    <p:handoutMasterId r:id="rId107"/>
  </p:handoutMasterIdLst>
  <p:sldIdLst>
    <p:sldId id="386" r:id="rId2"/>
    <p:sldId id="387" r:id="rId3"/>
    <p:sldId id="501" r:id="rId4"/>
    <p:sldId id="502" r:id="rId5"/>
    <p:sldId id="503" r:id="rId6"/>
    <p:sldId id="504" r:id="rId7"/>
    <p:sldId id="505" r:id="rId8"/>
    <p:sldId id="506" r:id="rId9"/>
    <p:sldId id="507" r:id="rId10"/>
    <p:sldId id="508" r:id="rId11"/>
    <p:sldId id="509" r:id="rId12"/>
    <p:sldId id="388" r:id="rId13"/>
    <p:sldId id="409" r:id="rId14"/>
    <p:sldId id="410" r:id="rId15"/>
    <p:sldId id="411" r:id="rId16"/>
    <p:sldId id="412" r:id="rId17"/>
    <p:sldId id="413" r:id="rId18"/>
    <p:sldId id="414" r:id="rId19"/>
    <p:sldId id="415" r:id="rId20"/>
    <p:sldId id="416" r:id="rId21"/>
    <p:sldId id="417" r:id="rId22"/>
    <p:sldId id="418" r:id="rId23"/>
    <p:sldId id="419" r:id="rId24"/>
    <p:sldId id="420" r:id="rId25"/>
    <p:sldId id="421" r:id="rId26"/>
    <p:sldId id="422" r:id="rId27"/>
    <p:sldId id="423" r:id="rId28"/>
    <p:sldId id="424" r:id="rId29"/>
    <p:sldId id="425" r:id="rId30"/>
    <p:sldId id="426" r:id="rId31"/>
    <p:sldId id="427" r:id="rId32"/>
    <p:sldId id="428" r:id="rId33"/>
    <p:sldId id="429" r:id="rId34"/>
    <p:sldId id="430" r:id="rId35"/>
    <p:sldId id="431" r:id="rId36"/>
    <p:sldId id="432" r:id="rId37"/>
    <p:sldId id="433" r:id="rId38"/>
    <p:sldId id="434" r:id="rId39"/>
    <p:sldId id="435" r:id="rId40"/>
    <p:sldId id="436" r:id="rId41"/>
    <p:sldId id="437" r:id="rId42"/>
    <p:sldId id="438" r:id="rId43"/>
    <p:sldId id="439" r:id="rId44"/>
    <p:sldId id="440" r:id="rId45"/>
    <p:sldId id="441" r:id="rId46"/>
    <p:sldId id="442" r:id="rId47"/>
    <p:sldId id="443" r:id="rId48"/>
    <p:sldId id="444" r:id="rId49"/>
    <p:sldId id="445" r:id="rId50"/>
    <p:sldId id="446" r:id="rId51"/>
    <p:sldId id="447" r:id="rId52"/>
    <p:sldId id="448" r:id="rId53"/>
    <p:sldId id="449" r:id="rId54"/>
    <p:sldId id="450" r:id="rId55"/>
    <p:sldId id="451" r:id="rId56"/>
    <p:sldId id="452" r:id="rId57"/>
    <p:sldId id="453" r:id="rId58"/>
    <p:sldId id="454" r:id="rId59"/>
    <p:sldId id="455" r:id="rId60"/>
    <p:sldId id="456" r:id="rId61"/>
    <p:sldId id="457" r:id="rId62"/>
    <p:sldId id="458" r:id="rId63"/>
    <p:sldId id="459" r:id="rId64"/>
    <p:sldId id="460" r:id="rId65"/>
    <p:sldId id="461" r:id="rId66"/>
    <p:sldId id="462" r:id="rId67"/>
    <p:sldId id="463" r:id="rId68"/>
    <p:sldId id="464" r:id="rId69"/>
    <p:sldId id="465" r:id="rId70"/>
    <p:sldId id="466" r:id="rId71"/>
    <p:sldId id="467" r:id="rId72"/>
    <p:sldId id="468" r:id="rId73"/>
    <p:sldId id="469" r:id="rId74"/>
    <p:sldId id="470" r:id="rId75"/>
    <p:sldId id="471" r:id="rId76"/>
    <p:sldId id="472" r:id="rId77"/>
    <p:sldId id="473" r:id="rId78"/>
    <p:sldId id="474" r:id="rId79"/>
    <p:sldId id="475" r:id="rId80"/>
    <p:sldId id="476" r:id="rId81"/>
    <p:sldId id="477" r:id="rId82"/>
    <p:sldId id="478" r:id="rId83"/>
    <p:sldId id="479" r:id="rId84"/>
    <p:sldId id="480" r:id="rId85"/>
    <p:sldId id="481" r:id="rId86"/>
    <p:sldId id="482" r:id="rId87"/>
    <p:sldId id="483" r:id="rId88"/>
    <p:sldId id="484" r:id="rId89"/>
    <p:sldId id="485" r:id="rId90"/>
    <p:sldId id="486" r:id="rId91"/>
    <p:sldId id="487" r:id="rId92"/>
    <p:sldId id="488" r:id="rId93"/>
    <p:sldId id="489" r:id="rId94"/>
    <p:sldId id="490" r:id="rId95"/>
    <p:sldId id="491" r:id="rId96"/>
    <p:sldId id="492" r:id="rId97"/>
    <p:sldId id="493" r:id="rId98"/>
    <p:sldId id="494" r:id="rId99"/>
    <p:sldId id="495" r:id="rId100"/>
    <p:sldId id="496" r:id="rId101"/>
    <p:sldId id="497" r:id="rId102"/>
    <p:sldId id="498" r:id="rId103"/>
    <p:sldId id="499" r:id="rId104"/>
    <p:sldId id="500" r:id="rId10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20" userDrawn="1">
          <p15:clr>
            <a:srgbClr val="A4A3A4"/>
          </p15:clr>
        </p15:guide>
        <p15:guide id="2" pos="264" userDrawn="1">
          <p15:clr>
            <a:srgbClr val="A4A3A4"/>
          </p15:clr>
        </p15:guide>
        <p15:guide id="3" orient="horz" pos="2040" userDrawn="1">
          <p15:clr>
            <a:srgbClr val="A4A3A4"/>
          </p15:clr>
        </p15:guide>
        <p15:guide id="4" orient="horz" pos="292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2C1C"/>
    <a:srgbClr val="284D81"/>
    <a:srgbClr val="A92122"/>
    <a:srgbClr val="C9DAEE"/>
    <a:srgbClr val="94B6DD"/>
    <a:srgbClr val="5E91CC"/>
    <a:srgbClr val="1E4F7C"/>
    <a:srgbClr val="1B3A5F"/>
    <a:srgbClr val="12263F"/>
    <a:srgbClr val="A821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62" autoAdjust="0"/>
    <p:restoredTop sz="94660"/>
  </p:normalViewPr>
  <p:slideViewPr>
    <p:cSldViewPr snapToGrid="0">
      <p:cViewPr varScale="1">
        <p:scale>
          <a:sx n="108" d="100"/>
          <a:sy n="108" d="100"/>
        </p:scale>
        <p:origin x="1952" y="184"/>
      </p:cViewPr>
      <p:guideLst>
        <p:guide orient="horz" pos="720"/>
        <p:guide pos="264"/>
        <p:guide orient="horz" pos="2040"/>
        <p:guide orient="horz" pos="2928"/>
      </p:guideLst>
    </p:cSldViewPr>
  </p:slideViewPr>
  <p:notesTextViewPr>
    <p:cViewPr>
      <p:scale>
        <a:sx n="1" d="1"/>
        <a:sy n="1" d="1"/>
      </p:scale>
      <p:origin x="0" y="0"/>
    </p:cViewPr>
  </p:notesTextViewPr>
  <p:notesViewPr>
    <p:cSldViewPr snapToGrid="0">
      <p:cViewPr varScale="1">
        <p:scale>
          <a:sx n="110" d="100"/>
          <a:sy n="110" d="100"/>
        </p:scale>
        <p:origin x="3952" y="19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handoutMaster" Target="handoutMasters/handoutMaster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D6AE86F-1C31-455E-8C8E-B2CBD2C72432}" type="datetimeFigureOut">
              <a:rPr lang="en-US" smtClean="0"/>
              <a:t>1/16/19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FE447A3-A4D5-4E42-B279-33F8FB6C3E14}" type="slidenum">
              <a:rPr lang="en-US" smtClean="0"/>
              <a:t>‹#›</a:t>
            </a:fld>
            <a:endParaRPr lang="en-US"/>
          </a:p>
        </p:txBody>
      </p:sp>
    </p:spTree>
    <p:extLst>
      <p:ext uri="{BB962C8B-B14F-4D97-AF65-F5344CB8AC3E}">
        <p14:creationId xmlns:p14="http://schemas.microsoft.com/office/powerpoint/2010/main" val="7850336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6EBE26-B8DD-487B-9957-931C7ED68A9D}" type="datetimeFigureOut">
              <a:rPr lang="en-US" smtClean="0"/>
              <a:t>1/16/19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3F0B2D-7785-4EC0-9F4A-91A1149DEB67}" type="slidenum">
              <a:rPr lang="en-US" smtClean="0"/>
              <a:t>‹#›</a:t>
            </a:fld>
            <a:endParaRPr lang="en-US"/>
          </a:p>
        </p:txBody>
      </p:sp>
    </p:spTree>
    <p:extLst>
      <p:ext uri="{BB962C8B-B14F-4D97-AF65-F5344CB8AC3E}">
        <p14:creationId xmlns:p14="http://schemas.microsoft.com/office/powerpoint/2010/main" val="2357128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6A13F-28BC-9E49-9D0E-49492B51710C}" type="slidenum">
              <a:rPr lang="en-US" smtClean="0"/>
              <a:t>3</a:t>
            </a:fld>
            <a:endParaRPr lang="en-US"/>
          </a:p>
        </p:txBody>
      </p:sp>
    </p:spTree>
    <p:extLst>
      <p:ext uri="{BB962C8B-B14F-4D97-AF65-F5344CB8AC3E}">
        <p14:creationId xmlns:p14="http://schemas.microsoft.com/office/powerpoint/2010/main" val="21436987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6A13F-28BC-9E49-9D0E-49492B51710C}" type="slidenum">
              <a:rPr lang="en-US" smtClean="0"/>
              <a:t>13</a:t>
            </a:fld>
            <a:endParaRPr lang="en-US"/>
          </a:p>
        </p:txBody>
      </p:sp>
    </p:spTree>
    <p:extLst>
      <p:ext uri="{BB962C8B-B14F-4D97-AF65-F5344CB8AC3E}">
        <p14:creationId xmlns:p14="http://schemas.microsoft.com/office/powerpoint/2010/main" val="14728947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6A13F-28BC-9E49-9D0E-49492B51710C}" type="slidenum">
              <a:rPr lang="en-US" smtClean="0"/>
              <a:t>103</a:t>
            </a:fld>
            <a:endParaRPr lang="en-US"/>
          </a:p>
        </p:txBody>
      </p:sp>
    </p:spTree>
    <p:extLst>
      <p:ext uri="{BB962C8B-B14F-4D97-AF65-F5344CB8AC3E}">
        <p14:creationId xmlns:p14="http://schemas.microsoft.com/office/powerpoint/2010/main" val="1921123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6A13F-28BC-9E49-9D0E-49492B51710C}" type="slidenum">
              <a:rPr lang="en-US" smtClean="0"/>
              <a:t>104</a:t>
            </a:fld>
            <a:endParaRPr lang="en-US"/>
          </a:p>
        </p:txBody>
      </p:sp>
    </p:spTree>
    <p:extLst>
      <p:ext uri="{BB962C8B-B14F-4D97-AF65-F5344CB8AC3E}">
        <p14:creationId xmlns:p14="http://schemas.microsoft.com/office/powerpoint/2010/main" val="2446594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6A13F-28BC-9E49-9D0E-49492B51710C}" type="slidenum">
              <a:rPr lang="en-US" smtClean="0"/>
              <a:t>14</a:t>
            </a:fld>
            <a:endParaRPr lang="en-US"/>
          </a:p>
        </p:txBody>
      </p:sp>
    </p:spTree>
    <p:extLst>
      <p:ext uri="{BB962C8B-B14F-4D97-AF65-F5344CB8AC3E}">
        <p14:creationId xmlns:p14="http://schemas.microsoft.com/office/powerpoint/2010/main" val="3715768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6A13F-28BC-9E49-9D0E-49492B51710C}" type="slidenum">
              <a:rPr lang="en-US" smtClean="0"/>
              <a:t>15</a:t>
            </a:fld>
            <a:endParaRPr lang="en-US"/>
          </a:p>
        </p:txBody>
      </p:sp>
    </p:spTree>
    <p:extLst>
      <p:ext uri="{BB962C8B-B14F-4D97-AF65-F5344CB8AC3E}">
        <p14:creationId xmlns:p14="http://schemas.microsoft.com/office/powerpoint/2010/main" val="41033016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6A13F-28BC-9E49-9D0E-49492B51710C}" type="slidenum">
              <a:rPr lang="en-US" smtClean="0"/>
              <a:t>16</a:t>
            </a:fld>
            <a:endParaRPr lang="en-US"/>
          </a:p>
        </p:txBody>
      </p:sp>
    </p:spTree>
    <p:extLst>
      <p:ext uri="{BB962C8B-B14F-4D97-AF65-F5344CB8AC3E}">
        <p14:creationId xmlns:p14="http://schemas.microsoft.com/office/powerpoint/2010/main" val="679241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6A13F-28BC-9E49-9D0E-49492B51710C}" type="slidenum">
              <a:rPr lang="en-US" smtClean="0"/>
              <a:t>17</a:t>
            </a:fld>
            <a:endParaRPr lang="en-US"/>
          </a:p>
        </p:txBody>
      </p:sp>
    </p:spTree>
    <p:extLst>
      <p:ext uri="{BB962C8B-B14F-4D97-AF65-F5344CB8AC3E}">
        <p14:creationId xmlns:p14="http://schemas.microsoft.com/office/powerpoint/2010/main" val="28349338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6A13F-28BC-9E49-9D0E-49492B51710C}" type="slidenum">
              <a:rPr lang="en-US" smtClean="0"/>
              <a:t>18</a:t>
            </a:fld>
            <a:endParaRPr lang="en-US"/>
          </a:p>
        </p:txBody>
      </p:sp>
    </p:spTree>
    <p:extLst>
      <p:ext uri="{BB962C8B-B14F-4D97-AF65-F5344CB8AC3E}">
        <p14:creationId xmlns:p14="http://schemas.microsoft.com/office/powerpoint/2010/main" val="33014221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6A13F-28BC-9E49-9D0E-49492B51710C}" type="slidenum">
              <a:rPr lang="en-US" smtClean="0"/>
              <a:t>19</a:t>
            </a:fld>
            <a:endParaRPr lang="en-US"/>
          </a:p>
        </p:txBody>
      </p:sp>
    </p:spTree>
    <p:extLst>
      <p:ext uri="{BB962C8B-B14F-4D97-AF65-F5344CB8AC3E}">
        <p14:creationId xmlns:p14="http://schemas.microsoft.com/office/powerpoint/2010/main" val="22888496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6A13F-28BC-9E49-9D0E-49492B51710C}" type="slidenum">
              <a:rPr lang="en-US" smtClean="0"/>
              <a:t>20</a:t>
            </a:fld>
            <a:endParaRPr lang="en-US"/>
          </a:p>
        </p:txBody>
      </p:sp>
    </p:spTree>
    <p:extLst>
      <p:ext uri="{BB962C8B-B14F-4D97-AF65-F5344CB8AC3E}">
        <p14:creationId xmlns:p14="http://schemas.microsoft.com/office/powerpoint/2010/main" val="17346087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6A13F-28BC-9E49-9D0E-49492B51710C}" type="slidenum">
              <a:rPr lang="en-US" smtClean="0"/>
              <a:t>21</a:t>
            </a:fld>
            <a:endParaRPr lang="en-US"/>
          </a:p>
        </p:txBody>
      </p:sp>
    </p:spTree>
    <p:extLst>
      <p:ext uri="{BB962C8B-B14F-4D97-AF65-F5344CB8AC3E}">
        <p14:creationId xmlns:p14="http://schemas.microsoft.com/office/powerpoint/2010/main" val="21184482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6A13F-28BC-9E49-9D0E-49492B51710C}" type="slidenum">
              <a:rPr lang="en-US" smtClean="0"/>
              <a:t>22</a:t>
            </a:fld>
            <a:endParaRPr lang="en-US"/>
          </a:p>
        </p:txBody>
      </p:sp>
    </p:spTree>
    <p:extLst>
      <p:ext uri="{BB962C8B-B14F-4D97-AF65-F5344CB8AC3E}">
        <p14:creationId xmlns:p14="http://schemas.microsoft.com/office/powerpoint/2010/main" val="80704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6A13F-28BC-9E49-9D0E-49492B51710C}" type="slidenum">
              <a:rPr lang="en-US" smtClean="0"/>
              <a:t>4</a:t>
            </a:fld>
            <a:endParaRPr lang="en-US"/>
          </a:p>
        </p:txBody>
      </p:sp>
    </p:spTree>
    <p:extLst>
      <p:ext uri="{BB962C8B-B14F-4D97-AF65-F5344CB8AC3E}">
        <p14:creationId xmlns:p14="http://schemas.microsoft.com/office/powerpoint/2010/main" val="25349146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6A13F-28BC-9E49-9D0E-49492B51710C}" type="slidenum">
              <a:rPr lang="en-US" smtClean="0"/>
              <a:t>23</a:t>
            </a:fld>
            <a:endParaRPr lang="en-US"/>
          </a:p>
        </p:txBody>
      </p:sp>
    </p:spTree>
    <p:extLst>
      <p:ext uri="{BB962C8B-B14F-4D97-AF65-F5344CB8AC3E}">
        <p14:creationId xmlns:p14="http://schemas.microsoft.com/office/powerpoint/2010/main" val="814066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6A13F-28BC-9E49-9D0E-49492B51710C}" type="slidenum">
              <a:rPr lang="en-US" smtClean="0"/>
              <a:t>24</a:t>
            </a:fld>
            <a:endParaRPr lang="en-US"/>
          </a:p>
        </p:txBody>
      </p:sp>
    </p:spTree>
    <p:extLst>
      <p:ext uri="{BB962C8B-B14F-4D97-AF65-F5344CB8AC3E}">
        <p14:creationId xmlns:p14="http://schemas.microsoft.com/office/powerpoint/2010/main" val="16309918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6A13F-28BC-9E49-9D0E-49492B51710C}" type="slidenum">
              <a:rPr lang="en-US" smtClean="0"/>
              <a:t>25</a:t>
            </a:fld>
            <a:endParaRPr lang="en-US"/>
          </a:p>
        </p:txBody>
      </p:sp>
    </p:spTree>
    <p:extLst>
      <p:ext uri="{BB962C8B-B14F-4D97-AF65-F5344CB8AC3E}">
        <p14:creationId xmlns:p14="http://schemas.microsoft.com/office/powerpoint/2010/main" val="17430974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6A13F-28BC-9E49-9D0E-49492B51710C}" type="slidenum">
              <a:rPr lang="en-US" smtClean="0"/>
              <a:t>26</a:t>
            </a:fld>
            <a:endParaRPr lang="en-US"/>
          </a:p>
        </p:txBody>
      </p:sp>
    </p:spTree>
    <p:extLst>
      <p:ext uri="{BB962C8B-B14F-4D97-AF65-F5344CB8AC3E}">
        <p14:creationId xmlns:p14="http://schemas.microsoft.com/office/powerpoint/2010/main" val="33533220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6A13F-28BC-9E49-9D0E-49492B51710C}" type="slidenum">
              <a:rPr lang="en-US" smtClean="0"/>
              <a:t>27</a:t>
            </a:fld>
            <a:endParaRPr lang="en-US"/>
          </a:p>
        </p:txBody>
      </p:sp>
    </p:spTree>
    <p:extLst>
      <p:ext uri="{BB962C8B-B14F-4D97-AF65-F5344CB8AC3E}">
        <p14:creationId xmlns:p14="http://schemas.microsoft.com/office/powerpoint/2010/main" val="30291172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6A13F-28BC-9E49-9D0E-49492B51710C}" type="slidenum">
              <a:rPr lang="en-US" smtClean="0"/>
              <a:t>28</a:t>
            </a:fld>
            <a:endParaRPr lang="en-US"/>
          </a:p>
        </p:txBody>
      </p:sp>
    </p:spTree>
    <p:extLst>
      <p:ext uri="{BB962C8B-B14F-4D97-AF65-F5344CB8AC3E}">
        <p14:creationId xmlns:p14="http://schemas.microsoft.com/office/powerpoint/2010/main" val="1845003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6A13F-28BC-9E49-9D0E-49492B51710C}" type="slidenum">
              <a:rPr lang="en-US" smtClean="0"/>
              <a:t>29</a:t>
            </a:fld>
            <a:endParaRPr lang="en-US"/>
          </a:p>
        </p:txBody>
      </p:sp>
    </p:spTree>
    <p:extLst>
      <p:ext uri="{BB962C8B-B14F-4D97-AF65-F5344CB8AC3E}">
        <p14:creationId xmlns:p14="http://schemas.microsoft.com/office/powerpoint/2010/main" val="17941330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6A13F-28BC-9E49-9D0E-49492B51710C}" type="slidenum">
              <a:rPr lang="en-US" smtClean="0"/>
              <a:t>30</a:t>
            </a:fld>
            <a:endParaRPr lang="en-US"/>
          </a:p>
        </p:txBody>
      </p:sp>
    </p:spTree>
    <p:extLst>
      <p:ext uri="{BB962C8B-B14F-4D97-AF65-F5344CB8AC3E}">
        <p14:creationId xmlns:p14="http://schemas.microsoft.com/office/powerpoint/2010/main" val="2341671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6A13F-28BC-9E49-9D0E-49492B51710C}" type="slidenum">
              <a:rPr lang="en-US" smtClean="0"/>
              <a:t>31</a:t>
            </a:fld>
            <a:endParaRPr lang="en-US"/>
          </a:p>
        </p:txBody>
      </p:sp>
    </p:spTree>
    <p:extLst>
      <p:ext uri="{BB962C8B-B14F-4D97-AF65-F5344CB8AC3E}">
        <p14:creationId xmlns:p14="http://schemas.microsoft.com/office/powerpoint/2010/main" val="30294982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6A13F-28BC-9E49-9D0E-49492B51710C}" type="slidenum">
              <a:rPr lang="en-US" smtClean="0"/>
              <a:t>32</a:t>
            </a:fld>
            <a:endParaRPr lang="en-US"/>
          </a:p>
        </p:txBody>
      </p:sp>
    </p:spTree>
    <p:extLst>
      <p:ext uri="{BB962C8B-B14F-4D97-AF65-F5344CB8AC3E}">
        <p14:creationId xmlns:p14="http://schemas.microsoft.com/office/powerpoint/2010/main" val="2637409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6A13F-28BC-9E49-9D0E-49492B51710C}" type="slidenum">
              <a:rPr lang="en-US" smtClean="0"/>
              <a:t>5</a:t>
            </a:fld>
            <a:endParaRPr lang="en-US"/>
          </a:p>
        </p:txBody>
      </p:sp>
    </p:spTree>
    <p:extLst>
      <p:ext uri="{BB962C8B-B14F-4D97-AF65-F5344CB8AC3E}">
        <p14:creationId xmlns:p14="http://schemas.microsoft.com/office/powerpoint/2010/main" val="40981794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6A13F-28BC-9E49-9D0E-49492B51710C}" type="slidenum">
              <a:rPr lang="en-US" smtClean="0"/>
              <a:t>33</a:t>
            </a:fld>
            <a:endParaRPr lang="en-US"/>
          </a:p>
        </p:txBody>
      </p:sp>
    </p:spTree>
    <p:extLst>
      <p:ext uri="{BB962C8B-B14F-4D97-AF65-F5344CB8AC3E}">
        <p14:creationId xmlns:p14="http://schemas.microsoft.com/office/powerpoint/2010/main" val="10812597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6A13F-28BC-9E49-9D0E-49492B51710C}" type="slidenum">
              <a:rPr lang="en-US" smtClean="0"/>
              <a:t>34</a:t>
            </a:fld>
            <a:endParaRPr lang="en-US"/>
          </a:p>
        </p:txBody>
      </p:sp>
    </p:spTree>
    <p:extLst>
      <p:ext uri="{BB962C8B-B14F-4D97-AF65-F5344CB8AC3E}">
        <p14:creationId xmlns:p14="http://schemas.microsoft.com/office/powerpoint/2010/main" val="37584532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6A13F-28BC-9E49-9D0E-49492B51710C}" type="slidenum">
              <a:rPr lang="en-US" smtClean="0"/>
              <a:t>35</a:t>
            </a:fld>
            <a:endParaRPr lang="en-US"/>
          </a:p>
        </p:txBody>
      </p:sp>
    </p:spTree>
    <p:extLst>
      <p:ext uri="{BB962C8B-B14F-4D97-AF65-F5344CB8AC3E}">
        <p14:creationId xmlns:p14="http://schemas.microsoft.com/office/powerpoint/2010/main" val="31759609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6A13F-28BC-9E49-9D0E-49492B51710C}" type="slidenum">
              <a:rPr lang="en-US" smtClean="0"/>
              <a:t>36</a:t>
            </a:fld>
            <a:endParaRPr lang="en-US"/>
          </a:p>
        </p:txBody>
      </p:sp>
    </p:spTree>
    <p:extLst>
      <p:ext uri="{BB962C8B-B14F-4D97-AF65-F5344CB8AC3E}">
        <p14:creationId xmlns:p14="http://schemas.microsoft.com/office/powerpoint/2010/main" val="24147727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6A13F-28BC-9E49-9D0E-49492B51710C}" type="slidenum">
              <a:rPr lang="en-US" smtClean="0"/>
              <a:t>37</a:t>
            </a:fld>
            <a:endParaRPr lang="en-US"/>
          </a:p>
        </p:txBody>
      </p:sp>
    </p:spTree>
    <p:extLst>
      <p:ext uri="{BB962C8B-B14F-4D97-AF65-F5344CB8AC3E}">
        <p14:creationId xmlns:p14="http://schemas.microsoft.com/office/powerpoint/2010/main" val="42824521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6A13F-28BC-9E49-9D0E-49492B51710C}" type="slidenum">
              <a:rPr lang="en-US" smtClean="0"/>
              <a:t>38</a:t>
            </a:fld>
            <a:endParaRPr lang="en-US"/>
          </a:p>
        </p:txBody>
      </p:sp>
    </p:spTree>
    <p:extLst>
      <p:ext uri="{BB962C8B-B14F-4D97-AF65-F5344CB8AC3E}">
        <p14:creationId xmlns:p14="http://schemas.microsoft.com/office/powerpoint/2010/main" val="39100511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6A13F-28BC-9E49-9D0E-49492B51710C}" type="slidenum">
              <a:rPr lang="en-US" smtClean="0"/>
              <a:t>39</a:t>
            </a:fld>
            <a:endParaRPr lang="en-US"/>
          </a:p>
        </p:txBody>
      </p:sp>
    </p:spTree>
    <p:extLst>
      <p:ext uri="{BB962C8B-B14F-4D97-AF65-F5344CB8AC3E}">
        <p14:creationId xmlns:p14="http://schemas.microsoft.com/office/powerpoint/2010/main" val="33421002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6A13F-28BC-9E49-9D0E-49492B51710C}" type="slidenum">
              <a:rPr lang="en-US" smtClean="0"/>
              <a:t>40</a:t>
            </a:fld>
            <a:endParaRPr lang="en-US"/>
          </a:p>
        </p:txBody>
      </p:sp>
    </p:spTree>
    <p:extLst>
      <p:ext uri="{BB962C8B-B14F-4D97-AF65-F5344CB8AC3E}">
        <p14:creationId xmlns:p14="http://schemas.microsoft.com/office/powerpoint/2010/main" val="12324116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6A13F-28BC-9E49-9D0E-49492B51710C}" type="slidenum">
              <a:rPr lang="en-US" smtClean="0"/>
              <a:t>41</a:t>
            </a:fld>
            <a:endParaRPr lang="en-US"/>
          </a:p>
        </p:txBody>
      </p:sp>
    </p:spTree>
    <p:extLst>
      <p:ext uri="{BB962C8B-B14F-4D97-AF65-F5344CB8AC3E}">
        <p14:creationId xmlns:p14="http://schemas.microsoft.com/office/powerpoint/2010/main" val="18205473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6A13F-28BC-9E49-9D0E-49492B51710C}" type="slidenum">
              <a:rPr lang="en-US" smtClean="0"/>
              <a:t>42</a:t>
            </a:fld>
            <a:endParaRPr lang="en-US"/>
          </a:p>
        </p:txBody>
      </p:sp>
    </p:spTree>
    <p:extLst>
      <p:ext uri="{BB962C8B-B14F-4D97-AF65-F5344CB8AC3E}">
        <p14:creationId xmlns:p14="http://schemas.microsoft.com/office/powerpoint/2010/main" val="2771739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6A13F-28BC-9E49-9D0E-49492B51710C}" type="slidenum">
              <a:rPr lang="en-US" smtClean="0"/>
              <a:t>6</a:t>
            </a:fld>
            <a:endParaRPr lang="en-US"/>
          </a:p>
        </p:txBody>
      </p:sp>
    </p:spTree>
    <p:extLst>
      <p:ext uri="{BB962C8B-B14F-4D97-AF65-F5344CB8AC3E}">
        <p14:creationId xmlns:p14="http://schemas.microsoft.com/office/powerpoint/2010/main" val="17816190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6A13F-28BC-9E49-9D0E-49492B51710C}" type="slidenum">
              <a:rPr lang="en-US" smtClean="0"/>
              <a:t>43</a:t>
            </a:fld>
            <a:endParaRPr lang="en-US"/>
          </a:p>
        </p:txBody>
      </p:sp>
    </p:spTree>
    <p:extLst>
      <p:ext uri="{BB962C8B-B14F-4D97-AF65-F5344CB8AC3E}">
        <p14:creationId xmlns:p14="http://schemas.microsoft.com/office/powerpoint/2010/main" val="13719008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6A13F-28BC-9E49-9D0E-49492B51710C}" type="slidenum">
              <a:rPr lang="en-US" smtClean="0"/>
              <a:t>44</a:t>
            </a:fld>
            <a:endParaRPr lang="en-US"/>
          </a:p>
        </p:txBody>
      </p:sp>
    </p:spTree>
    <p:extLst>
      <p:ext uri="{BB962C8B-B14F-4D97-AF65-F5344CB8AC3E}">
        <p14:creationId xmlns:p14="http://schemas.microsoft.com/office/powerpoint/2010/main" val="3390894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6A13F-28BC-9E49-9D0E-49492B51710C}" type="slidenum">
              <a:rPr lang="en-US" smtClean="0"/>
              <a:t>45</a:t>
            </a:fld>
            <a:endParaRPr lang="en-US"/>
          </a:p>
        </p:txBody>
      </p:sp>
    </p:spTree>
    <p:extLst>
      <p:ext uri="{BB962C8B-B14F-4D97-AF65-F5344CB8AC3E}">
        <p14:creationId xmlns:p14="http://schemas.microsoft.com/office/powerpoint/2010/main" val="7546423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6A13F-28BC-9E49-9D0E-49492B51710C}" type="slidenum">
              <a:rPr lang="en-US" smtClean="0"/>
              <a:t>46</a:t>
            </a:fld>
            <a:endParaRPr lang="en-US"/>
          </a:p>
        </p:txBody>
      </p:sp>
    </p:spTree>
    <p:extLst>
      <p:ext uri="{BB962C8B-B14F-4D97-AF65-F5344CB8AC3E}">
        <p14:creationId xmlns:p14="http://schemas.microsoft.com/office/powerpoint/2010/main" val="35391734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6A13F-28BC-9E49-9D0E-49492B51710C}" type="slidenum">
              <a:rPr lang="en-US" smtClean="0"/>
              <a:t>47</a:t>
            </a:fld>
            <a:endParaRPr lang="en-US"/>
          </a:p>
        </p:txBody>
      </p:sp>
    </p:spTree>
    <p:extLst>
      <p:ext uri="{BB962C8B-B14F-4D97-AF65-F5344CB8AC3E}">
        <p14:creationId xmlns:p14="http://schemas.microsoft.com/office/powerpoint/2010/main" val="29506158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6A13F-28BC-9E49-9D0E-49492B51710C}" type="slidenum">
              <a:rPr lang="en-US" smtClean="0"/>
              <a:t>48</a:t>
            </a:fld>
            <a:endParaRPr lang="en-US"/>
          </a:p>
        </p:txBody>
      </p:sp>
    </p:spTree>
    <p:extLst>
      <p:ext uri="{BB962C8B-B14F-4D97-AF65-F5344CB8AC3E}">
        <p14:creationId xmlns:p14="http://schemas.microsoft.com/office/powerpoint/2010/main" val="2792648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6A13F-28BC-9E49-9D0E-49492B51710C}" type="slidenum">
              <a:rPr lang="en-US" smtClean="0"/>
              <a:t>49</a:t>
            </a:fld>
            <a:endParaRPr lang="en-US"/>
          </a:p>
        </p:txBody>
      </p:sp>
    </p:spTree>
    <p:extLst>
      <p:ext uri="{BB962C8B-B14F-4D97-AF65-F5344CB8AC3E}">
        <p14:creationId xmlns:p14="http://schemas.microsoft.com/office/powerpoint/2010/main" val="28531159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6A13F-28BC-9E49-9D0E-49492B51710C}" type="slidenum">
              <a:rPr lang="en-US" smtClean="0"/>
              <a:t>50</a:t>
            </a:fld>
            <a:endParaRPr lang="en-US"/>
          </a:p>
        </p:txBody>
      </p:sp>
    </p:spTree>
    <p:extLst>
      <p:ext uri="{BB962C8B-B14F-4D97-AF65-F5344CB8AC3E}">
        <p14:creationId xmlns:p14="http://schemas.microsoft.com/office/powerpoint/2010/main" val="41865067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6A13F-28BC-9E49-9D0E-49492B51710C}" type="slidenum">
              <a:rPr lang="en-US" smtClean="0"/>
              <a:t>51</a:t>
            </a:fld>
            <a:endParaRPr lang="en-US"/>
          </a:p>
        </p:txBody>
      </p:sp>
    </p:spTree>
    <p:extLst>
      <p:ext uri="{BB962C8B-B14F-4D97-AF65-F5344CB8AC3E}">
        <p14:creationId xmlns:p14="http://schemas.microsoft.com/office/powerpoint/2010/main" val="6138861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6A13F-28BC-9E49-9D0E-49492B51710C}" type="slidenum">
              <a:rPr lang="en-US" smtClean="0"/>
              <a:t>52</a:t>
            </a:fld>
            <a:endParaRPr lang="en-US"/>
          </a:p>
        </p:txBody>
      </p:sp>
    </p:spTree>
    <p:extLst>
      <p:ext uri="{BB962C8B-B14F-4D97-AF65-F5344CB8AC3E}">
        <p14:creationId xmlns:p14="http://schemas.microsoft.com/office/powerpoint/2010/main" val="2035882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6A13F-28BC-9E49-9D0E-49492B51710C}" type="slidenum">
              <a:rPr lang="en-US" smtClean="0"/>
              <a:t>7</a:t>
            </a:fld>
            <a:endParaRPr lang="en-US"/>
          </a:p>
        </p:txBody>
      </p:sp>
    </p:spTree>
    <p:extLst>
      <p:ext uri="{BB962C8B-B14F-4D97-AF65-F5344CB8AC3E}">
        <p14:creationId xmlns:p14="http://schemas.microsoft.com/office/powerpoint/2010/main" val="1092561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6A13F-28BC-9E49-9D0E-49492B51710C}" type="slidenum">
              <a:rPr lang="en-US" smtClean="0"/>
              <a:t>53</a:t>
            </a:fld>
            <a:endParaRPr lang="en-US"/>
          </a:p>
        </p:txBody>
      </p:sp>
    </p:spTree>
    <p:extLst>
      <p:ext uri="{BB962C8B-B14F-4D97-AF65-F5344CB8AC3E}">
        <p14:creationId xmlns:p14="http://schemas.microsoft.com/office/powerpoint/2010/main" val="305416747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6A13F-28BC-9E49-9D0E-49492B51710C}" type="slidenum">
              <a:rPr lang="en-US" smtClean="0"/>
              <a:t>54</a:t>
            </a:fld>
            <a:endParaRPr lang="en-US"/>
          </a:p>
        </p:txBody>
      </p:sp>
    </p:spTree>
    <p:extLst>
      <p:ext uri="{BB962C8B-B14F-4D97-AF65-F5344CB8AC3E}">
        <p14:creationId xmlns:p14="http://schemas.microsoft.com/office/powerpoint/2010/main" val="133846939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6A13F-28BC-9E49-9D0E-49492B51710C}" type="slidenum">
              <a:rPr lang="en-US" smtClean="0"/>
              <a:t>55</a:t>
            </a:fld>
            <a:endParaRPr lang="en-US"/>
          </a:p>
        </p:txBody>
      </p:sp>
    </p:spTree>
    <p:extLst>
      <p:ext uri="{BB962C8B-B14F-4D97-AF65-F5344CB8AC3E}">
        <p14:creationId xmlns:p14="http://schemas.microsoft.com/office/powerpoint/2010/main" val="93168699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6A13F-28BC-9E49-9D0E-49492B51710C}" type="slidenum">
              <a:rPr lang="en-US" smtClean="0"/>
              <a:t>56</a:t>
            </a:fld>
            <a:endParaRPr lang="en-US"/>
          </a:p>
        </p:txBody>
      </p:sp>
    </p:spTree>
    <p:extLst>
      <p:ext uri="{BB962C8B-B14F-4D97-AF65-F5344CB8AC3E}">
        <p14:creationId xmlns:p14="http://schemas.microsoft.com/office/powerpoint/2010/main" val="39755386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6A13F-28BC-9E49-9D0E-49492B51710C}" type="slidenum">
              <a:rPr lang="en-US" smtClean="0"/>
              <a:t>57</a:t>
            </a:fld>
            <a:endParaRPr lang="en-US"/>
          </a:p>
        </p:txBody>
      </p:sp>
    </p:spTree>
    <p:extLst>
      <p:ext uri="{BB962C8B-B14F-4D97-AF65-F5344CB8AC3E}">
        <p14:creationId xmlns:p14="http://schemas.microsoft.com/office/powerpoint/2010/main" val="229801003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6A13F-28BC-9E49-9D0E-49492B51710C}" type="slidenum">
              <a:rPr lang="en-US" smtClean="0"/>
              <a:t>58</a:t>
            </a:fld>
            <a:endParaRPr lang="en-US"/>
          </a:p>
        </p:txBody>
      </p:sp>
    </p:spTree>
    <p:extLst>
      <p:ext uri="{BB962C8B-B14F-4D97-AF65-F5344CB8AC3E}">
        <p14:creationId xmlns:p14="http://schemas.microsoft.com/office/powerpoint/2010/main" val="196018102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6A13F-28BC-9E49-9D0E-49492B51710C}" type="slidenum">
              <a:rPr lang="en-US" smtClean="0"/>
              <a:t>59</a:t>
            </a:fld>
            <a:endParaRPr lang="en-US"/>
          </a:p>
        </p:txBody>
      </p:sp>
    </p:spTree>
    <p:extLst>
      <p:ext uri="{BB962C8B-B14F-4D97-AF65-F5344CB8AC3E}">
        <p14:creationId xmlns:p14="http://schemas.microsoft.com/office/powerpoint/2010/main" val="257422342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6A13F-28BC-9E49-9D0E-49492B51710C}" type="slidenum">
              <a:rPr lang="en-US" smtClean="0"/>
              <a:t>60</a:t>
            </a:fld>
            <a:endParaRPr lang="en-US"/>
          </a:p>
        </p:txBody>
      </p:sp>
    </p:spTree>
    <p:extLst>
      <p:ext uri="{BB962C8B-B14F-4D97-AF65-F5344CB8AC3E}">
        <p14:creationId xmlns:p14="http://schemas.microsoft.com/office/powerpoint/2010/main" val="30215519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6A13F-28BC-9E49-9D0E-49492B51710C}" type="slidenum">
              <a:rPr lang="en-US" smtClean="0"/>
              <a:t>61</a:t>
            </a:fld>
            <a:endParaRPr lang="en-US"/>
          </a:p>
        </p:txBody>
      </p:sp>
    </p:spTree>
    <p:extLst>
      <p:ext uri="{BB962C8B-B14F-4D97-AF65-F5344CB8AC3E}">
        <p14:creationId xmlns:p14="http://schemas.microsoft.com/office/powerpoint/2010/main" val="398567508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6A13F-28BC-9E49-9D0E-49492B51710C}" type="slidenum">
              <a:rPr lang="en-US" smtClean="0"/>
              <a:t>62</a:t>
            </a:fld>
            <a:endParaRPr lang="en-US"/>
          </a:p>
        </p:txBody>
      </p:sp>
    </p:spTree>
    <p:extLst>
      <p:ext uri="{BB962C8B-B14F-4D97-AF65-F5344CB8AC3E}">
        <p14:creationId xmlns:p14="http://schemas.microsoft.com/office/powerpoint/2010/main" val="1787363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6A13F-28BC-9E49-9D0E-49492B51710C}" type="slidenum">
              <a:rPr lang="en-US" smtClean="0"/>
              <a:t>8</a:t>
            </a:fld>
            <a:endParaRPr lang="en-US"/>
          </a:p>
        </p:txBody>
      </p:sp>
    </p:spTree>
    <p:extLst>
      <p:ext uri="{BB962C8B-B14F-4D97-AF65-F5344CB8AC3E}">
        <p14:creationId xmlns:p14="http://schemas.microsoft.com/office/powerpoint/2010/main" val="37509205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6A13F-28BC-9E49-9D0E-49492B51710C}" type="slidenum">
              <a:rPr lang="en-US" smtClean="0"/>
              <a:t>63</a:t>
            </a:fld>
            <a:endParaRPr lang="en-US"/>
          </a:p>
        </p:txBody>
      </p:sp>
    </p:spTree>
    <p:extLst>
      <p:ext uri="{BB962C8B-B14F-4D97-AF65-F5344CB8AC3E}">
        <p14:creationId xmlns:p14="http://schemas.microsoft.com/office/powerpoint/2010/main" val="139334843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6A13F-28BC-9E49-9D0E-49492B51710C}" type="slidenum">
              <a:rPr lang="en-US" smtClean="0"/>
              <a:t>64</a:t>
            </a:fld>
            <a:endParaRPr lang="en-US"/>
          </a:p>
        </p:txBody>
      </p:sp>
    </p:spTree>
    <p:extLst>
      <p:ext uri="{BB962C8B-B14F-4D97-AF65-F5344CB8AC3E}">
        <p14:creationId xmlns:p14="http://schemas.microsoft.com/office/powerpoint/2010/main" val="364447528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6A13F-28BC-9E49-9D0E-49492B51710C}" type="slidenum">
              <a:rPr lang="en-US" smtClean="0"/>
              <a:t>65</a:t>
            </a:fld>
            <a:endParaRPr lang="en-US"/>
          </a:p>
        </p:txBody>
      </p:sp>
    </p:spTree>
    <p:extLst>
      <p:ext uri="{BB962C8B-B14F-4D97-AF65-F5344CB8AC3E}">
        <p14:creationId xmlns:p14="http://schemas.microsoft.com/office/powerpoint/2010/main" val="387601491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6A13F-28BC-9E49-9D0E-49492B51710C}" type="slidenum">
              <a:rPr lang="en-US" smtClean="0"/>
              <a:t>66</a:t>
            </a:fld>
            <a:endParaRPr lang="en-US"/>
          </a:p>
        </p:txBody>
      </p:sp>
    </p:spTree>
    <p:extLst>
      <p:ext uri="{BB962C8B-B14F-4D97-AF65-F5344CB8AC3E}">
        <p14:creationId xmlns:p14="http://schemas.microsoft.com/office/powerpoint/2010/main" val="305233992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6A13F-28BC-9E49-9D0E-49492B51710C}" type="slidenum">
              <a:rPr lang="en-US" smtClean="0"/>
              <a:t>67</a:t>
            </a:fld>
            <a:endParaRPr lang="en-US"/>
          </a:p>
        </p:txBody>
      </p:sp>
    </p:spTree>
    <p:extLst>
      <p:ext uri="{BB962C8B-B14F-4D97-AF65-F5344CB8AC3E}">
        <p14:creationId xmlns:p14="http://schemas.microsoft.com/office/powerpoint/2010/main" val="329654087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6A13F-28BC-9E49-9D0E-49492B51710C}" type="slidenum">
              <a:rPr lang="en-US" smtClean="0"/>
              <a:t>68</a:t>
            </a:fld>
            <a:endParaRPr lang="en-US"/>
          </a:p>
        </p:txBody>
      </p:sp>
    </p:spTree>
    <p:extLst>
      <p:ext uri="{BB962C8B-B14F-4D97-AF65-F5344CB8AC3E}">
        <p14:creationId xmlns:p14="http://schemas.microsoft.com/office/powerpoint/2010/main" val="212067312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6A13F-28BC-9E49-9D0E-49492B51710C}" type="slidenum">
              <a:rPr lang="en-US" smtClean="0"/>
              <a:t>69</a:t>
            </a:fld>
            <a:endParaRPr lang="en-US"/>
          </a:p>
        </p:txBody>
      </p:sp>
    </p:spTree>
    <p:extLst>
      <p:ext uri="{BB962C8B-B14F-4D97-AF65-F5344CB8AC3E}">
        <p14:creationId xmlns:p14="http://schemas.microsoft.com/office/powerpoint/2010/main" val="402191010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6A13F-28BC-9E49-9D0E-49492B51710C}" type="slidenum">
              <a:rPr lang="en-US" smtClean="0"/>
              <a:t>70</a:t>
            </a:fld>
            <a:endParaRPr lang="en-US"/>
          </a:p>
        </p:txBody>
      </p:sp>
    </p:spTree>
    <p:extLst>
      <p:ext uri="{BB962C8B-B14F-4D97-AF65-F5344CB8AC3E}">
        <p14:creationId xmlns:p14="http://schemas.microsoft.com/office/powerpoint/2010/main" val="97092458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6A13F-28BC-9E49-9D0E-49492B51710C}" type="slidenum">
              <a:rPr lang="en-US" smtClean="0"/>
              <a:t>71</a:t>
            </a:fld>
            <a:endParaRPr lang="en-US"/>
          </a:p>
        </p:txBody>
      </p:sp>
    </p:spTree>
    <p:extLst>
      <p:ext uri="{BB962C8B-B14F-4D97-AF65-F5344CB8AC3E}">
        <p14:creationId xmlns:p14="http://schemas.microsoft.com/office/powerpoint/2010/main" val="89580112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6A13F-28BC-9E49-9D0E-49492B51710C}" type="slidenum">
              <a:rPr lang="en-US" smtClean="0"/>
              <a:t>72</a:t>
            </a:fld>
            <a:endParaRPr lang="en-US"/>
          </a:p>
        </p:txBody>
      </p:sp>
    </p:spTree>
    <p:extLst>
      <p:ext uri="{BB962C8B-B14F-4D97-AF65-F5344CB8AC3E}">
        <p14:creationId xmlns:p14="http://schemas.microsoft.com/office/powerpoint/2010/main" val="2321926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6A13F-28BC-9E49-9D0E-49492B51710C}" type="slidenum">
              <a:rPr lang="en-US" smtClean="0"/>
              <a:t>9</a:t>
            </a:fld>
            <a:endParaRPr lang="en-US"/>
          </a:p>
        </p:txBody>
      </p:sp>
    </p:spTree>
    <p:extLst>
      <p:ext uri="{BB962C8B-B14F-4D97-AF65-F5344CB8AC3E}">
        <p14:creationId xmlns:p14="http://schemas.microsoft.com/office/powerpoint/2010/main" val="176795839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6A13F-28BC-9E49-9D0E-49492B51710C}" type="slidenum">
              <a:rPr lang="en-US" smtClean="0"/>
              <a:t>73</a:t>
            </a:fld>
            <a:endParaRPr lang="en-US"/>
          </a:p>
        </p:txBody>
      </p:sp>
    </p:spTree>
    <p:extLst>
      <p:ext uri="{BB962C8B-B14F-4D97-AF65-F5344CB8AC3E}">
        <p14:creationId xmlns:p14="http://schemas.microsoft.com/office/powerpoint/2010/main" val="284175525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6A13F-28BC-9E49-9D0E-49492B51710C}" type="slidenum">
              <a:rPr lang="en-US" smtClean="0"/>
              <a:t>74</a:t>
            </a:fld>
            <a:endParaRPr lang="en-US"/>
          </a:p>
        </p:txBody>
      </p:sp>
    </p:spTree>
    <p:extLst>
      <p:ext uri="{BB962C8B-B14F-4D97-AF65-F5344CB8AC3E}">
        <p14:creationId xmlns:p14="http://schemas.microsoft.com/office/powerpoint/2010/main" val="158735490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6A13F-28BC-9E49-9D0E-49492B51710C}" type="slidenum">
              <a:rPr lang="en-US" smtClean="0"/>
              <a:t>75</a:t>
            </a:fld>
            <a:endParaRPr lang="en-US"/>
          </a:p>
        </p:txBody>
      </p:sp>
    </p:spTree>
    <p:extLst>
      <p:ext uri="{BB962C8B-B14F-4D97-AF65-F5344CB8AC3E}">
        <p14:creationId xmlns:p14="http://schemas.microsoft.com/office/powerpoint/2010/main" val="267491180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6A13F-28BC-9E49-9D0E-49492B51710C}" type="slidenum">
              <a:rPr lang="en-US" smtClean="0"/>
              <a:t>76</a:t>
            </a:fld>
            <a:endParaRPr lang="en-US"/>
          </a:p>
        </p:txBody>
      </p:sp>
    </p:spTree>
    <p:extLst>
      <p:ext uri="{BB962C8B-B14F-4D97-AF65-F5344CB8AC3E}">
        <p14:creationId xmlns:p14="http://schemas.microsoft.com/office/powerpoint/2010/main" val="136217960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6A13F-28BC-9E49-9D0E-49492B51710C}" type="slidenum">
              <a:rPr lang="en-US" smtClean="0"/>
              <a:t>77</a:t>
            </a:fld>
            <a:endParaRPr lang="en-US"/>
          </a:p>
        </p:txBody>
      </p:sp>
    </p:spTree>
    <p:extLst>
      <p:ext uri="{BB962C8B-B14F-4D97-AF65-F5344CB8AC3E}">
        <p14:creationId xmlns:p14="http://schemas.microsoft.com/office/powerpoint/2010/main" val="271804128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6A13F-28BC-9E49-9D0E-49492B51710C}" type="slidenum">
              <a:rPr lang="en-US" smtClean="0"/>
              <a:t>78</a:t>
            </a:fld>
            <a:endParaRPr lang="en-US"/>
          </a:p>
        </p:txBody>
      </p:sp>
    </p:spTree>
    <p:extLst>
      <p:ext uri="{BB962C8B-B14F-4D97-AF65-F5344CB8AC3E}">
        <p14:creationId xmlns:p14="http://schemas.microsoft.com/office/powerpoint/2010/main" val="36507277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6A13F-28BC-9E49-9D0E-49492B51710C}" type="slidenum">
              <a:rPr lang="en-US" smtClean="0"/>
              <a:t>79</a:t>
            </a:fld>
            <a:endParaRPr lang="en-US"/>
          </a:p>
        </p:txBody>
      </p:sp>
    </p:spTree>
    <p:extLst>
      <p:ext uri="{BB962C8B-B14F-4D97-AF65-F5344CB8AC3E}">
        <p14:creationId xmlns:p14="http://schemas.microsoft.com/office/powerpoint/2010/main" val="67573587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6A13F-28BC-9E49-9D0E-49492B51710C}" type="slidenum">
              <a:rPr lang="en-US" smtClean="0"/>
              <a:t>80</a:t>
            </a:fld>
            <a:endParaRPr lang="en-US"/>
          </a:p>
        </p:txBody>
      </p:sp>
    </p:spTree>
    <p:extLst>
      <p:ext uri="{BB962C8B-B14F-4D97-AF65-F5344CB8AC3E}">
        <p14:creationId xmlns:p14="http://schemas.microsoft.com/office/powerpoint/2010/main" val="420173297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6A13F-28BC-9E49-9D0E-49492B51710C}" type="slidenum">
              <a:rPr lang="en-US" smtClean="0"/>
              <a:t>81</a:t>
            </a:fld>
            <a:endParaRPr lang="en-US"/>
          </a:p>
        </p:txBody>
      </p:sp>
    </p:spTree>
    <p:extLst>
      <p:ext uri="{BB962C8B-B14F-4D97-AF65-F5344CB8AC3E}">
        <p14:creationId xmlns:p14="http://schemas.microsoft.com/office/powerpoint/2010/main" val="115652456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6A13F-28BC-9E49-9D0E-49492B51710C}" type="slidenum">
              <a:rPr lang="en-US" smtClean="0"/>
              <a:t>82</a:t>
            </a:fld>
            <a:endParaRPr lang="en-US"/>
          </a:p>
        </p:txBody>
      </p:sp>
    </p:spTree>
    <p:extLst>
      <p:ext uri="{BB962C8B-B14F-4D97-AF65-F5344CB8AC3E}">
        <p14:creationId xmlns:p14="http://schemas.microsoft.com/office/powerpoint/2010/main" val="431456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6A13F-28BC-9E49-9D0E-49492B51710C}" type="slidenum">
              <a:rPr lang="en-US" smtClean="0"/>
              <a:t>10</a:t>
            </a:fld>
            <a:endParaRPr lang="en-US"/>
          </a:p>
        </p:txBody>
      </p:sp>
    </p:spTree>
    <p:extLst>
      <p:ext uri="{BB962C8B-B14F-4D97-AF65-F5344CB8AC3E}">
        <p14:creationId xmlns:p14="http://schemas.microsoft.com/office/powerpoint/2010/main" val="143927183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6A13F-28BC-9E49-9D0E-49492B51710C}" type="slidenum">
              <a:rPr lang="en-US" smtClean="0"/>
              <a:t>83</a:t>
            </a:fld>
            <a:endParaRPr lang="en-US"/>
          </a:p>
        </p:txBody>
      </p:sp>
    </p:spTree>
    <p:extLst>
      <p:ext uri="{BB962C8B-B14F-4D97-AF65-F5344CB8AC3E}">
        <p14:creationId xmlns:p14="http://schemas.microsoft.com/office/powerpoint/2010/main" val="94805001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6A13F-28BC-9E49-9D0E-49492B51710C}" type="slidenum">
              <a:rPr lang="en-US" smtClean="0"/>
              <a:t>84</a:t>
            </a:fld>
            <a:endParaRPr lang="en-US"/>
          </a:p>
        </p:txBody>
      </p:sp>
    </p:spTree>
    <p:extLst>
      <p:ext uri="{BB962C8B-B14F-4D97-AF65-F5344CB8AC3E}">
        <p14:creationId xmlns:p14="http://schemas.microsoft.com/office/powerpoint/2010/main" val="349576827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6A13F-28BC-9E49-9D0E-49492B51710C}" type="slidenum">
              <a:rPr lang="en-US" smtClean="0"/>
              <a:t>85</a:t>
            </a:fld>
            <a:endParaRPr lang="en-US"/>
          </a:p>
        </p:txBody>
      </p:sp>
    </p:spTree>
    <p:extLst>
      <p:ext uri="{BB962C8B-B14F-4D97-AF65-F5344CB8AC3E}">
        <p14:creationId xmlns:p14="http://schemas.microsoft.com/office/powerpoint/2010/main" val="9349696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6A13F-28BC-9E49-9D0E-49492B51710C}" type="slidenum">
              <a:rPr lang="en-US" smtClean="0"/>
              <a:t>86</a:t>
            </a:fld>
            <a:endParaRPr lang="en-US"/>
          </a:p>
        </p:txBody>
      </p:sp>
    </p:spTree>
    <p:extLst>
      <p:ext uri="{BB962C8B-B14F-4D97-AF65-F5344CB8AC3E}">
        <p14:creationId xmlns:p14="http://schemas.microsoft.com/office/powerpoint/2010/main" val="63900007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6A13F-28BC-9E49-9D0E-49492B51710C}" type="slidenum">
              <a:rPr lang="en-US" smtClean="0"/>
              <a:t>87</a:t>
            </a:fld>
            <a:endParaRPr lang="en-US"/>
          </a:p>
        </p:txBody>
      </p:sp>
    </p:spTree>
    <p:extLst>
      <p:ext uri="{BB962C8B-B14F-4D97-AF65-F5344CB8AC3E}">
        <p14:creationId xmlns:p14="http://schemas.microsoft.com/office/powerpoint/2010/main" val="98077494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6A13F-28BC-9E49-9D0E-49492B51710C}" type="slidenum">
              <a:rPr lang="en-US" smtClean="0"/>
              <a:t>88</a:t>
            </a:fld>
            <a:endParaRPr lang="en-US"/>
          </a:p>
        </p:txBody>
      </p:sp>
    </p:spTree>
    <p:extLst>
      <p:ext uri="{BB962C8B-B14F-4D97-AF65-F5344CB8AC3E}">
        <p14:creationId xmlns:p14="http://schemas.microsoft.com/office/powerpoint/2010/main" val="75861749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6A13F-28BC-9E49-9D0E-49492B51710C}" type="slidenum">
              <a:rPr lang="en-US" smtClean="0"/>
              <a:t>89</a:t>
            </a:fld>
            <a:endParaRPr lang="en-US"/>
          </a:p>
        </p:txBody>
      </p:sp>
    </p:spTree>
    <p:extLst>
      <p:ext uri="{BB962C8B-B14F-4D97-AF65-F5344CB8AC3E}">
        <p14:creationId xmlns:p14="http://schemas.microsoft.com/office/powerpoint/2010/main" val="140752024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6A13F-28BC-9E49-9D0E-49492B51710C}" type="slidenum">
              <a:rPr lang="en-US" smtClean="0"/>
              <a:t>90</a:t>
            </a:fld>
            <a:endParaRPr lang="en-US"/>
          </a:p>
        </p:txBody>
      </p:sp>
    </p:spTree>
    <p:extLst>
      <p:ext uri="{BB962C8B-B14F-4D97-AF65-F5344CB8AC3E}">
        <p14:creationId xmlns:p14="http://schemas.microsoft.com/office/powerpoint/2010/main" val="364029793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6A13F-28BC-9E49-9D0E-49492B51710C}" type="slidenum">
              <a:rPr lang="en-US" smtClean="0"/>
              <a:t>91</a:t>
            </a:fld>
            <a:endParaRPr lang="en-US"/>
          </a:p>
        </p:txBody>
      </p:sp>
    </p:spTree>
    <p:extLst>
      <p:ext uri="{BB962C8B-B14F-4D97-AF65-F5344CB8AC3E}">
        <p14:creationId xmlns:p14="http://schemas.microsoft.com/office/powerpoint/2010/main" val="339857843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6A13F-28BC-9E49-9D0E-49492B51710C}" type="slidenum">
              <a:rPr lang="en-US" smtClean="0"/>
              <a:t>92</a:t>
            </a:fld>
            <a:endParaRPr lang="en-US"/>
          </a:p>
        </p:txBody>
      </p:sp>
    </p:spTree>
    <p:extLst>
      <p:ext uri="{BB962C8B-B14F-4D97-AF65-F5344CB8AC3E}">
        <p14:creationId xmlns:p14="http://schemas.microsoft.com/office/powerpoint/2010/main" val="1335233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6A13F-28BC-9E49-9D0E-49492B51710C}" type="slidenum">
              <a:rPr lang="en-US" smtClean="0"/>
              <a:t>11</a:t>
            </a:fld>
            <a:endParaRPr lang="en-US"/>
          </a:p>
        </p:txBody>
      </p:sp>
    </p:spTree>
    <p:extLst>
      <p:ext uri="{BB962C8B-B14F-4D97-AF65-F5344CB8AC3E}">
        <p14:creationId xmlns:p14="http://schemas.microsoft.com/office/powerpoint/2010/main" val="342802935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6A13F-28BC-9E49-9D0E-49492B51710C}" type="slidenum">
              <a:rPr lang="en-US" smtClean="0"/>
              <a:t>93</a:t>
            </a:fld>
            <a:endParaRPr lang="en-US"/>
          </a:p>
        </p:txBody>
      </p:sp>
    </p:spTree>
    <p:extLst>
      <p:ext uri="{BB962C8B-B14F-4D97-AF65-F5344CB8AC3E}">
        <p14:creationId xmlns:p14="http://schemas.microsoft.com/office/powerpoint/2010/main" val="16811579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6A13F-28BC-9E49-9D0E-49492B51710C}" type="slidenum">
              <a:rPr lang="en-US" smtClean="0"/>
              <a:t>94</a:t>
            </a:fld>
            <a:endParaRPr lang="en-US"/>
          </a:p>
        </p:txBody>
      </p:sp>
    </p:spTree>
    <p:extLst>
      <p:ext uri="{BB962C8B-B14F-4D97-AF65-F5344CB8AC3E}">
        <p14:creationId xmlns:p14="http://schemas.microsoft.com/office/powerpoint/2010/main" val="225271758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6A13F-28BC-9E49-9D0E-49492B51710C}" type="slidenum">
              <a:rPr lang="en-US" smtClean="0"/>
              <a:t>95</a:t>
            </a:fld>
            <a:endParaRPr lang="en-US"/>
          </a:p>
        </p:txBody>
      </p:sp>
    </p:spTree>
    <p:extLst>
      <p:ext uri="{BB962C8B-B14F-4D97-AF65-F5344CB8AC3E}">
        <p14:creationId xmlns:p14="http://schemas.microsoft.com/office/powerpoint/2010/main" val="9031608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6A13F-28BC-9E49-9D0E-49492B51710C}" type="slidenum">
              <a:rPr lang="en-US" smtClean="0"/>
              <a:t>96</a:t>
            </a:fld>
            <a:endParaRPr lang="en-US"/>
          </a:p>
        </p:txBody>
      </p:sp>
    </p:spTree>
    <p:extLst>
      <p:ext uri="{BB962C8B-B14F-4D97-AF65-F5344CB8AC3E}">
        <p14:creationId xmlns:p14="http://schemas.microsoft.com/office/powerpoint/2010/main" val="171011293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6A13F-28BC-9E49-9D0E-49492B51710C}" type="slidenum">
              <a:rPr lang="en-US" smtClean="0"/>
              <a:t>97</a:t>
            </a:fld>
            <a:endParaRPr lang="en-US"/>
          </a:p>
        </p:txBody>
      </p:sp>
    </p:spTree>
    <p:extLst>
      <p:ext uri="{BB962C8B-B14F-4D97-AF65-F5344CB8AC3E}">
        <p14:creationId xmlns:p14="http://schemas.microsoft.com/office/powerpoint/2010/main" val="70352638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6A13F-28BC-9E49-9D0E-49492B51710C}" type="slidenum">
              <a:rPr lang="en-US" smtClean="0"/>
              <a:t>98</a:t>
            </a:fld>
            <a:endParaRPr lang="en-US"/>
          </a:p>
        </p:txBody>
      </p:sp>
    </p:spTree>
    <p:extLst>
      <p:ext uri="{BB962C8B-B14F-4D97-AF65-F5344CB8AC3E}">
        <p14:creationId xmlns:p14="http://schemas.microsoft.com/office/powerpoint/2010/main" val="58750059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6A13F-28BC-9E49-9D0E-49492B51710C}" type="slidenum">
              <a:rPr lang="en-US" smtClean="0"/>
              <a:t>99</a:t>
            </a:fld>
            <a:endParaRPr lang="en-US"/>
          </a:p>
        </p:txBody>
      </p:sp>
    </p:spTree>
    <p:extLst>
      <p:ext uri="{BB962C8B-B14F-4D97-AF65-F5344CB8AC3E}">
        <p14:creationId xmlns:p14="http://schemas.microsoft.com/office/powerpoint/2010/main" val="270237555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6A13F-28BC-9E49-9D0E-49492B51710C}" type="slidenum">
              <a:rPr lang="en-US" smtClean="0"/>
              <a:t>100</a:t>
            </a:fld>
            <a:endParaRPr lang="en-US"/>
          </a:p>
        </p:txBody>
      </p:sp>
    </p:spTree>
    <p:extLst>
      <p:ext uri="{BB962C8B-B14F-4D97-AF65-F5344CB8AC3E}">
        <p14:creationId xmlns:p14="http://schemas.microsoft.com/office/powerpoint/2010/main" val="400260178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6A13F-28BC-9E49-9D0E-49492B51710C}" type="slidenum">
              <a:rPr lang="en-US" smtClean="0"/>
              <a:t>101</a:t>
            </a:fld>
            <a:endParaRPr lang="en-US"/>
          </a:p>
        </p:txBody>
      </p:sp>
    </p:spTree>
    <p:extLst>
      <p:ext uri="{BB962C8B-B14F-4D97-AF65-F5344CB8AC3E}">
        <p14:creationId xmlns:p14="http://schemas.microsoft.com/office/powerpoint/2010/main" val="420536000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56A13F-28BC-9E49-9D0E-49492B51710C}" type="slidenum">
              <a:rPr lang="en-US" smtClean="0"/>
              <a:t>102</a:t>
            </a:fld>
            <a:endParaRPr lang="en-US"/>
          </a:p>
        </p:txBody>
      </p:sp>
    </p:spTree>
    <p:extLst>
      <p:ext uri="{BB962C8B-B14F-4D97-AF65-F5344CB8AC3E}">
        <p14:creationId xmlns:p14="http://schemas.microsoft.com/office/powerpoint/2010/main" val="3767919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03412" y="1122363"/>
            <a:ext cx="8447980" cy="1115568"/>
          </a:xfrm>
        </p:spPr>
        <p:txBody>
          <a:bodyPr anchor="t" anchorCtr="0">
            <a:normAutofit/>
          </a:bodyPr>
          <a:lstStyle>
            <a:lvl1pPr algn="l">
              <a:defRPr sz="3200" b="1">
                <a:solidFill>
                  <a:schemeClr val="tx1"/>
                </a:solidFill>
                <a:latin typeface="Georgia" panose="02040502050405020303" pitchFamily="18" charset="0"/>
              </a:defRPr>
            </a:lvl1pPr>
          </a:lstStyle>
          <a:p>
            <a:r>
              <a:rPr lang="en-US" altLang="en-US" sz="3200" b="1" dirty="0">
                <a:solidFill>
                  <a:schemeClr val="tx1">
                    <a:lumMod val="65000"/>
                    <a:lumOff val="35000"/>
                  </a:schemeClr>
                </a:solidFill>
                <a:latin typeface="Georgia" charset="0"/>
                <a:ea typeface="ＭＳ Ｐゴシック" charset="-128"/>
                <a:cs typeface="MS PGothic" charset="-128"/>
              </a:rPr>
              <a:t>Presentation Center title </a:t>
            </a:r>
            <a:br>
              <a:rPr lang="en-US" altLang="en-US" sz="3200" b="1" dirty="0">
                <a:solidFill>
                  <a:schemeClr val="tx1">
                    <a:lumMod val="65000"/>
                    <a:lumOff val="35000"/>
                  </a:schemeClr>
                </a:solidFill>
                <a:latin typeface="Georgia" charset="0"/>
                <a:ea typeface="ＭＳ Ｐゴシック" charset="-128"/>
                <a:cs typeface="MS PGothic" charset="-128"/>
              </a:rPr>
            </a:br>
            <a:r>
              <a:rPr lang="en-US" altLang="en-US" sz="3200" b="1" dirty="0">
                <a:solidFill>
                  <a:schemeClr val="tx1">
                    <a:lumMod val="65000"/>
                    <a:lumOff val="35000"/>
                  </a:schemeClr>
                </a:solidFill>
                <a:latin typeface="Georgia" charset="0"/>
                <a:ea typeface="ＭＳ Ｐゴシック" charset="-128"/>
                <a:cs typeface="MS PGothic" charset="-128"/>
              </a:rPr>
              <a:t>[Max 2 line title]</a:t>
            </a:r>
            <a:endParaRPr lang="en-US" dirty="0"/>
          </a:p>
        </p:txBody>
      </p:sp>
      <p:sp>
        <p:nvSpPr>
          <p:cNvPr id="3" name="Subtitle 2"/>
          <p:cNvSpPr>
            <a:spLocks noGrp="1"/>
          </p:cNvSpPr>
          <p:nvPr>
            <p:ph type="subTitle" idx="1"/>
          </p:nvPr>
        </p:nvSpPr>
        <p:spPr>
          <a:xfrm>
            <a:off x="403412" y="2237931"/>
            <a:ext cx="7140388" cy="1188720"/>
          </a:xfrm>
        </p:spPr>
        <p:txBody>
          <a:bodyPr>
            <a:normAutofit/>
          </a:bodyPr>
          <a:lstStyle>
            <a:lvl1pPr marL="0" indent="0" algn="l">
              <a:buNone/>
              <a:defRPr sz="2000" b="0">
                <a:solidFill>
                  <a:schemeClr val="bg1">
                    <a:lumMod val="50000"/>
                  </a:schemeClr>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36" name="Text Placeholder 35"/>
          <p:cNvSpPr>
            <a:spLocks noGrp="1"/>
          </p:cNvSpPr>
          <p:nvPr>
            <p:ph type="body" sz="quarter" idx="10" hasCustomPrompt="1"/>
          </p:nvPr>
        </p:nvSpPr>
        <p:spPr>
          <a:xfrm>
            <a:off x="403412" y="3848101"/>
            <a:ext cx="5165538" cy="304800"/>
          </a:xfrm>
        </p:spPr>
        <p:txBody>
          <a:bodyPr>
            <a:normAutofit/>
          </a:bodyPr>
          <a:lstStyle>
            <a:lvl1pPr marL="0" marR="0" indent="0" algn="l" defTabSz="457200" rtl="0" eaLnBrk="1" fontAlgn="auto" latinLnBrk="0" hangingPunct="1">
              <a:lnSpc>
                <a:spcPct val="100000"/>
              </a:lnSpc>
              <a:spcBef>
                <a:spcPts val="0"/>
              </a:spcBef>
              <a:spcAft>
                <a:spcPts val="0"/>
              </a:spcAft>
              <a:buClrTx/>
              <a:buSzTx/>
              <a:buFontTx/>
              <a:buNone/>
              <a:tabLst/>
              <a:defRPr sz="1200" b="1">
                <a:solidFill>
                  <a:schemeClr val="tx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Georgia"/>
                <a:ea typeface="MS PGothic" panose="020B0600070205080204" pitchFamily="34" charset="-128"/>
                <a:cs typeface="Georgia"/>
              </a:rPr>
              <a:t>Month xx, Year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Georgia"/>
              <a:ea typeface="MS PGothic" panose="020B0600070205080204" pitchFamily="34" charset="-128"/>
              <a:cs typeface="Georgia"/>
            </a:endParaRPr>
          </a:p>
        </p:txBody>
      </p:sp>
      <p:sp>
        <p:nvSpPr>
          <p:cNvPr id="5" name="Text Placeholder 35"/>
          <p:cNvSpPr>
            <a:spLocks noGrp="1"/>
          </p:cNvSpPr>
          <p:nvPr>
            <p:ph type="body" sz="quarter" idx="11" hasCustomPrompt="1"/>
          </p:nvPr>
        </p:nvSpPr>
        <p:spPr>
          <a:xfrm>
            <a:off x="403412" y="4152900"/>
            <a:ext cx="5165538" cy="520699"/>
          </a:xfrm>
        </p:spPr>
        <p:txBody>
          <a:bodyPr>
            <a:normAutofit/>
          </a:bodyPr>
          <a:lstStyle>
            <a:lvl1pPr marL="0" marR="0" indent="0" algn="l" defTabSz="457200" rtl="0" eaLnBrk="1" fontAlgn="auto" latinLnBrk="0" hangingPunct="1">
              <a:lnSpc>
                <a:spcPct val="100000"/>
              </a:lnSpc>
              <a:spcBef>
                <a:spcPts val="0"/>
              </a:spcBef>
              <a:spcAft>
                <a:spcPts val="0"/>
              </a:spcAft>
              <a:buClrTx/>
              <a:buSzTx/>
              <a:buFontTx/>
              <a:buNone/>
              <a:tabLst/>
              <a:defRPr sz="1200" b="1">
                <a:solidFill>
                  <a:schemeClr val="tx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mj-lt"/>
                <a:ea typeface="MS PGothic" panose="020B0600070205080204" pitchFamily="34" charset="-128"/>
                <a:cs typeface="Georgia"/>
              </a:rPr>
              <a:t>Producer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000000"/>
                </a:solidFill>
                <a:effectLst/>
                <a:uLnTx/>
                <a:uFillTx/>
                <a:latin typeface="+mj-lt"/>
                <a:ea typeface="MS PGothic" panose="020B0600070205080204" pitchFamily="34" charset="-128"/>
                <a:cs typeface="Georgia"/>
              </a:rPr>
              <a:t>Johnny Q. Appleseed</a:t>
            </a:r>
          </a:p>
        </p:txBody>
      </p:sp>
    </p:spTree>
    <p:extLst>
      <p:ext uri="{BB962C8B-B14F-4D97-AF65-F5344CB8AC3E}">
        <p14:creationId xmlns:p14="http://schemas.microsoft.com/office/powerpoint/2010/main" val="468143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1620" y="757881"/>
            <a:ext cx="8412480" cy="640080"/>
          </a:xfrm>
        </p:spPr>
        <p:txBody>
          <a:bodyPr anchor="t" anchorCtr="0">
            <a:normAutofit/>
          </a:bodyPr>
          <a:lstStyle>
            <a:lvl1pPr>
              <a:defRPr sz="2000" b="1">
                <a:latin typeface="Georgia" panose="02040502050405020303" pitchFamily="18" charset="0"/>
              </a:defRPr>
            </a:lvl1pPr>
          </a:lstStyle>
          <a:p>
            <a:r>
              <a:rPr lang="en-US" dirty="0"/>
              <a:t>Click to edit Master title style</a:t>
            </a:r>
          </a:p>
        </p:txBody>
      </p:sp>
      <p:sp>
        <p:nvSpPr>
          <p:cNvPr id="3" name="Content Placeholder 2"/>
          <p:cNvSpPr>
            <a:spLocks noGrp="1"/>
          </p:cNvSpPr>
          <p:nvPr>
            <p:ph idx="1"/>
          </p:nvPr>
        </p:nvSpPr>
        <p:spPr>
          <a:effectLst/>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4">
            <a:extLst>
              <a:ext uri="{FF2B5EF4-FFF2-40B4-BE49-F238E27FC236}">
                <a16:creationId xmlns:a16="http://schemas.microsoft.com/office/drawing/2014/main" id="{834B8457-10ED-A54A-9E67-2A9E61E8ED56}"/>
              </a:ext>
            </a:extLst>
          </p:cNvPr>
          <p:cNvSpPr>
            <a:spLocks noGrp="1"/>
          </p:cNvSpPr>
          <p:nvPr>
            <p:ph type="sldNum" sz="quarter" idx="12"/>
          </p:nvPr>
        </p:nvSpPr>
        <p:spPr>
          <a:xfrm>
            <a:off x="6457950" y="6302561"/>
            <a:ext cx="2273674" cy="365125"/>
          </a:xfrm>
        </p:spPr>
        <p:txBody>
          <a:bodyPr/>
          <a:lstStyle>
            <a:lvl1pPr>
              <a:defRPr sz="800"/>
            </a:lvl1pPr>
          </a:lstStyle>
          <a:p>
            <a:fld id="{067398A3-3D67-41EC-B411-1428348954E9}" type="slidenum">
              <a:rPr lang="en-US" smtClean="0"/>
              <a:pPr/>
              <a:t>‹#›</a:t>
            </a:fld>
            <a:endParaRPr lang="en-US" dirty="0"/>
          </a:p>
        </p:txBody>
      </p:sp>
    </p:spTree>
    <p:extLst>
      <p:ext uri="{BB962C8B-B14F-4D97-AF65-F5344CB8AC3E}">
        <p14:creationId xmlns:p14="http://schemas.microsoft.com/office/powerpoint/2010/main" val="36393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9D949AD-CADB-4775-B725-C8FB0A05DB58}" type="datetime1">
              <a:rPr lang="en-US" smtClean="0"/>
              <a:t>1/16/19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6457950" y="6302561"/>
            <a:ext cx="2273674" cy="365125"/>
          </a:xfrm>
        </p:spPr>
        <p:txBody>
          <a:bodyPr/>
          <a:lstStyle>
            <a:lvl1pPr>
              <a:defRPr sz="800"/>
            </a:lvl1pPr>
          </a:lstStyle>
          <a:p>
            <a:fld id="{067398A3-3D67-41EC-B411-1428348954E9}" type="slidenum">
              <a:rPr lang="en-US" smtClean="0"/>
              <a:pPr/>
              <a:t>‹#›</a:t>
            </a:fld>
            <a:endParaRPr lang="en-US" dirty="0"/>
          </a:p>
        </p:txBody>
      </p:sp>
      <p:sp>
        <p:nvSpPr>
          <p:cNvPr id="6" name="Title 1">
            <a:extLst>
              <a:ext uri="{FF2B5EF4-FFF2-40B4-BE49-F238E27FC236}">
                <a16:creationId xmlns:a16="http://schemas.microsoft.com/office/drawing/2014/main" id="{64A58510-0239-9545-8865-9C020B96CB6B}"/>
              </a:ext>
            </a:extLst>
          </p:cNvPr>
          <p:cNvSpPr>
            <a:spLocks noGrp="1"/>
          </p:cNvSpPr>
          <p:nvPr>
            <p:ph type="title"/>
          </p:nvPr>
        </p:nvSpPr>
        <p:spPr>
          <a:xfrm>
            <a:off x="401620" y="629694"/>
            <a:ext cx="8412480" cy="640080"/>
          </a:xfrm>
        </p:spPr>
        <p:txBody>
          <a:bodyPr anchor="t" anchorCtr="0">
            <a:normAutofit/>
          </a:bodyPr>
          <a:lstStyle>
            <a:lvl1pPr>
              <a:defRPr sz="2000" b="1">
                <a:latin typeface="Georgia" panose="02040502050405020303" pitchFamily="18" charset="0"/>
              </a:defRPr>
            </a:lvl1pPr>
          </a:lstStyle>
          <a:p>
            <a:r>
              <a:rPr lang="en-US" dirty="0"/>
              <a:t>Click to edit Master title style</a:t>
            </a:r>
          </a:p>
        </p:txBody>
      </p:sp>
    </p:spTree>
    <p:extLst>
      <p:ext uri="{BB962C8B-B14F-4D97-AF65-F5344CB8AC3E}">
        <p14:creationId xmlns:p14="http://schemas.microsoft.com/office/powerpoint/2010/main" val="886544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1F16902-E129-4B0D-9B9E-A4131C0D4FAE}" type="datetime1">
              <a:rPr lang="en-US" smtClean="0"/>
              <a:t>1/16/19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5"/>
          <p:cNvSpPr>
            <a:spLocks noGrp="1"/>
          </p:cNvSpPr>
          <p:nvPr>
            <p:ph type="sldNum" sz="quarter" idx="12"/>
          </p:nvPr>
        </p:nvSpPr>
        <p:spPr>
          <a:xfrm>
            <a:off x="6603145" y="6427104"/>
            <a:ext cx="2133600" cy="365125"/>
          </a:xfrm>
          <a:prstGeom prst="rect">
            <a:avLst/>
          </a:prstGeom>
        </p:spPr>
        <p:txBody>
          <a:bodyPr/>
          <a:lstStyle>
            <a:lvl1pPr algn="r">
              <a:defRPr sz="800">
                <a:latin typeface="+mj-lt"/>
              </a:defRPr>
            </a:lvl1pPr>
          </a:lstStyle>
          <a:p>
            <a:fld id="{BEFBC90E-502A-A54D-9BAE-6F74229062B0}" type="slidenum">
              <a:rPr lang="en-US" smtClean="0"/>
              <a:pPr/>
              <a:t>‹#›</a:t>
            </a:fld>
            <a:endParaRPr lang="en-US" dirty="0"/>
          </a:p>
        </p:txBody>
      </p:sp>
    </p:spTree>
    <p:extLst>
      <p:ext uri="{BB962C8B-B14F-4D97-AF65-F5344CB8AC3E}">
        <p14:creationId xmlns:p14="http://schemas.microsoft.com/office/powerpoint/2010/main" val="18548804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97E146-7137-4458-82B3-319C79A7EECB}" type="datetime1">
              <a:rPr lang="en-US" smtClean="0"/>
              <a:t>1/16/19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7398A3-3D67-41EC-B411-1428348954E9}" type="slidenum">
              <a:rPr lang="en-US" smtClean="0"/>
              <a:t>‹#›</a:t>
            </a:fld>
            <a:endParaRPr lang="en-US"/>
          </a:p>
        </p:txBody>
      </p:sp>
      <p:pic>
        <p:nvPicPr>
          <p:cNvPr id="7" name="Picture 6"/>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503175" y="274320"/>
            <a:ext cx="2080349" cy="274320"/>
          </a:xfrm>
          <a:prstGeom prst="rect">
            <a:avLst/>
          </a:prstGeom>
        </p:spPr>
      </p:pic>
      <p:cxnSp>
        <p:nvCxnSpPr>
          <p:cNvPr id="8" name="Straight Connector 7"/>
          <p:cNvCxnSpPr/>
          <p:nvPr userDrawn="1"/>
        </p:nvCxnSpPr>
        <p:spPr>
          <a:xfrm flipV="1">
            <a:off x="506211" y="6409705"/>
            <a:ext cx="8134908" cy="1"/>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flipV="1">
            <a:off x="502920" y="588898"/>
            <a:ext cx="8138199"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943061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6" r:id="rId3"/>
    <p:sldLayoutId id="2147483672"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notesSlide" Target="../notesSlides/notesSlide98.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3" Type="http://schemas.openxmlformats.org/officeDocument/2006/relationships/image" Target="../media/image100.jpg"/><Relationship Id="rId2" Type="http://schemas.openxmlformats.org/officeDocument/2006/relationships/notesSlide" Target="../notesSlides/notesSlide99.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3" Type="http://schemas.openxmlformats.org/officeDocument/2006/relationships/image" Target="../media/image101.jpg"/><Relationship Id="rId2" Type="http://schemas.openxmlformats.org/officeDocument/2006/relationships/notesSlide" Target="../notesSlides/notesSlide100.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3" Type="http://schemas.openxmlformats.org/officeDocument/2006/relationships/image" Target="../media/image102.jpg"/><Relationship Id="rId2" Type="http://schemas.openxmlformats.org/officeDocument/2006/relationships/notesSlide" Target="../notesSlides/notesSlide101.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image" Target="../media/image82.jpg"/><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image" Target="../media/image86.jpg"/><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image" Target="../media/image88.jpg"/><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3" Type="http://schemas.openxmlformats.org/officeDocument/2006/relationships/image" Target="../media/image89.jpg"/><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3" Type="http://schemas.openxmlformats.org/officeDocument/2006/relationships/image" Target="../media/image90.jpg"/><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3" Type="http://schemas.openxmlformats.org/officeDocument/2006/relationships/image" Target="../media/image93.jpg"/><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3" Type="http://schemas.openxmlformats.org/officeDocument/2006/relationships/image" Target="../media/image95.jpg"/><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3" Type="http://schemas.openxmlformats.org/officeDocument/2006/relationships/image" Target="../media/image97.jpg"/><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ea typeface="ＭＳ Ｐゴシック" charset="-128"/>
                <a:cs typeface="MS PGothic" charset="-128"/>
              </a:rPr>
              <a:t>2018 Meet the Freshmen:</a:t>
            </a:r>
            <a:br>
              <a:rPr lang="en-US" altLang="en-US" dirty="0">
                <a:ea typeface="ＭＳ Ｐゴシック" charset="-128"/>
                <a:cs typeface="MS PGothic" charset="-128"/>
              </a:rPr>
            </a:br>
            <a:r>
              <a:rPr lang="en-US" altLang="en-US" dirty="0">
                <a:ea typeface="ＭＳ Ｐゴシック" charset="-128"/>
                <a:cs typeface="MS PGothic" charset="-128"/>
              </a:rPr>
              <a:t>Both House and Senate</a:t>
            </a:r>
            <a:endParaRPr lang="en-US" dirty="0"/>
          </a:p>
        </p:txBody>
      </p:sp>
      <p:sp>
        <p:nvSpPr>
          <p:cNvPr id="3" name="Subtitle 2"/>
          <p:cNvSpPr>
            <a:spLocks noGrp="1"/>
          </p:cNvSpPr>
          <p:nvPr>
            <p:ph type="subTitle" idx="1"/>
          </p:nvPr>
        </p:nvSpPr>
        <p:spPr/>
        <p:txBody>
          <a:bodyPr/>
          <a:lstStyle/>
          <a:p>
            <a:pPr>
              <a:lnSpc>
                <a:spcPct val="100000"/>
              </a:lnSpc>
              <a:spcBef>
                <a:spcPts val="0"/>
              </a:spcBef>
              <a:defRPr/>
            </a:pPr>
            <a:r>
              <a:rPr lang="en-US" dirty="0">
                <a:ea typeface="MS PGothic" panose="020B0600070205080204" pitchFamily="34" charset="-128"/>
                <a:cs typeface="Georgia"/>
              </a:rPr>
              <a:t>Biographical, electoral, and district data for all new members to the </a:t>
            </a:r>
            <a:r>
              <a:rPr lang="en-US">
                <a:ea typeface="MS PGothic" panose="020B0600070205080204" pitchFamily="34" charset="-128"/>
                <a:cs typeface="Georgia"/>
              </a:rPr>
              <a:t>116th Congress</a:t>
            </a:r>
            <a:endParaRPr lang="en-US" dirty="0">
              <a:ea typeface="MS PGothic" panose="020B0600070205080204" pitchFamily="34" charset="-128"/>
              <a:cs typeface="Georgia"/>
            </a:endParaRPr>
          </a:p>
        </p:txBody>
      </p:sp>
      <p:sp>
        <p:nvSpPr>
          <p:cNvPr id="5" name="Rectangle 4"/>
          <p:cNvSpPr/>
          <p:nvPr/>
        </p:nvSpPr>
        <p:spPr>
          <a:xfrm>
            <a:off x="403412" y="4097740"/>
            <a:ext cx="4572000" cy="769441"/>
          </a:xfrm>
          <a:prstGeom prst="rect">
            <a:avLst/>
          </a:prstGeom>
        </p:spPr>
        <p:txBody>
          <a:bodyPr>
            <a:spAutoFit/>
          </a:bodyPr>
          <a:lstStyle/>
          <a:p>
            <a:r>
              <a:rPr lang="en-US" sz="1100" dirty="0">
                <a:solidFill>
                  <a:srgbClr val="080808"/>
                </a:solidFill>
                <a:latin typeface="Georgia" panose="02040502050405020303" pitchFamily="18" charset="0"/>
              </a:rPr>
              <a:t>January 15, 2019</a:t>
            </a:r>
          </a:p>
          <a:p>
            <a:endParaRPr lang="en-US" sz="1100" dirty="0">
              <a:solidFill>
                <a:srgbClr val="080808"/>
              </a:solidFill>
              <a:latin typeface="Georgia" panose="02040502050405020303" pitchFamily="18" charset="0"/>
            </a:endParaRPr>
          </a:p>
          <a:p>
            <a:r>
              <a:rPr lang="en-US" sz="1100" dirty="0">
                <a:solidFill>
                  <a:srgbClr val="080808"/>
                </a:solidFill>
                <a:latin typeface="Georgia" panose="02040502050405020303" pitchFamily="18" charset="0"/>
              </a:rPr>
              <a:t>National Journal Presentation Center</a:t>
            </a:r>
          </a:p>
          <a:p>
            <a:endParaRPr lang="en-US" sz="1100" dirty="0">
              <a:solidFill>
                <a:srgbClr val="080808"/>
              </a:solidFill>
              <a:latin typeface="Georgia" panose="02040502050405020303" pitchFamily="18" charset="0"/>
            </a:endParaRPr>
          </a:p>
        </p:txBody>
      </p:sp>
    </p:spTree>
    <p:extLst>
      <p:ext uri="{BB962C8B-B14F-4D97-AF65-F5344CB8AC3E}">
        <p14:creationId xmlns:p14="http://schemas.microsoft.com/office/powerpoint/2010/main" val="3628427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SlideTitle"/>
          <p:cNvSpPr>
            <a:spLocks noGrp="1"/>
          </p:cNvSpPr>
          <p:nvPr>
            <p:ph type="title"/>
          </p:nvPr>
        </p:nvSpPr>
        <p:spPr>
          <a:xfrm>
            <a:off x="401620" y="637194"/>
            <a:ext cx="8412480" cy="640080"/>
          </a:xfrm>
        </p:spPr>
        <p:txBody>
          <a:bodyPr/>
          <a:lstStyle/>
          <a:p>
            <a:r>
              <a:rPr lang="en-US" altLang="en-US">
                <a:latin typeface="+mj-lt"/>
                <a:ea typeface="ＭＳ Ｐゴシック" charset="-128"/>
                <a:cs typeface="MS PGothic" charset="-128"/>
              </a:rPr>
              <a:t>Sen. Marsha Blackburn (R-TN)</a:t>
            </a:r>
            <a:endParaRPr lang="en-US" dirty="0">
              <a:latin typeface="+mj-lt"/>
            </a:endParaRPr>
          </a:p>
        </p:txBody>
      </p:sp>
      <p:sp>
        <p:nvSpPr>
          <p:cNvPr id="122" name="Text Placeholder 18" title="SlideDate"/>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a:latin typeface="Georgia"/>
                <a:cs typeface="Georgia"/>
              </a:rPr>
              <a:t>Slide updated: January 15, 2019</a:t>
            </a:r>
            <a:endParaRPr lang="en-US" sz="700" dirty="0">
              <a:latin typeface="Georgia"/>
              <a:cs typeface="Georgia"/>
            </a:endParaRPr>
          </a:p>
        </p:txBody>
      </p:sp>
      <p:graphicFrame>
        <p:nvGraphicFramePr>
          <p:cNvPr id="7" name="Table 6" descr="BackgroundText" title="BackgroundText"/>
          <p:cNvGraphicFramePr>
            <a:graphicFrameLocks noGrp="1"/>
          </p:cNvGraphicFramePr>
          <p:nvPr>
            <p:extLst/>
          </p:nvPr>
        </p:nvGraphicFramePr>
        <p:xfrm>
          <a:off x="1656272" y="1047297"/>
          <a:ext cx="7182928" cy="2254114"/>
        </p:xfrm>
        <a:graphic>
          <a:graphicData uri="http://schemas.openxmlformats.org/drawingml/2006/table">
            <a:tbl>
              <a:tblPr/>
              <a:tblGrid>
                <a:gridCol w="7182928">
                  <a:extLst>
                    <a:ext uri="{9D8B030D-6E8A-4147-A177-3AD203B41FA5}">
                      <a16:colId xmlns:a16="http://schemas.microsoft.com/office/drawing/2014/main" val="20000"/>
                    </a:ext>
                  </a:extLst>
                </a:gridCol>
              </a:tblGrid>
              <a:tr h="16902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Background</a:t>
                      </a:r>
                      <a:endParaRPr kumimoji="0" lang="en-US" altLang="en-US" sz="1200" b="0" i="0" u="none" strike="noStrike" cap="none" normalizeH="0" baseline="0" dirty="0">
                        <a:ln>
                          <a:noFill/>
                        </a:ln>
                        <a:solidFill>
                          <a:schemeClr val="bg1"/>
                        </a:solidFill>
                        <a:effectLst/>
                        <a:latin typeface="+mj-lt"/>
                        <a:ea typeface="MS PGothic" panose="020B0600070205080204" pitchFamily="34" charset="-128"/>
                      </a:endParaRPr>
                    </a:p>
                  </a:txBody>
                  <a:tcPr marL="91430" marR="91430" marT="45760" marB="45760" anchor="ctr" horzOverflow="overflow">
                    <a:lnL>
                      <a:noFill/>
                    </a:lnL>
                    <a:lnR>
                      <a:noFill/>
                    </a:lnR>
                    <a:lnT>
                      <a:noFill/>
                    </a:lnT>
                    <a:lnB>
                      <a:noFill/>
                    </a:lnB>
                    <a:lnTlToBr>
                      <a:noFill/>
                    </a:lnTlToBr>
                    <a:lnBlToTr>
                      <a:noFill/>
                    </a:lnBlToTr>
                    <a:solidFill>
                      <a:srgbClr val="A02C1C"/>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a:ln>
                            <a:noFill/>
                          </a:ln>
                          <a:solidFill>
                            <a:schemeClr val="tx1"/>
                          </a:solidFill>
                          <a:effectLst/>
                          <a:latin typeface="+mj-lt"/>
                          <a:ea typeface="MS PGothic" pitchFamily="34" charset="-128"/>
                          <a:cs typeface="MS PGothic" pitchFamily="34" charset="-128"/>
                        </a:rPr>
                        <a:t>Blackburn was born in Laurel, Mississippi, and graduated from Mississippi State University with a BS in home economics. After graduation, she worked as a sales manager at Southwestern Company. In 1987, she became the owner of Marketing Strategies, a promotion-event management and consulting firm. Her first foray into politics was in 1998, when she ran for office and won a seat in Tennessee's State Senate. In 2002, she was elected to the US House of Representatives to represent Tennessee's 7th district with 70% of the vote. In 2004, she ran for reelection unopposed. She is a Tea Party Republican. Blackburn occupied her position in the House up until 2018, when she was elected to Senate after defeating Democrat Phil Bredesen in the general election.</a:t>
                      </a:r>
                      <a:endParaRPr kumimoji="0" lang="en-US" sz="1000" b="0" i="0" u="none" strike="noStrike" kern="1200" cap="none" normalizeH="0" baseline="0" dirty="0">
                        <a:ln>
                          <a:noFill/>
                        </a:ln>
                        <a:solidFill>
                          <a:schemeClr val="tx1"/>
                        </a:solidFill>
                        <a:effectLst/>
                        <a:latin typeface="+mj-lt"/>
                        <a:ea typeface="MS PGothic" pitchFamily="34" charset="-128"/>
                        <a:cs typeface="MS PGothic" pitchFamily="34" charset="-128"/>
                      </a:endParaRP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nvPr>
        </p:nvGraphicFramePr>
        <p:xfrm>
          <a:off x="3303312" y="3264377"/>
          <a:ext cx="2816381" cy="1767336"/>
        </p:xfrm>
        <a:graphic>
          <a:graphicData uri="http://schemas.openxmlformats.org/drawingml/2006/table">
            <a:tbl>
              <a:tblPr/>
              <a:tblGrid>
                <a:gridCol w="2816381">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First Elected: 11/6/2018</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Party: Republican</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Birth date: 6/6/1952</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Education: BS, Mississippi State University, 1973</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chemeClr val="tx1"/>
                          </a:solidFill>
                          <a:effectLst/>
                          <a:latin typeface="+mj-lt"/>
                          <a:ea typeface="MS PGothic" panose="020B0600070205080204" pitchFamily="34" charset="-128"/>
                          <a:cs typeface="+mn-cs"/>
                        </a:rPr>
                        <a:t>Family: Spouse: Chuck; 2 Children: Mary, Chad</a:t>
                      </a:r>
                      <a:endParaRPr kumimoji="0" lang="en-US" altLang="en-US" sz="1000" b="0" i="0" u="none" strike="noStrike" kern="1200" cap="none" normalizeH="0" baseline="0" dirty="0">
                        <a:ln>
                          <a:noFill/>
                        </a:ln>
                        <a:solidFill>
                          <a:schemeClr val="tx1"/>
                        </a:solidFill>
                        <a:effectLst/>
                        <a:latin typeface="+mj-lt"/>
                        <a:ea typeface="MS PGothic" panose="020B0600070205080204" pitchFamily="34" charset="-128"/>
                        <a:cs typeface="+mn-cs"/>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nvPr>
        </p:nvGraphicFramePr>
        <p:xfrm>
          <a:off x="6227210" y="3264378"/>
          <a:ext cx="2611990" cy="1219334"/>
        </p:xfrm>
        <a:graphic>
          <a:graphicData uri="http://schemas.openxmlformats.org/drawingml/2006/table">
            <a:tbl>
              <a:tblPr/>
              <a:tblGrid>
                <a:gridCol w="2132154">
                  <a:extLst>
                    <a:ext uri="{9D8B030D-6E8A-4147-A177-3AD203B41FA5}">
                      <a16:colId xmlns:a16="http://schemas.microsoft.com/office/drawing/2014/main" val="20000"/>
                    </a:ext>
                  </a:extLst>
                </a:gridCol>
                <a:gridCol w="479836">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A02C1C"/>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2018 General</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Marsha Blackburn (R)</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55%</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Phil Bredesen (D)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44%</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0" name="Table 13" title="District Profile"/>
          <p:cNvGraphicFramePr>
            <a:graphicFrameLocks noGrp="1"/>
          </p:cNvGraphicFramePr>
          <p:nvPr>
            <p:extLst/>
          </p:nvPr>
        </p:nvGraphicFramePr>
        <p:xfrm>
          <a:off x="427497" y="3264377"/>
          <a:ext cx="2743200" cy="1218780"/>
        </p:xfrm>
        <a:graphic>
          <a:graphicData uri="http://schemas.openxmlformats.org/drawingml/2006/table">
            <a:tbl>
              <a:tblPr/>
              <a:tblGrid>
                <a:gridCol w="274320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mj-lt"/>
                          <a:ea typeface="MS PGothic" panose="020B0600070205080204" pitchFamily="34" charset="-128"/>
                        </a:rPr>
                        <a:t>State Profile</a:t>
                      </a:r>
                      <a:endParaRPr kumimoji="0" lang="en-US" altLang="en-US" sz="1000" b="0" i="0" u="none" strike="noStrike" cap="none" normalizeH="0" baseline="0" dirty="0">
                        <a:ln>
                          <a:noFill/>
                        </a:ln>
                        <a:solidFill>
                          <a:schemeClr val="bg1"/>
                        </a:solidFill>
                        <a:effectLst/>
                        <a:latin typeface="+mj-lt"/>
                        <a:ea typeface="MS PGothic" panose="020B0600070205080204" pitchFamily="34" charset="-128"/>
                      </a:endParaRP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State: Tennessee</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Status: Junior Senator</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Serving with: Lamar Alexander (R)</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Cook PVI: R+14</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0957354"/>
                  </a:ext>
                </a:extLst>
              </a:tr>
            </a:tbl>
          </a:graphicData>
        </a:graphic>
      </p:graphicFrame>
      <p:graphicFrame>
        <p:nvGraphicFramePr>
          <p:cNvPr id="11" name="Table 10" title="Contact"/>
          <p:cNvGraphicFramePr>
            <a:graphicFrameLocks noGrp="1"/>
          </p:cNvGraphicFramePr>
          <p:nvPr>
            <p:extLst/>
          </p:nvPr>
        </p:nvGraphicFramePr>
        <p:xfrm>
          <a:off x="427498" y="4624423"/>
          <a:ext cx="2743200" cy="1707286"/>
        </p:xfrm>
        <a:graphic>
          <a:graphicData uri="http://schemas.openxmlformats.org/drawingml/2006/table">
            <a:tbl>
              <a:tblPr/>
              <a:tblGrid>
                <a:gridCol w="2743200">
                  <a:extLst>
                    <a:ext uri="{9D8B030D-6E8A-4147-A177-3AD203B41FA5}">
                      <a16:colId xmlns:a16="http://schemas.microsoft.com/office/drawing/2014/main" val="20002"/>
                    </a:ext>
                  </a:extLst>
                </a:gridCol>
              </a:tblGrid>
              <a:tr h="0">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Official Contact Info</a:t>
                      </a:r>
                    </a:p>
                  </a:txBody>
                  <a:tcPr marL="91432" marR="91432" marT="45749" marB="45749"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Capitol Hill Office Building: Dirksen </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Room Number: B40B</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3240426283"/>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Phone Number: (202) 224-3344</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860728395"/>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Facebook: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009905484"/>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Instagram: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Twitter: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3" name="Table 13" title="Committees"/>
          <p:cNvGraphicFramePr>
            <a:graphicFrameLocks noGrp="1"/>
          </p:cNvGraphicFramePr>
          <p:nvPr>
            <p:extLst/>
          </p:nvPr>
        </p:nvGraphicFramePr>
        <p:xfrm>
          <a:off x="6252310" y="4624423"/>
          <a:ext cx="2586890" cy="944712"/>
        </p:xfrm>
        <a:graphic>
          <a:graphicData uri="http://schemas.openxmlformats.org/drawingml/2006/table">
            <a:tbl>
              <a:tblPr/>
              <a:tblGrid>
                <a:gridCol w="258689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Committees</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Armed Services
Commerce, Science &amp; Transportation
the Judiciary
Veterans' Affairs</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68" y="1051560"/>
            <a:ext cx="1169755" cy="1435608"/>
          </a:xfrm>
          <a:prstGeom prst="rect">
            <a:avLst/>
          </a:prstGeom>
        </p:spPr>
      </p:pic>
    </p:spTree>
    <p:extLst>
      <p:ext uri="{BB962C8B-B14F-4D97-AF65-F5344CB8AC3E}">
        <p14:creationId xmlns:p14="http://schemas.microsoft.com/office/powerpoint/2010/main" val="137648189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SlideTitle"/>
          <p:cNvSpPr>
            <a:spLocks noGrp="1"/>
          </p:cNvSpPr>
          <p:nvPr>
            <p:ph type="title"/>
          </p:nvPr>
        </p:nvSpPr>
        <p:spPr>
          <a:xfrm>
            <a:off x="401620" y="637194"/>
            <a:ext cx="8412480" cy="640080"/>
          </a:xfrm>
        </p:spPr>
        <p:txBody>
          <a:bodyPr/>
          <a:lstStyle/>
          <a:p>
            <a:r>
              <a:rPr lang="en-US" altLang="en-US">
                <a:latin typeface="+mj-lt"/>
                <a:ea typeface="ＭＳ Ｐゴシック" charset="-128"/>
                <a:cs typeface="MS PGothic" charset="-128"/>
              </a:rPr>
              <a:t>Rep. Abigail Spanberger (D-VA-7)</a:t>
            </a:r>
            <a:endParaRPr lang="en-US" dirty="0">
              <a:latin typeface="+mj-lt"/>
            </a:endParaRPr>
          </a:p>
        </p:txBody>
      </p:sp>
      <p:sp>
        <p:nvSpPr>
          <p:cNvPr id="122" name="Text Placeholder 18" title="SlideDate"/>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a:latin typeface="Georgia"/>
                <a:cs typeface="Georgia"/>
              </a:rPr>
              <a:t>Slide updated: January 04, 2019</a:t>
            </a:r>
            <a:endParaRPr lang="en-US" sz="700" dirty="0">
              <a:latin typeface="Georgia"/>
              <a:cs typeface="Georgia"/>
            </a:endParaRPr>
          </a:p>
        </p:txBody>
      </p:sp>
      <p:graphicFrame>
        <p:nvGraphicFramePr>
          <p:cNvPr id="7" name="Table 6" descr="BackgroundText" title="BackgroundText"/>
          <p:cNvGraphicFramePr>
            <a:graphicFrameLocks noGrp="1"/>
          </p:cNvGraphicFramePr>
          <p:nvPr>
            <p:extLst/>
          </p:nvPr>
        </p:nvGraphicFramePr>
        <p:xfrm>
          <a:off x="1656272" y="1047297"/>
          <a:ext cx="7182928" cy="2254114"/>
        </p:xfrm>
        <a:graphic>
          <a:graphicData uri="http://schemas.openxmlformats.org/drawingml/2006/table">
            <a:tbl>
              <a:tblPr/>
              <a:tblGrid>
                <a:gridCol w="7182928">
                  <a:extLst>
                    <a:ext uri="{9D8B030D-6E8A-4147-A177-3AD203B41FA5}">
                      <a16:colId xmlns:a16="http://schemas.microsoft.com/office/drawing/2014/main" val="20000"/>
                    </a:ext>
                  </a:extLst>
                </a:gridCol>
              </a:tblGrid>
              <a:tr h="16902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Background</a:t>
                      </a:r>
                      <a:endParaRPr kumimoji="0" lang="en-US" altLang="en-US" sz="1200" b="0" i="0" u="none" strike="noStrike" cap="none" normalizeH="0" baseline="0" dirty="0">
                        <a:ln>
                          <a:noFill/>
                        </a:ln>
                        <a:solidFill>
                          <a:schemeClr val="bg1"/>
                        </a:solidFill>
                        <a:effectLst/>
                        <a:latin typeface="+mj-lt"/>
                        <a:ea typeface="MS PGothic" panose="020B0600070205080204" pitchFamily="34" charset="-128"/>
                      </a:endParaRPr>
                    </a:p>
                  </a:txBody>
                  <a:tcPr marL="91430" marR="91430" marT="45760" marB="45760" anchor="ctr" horzOverflow="overflow">
                    <a:lnL>
                      <a:noFill/>
                    </a:lnL>
                    <a:lnR>
                      <a:noFill/>
                    </a:lnR>
                    <a:lnT>
                      <a:noFill/>
                    </a:lnT>
                    <a:lnB>
                      <a:noFill/>
                    </a:lnB>
                    <a:lnTlToBr>
                      <a:noFill/>
                    </a:lnTlToBr>
                    <a:lnBlToTr>
                      <a:noFill/>
                    </a:lnBlToTr>
                    <a:solidFill>
                      <a:srgbClr val="284D81"/>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a:ln>
                            <a:noFill/>
                          </a:ln>
                          <a:solidFill>
                            <a:schemeClr val="tx1"/>
                          </a:solidFill>
                          <a:effectLst/>
                          <a:latin typeface="+mj-lt"/>
                          <a:ea typeface="MS PGothic" pitchFamily="34" charset="-128"/>
                          <a:cs typeface="MS PGothic" pitchFamily="34" charset="-128"/>
                        </a:rPr>
                        <a:t>Spanberger grew up in Short Pump, in Henrico County, VA. During high school, she served as a page for US Sen. Chuck Robb (D-VA). Spanberger received her undergraduate degree from University of Virginia and her MBA from a dual-degree German-American program between GISMA business school and Purdue University. She began her public service career as a federal law enforcement officer for the US Postal Inspection Service. Later she joined the CIA as an Operations Officer. In 2014, she joined the private sector working at EAB-Royall &amp; Co., an education consulting firm, where she helped increase graduation rates and break down financial barriers to higher education. She was elected to the US House of Representatives after defeating the incumbent Representative Dave Bratt (R).</a:t>
                      </a:r>
                      <a:endParaRPr kumimoji="0" lang="en-US" sz="1000" b="0" i="0" u="none" strike="noStrike" kern="1200" cap="none" normalizeH="0" baseline="0" dirty="0">
                        <a:ln>
                          <a:noFill/>
                        </a:ln>
                        <a:solidFill>
                          <a:schemeClr val="tx1"/>
                        </a:solidFill>
                        <a:effectLst/>
                        <a:latin typeface="+mj-lt"/>
                        <a:ea typeface="MS PGothic" pitchFamily="34" charset="-128"/>
                        <a:cs typeface="MS PGothic" pitchFamily="34" charset="-128"/>
                      </a:endParaRP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nvPr>
        </p:nvGraphicFramePr>
        <p:xfrm>
          <a:off x="3303312" y="3264377"/>
          <a:ext cx="2816381" cy="1919736"/>
        </p:xfrm>
        <a:graphic>
          <a:graphicData uri="http://schemas.openxmlformats.org/drawingml/2006/table">
            <a:tbl>
              <a:tblPr/>
              <a:tblGrid>
                <a:gridCol w="2816381">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First Elected: 11/6/2018</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Party: Democrat</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Birth date: 8/7/1979</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Education: Graduated, University of Virginia; MBA, German International School of Management and Administration (GISMA)/Purdue University</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chemeClr val="tx1"/>
                          </a:solidFill>
                          <a:effectLst/>
                          <a:latin typeface="+mj-lt"/>
                          <a:ea typeface="MS PGothic" panose="020B0600070205080204" pitchFamily="34" charset="-128"/>
                          <a:cs typeface="+mn-cs"/>
                        </a:rPr>
                        <a:t>Family: Spouse: Adam</a:t>
                      </a:r>
                      <a:endParaRPr kumimoji="0" lang="en-US" altLang="en-US" sz="1000" b="0" i="0" u="none" strike="noStrike" kern="1200" cap="none" normalizeH="0" baseline="0" dirty="0">
                        <a:ln>
                          <a:noFill/>
                        </a:ln>
                        <a:solidFill>
                          <a:schemeClr val="tx1"/>
                        </a:solidFill>
                        <a:effectLst/>
                        <a:latin typeface="+mj-lt"/>
                        <a:ea typeface="MS PGothic" panose="020B0600070205080204" pitchFamily="34" charset="-128"/>
                        <a:cs typeface="+mn-cs"/>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nvPr>
        </p:nvGraphicFramePr>
        <p:xfrm>
          <a:off x="6227210" y="3264378"/>
          <a:ext cx="2611990" cy="1219334"/>
        </p:xfrm>
        <a:graphic>
          <a:graphicData uri="http://schemas.openxmlformats.org/drawingml/2006/table">
            <a:tbl>
              <a:tblPr/>
              <a:tblGrid>
                <a:gridCol w="2132154">
                  <a:extLst>
                    <a:ext uri="{9D8B030D-6E8A-4147-A177-3AD203B41FA5}">
                      <a16:colId xmlns:a16="http://schemas.microsoft.com/office/drawing/2014/main" val="20000"/>
                    </a:ext>
                  </a:extLst>
                </a:gridCol>
                <a:gridCol w="479836">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284D81"/>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2018 General</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Abigail Spanberger (D)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50%</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Dave Brat (R)</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48%</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0" name="Table 13" title="District Profile"/>
          <p:cNvGraphicFramePr>
            <a:graphicFrameLocks noGrp="1"/>
          </p:cNvGraphicFramePr>
          <p:nvPr>
            <p:extLst/>
          </p:nvPr>
        </p:nvGraphicFramePr>
        <p:xfrm>
          <a:off x="427497" y="3264377"/>
          <a:ext cx="2743200" cy="1218780"/>
        </p:xfrm>
        <a:graphic>
          <a:graphicData uri="http://schemas.openxmlformats.org/drawingml/2006/table">
            <a:tbl>
              <a:tblPr/>
              <a:tblGrid>
                <a:gridCol w="274320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mj-lt"/>
                          <a:ea typeface="MS PGothic" panose="020B0600070205080204" pitchFamily="34" charset="-128"/>
                        </a:rPr>
                        <a:t>District Profile</a:t>
                      </a:r>
                      <a:endParaRPr kumimoji="0" lang="en-US" altLang="en-US" sz="1000" b="0" i="0" u="none" strike="noStrike" cap="none" normalizeH="0" baseline="0" dirty="0">
                        <a:ln>
                          <a:noFill/>
                        </a:ln>
                        <a:solidFill>
                          <a:schemeClr val="bg1"/>
                        </a:solidFill>
                        <a:effectLst/>
                        <a:latin typeface="+mj-lt"/>
                        <a:ea typeface="MS PGothic" panose="020B0600070205080204" pitchFamily="34" charset="-128"/>
                      </a:endParaRP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State: Virginia</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District: 7th</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Central: Richmond Suburbs</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Cook PVI: R+6</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0957354"/>
                  </a:ext>
                </a:extLst>
              </a:tr>
            </a:tbl>
          </a:graphicData>
        </a:graphic>
      </p:graphicFrame>
      <p:graphicFrame>
        <p:nvGraphicFramePr>
          <p:cNvPr id="11" name="Table 10" title="Contact"/>
          <p:cNvGraphicFramePr>
            <a:graphicFrameLocks noGrp="1"/>
          </p:cNvGraphicFramePr>
          <p:nvPr>
            <p:extLst/>
          </p:nvPr>
        </p:nvGraphicFramePr>
        <p:xfrm>
          <a:off x="427498" y="4624423"/>
          <a:ext cx="2743200" cy="1707286"/>
        </p:xfrm>
        <a:graphic>
          <a:graphicData uri="http://schemas.openxmlformats.org/drawingml/2006/table">
            <a:tbl>
              <a:tblPr/>
              <a:tblGrid>
                <a:gridCol w="2743200">
                  <a:extLst>
                    <a:ext uri="{9D8B030D-6E8A-4147-A177-3AD203B41FA5}">
                      <a16:colId xmlns:a16="http://schemas.microsoft.com/office/drawing/2014/main" val="20002"/>
                    </a:ext>
                  </a:extLst>
                </a:gridCol>
              </a:tblGrid>
              <a:tr h="0">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Official Contact Info</a:t>
                      </a:r>
                    </a:p>
                  </a:txBody>
                  <a:tcPr marL="91432" marR="91432" marT="45749" marB="45749"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Capitol Hill Office Building: Longworth</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Room Number: 1239</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3240426283"/>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Phone Number: (202) 225-2815</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860728395"/>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Facebook: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009905484"/>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Instagram: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Twitter: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3" name="Table 13" title="Committees"/>
          <p:cNvGraphicFramePr>
            <a:graphicFrameLocks noGrp="1"/>
          </p:cNvGraphicFramePr>
          <p:nvPr>
            <p:extLst/>
          </p:nvPr>
        </p:nvGraphicFramePr>
        <p:xfrm>
          <a:off x="6252310" y="4624423"/>
          <a:ext cx="2586890" cy="487512"/>
        </p:xfrm>
        <a:graphic>
          <a:graphicData uri="http://schemas.openxmlformats.org/drawingml/2006/table">
            <a:tbl>
              <a:tblPr/>
              <a:tblGrid>
                <a:gridCol w="258689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Committees</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TBD</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68" y="1051560"/>
            <a:ext cx="1169755" cy="1435608"/>
          </a:xfrm>
          <a:prstGeom prst="rect">
            <a:avLst/>
          </a:prstGeom>
        </p:spPr>
      </p:pic>
    </p:spTree>
    <p:extLst>
      <p:ext uri="{BB962C8B-B14F-4D97-AF65-F5344CB8AC3E}">
        <p14:creationId xmlns:p14="http://schemas.microsoft.com/office/powerpoint/2010/main" val="370995801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SlideTitle"/>
          <p:cNvSpPr>
            <a:spLocks noGrp="1"/>
          </p:cNvSpPr>
          <p:nvPr>
            <p:ph type="title"/>
          </p:nvPr>
        </p:nvSpPr>
        <p:spPr>
          <a:xfrm>
            <a:off x="401620" y="637194"/>
            <a:ext cx="8412480" cy="640080"/>
          </a:xfrm>
        </p:spPr>
        <p:txBody>
          <a:bodyPr/>
          <a:lstStyle/>
          <a:p>
            <a:r>
              <a:rPr lang="en-US" altLang="en-US">
                <a:latin typeface="+mj-lt"/>
                <a:ea typeface="ＭＳ Ｐゴシック" charset="-128"/>
                <a:cs typeface="MS PGothic" charset="-128"/>
              </a:rPr>
              <a:t>Rep. Jennifer Wexton (D-VA-10)</a:t>
            </a:r>
            <a:endParaRPr lang="en-US" dirty="0">
              <a:latin typeface="+mj-lt"/>
            </a:endParaRPr>
          </a:p>
        </p:txBody>
      </p:sp>
      <p:sp>
        <p:nvSpPr>
          <p:cNvPr id="122" name="Text Placeholder 18" title="SlideDate"/>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a:latin typeface="Georgia"/>
                <a:cs typeface="Georgia"/>
              </a:rPr>
              <a:t>Slide updated: January 04, 2019</a:t>
            </a:r>
            <a:endParaRPr lang="en-US" sz="700" dirty="0">
              <a:latin typeface="Georgia"/>
              <a:cs typeface="Georgia"/>
            </a:endParaRPr>
          </a:p>
        </p:txBody>
      </p:sp>
      <p:graphicFrame>
        <p:nvGraphicFramePr>
          <p:cNvPr id="7" name="Table 6" descr="BackgroundText" title="BackgroundText"/>
          <p:cNvGraphicFramePr>
            <a:graphicFrameLocks noGrp="1"/>
          </p:cNvGraphicFramePr>
          <p:nvPr>
            <p:extLst/>
          </p:nvPr>
        </p:nvGraphicFramePr>
        <p:xfrm>
          <a:off x="1656272" y="1047297"/>
          <a:ext cx="7182928" cy="2254114"/>
        </p:xfrm>
        <a:graphic>
          <a:graphicData uri="http://schemas.openxmlformats.org/drawingml/2006/table">
            <a:tbl>
              <a:tblPr/>
              <a:tblGrid>
                <a:gridCol w="7182928">
                  <a:extLst>
                    <a:ext uri="{9D8B030D-6E8A-4147-A177-3AD203B41FA5}">
                      <a16:colId xmlns:a16="http://schemas.microsoft.com/office/drawing/2014/main" val="20000"/>
                    </a:ext>
                  </a:extLst>
                </a:gridCol>
              </a:tblGrid>
              <a:tr h="16902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Background</a:t>
                      </a:r>
                      <a:endParaRPr kumimoji="0" lang="en-US" altLang="en-US" sz="1200" b="0" i="0" u="none" strike="noStrike" cap="none" normalizeH="0" baseline="0" dirty="0">
                        <a:ln>
                          <a:noFill/>
                        </a:ln>
                        <a:solidFill>
                          <a:schemeClr val="bg1"/>
                        </a:solidFill>
                        <a:effectLst/>
                        <a:latin typeface="+mj-lt"/>
                        <a:ea typeface="MS PGothic" panose="020B0600070205080204" pitchFamily="34" charset="-128"/>
                      </a:endParaRPr>
                    </a:p>
                  </a:txBody>
                  <a:tcPr marL="91430" marR="91430" marT="45760" marB="45760" anchor="ctr" horzOverflow="overflow">
                    <a:lnL>
                      <a:noFill/>
                    </a:lnL>
                    <a:lnR>
                      <a:noFill/>
                    </a:lnR>
                    <a:lnT>
                      <a:noFill/>
                    </a:lnT>
                    <a:lnB>
                      <a:noFill/>
                    </a:lnB>
                    <a:lnTlToBr>
                      <a:noFill/>
                    </a:lnTlToBr>
                    <a:lnBlToTr>
                      <a:noFill/>
                    </a:lnBlToTr>
                    <a:solidFill>
                      <a:srgbClr val="284D81"/>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a:ln>
                            <a:noFill/>
                          </a:ln>
                          <a:solidFill>
                            <a:schemeClr val="tx1"/>
                          </a:solidFill>
                          <a:effectLst/>
                          <a:latin typeface="+mj-lt"/>
                          <a:ea typeface="MS PGothic" pitchFamily="34" charset="-128"/>
                          <a:cs typeface="MS PGothic" pitchFamily="34" charset="-128"/>
                        </a:rPr>
                        <a:t>Wexton grew up in the Washington, DC area and graduated with honors from the University of Maryland in College Park, before receiving her JD from the College of William and Mary. From 2001 to 2005, she served as an Assistant Commonwealth's Attorney in Loudoun County, prosecuting criminals who committed domestic violence. After having a second son, she began practicing privately at Ritenour, Paice, Mougin-Boal &amp; Wexton. In 2014, she was elected to the Virginia Senate in a special election, earning 53% of the vote in a three-way race. She was reelected in 2015. Throughout her time as state senator, she has supported legislation aiming to combat the opioid epidemic and increase access to health care.</a:t>
                      </a:r>
                      <a:endParaRPr kumimoji="0" lang="en-US" sz="1000" b="0" i="0" u="none" strike="noStrike" kern="1200" cap="none" normalizeH="0" baseline="0" dirty="0">
                        <a:ln>
                          <a:noFill/>
                        </a:ln>
                        <a:solidFill>
                          <a:schemeClr val="tx1"/>
                        </a:solidFill>
                        <a:effectLst/>
                        <a:latin typeface="+mj-lt"/>
                        <a:ea typeface="MS PGothic" pitchFamily="34" charset="-128"/>
                        <a:cs typeface="MS PGothic" pitchFamily="34" charset="-128"/>
                      </a:endParaRP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nvPr>
        </p:nvGraphicFramePr>
        <p:xfrm>
          <a:off x="3303312" y="3264377"/>
          <a:ext cx="2816381" cy="1919736"/>
        </p:xfrm>
        <a:graphic>
          <a:graphicData uri="http://schemas.openxmlformats.org/drawingml/2006/table">
            <a:tbl>
              <a:tblPr/>
              <a:tblGrid>
                <a:gridCol w="2816381">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First Elected: 11/6/2018</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Party: Democrat</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Birth date: 5/27/1968</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Education: JD, Law, College of William and Mary, Williamsburg, 1995; BA, University of Maryland, College Park</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chemeClr val="tx1"/>
                          </a:solidFill>
                          <a:effectLst/>
                          <a:latin typeface="+mj-lt"/>
                          <a:ea typeface="MS PGothic" panose="020B0600070205080204" pitchFamily="34" charset="-128"/>
                          <a:cs typeface="+mn-cs"/>
                        </a:rPr>
                        <a:t>Family: Spouse: Andrew; 2 Children: Matthew, Jamie</a:t>
                      </a:r>
                      <a:endParaRPr kumimoji="0" lang="en-US" altLang="en-US" sz="1000" b="0" i="0" u="none" strike="noStrike" kern="1200" cap="none" normalizeH="0" baseline="0" dirty="0">
                        <a:ln>
                          <a:noFill/>
                        </a:ln>
                        <a:solidFill>
                          <a:schemeClr val="tx1"/>
                        </a:solidFill>
                        <a:effectLst/>
                        <a:latin typeface="+mj-lt"/>
                        <a:ea typeface="MS PGothic" panose="020B0600070205080204" pitchFamily="34" charset="-128"/>
                        <a:cs typeface="+mn-cs"/>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nvPr>
        </p:nvGraphicFramePr>
        <p:xfrm>
          <a:off x="6227210" y="3264378"/>
          <a:ext cx="2611990" cy="1219334"/>
        </p:xfrm>
        <a:graphic>
          <a:graphicData uri="http://schemas.openxmlformats.org/drawingml/2006/table">
            <a:tbl>
              <a:tblPr/>
              <a:tblGrid>
                <a:gridCol w="2132154">
                  <a:extLst>
                    <a:ext uri="{9D8B030D-6E8A-4147-A177-3AD203B41FA5}">
                      <a16:colId xmlns:a16="http://schemas.microsoft.com/office/drawing/2014/main" val="20000"/>
                    </a:ext>
                  </a:extLst>
                </a:gridCol>
                <a:gridCol w="479836">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284D81"/>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2018 General</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Jennifer Wexton (D)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56%</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Barbara Comstock (R)</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44%</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0" name="Table 13" title="District Profile"/>
          <p:cNvGraphicFramePr>
            <a:graphicFrameLocks noGrp="1"/>
          </p:cNvGraphicFramePr>
          <p:nvPr>
            <p:extLst/>
          </p:nvPr>
        </p:nvGraphicFramePr>
        <p:xfrm>
          <a:off x="427497" y="3264377"/>
          <a:ext cx="2743200" cy="1218780"/>
        </p:xfrm>
        <a:graphic>
          <a:graphicData uri="http://schemas.openxmlformats.org/drawingml/2006/table">
            <a:tbl>
              <a:tblPr/>
              <a:tblGrid>
                <a:gridCol w="274320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mj-lt"/>
                          <a:ea typeface="MS PGothic" panose="020B0600070205080204" pitchFamily="34" charset="-128"/>
                        </a:rPr>
                        <a:t>District Profile</a:t>
                      </a:r>
                      <a:endParaRPr kumimoji="0" lang="en-US" altLang="en-US" sz="1000" b="0" i="0" u="none" strike="noStrike" cap="none" normalizeH="0" baseline="0" dirty="0">
                        <a:ln>
                          <a:noFill/>
                        </a:ln>
                        <a:solidFill>
                          <a:schemeClr val="bg1"/>
                        </a:solidFill>
                        <a:effectLst/>
                        <a:latin typeface="+mj-lt"/>
                        <a:ea typeface="MS PGothic" panose="020B0600070205080204" pitchFamily="34" charset="-128"/>
                      </a:endParaRP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State: Virginia</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District: 10th</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Northern Virginia: Leesburg, McLean</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Cook PVI: D+1</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0957354"/>
                  </a:ext>
                </a:extLst>
              </a:tr>
            </a:tbl>
          </a:graphicData>
        </a:graphic>
      </p:graphicFrame>
      <p:graphicFrame>
        <p:nvGraphicFramePr>
          <p:cNvPr id="11" name="Table 10" title="Contact"/>
          <p:cNvGraphicFramePr>
            <a:graphicFrameLocks noGrp="1"/>
          </p:cNvGraphicFramePr>
          <p:nvPr>
            <p:extLst/>
          </p:nvPr>
        </p:nvGraphicFramePr>
        <p:xfrm>
          <a:off x="427498" y="4624423"/>
          <a:ext cx="2743200" cy="1707286"/>
        </p:xfrm>
        <a:graphic>
          <a:graphicData uri="http://schemas.openxmlformats.org/drawingml/2006/table">
            <a:tbl>
              <a:tblPr/>
              <a:tblGrid>
                <a:gridCol w="2743200">
                  <a:extLst>
                    <a:ext uri="{9D8B030D-6E8A-4147-A177-3AD203B41FA5}">
                      <a16:colId xmlns:a16="http://schemas.microsoft.com/office/drawing/2014/main" val="20002"/>
                    </a:ext>
                  </a:extLst>
                </a:gridCol>
              </a:tblGrid>
              <a:tr h="0">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Official Contact Info</a:t>
                      </a:r>
                    </a:p>
                  </a:txBody>
                  <a:tcPr marL="91432" marR="91432" marT="45749" marB="45749"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Capitol Hill Office Building: Longworth</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Room Number: 1217</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3240426283"/>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Phone Number: (202) 225-5136</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860728395"/>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Facebook: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009905484"/>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Instagram: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Twitter: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3" name="Table 13" title="Committees"/>
          <p:cNvGraphicFramePr>
            <a:graphicFrameLocks noGrp="1"/>
          </p:cNvGraphicFramePr>
          <p:nvPr>
            <p:extLst/>
          </p:nvPr>
        </p:nvGraphicFramePr>
        <p:xfrm>
          <a:off x="6252310" y="4624423"/>
          <a:ext cx="2586890" cy="487512"/>
        </p:xfrm>
        <a:graphic>
          <a:graphicData uri="http://schemas.openxmlformats.org/drawingml/2006/table">
            <a:tbl>
              <a:tblPr/>
              <a:tblGrid>
                <a:gridCol w="258689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Committees</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TBD</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68" y="1051560"/>
            <a:ext cx="1169755" cy="1435608"/>
          </a:xfrm>
          <a:prstGeom prst="rect">
            <a:avLst/>
          </a:prstGeom>
        </p:spPr>
      </p:pic>
    </p:spTree>
    <p:extLst>
      <p:ext uri="{BB962C8B-B14F-4D97-AF65-F5344CB8AC3E}">
        <p14:creationId xmlns:p14="http://schemas.microsoft.com/office/powerpoint/2010/main" val="225409802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SlideTitle"/>
          <p:cNvSpPr>
            <a:spLocks noGrp="1"/>
          </p:cNvSpPr>
          <p:nvPr>
            <p:ph type="title"/>
          </p:nvPr>
        </p:nvSpPr>
        <p:spPr>
          <a:xfrm>
            <a:off x="401620" y="637194"/>
            <a:ext cx="8412480" cy="640080"/>
          </a:xfrm>
        </p:spPr>
        <p:txBody>
          <a:bodyPr/>
          <a:lstStyle/>
          <a:p>
            <a:r>
              <a:rPr lang="en-US" altLang="en-US">
                <a:latin typeface="+mj-lt"/>
                <a:ea typeface="ＭＳ Ｐゴシック" charset="-128"/>
                <a:cs typeface="MS PGothic" charset="-128"/>
              </a:rPr>
              <a:t>Rep. Kim Schrier (D-WA-8)</a:t>
            </a:r>
            <a:endParaRPr lang="en-US" dirty="0">
              <a:latin typeface="+mj-lt"/>
            </a:endParaRPr>
          </a:p>
        </p:txBody>
      </p:sp>
      <p:sp>
        <p:nvSpPr>
          <p:cNvPr id="122" name="Text Placeholder 18" title="SlideDate"/>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a:latin typeface="Georgia"/>
                <a:cs typeface="Georgia"/>
              </a:rPr>
              <a:t>Slide updated: January 04, 2019</a:t>
            </a:r>
            <a:endParaRPr lang="en-US" sz="700" dirty="0">
              <a:latin typeface="Georgia"/>
              <a:cs typeface="Georgia"/>
            </a:endParaRPr>
          </a:p>
        </p:txBody>
      </p:sp>
      <p:graphicFrame>
        <p:nvGraphicFramePr>
          <p:cNvPr id="7" name="Table 6" descr="BackgroundText" title="BackgroundText"/>
          <p:cNvGraphicFramePr>
            <a:graphicFrameLocks noGrp="1"/>
          </p:cNvGraphicFramePr>
          <p:nvPr>
            <p:extLst/>
          </p:nvPr>
        </p:nvGraphicFramePr>
        <p:xfrm>
          <a:off x="1656272" y="1047297"/>
          <a:ext cx="7182928" cy="2254114"/>
        </p:xfrm>
        <a:graphic>
          <a:graphicData uri="http://schemas.openxmlformats.org/drawingml/2006/table">
            <a:tbl>
              <a:tblPr/>
              <a:tblGrid>
                <a:gridCol w="7182928">
                  <a:extLst>
                    <a:ext uri="{9D8B030D-6E8A-4147-A177-3AD203B41FA5}">
                      <a16:colId xmlns:a16="http://schemas.microsoft.com/office/drawing/2014/main" val="20000"/>
                    </a:ext>
                  </a:extLst>
                </a:gridCol>
              </a:tblGrid>
              <a:tr h="16902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Background</a:t>
                      </a:r>
                      <a:endParaRPr kumimoji="0" lang="en-US" altLang="en-US" sz="1200" b="0" i="0" u="none" strike="noStrike" cap="none" normalizeH="0" baseline="0" dirty="0">
                        <a:ln>
                          <a:noFill/>
                        </a:ln>
                        <a:solidFill>
                          <a:schemeClr val="bg1"/>
                        </a:solidFill>
                        <a:effectLst/>
                        <a:latin typeface="+mj-lt"/>
                        <a:ea typeface="MS PGothic" panose="020B0600070205080204" pitchFamily="34" charset="-128"/>
                      </a:endParaRPr>
                    </a:p>
                  </a:txBody>
                  <a:tcPr marL="91430" marR="91430" marT="45760" marB="45760" anchor="ctr" horzOverflow="overflow">
                    <a:lnL>
                      <a:noFill/>
                    </a:lnL>
                    <a:lnR>
                      <a:noFill/>
                    </a:lnR>
                    <a:lnT>
                      <a:noFill/>
                    </a:lnT>
                    <a:lnB>
                      <a:noFill/>
                    </a:lnB>
                    <a:lnTlToBr>
                      <a:noFill/>
                    </a:lnTlToBr>
                    <a:lnBlToTr>
                      <a:noFill/>
                    </a:lnBlToTr>
                    <a:solidFill>
                      <a:srgbClr val="284D81"/>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a:ln>
                            <a:noFill/>
                          </a:ln>
                          <a:solidFill>
                            <a:schemeClr val="tx1"/>
                          </a:solidFill>
                          <a:effectLst/>
                          <a:latin typeface="+mj-lt"/>
                          <a:ea typeface="MS PGothic" pitchFamily="34" charset="-128"/>
                          <a:cs typeface="MS PGothic" pitchFamily="34" charset="-128"/>
                        </a:rPr>
                        <a:t>Schrier has won several awards including the Golden Teddy Award and Best Pediatrician by parents in the greater Seattle area. Schrier later worked as a pediatrician with a practice in the Washington's 8th District for 16 years. As a doctor and as an individual diagnosed with Type 1 diabetes, a platform priority for Schrier has been increasing health care coverage. Other platform priorities include preventing gun violence through universal background checks, increasing vaccinations, and pursuing comprehensive gun reform. Kim Schrier is married and a mother to one son.</a:t>
                      </a:r>
                      <a:endParaRPr kumimoji="0" lang="en-US" sz="1000" b="0" i="0" u="none" strike="noStrike" kern="1200" cap="none" normalizeH="0" baseline="0" dirty="0">
                        <a:ln>
                          <a:noFill/>
                        </a:ln>
                        <a:solidFill>
                          <a:schemeClr val="tx1"/>
                        </a:solidFill>
                        <a:effectLst/>
                        <a:latin typeface="+mj-lt"/>
                        <a:ea typeface="MS PGothic" pitchFamily="34" charset="-128"/>
                        <a:cs typeface="MS PGothic" pitchFamily="34" charset="-128"/>
                      </a:endParaRP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nvPr>
        </p:nvGraphicFramePr>
        <p:xfrm>
          <a:off x="3303312" y="3264377"/>
          <a:ext cx="2816381" cy="2224536"/>
        </p:xfrm>
        <a:graphic>
          <a:graphicData uri="http://schemas.openxmlformats.org/drawingml/2006/table">
            <a:tbl>
              <a:tblPr/>
              <a:tblGrid>
                <a:gridCol w="2816381">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First Elected: 11/6/2018</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Party: Democrat</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Birth date: 8/23/1968</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Education: Residency, Pediatrics, Stanford University School of Medicine, 1997-2000; MD, Medicine, University of California - Davis School of Medicine, 1992-1997; BA, Astrophysics, University of California - Berkeley, 1986-1991</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chemeClr val="tx1"/>
                          </a:solidFill>
                          <a:effectLst/>
                          <a:latin typeface="+mj-lt"/>
                          <a:ea typeface="MS PGothic" panose="020B0600070205080204" pitchFamily="34" charset="-128"/>
                          <a:cs typeface="+mn-cs"/>
                        </a:rPr>
                        <a:t>Family: Spouse: David; 1 Child</a:t>
                      </a:r>
                      <a:endParaRPr kumimoji="0" lang="en-US" altLang="en-US" sz="1000" b="0" i="0" u="none" strike="noStrike" kern="1200" cap="none" normalizeH="0" baseline="0" dirty="0">
                        <a:ln>
                          <a:noFill/>
                        </a:ln>
                        <a:solidFill>
                          <a:schemeClr val="tx1"/>
                        </a:solidFill>
                        <a:effectLst/>
                        <a:latin typeface="+mj-lt"/>
                        <a:ea typeface="MS PGothic" panose="020B0600070205080204" pitchFamily="34" charset="-128"/>
                        <a:cs typeface="+mn-cs"/>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nvPr>
        </p:nvGraphicFramePr>
        <p:xfrm>
          <a:off x="6227210" y="3264378"/>
          <a:ext cx="2611990" cy="1219334"/>
        </p:xfrm>
        <a:graphic>
          <a:graphicData uri="http://schemas.openxmlformats.org/drawingml/2006/table">
            <a:tbl>
              <a:tblPr/>
              <a:tblGrid>
                <a:gridCol w="2132154">
                  <a:extLst>
                    <a:ext uri="{9D8B030D-6E8A-4147-A177-3AD203B41FA5}">
                      <a16:colId xmlns:a16="http://schemas.microsoft.com/office/drawing/2014/main" val="20000"/>
                    </a:ext>
                  </a:extLst>
                </a:gridCol>
                <a:gridCol w="479836">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284D81"/>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2018 General</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Kim Schrier (D)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53%</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Dino Rossi (R)</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47%</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0" name="Table 13" title="District Profile"/>
          <p:cNvGraphicFramePr>
            <a:graphicFrameLocks noGrp="1"/>
          </p:cNvGraphicFramePr>
          <p:nvPr>
            <p:extLst/>
          </p:nvPr>
        </p:nvGraphicFramePr>
        <p:xfrm>
          <a:off x="427497" y="3264377"/>
          <a:ext cx="2743200" cy="1218780"/>
        </p:xfrm>
        <a:graphic>
          <a:graphicData uri="http://schemas.openxmlformats.org/drawingml/2006/table">
            <a:tbl>
              <a:tblPr/>
              <a:tblGrid>
                <a:gridCol w="274320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mj-lt"/>
                          <a:ea typeface="MS PGothic" panose="020B0600070205080204" pitchFamily="34" charset="-128"/>
                        </a:rPr>
                        <a:t>District Profile</a:t>
                      </a:r>
                      <a:endParaRPr kumimoji="0" lang="en-US" altLang="en-US" sz="1000" b="0" i="0" u="none" strike="noStrike" cap="none" normalizeH="0" baseline="0" dirty="0">
                        <a:ln>
                          <a:noFill/>
                        </a:ln>
                        <a:solidFill>
                          <a:schemeClr val="bg1"/>
                        </a:solidFill>
                        <a:effectLst/>
                        <a:latin typeface="+mj-lt"/>
                        <a:ea typeface="MS PGothic" panose="020B0600070205080204" pitchFamily="34" charset="-128"/>
                      </a:endParaRP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State: Washington</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District: 8th</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East Seattle Suburbs: Auburn</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Cook PVI: EVEN</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0957354"/>
                  </a:ext>
                </a:extLst>
              </a:tr>
            </a:tbl>
          </a:graphicData>
        </a:graphic>
      </p:graphicFrame>
      <p:graphicFrame>
        <p:nvGraphicFramePr>
          <p:cNvPr id="11" name="Table 10" title="Contact"/>
          <p:cNvGraphicFramePr>
            <a:graphicFrameLocks noGrp="1"/>
          </p:cNvGraphicFramePr>
          <p:nvPr>
            <p:extLst/>
          </p:nvPr>
        </p:nvGraphicFramePr>
        <p:xfrm>
          <a:off x="427498" y="4624423"/>
          <a:ext cx="2743200" cy="1707286"/>
        </p:xfrm>
        <a:graphic>
          <a:graphicData uri="http://schemas.openxmlformats.org/drawingml/2006/table">
            <a:tbl>
              <a:tblPr/>
              <a:tblGrid>
                <a:gridCol w="2743200">
                  <a:extLst>
                    <a:ext uri="{9D8B030D-6E8A-4147-A177-3AD203B41FA5}">
                      <a16:colId xmlns:a16="http://schemas.microsoft.com/office/drawing/2014/main" val="20002"/>
                    </a:ext>
                  </a:extLst>
                </a:gridCol>
              </a:tblGrid>
              <a:tr h="0">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Official Contact Info</a:t>
                      </a:r>
                    </a:p>
                  </a:txBody>
                  <a:tcPr marL="91432" marR="91432" marT="45749" marB="45749"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Capitol Hill Office Building: Longworth</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Room Number: 1123</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3240426283"/>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Phone Number: (202) 225-7761</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860728395"/>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Facebook: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009905484"/>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Instagram: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Twitter: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3" name="Table 13" title="Committees"/>
          <p:cNvGraphicFramePr>
            <a:graphicFrameLocks noGrp="1"/>
          </p:cNvGraphicFramePr>
          <p:nvPr>
            <p:extLst/>
          </p:nvPr>
        </p:nvGraphicFramePr>
        <p:xfrm>
          <a:off x="6252310" y="4624423"/>
          <a:ext cx="2586890" cy="487512"/>
        </p:xfrm>
        <a:graphic>
          <a:graphicData uri="http://schemas.openxmlformats.org/drawingml/2006/table">
            <a:tbl>
              <a:tblPr/>
              <a:tblGrid>
                <a:gridCol w="258689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Committees</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TBD</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68" y="1051560"/>
            <a:ext cx="1169755" cy="1435608"/>
          </a:xfrm>
          <a:prstGeom prst="rect">
            <a:avLst/>
          </a:prstGeom>
        </p:spPr>
      </p:pic>
    </p:spTree>
    <p:extLst>
      <p:ext uri="{BB962C8B-B14F-4D97-AF65-F5344CB8AC3E}">
        <p14:creationId xmlns:p14="http://schemas.microsoft.com/office/powerpoint/2010/main" val="69904361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SlideTitle"/>
          <p:cNvSpPr>
            <a:spLocks noGrp="1"/>
          </p:cNvSpPr>
          <p:nvPr>
            <p:ph type="title"/>
          </p:nvPr>
        </p:nvSpPr>
        <p:spPr>
          <a:xfrm>
            <a:off x="401620" y="637194"/>
            <a:ext cx="8412480" cy="640080"/>
          </a:xfrm>
        </p:spPr>
        <p:txBody>
          <a:bodyPr/>
          <a:lstStyle/>
          <a:p>
            <a:r>
              <a:rPr lang="en-US" altLang="en-US">
                <a:latin typeface="+mj-lt"/>
                <a:ea typeface="ＭＳ Ｐゴシック" charset="-128"/>
                <a:cs typeface="MS PGothic" charset="-128"/>
              </a:rPr>
              <a:t>Rep. Carol Miller (R-WV-3)</a:t>
            </a:r>
            <a:endParaRPr lang="en-US" dirty="0">
              <a:latin typeface="+mj-lt"/>
            </a:endParaRPr>
          </a:p>
        </p:txBody>
      </p:sp>
      <p:sp>
        <p:nvSpPr>
          <p:cNvPr id="122" name="Text Placeholder 18" title="SlideDate"/>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a:latin typeface="Georgia"/>
                <a:cs typeface="Georgia"/>
              </a:rPr>
              <a:t>Slide updated: January 04, 2019</a:t>
            </a:r>
            <a:endParaRPr lang="en-US" sz="700" dirty="0">
              <a:latin typeface="Georgia"/>
              <a:cs typeface="Georgia"/>
            </a:endParaRPr>
          </a:p>
        </p:txBody>
      </p:sp>
      <p:graphicFrame>
        <p:nvGraphicFramePr>
          <p:cNvPr id="7" name="Table 6" descr="BackgroundText" title="BackgroundText"/>
          <p:cNvGraphicFramePr>
            <a:graphicFrameLocks noGrp="1"/>
          </p:cNvGraphicFramePr>
          <p:nvPr>
            <p:extLst/>
          </p:nvPr>
        </p:nvGraphicFramePr>
        <p:xfrm>
          <a:off x="1656272" y="1047297"/>
          <a:ext cx="7182928" cy="2254114"/>
        </p:xfrm>
        <a:graphic>
          <a:graphicData uri="http://schemas.openxmlformats.org/drawingml/2006/table">
            <a:tbl>
              <a:tblPr/>
              <a:tblGrid>
                <a:gridCol w="7182928">
                  <a:extLst>
                    <a:ext uri="{9D8B030D-6E8A-4147-A177-3AD203B41FA5}">
                      <a16:colId xmlns:a16="http://schemas.microsoft.com/office/drawing/2014/main" val="20000"/>
                    </a:ext>
                  </a:extLst>
                </a:gridCol>
              </a:tblGrid>
              <a:tr h="16902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Background</a:t>
                      </a:r>
                      <a:endParaRPr kumimoji="0" lang="en-US" altLang="en-US" sz="1200" b="0" i="0" u="none" strike="noStrike" cap="none" normalizeH="0" baseline="0" dirty="0">
                        <a:ln>
                          <a:noFill/>
                        </a:ln>
                        <a:solidFill>
                          <a:schemeClr val="bg1"/>
                        </a:solidFill>
                        <a:effectLst/>
                        <a:latin typeface="+mj-lt"/>
                        <a:ea typeface="MS PGothic" panose="020B0600070205080204" pitchFamily="34" charset="-128"/>
                      </a:endParaRPr>
                    </a:p>
                  </a:txBody>
                  <a:tcPr marL="91430" marR="91430" marT="45760" marB="45760" anchor="ctr" horzOverflow="overflow">
                    <a:lnL>
                      <a:noFill/>
                    </a:lnL>
                    <a:lnR>
                      <a:noFill/>
                    </a:lnR>
                    <a:lnT>
                      <a:noFill/>
                    </a:lnT>
                    <a:lnB>
                      <a:noFill/>
                    </a:lnB>
                    <a:lnTlToBr>
                      <a:noFill/>
                    </a:lnTlToBr>
                    <a:lnBlToTr>
                      <a:noFill/>
                    </a:lnBlToTr>
                    <a:solidFill>
                      <a:srgbClr val="A02C1C"/>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a:ln>
                            <a:noFill/>
                          </a:ln>
                          <a:solidFill>
                            <a:schemeClr val="tx1"/>
                          </a:solidFill>
                          <a:effectLst/>
                          <a:latin typeface="+mj-lt"/>
                          <a:ea typeface="MS PGothic" pitchFamily="34" charset="-128"/>
                          <a:cs typeface="MS PGothic" pitchFamily="34" charset="-128"/>
                        </a:rPr>
                        <a:t>Miller was born in Columbus, Ohio in 1950, and she graduated from Columbia College in South Carolina with a degree in history and political science. Beginning in 1985, she worked as a self-employed real estate manager, and she has owned the Swann Ridge Bison Farm since 1994. In 2004, Miller ran for the West Virginia House of Delegates (District 15) and placed in the four-way, three-selectee Republican primary, but she lost the general election to the race’s incumbents. In 2006, she ran for the position again, this time successfully unseating the incumbent Democrat Margarette Leach. She held the position before being redistricted to District 16 in 2012. In 2018, she served as the majority whip in the House of Delegates. Miller has emphasized President Trump's endorsement, and avidly supports the President. She has called herself an America-first conservative. She has advocated for making English America’s national language and supports Trump’s proposal to build a wall on the southern border.</a:t>
                      </a:r>
                      <a:endParaRPr kumimoji="0" lang="en-US" sz="1000" b="0" i="0" u="none" strike="noStrike" kern="1200" cap="none" normalizeH="0" baseline="0" dirty="0">
                        <a:ln>
                          <a:noFill/>
                        </a:ln>
                        <a:solidFill>
                          <a:schemeClr val="tx1"/>
                        </a:solidFill>
                        <a:effectLst/>
                        <a:latin typeface="+mj-lt"/>
                        <a:ea typeface="MS PGothic" pitchFamily="34" charset="-128"/>
                        <a:cs typeface="MS PGothic" pitchFamily="34" charset="-128"/>
                      </a:endParaRP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nvPr>
        </p:nvGraphicFramePr>
        <p:xfrm>
          <a:off x="3303312" y="3264377"/>
          <a:ext cx="2816381" cy="1614936"/>
        </p:xfrm>
        <a:graphic>
          <a:graphicData uri="http://schemas.openxmlformats.org/drawingml/2006/table">
            <a:tbl>
              <a:tblPr/>
              <a:tblGrid>
                <a:gridCol w="2816381">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First Elected: 11/6/2018</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Party: Republican</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Birth date: 11/4/1950</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Education: BS, Political Science/History, Columbia College, 1972</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chemeClr val="tx1"/>
                          </a:solidFill>
                          <a:effectLst/>
                          <a:latin typeface="+mj-lt"/>
                          <a:ea typeface="MS PGothic" panose="020B0600070205080204" pitchFamily="34" charset="-128"/>
                          <a:cs typeface="+mn-cs"/>
                        </a:rPr>
                        <a:t>Family: Spouse: Matt; 2 Children: Chris, Sam</a:t>
                      </a:r>
                      <a:endParaRPr kumimoji="0" lang="en-US" altLang="en-US" sz="1000" b="0" i="0" u="none" strike="noStrike" kern="1200" cap="none" normalizeH="0" baseline="0" dirty="0">
                        <a:ln>
                          <a:noFill/>
                        </a:ln>
                        <a:solidFill>
                          <a:schemeClr val="tx1"/>
                        </a:solidFill>
                        <a:effectLst/>
                        <a:latin typeface="+mj-lt"/>
                        <a:ea typeface="MS PGothic" panose="020B0600070205080204" pitchFamily="34" charset="-128"/>
                        <a:cs typeface="+mn-cs"/>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nvPr>
        </p:nvGraphicFramePr>
        <p:xfrm>
          <a:off x="6227210" y="3264378"/>
          <a:ext cx="2611990" cy="1219334"/>
        </p:xfrm>
        <a:graphic>
          <a:graphicData uri="http://schemas.openxmlformats.org/drawingml/2006/table">
            <a:tbl>
              <a:tblPr/>
              <a:tblGrid>
                <a:gridCol w="2132154">
                  <a:extLst>
                    <a:ext uri="{9D8B030D-6E8A-4147-A177-3AD203B41FA5}">
                      <a16:colId xmlns:a16="http://schemas.microsoft.com/office/drawing/2014/main" val="20000"/>
                    </a:ext>
                  </a:extLst>
                </a:gridCol>
                <a:gridCol w="479836">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A02C1C"/>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2018 General</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Carol Miller (R)</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56%</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Richard Ojeda (D)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44%</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0" name="Table 13" title="District Profile"/>
          <p:cNvGraphicFramePr>
            <a:graphicFrameLocks noGrp="1"/>
          </p:cNvGraphicFramePr>
          <p:nvPr>
            <p:extLst/>
          </p:nvPr>
        </p:nvGraphicFramePr>
        <p:xfrm>
          <a:off x="427497" y="3264377"/>
          <a:ext cx="2743200" cy="1218780"/>
        </p:xfrm>
        <a:graphic>
          <a:graphicData uri="http://schemas.openxmlformats.org/drawingml/2006/table">
            <a:tbl>
              <a:tblPr/>
              <a:tblGrid>
                <a:gridCol w="274320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mj-lt"/>
                          <a:ea typeface="MS PGothic" panose="020B0600070205080204" pitchFamily="34" charset="-128"/>
                        </a:rPr>
                        <a:t>District Profile</a:t>
                      </a:r>
                      <a:endParaRPr kumimoji="0" lang="en-US" altLang="en-US" sz="1000" b="0" i="0" u="none" strike="noStrike" cap="none" normalizeH="0" baseline="0" dirty="0">
                        <a:ln>
                          <a:noFill/>
                        </a:ln>
                        <a:solidFill>
                          <a:schemeClr val="bg1"/>
                        </a:solidFill>
                        <a:effectLst/>
                        <a:latin typeface="+mj-lt"/>
                        <a:ea typeface="MS PGothic" panose="020B0600070205080204" pitchFamily="34" charset="-128"/>
                      </a:endParaRP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State: West Virginia</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District: 3rd</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Southern: Huntington</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Cook PVI: R+23</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0957354"/>
                  </a:ext>
                </a:extLst>
              </a:tr>
            </a:tbl>
          </a:graphicData>
        </a:graphic>
      </p:graphicFrame>
      <p:graphicFrame>
        <p:nvGraphicFramePr>
          <p:cNvPr id="11" name="Table 10" title="Contact"/>
          <p:cNvGraphicFramePr>
            <a:graphicFrameLocks noGrp="1"/>
          </p:cNvGraphicFramePr>
          <p:nvPr>
            <p:extLst/>
          </p:nvPr>
        </p:nvGraphicFramePr>
        <p:xfrm>
          <a:off x="427498" y="4624423"/>
          <a:ext cx="2743200" cy="1707286"/>
        </p:xfrm>
        <a:graphic>
          <a:graphicData uri="http://schemas.openxmlformats.org/drawingml/2006/table">
            <a:tbl>
              <a:tblPr/>
              <a:tblGrid>
                <a:gridCol w="2743200">
                  <a:extLst>
                    <a:ext uri="{9D8B030D-6E8A-4147-A177-3AD203B41FA5}">
                      <a16:colId xmlns:a16="http://schemas.microsoft.com/office/drawing/2014/main" val="20002"/>
                    </a:ext>
                  </a:extLst>
                </a:gridCol>
              </a:tblGrid>
              <a:tr h="0">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Official Contact Info</a:t>
                      </a:r>
                    </a:p>
                  </a:txBody>
                  <a:tcPr marL="91432" marR="91432" marT="45749" marB="45749"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Capitol Hill Office Building: Longworth</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Room Number: 1605</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3240426283"/>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Phone Number: (202) 225-3452</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860728395"/>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Facebook: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009905484"/>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Instagram: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Twitter: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3" name="Table 13" title="Committees"/>
          <p:cNvGraphicFramePr>
            <a:graphicFrameLocks noGrp="1"/>
          </p:cNvGraphicFramePr>
          <p:nvPr>
            <p:extLst/>
          </p:nvPr>
        </p:nvGraphicFramePr>
        <p:xfrm>
          <a:off x="6252310" y="4624423"/>
          <a:ext cx="2586890" cy="487512"/>
        </p:xfrm>
        <a:graphic>
          <a:graphicData uri="http://schemas.openxmlformats.org/drawingml/2006/table">
            <a:tbl>
              <a:tblPr/>
              <a:tblGrid>
                <a:gridCol w="258689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Committees</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TBD</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68" y="1051560"/>
            <a:ext cx="1169755" cy="1435608"/>
          </a:xfrm>
          <a:prstGeom prst="rect">
            <a:avLst/>
          </a:prstGeom>
        </p:spPr>
      </p:pic>
    </p:spTree>
    <p:extLst>
      <p:ext uri="{BB962C8B-B14F-4D97-AF65-F5344CB8AC3E}">
        <p14:creationId xmlns:p14="http://schemas.microsoft.com/office/powerpoint/2010/main" val="28935511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SlideTitle"/>
          <p:cNvSpPr>
            <a:spLocks noGrp="1"/>
          </p:cNvSpPr>
          <p:nvPr>
            <p:ph type="title"/>
          </p:nvPr>
        </p:nvSpPr>
        <p:spPr>
          <a:xfrm>
            <a:off x="401620" y="637194"/>
            <a:ext cx="8412480" cy="640080"/>
          </a:xfrm>
        </p:spPr>
        <p:txBody>
          <a:bodyPr/>
          <a:lstStyle/>
          <a:p>
            <a:r>
              <a:rPr lang="en-US" altLang="en-US">
                <a:latin typeface="+mj-lt"/>
                <a:ea typeface="ＭＳ Ｐゴシック" charset="-128"/>
                <a:cs typeface="MS PGothic" charset="-128"/>
              </a:rPr>
              <a:t>Rep. Bryan Steil (R-WI-1)</a:t>
            </a:r>
            <a:endParaRPr lang="en-US" dirty="0">
              <a:latin typeface="+mj-lt"/>
            </a:endParaRPr>
          </a:p>
        </p:txBody>
      </p:sp>
      <p:sp>
        <p:nvSpPr>
          <p:cNvPr id="122" name="Text Placeholder 18" title="SlideDate"/>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a:latin typeface="Georgia"/>
                <a:cs typeface="Georgia"/>
              </a:rPr>
              <a:t>Slide updated: January 04, 2019</a:t>
            </a:r>
            <a:endParaRPr lang="en-US" sz="700" dirty="0">
              <a:latin typeface="Georgia"/>
              <a:cs typeface="Georgia"/>
            </a:endParaRPr>
          </a:p>
        </p:txBody>
      </p:sp>
      <p:graphicFrame>
        <p:nvGraphicFramePr>
          <p:cNvPr id="7" name="Table 6" descr="BackgroundText" title="BackgroundText"/>
          <p:cNvGraphicFramePr>
            <a:graphicFrameLocks noGrp="1"/>
          </p:cNvGraphicFramePr>
          <p:nvPr>
            <p:extLst/>
          </p:nvPr>
        </p:nvGraphicFramePr>
        <p:xfrm>
          <a:off x="1656272" y="1047297"/>
          <a:ext cx="7182928" cy="2254114"/>
        </p:xfrm>
        <a:graphic>
          <a:graphicData uri="http://schemas.openxmlformats.org/drawingml/2006/table">
            <a:tbl>
              <a:tblPr/>
              <a:tblGrid>
                <a:gridCol w="7182928">
                  <a:extLst>
                    <a:ext uri="{9D8B030D-6E8A-4147-A177-3AD203B41FA5}">
                      <a16:colId xmlns:a16="http://schemas.microsoft.com/office/drawing/2014/main" val="20000"/>
                    </a:ext>
                  </a:extLst>
                </a:gridCol>
              </a:tblGrid>
              <a:tr h="16902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Background</a:t>
                      </a:r>
                      <a:endParaRPr kumimoji="0" lang="en-US" altLang="en-US" sz="1200" b="0" i="0" u="none" strike="noStrike" cap="none" normalizeH="0" baseline="0" dirty="0">
                        <a:ln>
                          <a:noFill/>
                        </a:ln>
                        <a:solidFill>
                          <a:schemeClr val="bg1"/>
                        </a:solidFill>
                        <a:effectLst/>
                        <a:latin typeface="+mj-lt"/>
                        <a:ea typeface="MS PGothic" panose="020B0600070205080204" pitchFamily="34" charset="-128"/>
                      </a:endParaRPr>
                    </a:p>
                  </a:txBody>
                  <a:tcPr marL="91430" marR="91430" marT="45760" marB="45760" anchor="ctr" horzOverflow="overflow">
                    <a:lnL>
                      <a:noFill/>
                    </a:lnL>
                    <a:lnR>
                      <a:noFill/>
                    </a:lnR>
                    <a:lnT>
                      <a:noFill/>
                    </a:lnT>
                    <a:lnB>
                      <a:noFill/>
                    </a:lnB>
                    <a:lnTlToBr>
                      <a:noFill/>
                    </a:lnTlToBr>
                    <a:lnBlToTr>
                      <a:noFill/>
                    </a:lnBlToTr>
                    <a:solidFill>
                      <a:srgbClr val="A02C1C"/>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a:ln>
                            <a:noFill/>
                          </a:ln>
                          <a:solidFill>
                            <a:schemeClr val="tx1"/>
                          </a:solidFill>
                          <a:effectLst/>
                          <a:latin typeface="+mj-lt"/>
                          <a:ea typeface="MS PGothic" pitchFamily="34" charset="-128"/>
                          <a:cs typeface="MS PGothic" pitchFamily="34" charset="-128"/>
                        </a:rPr>
                        <a:t>Steil was born and raised in Janesville, Wisconsin. He worked as a legislative assistant to Rep. Paul Ryan and as an attorney at McDermott Will &amp; Emery. He then shifted to working with manufacturing firms in southeastern Wisconsin. In 2016, Steil was appointed to serve on the University of Wisconsin Board of Regents. While campaigning in 2018 elections, Steil promoted an end to federal mandates for education and giving states and local communities more control in setting the agenda for high schools, technical schools and universities. Steil is also a proponent of shifting health care decisions from the government to doctors, while ensuring coverage for pre-existing conditions.</a:t>
                      </a:r>
                      <a:endParaRPr kumimoji="0" lang="en-US" sz="1000" b="0" i="0" u="none" strike="noStrike" kern="1200" cap="none" normalizeH="0" baseline="0" dirty="0">
                        <a:ln>
                          <a:noFill/>
                        </a:ln>
                        <a:solidFill>
                          <a:schemeClr val="tx1"/>
                        </a:solidFill>
                        <a:effectLst/>
                        <a:latin typeface="+mj-lt"/>
                        <a:ea typeface="MS PGothic" pitchFamily="34" charset="-128"/>
                        <a:cs typeface="MS PGothic" pitchFamily="34" charset="-128"/>
                      </a:endParaRP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nvPr>
        </p:nvGraphicFramePr>
        <p:xfrm>
          <a:off x="3303312" y="3264377"/>
          <a:ext cx="2816381" cy="1614936"/>
        </p:xfrm>
        <a:graphic>
          <a:graphicData uri="http://schemas.openxmlformats.org/drawingml/2006/table">
            <a:tbl>
              <a:tblPr/>
              <a:tblGrid>
                <a:gridCol w="2816381">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First Elected: 11/6/2018</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Party: Republican</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Birth date: 3/20/1981</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Education: BS, Georgetown University; JD, University of Wisconsin</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chemeClr val="tx1"/>
                          </a:solidFill>
                          <a:effectLst/>
                          <a:latin typeface="+mj-lt"/>
                          <a:ea typeface="MS PGothic" panose="020B0600070205080204" pitchFamily="34" charset="-128"/>
                          <a:cs typeface="+mn-cs"/>
                        </a:rPr>
                        <a:t>Family: Unknown</a:t>
                      </a:r>
                      <a:endParaRPr kumimoji="0" lang="en-US" altLang="en-US" sz="1000" b="0" i="0" u="none" strike="noStrike" kern="1200" cap="none" normalizeH="0" baseline="0" dirty="0">
                        <a:ln>
                          <a:noFill/>
                        </a:ln>
                        <a:solidFill>
                          <a:schemeClr val="tx1"/>
                        </a:solidFill>
                        <a:effectLst/>
                        <a:latin typeface="+mj-lt"/>
                        <a:ea typeface="MS PGothic" panose="020B0600070205080204" pitchFamily="34" charset="-128"/>
                        <a:cs typeface="+mn-cs"/>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nvPr>
        </p:nvGraphicFramePr>
        <p:xfrm>
          <a:off x="6227210" y="3264378"/>
          <a:ext cx="2611990" cy="1219334"/>
        </p:xfrm>
        <a:graphic>
          <a:graphicData uri="http://schemas.openxmlformats.org/drawingml/2006/table">
            <a:tbl>
              <a:tblPr/>
              <a:tblGrid>
                <a:gridCol w="2132154">
                  <a:extLst>
                    <a:ext uri="{9D8B030D-6E8A-4147-A177-3AD203B41FA5}">
                      <a16:colId xmlns:a16="http://schemas.microsoft.com/office/drawing/2014/main" val="20000"/>
                    </a:ext>
                  </a:extLst>
                </a:gridCol>
                <a:gridCol w="479836">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A02C1C"/>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2018 General</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Bryan Steil (R)</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55%</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Randy Bryce (D)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42%</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0" name="Table 13" title="District Profile"/>
          <p:cNvGraphicFramePr>
            <a:graphicFrameLocks noGrp="1"/>
          </p:cNvGraphicFramePr>
          <p:nvPr>
            <p:extLst/>
          </p:nvPr>
        </p:nvGraphicFramePr>
        <p:xfrm>
          <a:off x="427497" y="3264377"/>
          <a:ext cx="2743200" cy="1218780"/>
        </p:xfrm>
        <a:graphic>
          <a:graphicData uri="http://schemas.openxmlformats.org/drawingml/2006/table">
            <a:tbl>
              <a:tblPr/>
              <a:tblGrid>
                <a:gridCol w="274320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mj-lt"/>
                          <a:ea typeface="MS PGothic" panose="020B0600070205080204" pitchFamily="34" charset="-128"/>
                        </a:rPr>
                        <a:t>District Profile</a:t>
                      </a:r>
                      <a:endParaRPr kumimoji="0" lang="en-US" altLang="en-US" sz="1000" b="0" i="0" u="none" strike="noStrike" cap="none" normalizeH="0" baseline="0" dirty="0">
                        <a:ln>
                          <a:noFill/>
                        </a:ln>
                        <a:solidFill>
                          <a:schemeClr val="bg1"/>
                        </a:solidFill>
                        <a:effectLst/>
                        <a:latin typeface="+mj-lt"/>
                        <a:ea typeface="MS PGothic" panose="020B0600070205080204" pitchFamily="34" charset="-128"/>
                      </a:endParaRP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State: Wisconsin</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District: 1st</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Southeast: Janesville, Kenosha</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Cook PVI: R+5</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0957354"/>
                  </a:ext>
                </a:extLst>
              </a:tr>
            </a:tbl>
          </a:graphicData>
        </a:graphic>
      </p:graphicFrame>
      <p:graphicFrame>
        <p:nvGraphicFramePr>
          <p:cNvPr id="11" name="Table 10" title="Contact"/>
          <p:cNvGraphicFramePr>
            <a:graphicFrameLocks noGrp="1"/>
          </p:cNvGraphicFramePr>
          <p:nvPr>
            <p:extLst/>
          </p:nvPr>
        </p:nvGraphicFramePr>
        <p:xfrm>
          <a:off x="427498" y="4624423"/>
          <a:ext cx="2743200" cy="1707286"/>
        </p:xfrm>
        <a:graphic>
          <a:graphicData uri="http://schemas.openxmlformats.org/drawingml/2006/table">
            <a:tbl>
              <a:tblPr/>
              <a:tblGrid>
                <a:gridCol w="2743200">
                  <a:extLst>
                    <a:ext uri="{9D8B030D-6E8A-4147-A177-3AD203B41FA5}">
                      <a16:colId xmlns:a16="http://schemas.microsoft.com/office/drawing/2014/main" val="20002"/>
                    </a:ext>
                  </a:extLst>
                </a:gridCol>
              </a:tblGrid>
              <a:tr h="0">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Official Contact Info</a:t>
                      </a:r>
                    </a:p>
                  </a:txBody>
                  <a:tcPr marL="91432" marR="91432" marT="45749" marB="45749"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Capitol Hill Office Building: Longworth</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Room Number: 1408</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3240426283"/>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Phone Number: (202) 225-3031</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860728395"/>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Facebook: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009905484"/>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Instagram: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Twitter: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3" name="Table 13" title="Committees"/>
          <p:cNvGraphicFramePr>
            <a:graphicFrameLocks noGrp="1"/>
          </p:cNvGraphicFramePr>
          <p:nvPr>
            <p:extLst/>
          </p:nvPr>
        </p:nvGraphicFramePr>
        <p:xfrm>
          <a:off x="6252310" y="4624423"/>
          <a:ext cx="2586890" cy="487512"/>
        </p:xfrm>
        <a:graphic>
          <a:graphicData uri="http://schemas.openxmlformats.org/drawingml/2006/table">
            <a:tbl>
              <a:tblPr/>
              <a:tblGrid>
                <a:gridCol w="258689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Committees</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TBD</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68" y="1051560"/>
            <a:ext cx="1169755" cy="1435608"/>
          </a:xfrm>
          <a:prstGeom prst="rect">
            <a:avLst/>
          </a:prstGeom>
        </p:spPr>
      </p:pic>
    </p:spTree>
    <p:extLst>
      <p:ext uri="{BB962C8B-B14F-4D97-AF65-F5344CB8AC3E}">
        <p14:creationId xmlns:p14="http://schemas.microsoft.com/office/powerpoint/2010/main" val="1876970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SlideTitle"/>
          <p:cNvSpPr>
            <a:spLocks noGrp="1"/>
          </p:cNvSpPr>
          <p:nvPr>
            <p:ph type="title"/>
          </p:nvPr>
        </p:nvSpPr>
        <p:spPr>
          <a:xfrm>
            <a:off x="401620" y="637194"/>
            <a:ext cx="8412480" cy="640080"/>
          </a:xfrm>
        </p:spPr>
        <p:txBody>
          <a:bodyPr/>
          <a:lstStyle/>
          <a:p>
            <a:r>
              <a:rPr lang="en-US" altLang="en-US">
                <a:latin typeface="+mj-lt"/>
                <a:ea typeface="ＭＳ Ｐゴシック" charset="-128"/>
                <a:cs typeface="MS PGothic" charset="-128"/>
              </a:rPr>
              <a:t>Sen. Mitt Romney (R-UT)</a:t>
            </a:r>
            <a:endParaRPr lang="en-US" dirty="0">
              <a:latin typeface="+mj-lt"/>
            </a:endParaRPr>
          </a:p>
        </p:txBody>
      </p:sp>
      <p:sp>
        <p:nvSpPr>
          <p:cNvPr id="122" name="Text Placeholder 18" title="SlideDate"/>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a:latin typeface="Georgia"/>
                <a:cs typeface="Georgia"/>
              </a:rPr>
              <a:t>Slide updated: January 15, 2019</a:t>
            </a:r>
            <a:endParaRPr lang="en-US" sz="700" dirty="0">
              <a:latin typeface="Georgia"/>
              <a:cs typeface="Georgia"/>
            </a:endParaRPr>
          </a:p>
        </p:txBody>
      </p:sp>
      <p:graphicFrame>
        <p:nvGraphicFramePr>
          <p:cNvPr id="7" name="Table 6" descr="BackgroundText" title="BackgroundText"/>
          <p:cNvGraphicFramePr>
            <a:graphicFrameLocks noGrp="1"/>
          </p:cNvGraphicFramePr>
          <p:nvPr>
            <p:extLst/>
          </p:nvPr>
        </p:nvGraphicFramePr>
        <p:xfrm>
          <a:off x="1656272" y="1047297"/>
          <a:ext cx="7182928" cy="2254114"/>
        </p:xfrm>
        <a:graphic>
          <a:graphicData uri="http://schemas.openxmlformats.org/drawingml/2006/table">
            <a:tbl>
              <a:tblPr/>
              <a:tblGrid>
                <a:gridCol w="7182928">
                  <a:extLst>
                    <a:ext uri="{9D8B030D-6E8A-4147-A177-3AD203B41FA5}">
                      <a16:colId xmlns:a16="http://schemas.microsoft.com/office/drawing/2014/main" val="20000"/>
                    </a:ext>
                  </a:extLst>
                </a:gridCol>
              </a:tblGrid>
              <a:tr h="16902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Background</a:t>
                      </a:r>
                      <a:endParaRPr kumimoji="0" lang="en-US" altLang="en-US" sz="1200" b="0" i="0" u="none" strike="noStrike" cap="none" normalizeH="0" baseline="0" dirty="0">
                        <a:ln>
                          <a:noFill/>
                        </a:ln>
                        <a:solidFill>
                          <a:schemeClr val="bg1"/>
                        </a:solidFill>
                        <a:effectLst/>
                        <a:latin typeface="+mj-lt"/>
                        <a:ea typeface="MS PGothic" panose="020B0600070205080204" pitchFamily="34" charset="-128"/>
                      </a:endParaRPr>
                    </a:p>
                  </a:txBody>
                  <a:tcPr marL="91430" marR="91430" marT="45760" marB="45760" anchor="ctr" horzOverflow="overflow">
                    <a:lnL>
                      <a:noFill/>
                    </a:lnL>
                    <a:lnR>
                      <a:noFill/>
                    </a:lnR>
                    <a:lnT>
                      <a:noFill/>
                    </a:lnT>
                    <a:lnB>
                      <a:noFill/>
                    </a:lnB>
                    <a:lnTlToBr>
                      <a:noFill/>
                    </a:lnTlToBr>
                    <a:lnBlToTr>
                      <a:noFill/>
                    </a:lnBlToTr>
                    <a:solidFill>
                      <a:srgbClr val="A02C1C"/>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a:ln>
                            <a:noFill/>
                          </a:ln>
                          <a:solidFill>
                            <a:schemeClr val="tx1"/>
                          </a:solidFill>
                          <a:effectLst/>
                          <a:latin typeface="+mj-lt"/>
                          <a:ea typeface="MS PGothic" pitchFamily="34" charset="-128"/>
                          <a:cs typeface="MS PGothic" pitchFamily="34" charset="-128"/>
                        </a:rPr>
                        <a:t>Romney was born and raised in Bloomfield Hills, Michigan. After graduating from a joint JD-MBA program at Harvard, Romney worked as a consultant at Bain &amp; Company; he eventually served as CEO. In 1994, Romney ran for US Senate in Massachusetts. After losing to Ted Kennedy, he resumed work at Bain and became CEO of the Salt Lake Organizing Committee for the 2002 Winter Olympics. After successfully helping organize the Winter Olympics, he again ran for office, this time running successfully for governor. As governor, Romney helped develop and sign into law Massachusetts health care reform legislation that established near-universal health care access by providing subsidies and enforcing individual mandates. In 2006, he campaigned for the Republican nomination in the 2008 US presidential election but lost to John McCain. In 2012, he was successfully nominated to be the Republican Party's presidential candidate, but lost to Barack Obama in the general election.</a:t>
                      </a:r>
                      <a:endParaRPr kumimoji="0" lang="en-US" sz="1000" b="0" i="0" u="none" strike="noStrike" kern="1200" cap="none" normalizeH="0" baseline="0" dirty="0">
                        <a:ln>
                          <a:noFill/>
                        </a:ln>
                        <a:solidFill>
                          <a:schemeClr val="tx1"/>
                        </a:solidFill>
                        <a:effectLst/>
                        <a:latin typeface="+mj-lt"/>
                        <a:ea typeface="MS PGothic" pitchFamily="34" charset="-128"/>
                        <a:cs typeface="MS PGothic" pitchFamily="34" charset="-128"/>
                      </a:endParaRP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nvPr>
        </p:nvGraphicFramePr>
        <p:xfrm>
          <a:off x="3303312" y="3264377"/>
          <a:ext cx="2816381" cy="1919736"/>
        </p:xfrm>
        <a:graphic>
          <a:graphicData uri="http://schemas.openxmlformats.org/drawingml/2006/table">
            <a:tbl>
              <a:tblPr/>
              <a:tblGrid>
                <a:gridCol w="2816381">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First Elected: 11/6/2018</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Party: Republican</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Birth date: 3/12/1947</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Education: JD, Harvard Law School, 1975; MBA, Harvard Business School, 1975; BA, Brigham Young University, 1971</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chemeClr val="tx1"/>
                          </a:solidFill>
                          <a:effectLst/>
                          <a:latin typeface="+mj-lt"/>
                          <a:ea typeface="MS PGothic" panose="020B0600070205080204" pitchFamily="34" charset="-128"/>
                          <a:cs typeface="+mn-cs"/>
                        </a:rPr>
                        <a:t>Family: Spouse: Ann; 5 Children: Tagg, Matt, Josh, Ben, Craig</a:t>
                      </a:r>
                      <a:endParaRPr kumimoji="0" lang="en-US" altLang="en-US" sz="1000" b="0" i="0" u="none" strike="noStrike" kern="1200" cap="none" normalizeH="0" baseline="0" dirty="0">
                        <a:ln>
                          <a:noFill/>
                        </a:ln>
                        <a:solidFill>
                          <a:schemeClr val="tx1"/>
                        </a:solidFill>
                        <a:effectLst/>
                        <a:latin typeface="+mj-lt"/>
                        <a:ea typeface="MS PGothic" panose="020B0600070205080204" pitchFamily="34" charset="-128"/>
                        <a:cs typeface="+mn-cs"/>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nvPr>
        </p:nvGraphicFramePr>
        <p:xfrm>
          <a:off x="6227210" y="3264378"/>
          <a:ext cx="2611990" cy="1219334"/>
        </p:xfrm>
        <a:graphic>
          <a:graphicData uri="http://schemas.openxmlformats.org/drawingml/2006/table">
            <a:tbl>
              <a:tblPr/>
              <a:tblGrid>
                <a:gridCol w="2132154">
                  <a:extLst>
                    <a:ext uri="{9D8B030D-6E8A-4147-A177-3AD203B41FA5}">
                      <a16:colId xmlns:a16="http://schemas.microsoft.com/office/drawing/2014/main" val="20000"/>
                    </a:ext>
                  </a:extLst>
                </a:gridCol>
                <a:gridCol w="479836">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A02C1C"/>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2018 General</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Mitt Romney (R)</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63%</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Jenny Wilson (D)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31%</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0" name="Table 13" title="District Profile"/>
          <p:cNvGraphicFramePr>
            <a:graphicFrameLocks noGrp="1"/>
          </p:cNvGraphicFramePr>
          <p:nvPr>
            <p:extLst/>
          </p:nvPr>
        </p:nvGraphicFramePr>
        <p:xfrm>
          <a:off x="427497" y="3264377"/>
          <a:ext cx="2743200" cy="1218780"/>
        </p:xfrm>
        <a:graphic>
          <a:graphicData uri="http://schemas.openxmlformats.org/drawingml/2006/table">
            <a:tbl>
              <a:tblPr/>
              <a:tblGrid>
                <a:gridCol w="274320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mj-lt"/>
                          <a:ea typeface="MS PGothic" panose="020B0600070205080204" pitchFamily="34" charset="-128"/>
                        </a:rPr>
                        <a:t>State Profile</a:t>
                      </a:r>
                      <a:endParaRPr kumimoji="0" lang="en-US" altLang="en-US" sz="1000" b="0" i="0" u="none" strike="noStrike" cap="none" normalizeH="0" baseline="0" dirty="0">
                        <a:ln>
                          <a:noFill/>
                        </a:ln>
                        <a:solidFill>
                          <a:schemeClr val="bg1"/>
                        </a:solidFill>
                        <a:effectLst/>
                        <a:latin typeface="+mj-lt"/>
                        <a:ea typeface="MS PGothic" panose="020B0600070205080204" pitchFamily="34" charset="-128"/>
                      </a:endParaRP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State: Utah</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Status: Junior Senator</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Serving with: Mike Lee (R)</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Cook PVI: R+20</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0957354"/>
                  </a:ext>
                </a:extLst>
              </a:tr>
            </a:tbl>
          </a:graphicData>
        </a:graphic>
      </p:graphicFrame>
      <p:graphicFrame>
        <p:nvGraphicFramePr>
          <p:cNvPr id="11" name="Table 10" title="Contact"/>
          <p:cNvGraphicFramePr>
            <a:graphicFrameLocks noGrp="1"/>
          </p:cNvGraphicFramePr>
          <p:nvPr>
            <p:extLst/>
          </p:nvPr>
        </p:nvGraphicFramePr>
        <p:xfrm>
          <a:off x="427498" y="4624423"/>
          <a:ext cx="2743200" cy="1707286"/>
        </p:xfrm>
        <a:graphic>
          <a:graphicData uri="http://schemas.openxmlformats.org/drawingml/2006/table">
            <a:tbl>
              <a:tblPr/>
              <a:tblGrid>
                <a:gridCol w="2743200">
                  <a:extLst>
                    <a:ext uri="{9D8B030D-6E8A-4147-A177-3AD203B41FA5}">
                      <a16:colId xmlns:a16="http://schemas.microsoft.com/office/drawing/2014/main" val="20002"/>
                    </a:ext>
                  </a:extLst>
                </a:gridCol>
              </a:tblGrid>
              <a:tr h="0">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Official Contact Info</a:t>
                      </a:r>
                    </a:p>
                  </a:txBody>
                  <a:tcPr marL="91432" marR="91432" marT="45749" marB="45749"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Capitol Hill Office Building: Russell </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Room Number: B33</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3240426283"/>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Phone Number: (202) 224-5251</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860728395"/>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Facebook: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009905484"/>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Instagram: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Twitter: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3" name="Table 13" title="Committees"/>
          <p:cNvGraphicFramePr>
            <a:graphicFrameLocks noGrp="1"/>
          </p:cNvGraphicFramePr>
          <p:nvPr>
            <p:extLst/>
          </p:nvPr>
        </p:nvGraphicFramePr>
        <p:xfrm>
          <a:off x="6252310" y="4624423"/>
          <a:ext cx="2586890" cy="1097112"/>
        </p:xfrm>
        <a:graphic>
          <a:graphicData uri="http://schemas.openxmlformats.org/drawingml/2006/table">
            <a:tbl>
              <a:tblPr/>
              <a:tblGrid>
                <a:gridCol w="258689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Committees</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Foreign Relations
Health, Education, Labor &amp; Pensions
Homeland Security and Governmental Affairs
Small Business and Entrepreneurship</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68" y="1051560"/>
            <a:ext cx="1169755" cy="1435608"/>
          </a:xfrm>
          <a:prstGeom prst="rect">
            <a:avLst/>
          </a:prstGeom>
        </p:spPr>
      </p:pic>
    </p:spTree>
    <p:extLst>
      <p:ext uri="{BB962C8B-B14F-4D97-AF65-F5344CB8AC3E}">
        <p14:creationId xmlns:p14="http://schemas.microsoft.com/office/powerpoint/2010/main" val="556897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mj-lt"/>
              </a:rPr>
              <a:t>Roadmap</a:t>
            </a:r>
          </a:p>
        </p:txBody>
      </p:sp>
      <p:cxnSp>
        <p:nvCxnSpPr>
          <p:cNvPr id="4" name="Straight Arrow Connector 3"/>
          <p:cNvCxnSpPr/>
          <p:nvPr/>
        </p:nvCxnSpPr>
        <p:spPr>
          <a:xfrm flipV="1">
            <a:off x="1033531" y="1963148"/>
            <a:ext cx="0" cy="564805"/>
          </a:xfrm>
          <a:prstGeom prst="straightConnector1">
            <a:avLst/>
          </a:prstGeom>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Oval 4"/>
          <p:cNvSpPr>
            <a:spLocks noChangeAspect="1"/>
          </p:cNvSpPr>
          <p:nvPr/>
        </p:nvSpPr>
        <p:spPr>
          <a:xfrm>
            <a:off x="941536" y="2403086"/>
            <a:ext cx="181122" cy="182880"/>
          </a:xfrm>
          <a:prstGeom prst="ellipse">
            <a:avLst/>
          </a:prstGeom>
          <a:solidFill>
            <a:schemeClr val="accent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Oval 8"/>
          <p:cNvSpPr>
            <a:spLocks noChangeAspect="1"/>
          </p:cNvSpPr>
          <p:nvPr/>
        </p:nvSpPr>
        <p:spPr>
          <a:xfrm>
            <a:off x="941536" y="1915795"/>
            <a:ext cx="181122" cy="182880"/>
          </a:xfrm>
          <a:prstGeom prst="ellipse">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Rectangle 9"/>
          <p:cNvSpPr>
            <a:spLocks noChangeArrowheads="1"/>
          </p:cNvSpPr>
          <p:nvPr/>
        </p:nvSpPr>
        <p:spPr bwMode="auto">
          <a:xfrm>
            <a:off x="1152401" y="1825257"/>
            <a:ext cx="3563574" cy="830997"/>
          </a:xfrm>
          <a:prstGeom prst="rect">
            <a:avLst/>
          </a:prstGeom>
          <a:solidFill>
            <a:schemeClr val="bg1"/>
          </a:solidFill>
          <a:ln>
            <a:noFill/>
          </a:ln>
          <a:extLst/>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None/>
              <a:defRPr/>
            </a:pPr>
            <a:r>
              <a:rPr lang="en-US" altLang="en-US" sz="1600" dirty="0">
                <a:latin typeface="+mj-lt"/>
                <a:cs typeface="Georgia"/>
              </a:rPr>
              <a:t>Senate</a:t>
            </a:r>
          </a:p>
          <a:p>
            <a:pPr>
              <a:lnSpc>
                <a:spcPct val="100000"/>
              </a:lnSpc>
              <a:spcBef>
                <a:spcPct val="0"/>
              </a:spcBef>
              <a:buNone/>
              <a:defRPr/>
            </a:pPr>
            <a:endParaRPr lang="en-US" altLang="en-US" sz="1600" dirty="0">
              <a:latin typeface="+mj-lt"/>
              <a:cs typeface="Georgia"/>
            </a:endParaRPr>
          </a:p>
          <a:p>
            <a:pPr>
              <a:lnSpc>
                <a:spcPct val="100000"/>
              </a:lnSpc>
              <a:spcBef>
                <a:spcPct val="0"/>
              </a:spcBef>
              <a:buNone/>
              <a:defRPr/>
            </a:pPr>
            <a:r>
              <a:rPr lang="en-US" altLang="en-US" sz="1600" dirty="0">
                <a:latin typeface="+mj-lt"/>
                <a:cs typeface="Georgia"/>
              </a:rPr>
              <a:t>House</a:t>
            </a:r>
          </a:p>
        </p:txBody>
      </p:sp>
    </p:spTree>
    <p:extLst>
      <p:ext uri="{BB962C8B-B14F-4D97-AF65-F5344CB8AC3E}">
        <p14:creationId xmlns:p14="http://schemas.microsoft.com/office/powerpoint/2010/main" val="4173940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SlideTitle"/>
          <p:cNvSpPr>
            <a:spLocks noGrp="1"/>
          </p:cNvSpPr>
          <p:nvPr>
            <p:ph type="title"/>
          </p:nvPr>
        </p:nvSpPr>
        <p:spPr>
          <a:xfrm>
            <a:off x="401620" y="637194"/>
            <a:ext cx="8412480" cy="640080"/>
          </a:xfrm>
        </p:spPr>
        <p:txBody>
          <a:bodyPr/>
          <a:lstStyle/>
          <a:p>
            <a:r>
              <a:rPr lang="en-US" altLang="en-US">
                <a:latin typeface="+mj-lt"/>
                <a:ea typeface="ＭＳ Ｐゴシック" charset="-128"/>
                <a:cs typeface="MS PGothic" charset="-128"/>
              </a:rPr>
              <a:t>Rep. Ann Kirkpatrick (D-AZ-2)</a:t>
            </a:r>
            <a:endParaRPr lang="en-US" dirty="0">
              <a:latin typeface="+mj-lt"/>
            </a:endParaRPr>
          </a:p>
        </p:txBody>
      </p:sp>
      <p:sp>
        <p:nvSpPr>
          <p:cNvPr id="122" name="Text Placeholder 18" title="SlideDate"/>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a:latin typeface="Georgia"/>
                <a:cs typeface="Georgia"/>
              </a:rPr>
              <a:t>Slide updated: January 04, 2019</a:t>
            </a:r>
            <a:endParaRPr lang="en-US" sz="700" dirty="0">
              <a:latin typeface="Georgia"/>
              <a:cs typeface="Georgia"/>
            </a:endParaRPr>
          </a:p>
        </p:txBody>
      </p:sp>
      <p:graphicFrame>
        <p:nvGraphicFramePr>
          <p:cNvPr id="7" name="Table 6" descr="BackgroundText" title="BackgroundText"/>
          <p:cNvGraphicFramePr>
            <a:graphicFrameLocks noGrp="1"/>
          </p:cNvGraphicFramePr>
          <p:nvPr>
            <p:extLst/>
          </p:nvPr>
        </p:nvGraphicFramePr>
        <p:xfrm>
          <a:off x="1656272" y="1047297"/>
          <a:ext cx="7182928" cy="2254114"/>
        </p:xfrm>
        <a:graphic>
          <a:graphicData uri="http://schemas.openxmlformats.org/drawingml/2006/table">
            <a:tbl>
              <a:tblPr/>
              <a:tblGrid>
                <a:gridCol w="7182928">
                  <a:extLst>
                    <a:ext uri="{9D8B030D-6E8A-4147-A177-3AD203B41FA5}">
                      <a16:colId xmlns:a16="http://schemas.microsoft.com/office/drawing/2014/main" val="20000"/>
                    </a:ext>
                  </a:extLst>
                </a:gridCol>
              </a:tblGrid>
              <a:tr h="16902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Background</a:t>
                      </a:r>
                      <a:endParaRPr kumimoji="0" lang="en-US" altLang="en-US" sz="1200" b="0" i="0" u="none" strike="noStrike" cap="none" normalizeH="0" baseline="0" dirty="0">
                        <a:ln>
                          <a:noFill/>
                        </a:ln>
                        <a:solidFill>
                          <a:schemeClr val="bg1"/>
                        </a:solidFill>
                        <a:effectLst/>
                        <a:latin typeface="+mj-lt"/>
                        <a:ea typeface="MS PGothic" panose="020B0600070205080204" pitchFamily="34" charset="-128"/>
                      </a:endParaRPr>
                    </a:p>
                  </a:txBody>
                  <a:tcPr marL="91430" marR="91430" marT="45760" marB="45760" anchor="ctr" horzOverflow="overflow">
                    <a:lnL>
                      <a:noFill/>
                    </a:lnL>
                    <a:lnR>
                      <a:noFill/>
                    </a:lnR>
                    <a:lnT>
                      <a:noFill/>
                    </a:lnT>
                    <a:lnB>
                      <a:noFill/>
                    </a:lnB>
                    <a:lnTlToBr>
                      <a:noFill/>
                    </a:lnTlToBr>
                    <a:lnBlToTr>
                      <a:noFill/>
                    </a:lnBlToTr>
                    <a:solidFill>
                      <a:srgbClr val="284D81"/>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a:ln>
                            <a:noFill/>
                          </a:ln>
                          <a:solidFill>
                            <a:schemeClr val="tx1"/>
                          </a:solidFill>
                          <a:effectLst/>
                          <a:latin typeface="+mj-lt"/>
                          <a:ea typeface="MS PGothic" pitchFamily="34" charset="-128"/>
                          <a:cs typeface="MS PGothic" pitchFamily="34" charset="-128"/>
                        </a:rPr>
                        <a:t>Kirkpatrick majored in Asian studies at the University of Arizona, where she also received her law degree. In 1980, Coconino County elected Kirkpatrick as its first woman deputy county attorney, and she later served as city attorney for Sedona, Arizona. Kirkpatrick is a former representative from Arizona's first congressional district. She lost her first reelection campaign in the 2010 midterms, but regained her seat in a close 2012 race. In 2016 she unsuccessfully challenged Republican Sen. John McCain for his U.S. Senate seat. After Republican Rep. Martha McSally announced she would run for Sen. Jeff Flake's open seat, Kirkpatrick announced she would run to fill the open second district seat, which encompasses most of Tucson.</a:t>
                      </a:r>
                      <a:endParaRPr kumimoji="0" lang="en-US" sz="1000" b="0" i="0" u="none" strike="noStrike" kern="1200" cap="none" normalizeH="0" baseline="0" dirty="0">
                        <a:ln>
                          <a:noFill/>
                        </a:ln>
                        <a:solidFill>
                          <a:schemeClr val="tx1"/>
                        </a:solidFill>
                        <a:effectLst/>
                        <a:latin typeface="+mj-lt"/>
                        <a:ea typeface="MS PGothic" pitchFamily="34" charset="-128"/>
                        <a:cs typeface="MS PGothic" pitchFamily="34" charset="-128"/>
                      </a:endParaRP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nvPr>
        </p:nvGraphicFramePr>
        <p:xfrm>
          <a:off x="3303312" y="3264377"/>
          <a:ext cx="2816381" cy="1767336"/>
        </p:xfrm>
        <a:graphic>
          <a:graphicData uri="http://schemas.openxmlformats.org/drawingml/2006/table">
            <a:tbl>
              <a:tblPr/>
              <a:tblGrid>
                <a:gridCol w="2816381">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First Elected: 11/6/2018</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Party: Democrat</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Birth date: 3/24/1950</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Education: JD, James E. Rogers College of Law, University of Arizona, 1979; BA, University of Arizona, 1972</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chemeClr val="tx1"/>
                          </a:solidFill>
                          <a:effectLst/>
                          <a:latin typeface="+mj-lt"/>
                          <a:ea typeface="MS PGothic" panose="020B0600070205080204" pitchFamily="34" charset="-128"/>
                          <a:cs typeface="+mn-cs"/>
                        </a:rPr>
                        <a:t>Family: Spouse: Roger; 4 Children</a:t>
                      </a:r>
                      <a:endParaRPr kumimoji="0" lang="en-US" altLang="en-US" sz="1000" b="0" i="0" u="none" strike="noStrike" kern="1200" cap="none" normalizeH="0" baseline="0" dirty="0">
                        <a:ln>
                          <a:noFill/>
                        </a:ln>
                        <a:solidFill>
                          <a:schemeClr val="tx1"/>
                        </a:solidFill>
                        <a:effectLst/>
                        <a:latin typeface="+mj-lt"/>
                        <a:ea typeface="MS PGothic" panose="020B0600070205080204" pitchFamily="34" charset="-128"/>
                        <a:cs typeface="+mn-cs"/>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nvPr>
        </p:nvGraphicFramePr>
        <p:xfrm>
          <a:off x="6227210" y="3264378"/>
          <a:ext cx="2611990" cy="1219334"/>
        </p:xfrm>
        <a:graphic>
          <a:graphicData uri="http://schemas.openxmlformats.org/drawingml/2006/table">
            <a:tbl>
              <a:tblPr/>
              <a:tblGrid>
                <a:gridCol w="2132154">
                  <a:extLst>
                    <a:ext uri="{9D8B030D-6E8A-4147-A177-3AD203B41FA5}">
                      <a16:colId xmlns:a16="http://schemas.microsoft.com/office/drawing/2014/main" val="20000"/>
                    </a:ext>
                  </a:extLst>
                </a:gridCol>
                <a:gridCol w="479836">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284D81"/>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2018 General</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Ann Kirkpatrick (D)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54%</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Lea Marquez Peterson (R)</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46%</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0" name="Table 13" title="District Profile"/>
          <p:cNvGraphicFramePr>
            <a:graphicFrameLocks noGrp="1"/>
          </p:cNvGraphicFramePr>
          <p:nvPr>
            <p:extLst/>
          </p:nvPr>
        </p:nvGraphicFramePr>
        <p:xfrm>
          <a:off x="427497" y="3264377"/>
          <a:ext cx="2743200" cy="1218780"/>
        </p:xfrm>
        <a:graphic>
          <a:graphicData uri="http://schemas.openxmlformats.org/drawingml/2006/table">
            <a:tbl>
              <a:tblPr/>
              <a:tblGrid>
                <a:gridCol w="274320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mj-lt"/>
                          <a:ea typeface="MS PGothic" panose="020B0600070205080204" pitchFamily="34" charset="-128"/>
                        </a:rPr>
                        <a:t>District Profile</a:t>
                      </a:r>
                      <a:endParaRPr kumimoji="0" lang="en-US" altLang="en-US" sz="1000" b="0" i="0" u="none" strike="noStrike" cap="none" normalizeH="0" baseline="0" dirty="0">
                        <a:ln>
                          <a:noFill/>
                        </a:ln>
                        <a:solidFill>
                          <a:schemeClr val="bg1"/>
                        </a:solidFill>
                        <a:effectLst/>
                        <a:latin typeface="+mj-lt"/>
                        <a:ea typeface="MS PGothic" panose="020B0600070205080204" pitchFamily="34" charset="-128"/>
                      </a:endParaRP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State: Arizona</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District: 2nd</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Southeast Arizona: Tucson, Cochise County</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Cook PVI: R+1</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0957354"/>
                  </a:ext>
                </a:extLst>
              </a:tr>
            </a:tbl>
          </a:graphicData>
        </a:graphic>
      </p:graphicFrame>
      <p:graphicFrame>
        <p:nvGraphicFramePr>
          <p:cNvPr id="11" name="Table 10" title="Contact"/>
          <p:cNvGraphicFramePr>
            <a:graphicFrameLocks noGrp="1"/>
          </p:cNvGraphicFramePr>
          <p:nvPr>
            <p:extLst/>
          </p:nvPr>
        </p:nvGraphicFramePr>
        <p:xfrm>
          <a:off x="427498" y="4624423"/>
          <a:ext cx="2743200" cy="1707286"/>
        </p:xfrm>
        <a:graphic>
          <a:graphicData uri="http://schemas.openxmlformats.org/drawingml/2006/table">
            <a:tbl>
              <a:tblPr/>
              <a:tblGrid>
                <a:gridCol w="2743200">
                  <a:extLst>
                    <a:ext uri="{9D8B030D-6E8A-4147-A177-3AD203B41FA5}">
                      <a16:colId xmlns:a16="http://schemas.microsoft.com/office/drawing/2014/main" val="20002"/>
                    </a:ext>
                  </a:extLst>
                </a:gridCol>
              </a:tblGrid>
              <a:tr h="0">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Official Contact Info</a:t>
                      </a:r>
                    </a:p>
                  </a:txBody>
                  <a:tcPr marL="91432" marR="91432" marT="45749" marB="45749"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Capitol Hill Office Building: Cannon</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Room Number: 309</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3240426283"/>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Phone Number: (202) 225-2542</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860728395"/>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Facebook: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009905484"/>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Instagram: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Twitter: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3" name="Table 13" title="Committees"/>
          <p:cNvGraphicFramePr>
            <a:graphicFrameLocks noGrp="1"/>
          </p:cNvGraphicFramePr>
          <p:nvPr>
            <p:extLst/>
          </p:nvPr>
        </p:nvGraphicFramePr>
        <p:xfrm>
          <a:off x="6252310" y="4624423"/>
          <a:ext cx="2586890" cy="487512"/>
        </p:xfrm>
        <a:graphic>
          <a:graphicData uri="http://schemas.openxmlformats.org/drawingml/2006/table">
            <a:tbl>
              <a:tblPr/>
              <a:tblGrid>
                <a:gridCol w="258689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Committees</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TBD</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68" y="1051560"/>
            <a:ext cx="1169755" cy="1435608"/>
          </a:xfrm>
          <a:prstGeom prst="rect">
            <a:avLst/>
          </a:prstGeom>
        </p:spPr>
      </p:pic>
    </p:spTree>
    <p:extLst>
      <p:ext uri="{BB962C8B-B14F-4D97-AF65-F5344CB8AC3E}">
        <p14:creationId xmlns:p14="http://schemas.microsoft.com/office/powerpoint/2010/main" val="4096856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SlideTitle"/>
          <p:cNvSpPr>
            <a:spLocks noGrp="1"/>
          </p:cNvSpPr>
          <p:nvPr>
            <p:ph type="title"/>
          </p:nvPr>
        </p:nvSpPr>
        <p:spPr>
          <a:xfrm>
            <a:off x="401620" y="637194"/>
            <a:ext cx="8412480" cy="640080"/>
          </a:xfrm>
        </p:spPr>
        <p:txBody>
          <a:bodyPr/>
          <a:lstStyle/>
          <a:p>
            <a:r>
              <a:rPr lang="en-US" altLang="en-US">
                <a:latin typeface="+mj-lt"/>
                <a:ea typeface="ＭＳ Ｐゴシック" charset="-128"/>
                <a:cs typeface="MS PGothic" charset="-128"/>
              </a:rPr>
              <a:t>Rep. Greg Stanton (D-AZ-9)</a:t>
            </a:r>
            <a:endParaRPr lang="en-US" dirty="0">
              <a:latin typeface="+mj-lt"/>
            </a:endParaRPr>
          </a:p>
        </p:txBody>
      </p:sp>
      <p:sp>
        <p:nvSpPr>
          <p:cNvPr id="122" name="Text Placeholder 18" title="SlideDate"/>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a:latin typeface="Georgia"/>
                <a:cs typeface="Georgia"/>
              </a:rPr>
              <a:t>Slide updated: January 04, 2019</a:t>
            </a:r>
            <a:endParaRPr lang="en-US" sz="700" dirty="0">
              <a:latin typeface="Georgia"/>
              <a:cs typeface="Georgia"/>
            </a:endParaRPr>
          </a:p>
        </p:txBody>
      </p:sp>
      <p:graphicFrame>
        <p:nvGraphicFramePr>
          <p:cNvPr id="7" name="Table 6" descr="BackgroundText" title="BackgroundText"/>
          <p:cNvGraphicFramePr>
            <a:graphicFrameLocks noGrp="1"/>
          </p:cNvGraphicFramePr>
          <p:nvPr>
            <p:extLst/>
          </p:nvPr>
        </p:nvGraphicFramePr>
        <p:xfrm>
          <a:off x="1656272" y="1047297"/>
          <a:ext cx="7182928" cy="2254114"/>
        </p:xfrm>
        <a:graphic>
          <a:graphicData uri="http://schemas.openxmlformats.org/drawingml/2006/table">
            <a:tbl>
              <a:tblPr/>
              <a:tblGrid>
                <a:gridCol w="7182928">
                  <a:extLst>
                    <a:ext uri="{9D8B030D-6E8A-4147-A177-3AD203B41FA5}">
                      <a16:colId xmlns:a16="http://schemas.microsoft.com/office/drawing/2014/main" val="20000"/>
                    </a:ext>
                  </a:extLst>
                </a:gridCol>
              </a:tblGrid>
              <a:tr h="16902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Background</a:t>
                      </a:r>
                      <a:endParaRPr kumimoji="0" lang="en-US" altLang="en-US" sz="1200" b="0" i="0" u="none" strike="noStrike" cap="none" normalizeH="0" baseline="0" dirty="0">
                        <a:ln>
                          <a:noFill/>
                        </a:ln>
                        <a:solidFill>
                          <a:schemeClr val="bg1"/>
                        </a:solidFill>
                        <a:effectLst/>
                        <a:latin typeface="+mj-lt"/>
                        <a:ea typeface="MS PGothic" panose="020B0600070205080204" pitchFamily="34" charset="-128"/>
                      </a:endParaRPr>
                    </a:p>
                  </a:txBody>
                  <a:tcPr marL="91430" marR="91430" marT="45760" marB="45760" anchor="ctr" horzOverflow="overflow">
                    <a:lnL>
                      <a:noFill/>
                    </a:lnL>
                    <a:lnR>
                      <a:noFill/>
                    </a:lnR>
                    <a:lnT>
                      <a:noFill/>
                    </a:lnT>
                    <a:lnB>
                      <a:noFill/>
                    </a:lnB>
                    <a:lnTlToBr>
                      <a:noFill/>
                    </a:lnTlToBr>
                    <a:lnBlToTr>
                      <a:noFill/>
                    </a:lnBlToTr>
                    <a:solidFill>
                      <a:srgbClr val="284D81"/>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a:ln>
                            <a:noFill/>
                          </a:ln>
                          <a:solidFill>
                            <a:schemeClr val="tx1"/>
                          </a:solidFill>
                          <a:effectLst/>
                          <a:latin typeface="+mj-lt"/>
                          <a:ea typeface="MS PGothic" pitchFamily="34" charset="-128"/>
                          <a:cs typeface="MS PGothic" pitchFamily="34" charset="-128"/>
                        </a:rPr>
                        <a:t>Stanton worked as an education attorney and a deputy attorney general before representing the 6th district on the Phoenix City Council from 2000 to 2009. He served as mayor of Phoenix from 2012 to 2018, resigning to run for Congress. His House platform promoted working with local government to build up transportation infrastructure, keeping coverage for women’s preventative screenings and birth control, and creating a path to citizenship for immigrants.</a:t>
                      </a:r>
                      <a:endParaRPr kumimoji="0" lang="en-US" sz="1000" b="0" i="0" u="none" strike="noStrike" kern="1200" cap="none" normalizeH="0" baseline="0" dirty="0">
                        <a:ln>
                          <a:noFill/>
                        </a:ln>
                        <a:solidFill>
                          <a:schemeClr val="tx1"/>
                        </a:solidFill>
                        <a:effectLst/>
                        <a:latin typeface="+mj-lt"/>
                        <a:ea typeface="MS PGothic" pitchFamily="34" charset="-128"/>
                        <a:cs typeface="MS PGothic" pitchFamily="34" charset="-128"/>
                      </a:endParaRP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nvPr>
        </p:nvGraphicFramePr>
        <p:xfrm>
          <a:off x="3303312" y="3264377"/>
          <a:ext cx="2816381" cy="1767336"/>
        </p:xfrm>
        <a:graphic>
          <a:graphicData uri="http://schemas.openxmlformats.org/drawingml/2006/table">
            <a:tbl>
              <a:tblPr/>
              <a:tblGrid>
                <a:gridCol w="2816381">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First Elected: 11/6/2018</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Party: Democrat</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Birth date: 3/8/1970</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Education: JD, University of Michigan Law School, 1995; BA, History/Political Science, Marquette University, 1992</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chemeClr val="tx1"/>
                          </a:solidFill>
                          <a:effectLst/>
                          <a:latin typeface="+mj-lt"/>
                          <a:ea typeface="MS PGothic" panose="020B0600070205080204" pitchFamily="34" charset="-128"/>
                          <a:cs typeface="+mn-cs"/>
                        </a:rPr>
                        <a:t>Family: Spouse: Nicole; 2 Children</a:t>
                      </a:r>
                      <a:endParaRPr kumimoji="0" lang="en-US" altLang="en-US" sz="1000" b="0" i="0" u="none" strike="noStrike" kern="1200" cap="none" normalizeH="0" baseline="0" dirty="0">
                        <a:ln>
                          <a:noFill/>
                        </a:ln>
                        <a:solidFill>
                          <a:schemeClr val="tx1"/>
                        </a:solidFill>
                        <a:effectLst/>
                        <a:latin typeface="+mj-lt"/>
                        <a:ea typeface="MS PGothic" panose="020B0600070205080204" pitchFamily="34" charset="-128"/>
                        <a:cs typeface="+mn-cs"/>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nvPr>
        </p:nvGraphicFramePr>
        <p:xfrm>
          <a:off x="6227210" y="3264378"/>
          <a:ext cx="2611990" cy="1219334"/>
        </p:xfrm>
        <a:graphic>
          <a:graphicData uri="http://schemas.openxmlformats.org/drawingml/2006/table">
            <a:tbl>
              <a:tblPr/>
              <a:tblGrid>
                <a:gridCol w="2132154">
                  <a:extLst>
                    <a:ext uri="{9D8B030D-6E8A-4147-A177-3AD203B41FA5}">
                      <a16:colId xmlns:a16="http://schemas.microsoft.com/office/drawing/2014/main" val="20000"/>
                    </a:ext>
                  </a:extLst>
                </a:gridCol>
                <a:gridCol w="479836">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284D81"/>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2018 General</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Greg Stanton (D)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61%</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Stephen Ferrara (R)</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39%</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0" name="Table 13" title="District Profile"/>
          <p:cNvGraphicFramePr>
            <a:graphicFrameLocks noGrp="1"/>
          </p:cNvGraphicFramePr>
          <p:nvPr>
            <p:extLst/>
          </p:nvPr>
        </p:nvGraphicFramePr>
        <p:xfrm>
          <a:off x="427497" y="3264377"/>
          <a:ext cx="2743200" cy="1218780"/>
        </p:xfrm>
        <a:graphic>
          <a:graphicData uri="http://schemas.openxmlformats.org/drawingml/2006/table">
            <a:tbl>
              <a:tblPr/>
              <a:tblGrid>
                <a:gridCol w="274320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mj-lt"/>
                          <a:ea typeface="MS PGothic" panose="020B0600070205080204" pitchFamily="34" charset="-128"/>
                        </a:rPr>
                        <a:t>District Profile</a:t>
                      </a:r>
                      <a:endParaRPr kumimoji="0" lang="en-US" altLang="en-US" sz="1000" b="0" i="0" u="none" strike="noStrike" cap="none" normalizeH="0" baseline="0" dirty="0">
                        <a:ln>
                          <a:noFill/>
                        </a:ln>
                        <a:solidFill>
                          <a:schemeClr val="bg1"/>
                        </a:solidFill>
                        <a:effectLst/>
                        <a:latin typeface="+mj-lt"/>
                        <a:ea typeface="MS PGothic" panose="020B0600070205080204" pitchFamily="34" charset="-128"/>
                      </a:endParaRP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State: Arizona</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District: 9th</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Phoenix Suburbs: Tempe</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Cook PVI: D+4</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0957354"/>
                  </a:ext>
                </a:extLst>
              </a:tr>
            </a:tbl>
          </a:graphicData>
        </a:graphic>
      </p:graphicFrame>
      <p:graphicFrame>
        <p:nvGraphicFramePr>
          <p:cNvPr id="11" name="Table 10" title="Contact"/>
          <p:cNvGraphicFramePr>
            <a:graphicFrameLocks noGrp="1"/>
          </p:cNvGraphicFramePr>
          <p:nvPr>
            <p:extLst/>
          </p:nvPr>
        </p:nvGraphicFramePr>
        <p:xfrm>
          <a:off x="427498" y="4624423"/>
          <a:ext cx="2743200" cy="1707286"/>
        </p:xfrm>
        <a:graphic>
          <a:graphicData uri="http://schemas.openxmlformats.org/drawingml/2006/table">
            <a:tbl>
              <a:tblPr/>
              <a:tblGrid>
                <a:gridCol w="2743200">
                  <a:extLst>
                    <a:ext uri="{9D8B030D-6E8A-4147-A177-3AD203B41FA5}">
                      <a16:colId xmlns:a16="http://schemas.microsoft.com/office/drawing/2014/main" val="20002"/>
                    </a:ext>
                  </a:extLst>
                </a:gridCol>
              </a:tblGrid>
              <a:tr h="0">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Official Contact Info</a:t>
                      </a:r>
                    </a:p>
                  </a:txBody>
                  <a:tcPr marL="91432" marR="91432" marT="45749" marB="45749"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Capitol Hill Office Building: Cannon</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Room Number: 128</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3240426283"/>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Phone Number: (202) 225-9888</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860728395"/>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Facebook: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009905484"/>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Instagram: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Twitter: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3" name="Table 13" title="Committees"/>
          <p:cNvGraphicFramePr>
            <a:graphicFrameLocks noGrp="1"/>
          </p:cNvGraphicFramePr>
          <p:nvPr>
            <p:extLst/>
          </p:nvPr>
        </p:nvGraphicFramePr>
        <p:xfrm>
          <a:off x="6252310" y="4624423"/>
          <a:ext cx="2586890" cy="487512"/>
        </p:xfrm>
        <a:graphic>
          <a:graphicData uri="http://schemas.openxmlformats.org/drawingml/2006/table">
            <a:tbl>
              <a:tblPr/>
              <a:tblGrid>
                <a:gridCol w="258689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Committees</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TBD</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68" y="1051560"/>
            <a:ext cx="1169755" cy="1435608"/>
          </a:xfrm>
          <a:prstGeom prst="rect">
            <a:avLst/>
          </a:prstGeom>
        </p:spPr>
      </p:pic>
    </p:spTree>
    <p:extLst>
      <p:ext uri="{BB962C8B-B14F-4D97-AF65-F5344CB8AC3E}">
        <p14:creationId xmlns:p14="http://schemas.microsoft.com/office/powerpoint/2010/main" val="656841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SlideTitle"/>
          <p:cNvSpPr>
            <a:spLocks noGrp="1"/>
          </p:cNvSpPr>
          <p:nvPr>
            <p:ph type="title"/>
          </p:nvPr>
        </p:nvSpPr>
        <p:spPr>
          <a:xfrm>
            <a:off x="401620" y="637194"/>
            <a:ext cx="8412480" cy="640080"/>
          </a:xfrm>
        </p:spPr>
        <p:txBody>
          <a:bodyPr/>
          <a:lstStyle/>
          <a:p>
            <a:r>
              <a:rPr lang="en-US" altLang="en-US">
                <a:latin typeface="+mj-lt"/>
                <a:ea typeface="ＭＳ Ｐゴシック" charset="-128"/>
                <a:cs typeface="MS PGothic" charset="-128"/>
              </a:rPr>
              <a:t>Rep. Josh Harder (D-CA-10)</a:t>
            </a:r>
            <a:endParaRPr lang="en-US" dirty="0">
              <a:latin typeface="+mj-lt"/>
            </a:endParaRPr>
          </a:p>
        </p:txBody>
      </p:sp>
      <p:sp>
        <p:nvSpPr>
          <p:cNvPr id="122" name="Text Placeholder 18" title="SlideDate"/>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a:latin typeface="Georgia"/>
                <a:cs typeface="Georgia"/>
              </a:rPr>
              <a:t>Slide updated: January 04, 2019</a:t>
            </a:r>
            <a:endParaRPr lang="en-US" sz="700" dirty="0">
              <a:latin typeface="Georgia"/>
              <a:cs typeface="Georgia"/>
            </a:endParaRPr>
          </a:p>
        </p:txBody>
      </p:sp>
      <p:graphicFrame>
        <p:nvGraphicFramePr>
          <p:cNvPr id="7" name="Table 6" descr="BackgroundText" title="BackgroundText"/>
          <p:cNvGraphicFramePr>
            <a:graphicFrameLocks noGrp="1"/>
          </p:cNvGraphicFramePr>
          <p:nvPr>
            <p:extLst/>
          </p:nvPr>
        </p:nvGraphicFramePr>
        <p:xfrm>
          <a:off x="1656272" y="1047297"/>
          <a:ext cx="7182928" cy="2254114"/>
        </p:xfrm>
        <a:graphic>
          <a:graphicData uri="http://schemas.openxmlformats.org/drawingml/2006/table">
            <a:tbl>
              <a:tblPr/>
              <a:tblGrid>
                <a:gridCol w="7182928">
                  <a:extLst>
                    <a:ext uri="{9D8B030D-6E8A-4147-A177-3AD203B41FA5}">
                      <a16:colId xmlns:a16="http://schemas.microsoft.com/office/drawing/2014/main" val="20000"/>
                    </a:ext>
                  </a:extLst>
                </a:gridCol>
              </a:tblGrid>
              <a:tr h="16902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Background</a:t>
                      </a:r>
                      <a:endParaRPr kumimoji="0" lang="en-US" altLang="en-US" sz="1200" b="0" i="0" u="none" strike="noStrike" cap="none" normalizeH="0" baseline="0" dirty="0">
                        <a:ln>
                          <a:noFill/>
                        </a:ln>
                        <a:solidFill>
                          <a:schemeClr val="bg1"/>
                        </a:solidFill>
                        <a:effectLst/>
                        <a:latin typeface="+mj-lt"/>
                        <a:ea typeface="MS PGothic" panose="020B0600070205080204" pitchFamily="34" charset="-128"/>
                      </a:endParaRPr>
                    </a:p>
                  </a:txBody>
                  <a:tcPr marL="91430" marR="91430" marT="45760" marB="45760" anchor="ctr" horzOverflow="overflow">
                    <a:lnL>
                      <a:noFill/>
                    </a:lnL>
                    <a:lnR>
                      <a:noFill/>
                    </a:lnR>
                    <a:lnT>
                      <a:noFill/>
                    </a:lnT>
                    <a:lnB>
                      <a:noFill/>
                    </a:lnB>
                    <a:lnTlToBr>
                      <a:noFill/>
                    </a:lnTlToBr>
                    <a:lnBlToTr>
                      <a:noFill/>
                    </a:lnBlToTr>
                    <a:solidFill>
                      <a:srgbClr val="284D81"/>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a:ln>
                            <a:noFill/>
                          </a:ln>
                          <a:solidFill>
                            <a:schemeClr val="tx1"/>
                          </a:solidFill>
                          <a:effectLst/>
                          <a:latin typeface="+mj-lt"/>
                          <a:ea typeface="MS PGothic" pitchFamily="34" charset="-128"/>
                          <a:cs typeface="MS PGothic" pitchFamily="34" charset="-128"/>
                        </a:rPr>
                        <a:t>Harder grew up in Turlock, where he currently resides with his wife. Harder worked as a consultant for the Boston Consulting Group, before taking a leave of absence to work with farmers in Kenya and Uganda alongside the Gates Foundation. Most recently, he worked for the venture capital firm Bessemer Venture Partners and taught business classes at Modesto Junior College. As a first-term member of Congress, Harder’s priorities include universal Medicare, free community college, immigration reform and sustainable water infrastructure. Harder was elected at 32 and is currently one of the youngest members of Congress.</a:t>
                      </a:r>
                      <a:endParaRPr kumimoji="0" lang="en-US" sz="1000" b="0" i="0" u="none" strike="noStrike" kern="1200" cap="none" normalizeH="0" baseline="0" dirty="0">
                        <a:ln>
                          <a:noFill/>
                        </a:ln>
                        <a:solidFill>
                          <a:schemeClr val="tx1"/>
                        </a:solidFill>
                        <a:effectLst/>
                        <a:latin typeface="+mj-lt"/>
                        <a:ea typeface="MS PGothic" pitchFamily="34" charset="-128"/>
                        <a:cs typeface="MS PGothic" pitchFamily="34" charset="-128"/>
                      </a:endParaRP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nvPr>
        </p:nvGraphicFramePr>
        <p:xfrm>
          <a:off x="3303312" y="3264377"/>
          <a:ext cx="2816381" cy="1919736"/>
        </p:xfrm>
        <a:graphic>
          <a:graphicData uri="http://schemas.openxmlformats.org/drawingml/2006/table">
            <a:tbl>
              <a:tblPr/>
              <a:tblGrid>
                <a:gridCol w="2816381">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First Elected: 11/6/2018</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Party: Democrat</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Birth date: 8/1/1986</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Education: Bachelor's, Political Science, Stanford University; Master's, Public Policy, Harvard Kennedy School of Government; MBA, Harvard Business School</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chemeClr val="tx1"/>
                          </a:solidFill>
                          <a:effectLst/>
                          <a:latin typeface="+mj-lt"/>
                          <a:ea typeface="MS PGothic" panose="020B0600070205080204" pitchFamily="34" charset="-128"/>
                          <a:cs typeface="+mn-cs"/>
                        </a:rPr>
                        <a:t>Family: Spouse: Pamela</a:t>
                      </a:r>
                      <a:endParaRPr kumimoji="0" lang="en-US" altLang="en-US" sz="1000" b="0" i="0" u="none" strike="noStrike" kern="1200" cap="none" normalizeH="0" baseline="0" dirty="0">
                        <a:ln>
                          <a:noFill/>
                        </a:ln>
                        <a:solidFill>
                          <a:schemeClr val="tx1"/>
                        </a:solidFill>
                        <a:effectLst/>
                        <a:latin typeface="+mj-lt"/>
                        <a:ea typeface="MS PGothic" panose="020B0600070205080204" pitchFamily="34" charset="-128"/>
                        <a:cs typeface="+mn-cs"/>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nvPr>
        </p:nvGraphicFramePr>
        <p:xfrm>
          <a:off x="6227210" y="3264378"/>
          <a:ext cx="2611990" cy="1219334"/>
        </p:xfrm>
        <a:graphic>
          <a:graphicData uri="http://schemas.openxmlformats.org/drawingml/2006/table">
            <a:tbl>
              <a:tblPr/>
              <a:tblGrid>
                <a:gridCol w="2132154">
                  <a:extLst>
                    <a:ext uri="{9D8B030D-6E8A-4147-A177-3AD203B41FA5}">
                      <a16:colId xmlns:a16="http://schemas.microsoft.com/office/drawing/2014/main" val="20000"/>
                    </a:ext>
                  </a:extLst>
                </a:gridCol>
                <a:gridCol w="479836">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284D81"/>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2018 General</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Josh Harder (D)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52%</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Jeff Denham (R)</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48%</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0" name="Table 13" title="District Profile"/>
          <p:cNvGraphicFramePr>
            <a:graphicFrameLocks noGrp="1"/>
          </p:cNvGraphicFramePr>
          <p:nvPr>
            <p:extLst/>
          </p:nvPr>
        </p:nvGraphicFramePr>
        <p:xfrm>
          <a:off x="427497" y="3264377"/>
          <a:ext cx="2743200" cy="1218780"/>
        </p:xfrm>
        <a:graphic>
          <a:graphicData uri="http://schemas.openxmlformats.org/drawingml/2006/table">
            <a:tbl>
              <a:tblPr/>
              <a:tblGrid>
                <a:gridCol w="274320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mj-lt"/>
                          <a:ea typeface="MS PGothic" panose="020B0600070205080204" pitchFamily="34" charset="-128"/>
                        </a:rPr>
                        <a:t>District Profile</a:t>
                      </a:r>
                      <a:endParaRPr kumimoji="0" lang="en-US" altLang="en-US" sz="1000" b="0" i="0" u="none" strike="noStrike" cap="none" normalizeH="0" baseline="0" dirty="0">
                        <a:ln>
                          <a:noFill/>
                        </a:ln>
                        <a:solidFill>
                          <a:schemeClr val="bg1"/>
                        </a:solidFill>
                        <a:effectLst/>
                        <a:latin typeface="+mj-lt"/>
                        <a:ea typeface="MS PGothic" panose="020B0600070205080204" pitchFamily="34" charset="-128"/>
                      </a:endParaRP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State: California</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District: 10th</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Central Valley: Modesto, Tracy</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Cook PVI: EVEN</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0957354"/>
                  </a:ext>
                </a:extLst>
              </a:tr>
            </a:tbl>
          </a:graphicData>
        </a:graphic>
      </p:graphicFrame>
      <p:graphicFrame>
        <p:nvGraphicFramePr>
          <p:cNvPr id="11" name="Table 10" title="Contact"/>
          <p:cNvGraphicFramePr>
            <a:graphicFrameLocks noGrp="1"/>
          </p:cNvGraphicFramePr>
          <p:nvPr>
            <p:extLst/>
          </p:nvPr>
        </p:nvGraphicFramePr>
        <p:xfrm>
          <a:off x="427498" y="4624423"/>
          <a:ext cx="2743200" cy="1707286"/>
        </p:xfrm>
        <a:graphic>
          <a:graphicData uri="http://schemas.openxmlformats.org/drawingml/2006/table">
            <a:tbl>
              <a:tblPr/>
              <a:tblGrid>
                <a:gridCol w="2743200">
                  <a:extLst>
                    <a:ext uri="{9D8B030D-6E8A-4147-A177-3AD203B41FA5}">
                      <a16:colId xmlns:a16="http://schemas.microsoft.com/office/drawing/2014/main" val="20002"/>
                    </a:ext>
                  </a:extLst>
                </a:gridCol>
              </a:tblGrid>
              <a:tr h="0">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Official Contact Info</a:t>
                      </a:r>
                    </a:p>
                  </a:txBody>
                  <a:tcPr marL="91432" marR="91432" marT="45749" marB="45749"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Capitol Hill Office Building: Cannon</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Room Number: 131</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3240426283"/>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Phone Number: (202) 225-4540</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860728395"/>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Facebook: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009905484"/>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Instagram: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Twitter: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3" name="Table 13" title="Committees"/>
          <p:cNvGraphicFramePr>
            <a:graphicFrameLocks noGrp="1"/>
          </p:cNvGraphicFramePr>
          <p:nvPr>
            <p:extLst/>
          </p:nvPr>
        </p:nvGraphicFramePr>
        <p:xfrm>
          <a:off x="6252310" y="4624423"/>
          <a:ext cx="2586890" cy="487512"/>
        </p:xfrm>
        <a:graphic>
          <a:graphicData uri="http://schemas.openxmlformats.org/drawingml/2006/table">
            <a:tbl>
              <a:tblPr/>
              <a:tblGrid>
                <a:gridCol w="258689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Committees</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TBD</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68" y="1051560"/>
            <a:ext cx="1169755" cy="1435608"/>
          </a:xfrm>
          <a:prstGeom prst="rect">
            <a:avLst/>
          </a:prstGeom>
        </p:spPr>
      </p:pic>
    </p:spTree>
    <p:extLst>
      <p:ext uri="{BB962C8B-B14F-4D97-AF65-F5344CB8AC3E}">
        <p14:creationId xmlns:p14="http://schemas.microsoft.com/office/powerpoint/2010/main" val="1888331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SlideTitle"/>
          <p:cNvSpPr>
            <a:spLocks noGrp="1"/>
          </p:cNvSpPr>
          <p:nvPr>
            <p:ph type="title"/>
          </p:nvPr>
        </p:nvSpPr>
        <p:spPr>
          <a:xfrm>
            <a:off x="401620" y="637194"/>
            <a:ext cx="8412480" cy="640080"/>
          </a:xfrm>
        </p:spPr>
        <p:txBody>
          <a:bodyPr/>
          <a:lstStyle/>
          <a:p>
            <a:r>
              <a:rPr lang="en-US" altLang="en-US">
                <a:latin typeface="+mj-lt"/>
                <a:ea typeface="ＭＳ Ｐゴシック" charset="-128"/>
                <a:cs typeface="MS PGothic" charset="-128"/>
              </a:rPr>
              <a:t>Rep. T.J. Cox (D-CA-21)</a:t>
            </a:r>
            <a:endParaRPr lang="en-US" dirty="0">
              <a:latin typeface="+mj-lt"/>
            </a:endParaRPr>
          </a:p>
        </p:txBody>
      </p:sp>
      <p:sp>
        <p:nvSpPr>
          <p:cNvPr id="122" name="Text Placeholder 18" title="SlideDate"/>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a:latin typeface="Georgia"/>
                <a:cs typeface="Georgia"/>
              </a:rPr>
              <a:t>Slide updated: January 04, 2019</a:t>
            </a:r>
            <a:endParaRPr lang="en-US" sz="700" dirty="0">
              <a:latin typeface="Georgia"/>
              <a:cs typeface="Georgia"/>
            </a:endParaRPr>
          </a:p>
        </p:txBody>
      </p:sp>
      <p:graphicFrame>
        <p:nvGraphicFramePr>
          <p:cNvPr id="7" name="Table 6" descr="BackgroundText" title="BackgroundText"/>
          <p:cNvGraphicFramePr>
            <a:graphicFrameLocks noGrp="1"/>
          </p:cNvGraphicFramePr>
          <p:nvPr>
            <p:extLst/>
          </p:nvPr>
        </p:nvGraphicFramePr>
        <p:xfrm>
          <a:off x="1656272" y="1047297"/>
          <a:ext cx="7182928" cy="2254114"/>
        </p:xfrm>
        <a:graphic>
          <a:graphicData uri="http://schemas.openxmlformats.org/drawingml/2006/table">
            <a:tbl>
              <a:tblPr/>
              <a:tblGrid>
                <a:gridCol w="7182928">
                  <a:extLst>
                    <a:ext uri="{9D8B030D-6E8A-4147-A177-3AD203B41FA5}">
                      <a16:colId xmlns:a16="http://schemas.microsoft.com/office/drawing/2014/main" val="20000"/>
                    </a:ext>
                  </a:extLst>
                </a:gridCol>
              </a:tblGrid>
              <a:tr h="16902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Background</a:t>
                      </a:r>
                      <a:endParaRPr kumimoji="0" lang="en-US" altLang="en-US" sz="1200" b="0" i="0" u="none" strike="noStrike" cap="none" normalizeH="0" baseline="0" dirty="0">
                        <a:ln>
                          <a:noFill/>
                        </a:ln>
                        <a:solidFill>
                          <a:schemeClr val="bg1"/>
                        </a:solidFill>
                        <a:effectLst/>
                        <a:latin typeface="+mj-lt"/>
                        <a:ea typeface="MS PGothic" panose="020B0600070205080204" pitchFamily="34" charset="-128"/>
                      </a:endParaRPr>
                    </a:p>
                  </a:txBody>
                  <a:tcPr marL="91430" marR="91430" marT="45760" marB="45760" anchor="ctr" horzOverflow="overflow">
                    <a:lnL>
                      <a:noFill/>
                    </a:lnL>
                    <a:lnR>
                      <a:noFill/>
                    </a:lnR>
                    <a:lnT>
                      <a:noFill/>
                    </a:lnT>
                    <a:lnB>
                      <a:noFill/>
                    </a:lnB>
                    <a:lnTlToBr>
                      <a:noFill/>
                    </a:lnTlToBr>
                    <a:lnBlToTr>
                      <a:noFill/>
                    </a:lnBlToTr>
                    <a:solidFill>
                      <a:srgbClr val="284D81"/>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a:ln>
                            <a:noFill/>
                          </a:ln>
                          <a:solidFill>
                            <a:schemeClr val="tx1"/>
                          </a:solidFill>
                          <a:effectLst/>
                          <a:latin typeface="+mj-lt"/>
                          <a:ea typeface="MS PGothic" pitchFamily="34" charset="-128"/>
                          <a:cs typeface="MS PGothic" pitchFamily="34" charset="-128"/>
                        </a:rPr>
                        <a:t>Terrance John “T.J.” Cox was born in Walnut Creek, California to two immigrant parents - his father is a chemical engineering professor from China and his mother is from the Philippines. Cox studied chemical engineering at the Mackay School of Mines and later received his MBA from Southern Methodist University. Over the next decade, Cox built a career in engineering and construction, and he founded two successful nut processing businesses in the Central Valley. In 2010, he founded the Central Valley Fund, which has raised and invested more than $65 million in community initiatives, including development in job-training centers, affordable housing, and local health clinics. In 2006, Cox unsuccessfully ran for the U.S. House seat in California’s 19th district, which at that time included portions of the current 21st district.</a:t>
                      </a:r>
                      <a:endParaRPr kumimoji="0" lang="en-US" sz="1000" b="0" i="0" u="none" strike="noStrike" kern="1200" cap="none" normalizeH="0" baseline="0" dirty="0">
                        <a:ln>
                          <a:noFill/>
                        </a:ln>
                        <a:solidFill>
                          <a:schemeClr val="tx1"/>
                        </a:solidFill>
                        <a:effectLst/>
                        <a:latin typeface="+mj-lt"/>
                        <a:ea typeface="MS PGothic" pitchFamily="34" charset="-128"/>
                        <a:cs typeface="MS PGothic" pitchFamily="34" charset="-128"/>
                      </a:endParaRP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nvPr>
        </p:nvGraphicFramePr>
        <p:xfrm>
          <a:off x="3303312" y="3264377"/>
          <a:ext cx="2816381" cy="1767336"/>
        </p:xfrm>
        <a:graphic>
          <a:graphicData uri="http://schemas.openxmlformats.org/drawingml/2006/table">
            <a:tbl>
              <a:tblPr/>
              <a:tblGrid>
                <a:gridCol w="2816381">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First Elected: 11/6/2018</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Party: Democrat</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Birth date: 7/18/1963</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Education: BS, Chemical Engineering, University of Nevada Mackay School of Mines; MBA, Southern Methodist University</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chemeClr val="tx1"/>
                          </a:solidFill>
                          <a:effectLst/>
                          <a:latin typeface="+mj-lt"/>
                          <a:ea typeface="MS PGothic" panose="020B0600070205080204" pitchFamily="34" charset="-128"/>
                          <a:cs typeface="+mn-cs"/>
                        </a:rPr>
                        <a:t>Family: Spouse: Kathleen; 4 Children</a:t>
                      </a:r>
                      <a:endParaRPr kumimoji="0" lang="en-US" altLang="en-US" sz="1000" b="0" i="0" u="none" strike="noStrike" kern="1200" cap="none" normalizeH="0" baseline="0" dirty="0">
                        <a:ln>
                          <a:noFill/>
                        </a:ln>
                        <a:solidFill>
                          <a:schemeClr val="tx1"/>
                        </a:solidFill>
                        <a:effectLst/>
                        <a:latin typeface="+mj-lt"/>
                        <a:ea typeface="MS PGothic" panose="020B0600070205080204" pitchFamily="34" charset="-128"/>
                        <a:cs typeface="+mn-cs"/>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nvPr>
        </p:nvGraphicFramePr>
        <p:xfrm>
          <a:off x="6227210" y="3264378"/>
          <a:ext cx="2611990" cy="1219334"/>
        </p:xfrm>
        <a:graphic>
          <a:graphicData uri="http://schemas.openxmlformats.org/drawingml/2006/table">
            <a:tbl>
              <a:tblPr/>
              <a:tblGrid>
                <a:gridCol w="2132154">
                  <a:extLst>
                    <a:ext uri="{9D8B030D-6E8A-4147-A177-3AD203B41FA5}">
                      <a16:colId xmlns:a16="http://schemas.microsoft.com/office/drawing/2014/main" val="20000"/>
                    </a:ext>
                  </a:extLst>
                </a:gridCol>
                <a:gridCol w="479836">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284D81"/>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2018 General</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T.J. Cox (D)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50%</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David Valadao (R)</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50%</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0" name="Table 13" title="District Profile"/>
          <p:cNvGraphicFramePr>
            <a:graphicFrameLocks noGrp="1"/>
          </p:cNvGraphicFramePr>
          <p:nvPr>
            <p:extLst/>
          </p:nvPr>
        </p:nvGraphicFramePr>
        <p:xfrm>
          <a:off x="427497" y="3264377"/>
          <a:ext cx="2743200" cy="1218780"/>
        </p:xfrm>
        <a:graphic>
          <a:graphicData uri="http://schemas.openxmlformats.org/drawingml/2006/table">
            <a:tbl>
              <a:tblPr/>
              <a:tblGrid>
                <a:gridCol w="274320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mj-lt"/>
                          <a:ea typeface="MS PGothic" panose="020B0600070205080204" pitchFamily="34" charset="-128"/>
                        </a:rPr>
                        <a:t>District Profile</a:t>
                      </a:r>
                      <a:endParaRPr kumimoji="0" lang="en-US" altLang="en-US" sz="1000" b="0" i="0" u="none" strike="noStrike" cap="none" normalizeH="0" baseline="0" dirty="0">
                        <a:ln>
                          <a:noFill/>
                        </a:ln>
                        <a:solidFill>
                          <a:schemeClr val="bg1"/>
                        </a:solidFill>
                        <a:effectLst/>
                        <a:latin typeface="+mj-lt"/>
                        <a:ea typeface="MS PGothic" panose="020B0600070205080204" pitchFamily="34" charset="-128"/>
                      </a:endParaRP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State: California</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District: 21st</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Central Valley: Kings County</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Cook PVI: D+5</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0957354"/>
                  </a:ext>
                </a:extLst>
              </a:tr>
            </a:tbl>
          </a:graphicData>
        </a:graphic>
      </p:graphicFrame>
      <p:graphicFrame>
        <p:nvGraphicFramePr>
          <p:cNvPr id="11" name="Table 10" title="Contact"/>
          <p:cNvGraphicFramePr>
            <a:graphicFrameLocks noGrp="1"/>
          </p:cNvGraphicFramePr>
          <p:nvPr>
            <p:extLst/>
          </p:nvPr>
        </p:nvGraphicFramePr>
        <p:xfrm>
          <a:off x="427498" y="4624423"/>
          <a:ext cx="2743200" cy="1707286"/>
        </p:xfrm>
        <a:graphic>
          <a:graphicData uri="http://schemas.openxmlformats.org/drawingml/2006/table">
            <a:tbl>
              <a:tblPr/>
              <a:tblGrid>
                <a:gridCol w="2743200">
                  <a:extLst>
                    <a:ext uri="{9D8B030D-6E8A-4147-A177-3AD203B41FA5}">
                      <a16:colId xmlns:a16="http://schemas.microsoft.com/office/drawing/2014/main" val="20002"/>
                    </a:ext>
                  </a:extLst>
                </a:gridCol>
              </a:tblGrid>
              <a:tr h="0">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Official Contact Info</a:t>
                      </a:r>
                    </a:p>
                  </a:txBody>
                  <a:tcPr marL="91432" marR="91432" marT="45749" marB="45749"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Capitol Hill Office Building: Longworth</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Room Number: 1728</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3240426283"/>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Phone Number: (202) 225-4695</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860728395"/>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Facebook: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009905484"/>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Instagram: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Twitter: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3" name="Table 13" title="Committees"/>
          <p:cNvGraphicFramePr>
            <a:graphicFrameLocks noGrp="1"/>
          </p:cNvGraphicFramePr>
          <p:nvPr>
            <p:extLst/>
          </p:nvPr>
        </p:nvGraphicFramePr>
        <p:xfrm>
          <a:off x="6252310" y="4624423"/>
          <a:ext cx="2586890" cy="487512"/>
        </p:xfrm>
        <a:graphic>
          <a:graphicData uri="http://schemas.openxmlformats.org/drawingml/2006/table">
            <a:tbl>
              <a:tblPr/>
              <a:tblGrid>
                <a:gridCol w="258689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Committees</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TBD</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68" y="1051560"/>
            <a:ext cx="1169755" cy="1435608"/>
          </a:xfrm>
          <a:prstGeom prst="rect">
            <a:avLst/>
          </a:prstGeom>
        </p:spPr>
      </p:pic>
    </p:spTree>
    <p:extLst>
      <p:ext uri="{BB962C8B-B14F-4D97-AF65-F5344CB8AC3E}">
        <p14:creationId xmlns:p14="http://schemas.microsoft.com/office/powerpoint/2010/main" val="1992507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SlideTitle"/>
          <p:cNvSpPr>
            <a:spLocks noGrp="1"/>
          </p:cNvSpPr>
          <p:nvPr>
            <p:ph type="title"/>
          </p:nvPr>
        </p:nvSpPr>
        <p:spPr>
          <a:xfrm>
            <a:off x="401620" y="637194"/>
            <a:ext cx="8412480" cy="640080"/>
          </a:xfrm>
        </p:spPr>
        <p:txBody>
          <a:bodyPr/>
          <a:lstStyle/>
          <a:p>
            <a:r>
              <a:rPr lang="en-US" altLang="en-US">
                <a:latin typeface="+mj-lt"/>
                <a:ea typeface="ＭＳ Ｐゴシック" charset="-128"/>
                <a:cs typeface="MS PGothic" charset="-128"/>
              </a:rPr>
              <a:t>Rep. Katie Hill (D-CA-25)</a:t>
            </a:r>
            <a:endParaRPr lang="en-US" dirty="0">
              <a:latin typeface="+mj-lt"/>
            </a:endParaRPr>
          </a:p>
        </p:txBody>
      </p:sp>
      <p:sp>
        <p:nvSpPr>
          <p:cNvPr id="122" name="Text Placeholder 18" title="SlideDate"/>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a:latin typeface="Georgia"/>
                <a:cs typeface="Georgia"/>
              </a:rPr>
              <a:t>Slide updated: January 04, 2019</a:t>
            </a:r>
            <a:endParaRPr lang="en-US" sz="700" dirty="0">
              <a:latin typeface="Georgia"/>
              <a:cs typeface="Georgia"/>
            </a:endParaRPr>
          </a:p>
        </p:txBody>
      </p:sp>
      <p:graphicFrame>
        <p:nvGraphicFramePr>
          <p:cNvPr id="7" name="Table 6" descr="BackgroundText" title="BackgroundText"/>
          <p:cNvGraphicFramePr>
            <a:graphicFrameLocks noGrp="1"/>
          </p:cNvGraphicFramePr>
          <p:nvPr>
            <p:extLst/>
          </p:nvPr>
        </p:nvGraphicFramePr>
        <p:xfrm>
          <a:off x="1656272" y="1047297"/>
          <a:ext cx="7182928" cy="2254114"/>
        </p:xfrm>
        <a:graphic>
          <a:graphicData uri="http://schemas.openxmlformats.org/drawingml/2006/table">
            <a:tbl>
              <a:tblPr/>
              <a:tblGrid>
                <a:gridCol w="7182928">
                  <a:extLst>
                    <a:ext uri="{9D8B030D-6E8A-4147-A177-3AD203B41FA5}">
                      <a16:colId xmlns:a16="http://schemas.microsoft.com/office/drawing/2014/main" val="20000"/>
                    </a:ext>
                  </a:extLst>
                </a:gridCol>
              </a:tblGrid>
              <a:tr h="16902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Background</a:t>
                      </a:r>
                      <a:endParaRPr kumimoji="0" lang="en-US" altLang="en-US" sz="1200" b="0" i="0" u="none" strike="noStrike" cap="none" normalizeH="0" baseline="0" dirty="0">
                        <a:ln>
                          <a:noFill/>
                        </a:ln>
                        <a:solidFill>
                          <a:schemeClr val="bg1"/>
                        </a:solidFill>
                        <a:effectLst/>
                        <a:latin typeface="+mj-lt"/>
                        <a:ea typeface="MS PGothic" panose="020B0600070205080204" pitchFamily="34" charset="-128"/>
                      </a:endParaRPr>
                    </a:p>
                  </a:txBody>
                  <a:tcPr marL="91430" marR="91430" marT="45760" marB="45760" anchor="ctr" horzOverflow="overflow">
                    <a:lnL>
                      <a:noFill/>
                    </a:lnL>
                    <a:lnR>
                      <a:noFill/>
                    </a:lnR>
                    <a:lnT>
                      <a:noFill/>
                    </a:lnT>
                    <a:lnB>
                      <a:noFill/>
                    </a:lnB>
                    <a:lnTlToBr>
                      <a:noFill/>
                    </a:lnTlToBr>
                    <a:lnBlToTr>
                      <a:noFill/>
                    </a:lnBlToTr>
                    <a:solidFill>
                      <a:srgbClr val="284D81"/>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a:ln>
                            <a:noFill/>
                          </a:ln>
                          <a:solidFill>
                            <a:schemeClr val="tx1"/>
                          </a:solidFill>
                          <a:effectLst/>
                          <a:latin typeface="+mj-lt"/>
                          <a:ea typeface="MS PGothic" pitchFamily="34" charset="-128"/>
                          <a:cs typeface="MS PGothic" pitchFamily="34" charset="-128"/>
                        </a:rPr>
                        <a:t>Hill has worked most of her career at the nonprofit People Assisting the Homeless (PATH), rising from a development coordinator to executive director and deputy CEO. She studied at California State University at Northridge, where she received an undergraduate degree in English as well as a Master of Public Administration in 2014. She has identified as bisexual and becomes one of only seven members of Congress to openly identify as LGBTQ.</a:t>
                      </a:r>
                      <a:endParaRPr kumimoji="0" lang="en-US" sz="1000" b="0" i="0" u="none" strike="noStrike" kern="1200" cap="none" normalizeH="0" baseline="0" dirty="0">
                        <a:ln>
                          <a:noFill/>
                        </a:ln>
                        <a:solidFill>
                          <a:schemeClr val="tx1"/>
                        </a:solidFill>
                        <a:effectLst/>
                        <a:latin typeface="+mj-lt"/>
                        <a:ea typeface="MS PGothic" pitchFamily="34" charset="-128"/>
                        <a:cs typeface="MS PGothic" pitchFamily="34" charset="-128"/>
                      </a:endParaRP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nvPr>
        </p:nvGraphicFramePr>
        <p:xfrm>
          <a:off x="3303312" y="3264377"/>
          <a:ext cx="2816381" cy="1919736"/>
        </p:xfrm>
        <a:graphic>
          <a:graphicData uri="http://schemas.openxmlformats.org/drawingml/2006/table">
            <a:tbl>
              <a:tblPr/>
              <a:tblGrid>
                <a:gridCol w="2816381">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First Elected: 11/6/2018</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Party: Democrat</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Birth date: 8/25/1987</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Education: Master's, Public Administration, California State University at Northridge, 2012-2014; BA, English, California State University at Northridge</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chemeClr val="tx1"/>
                          </a:solidFill>
                          <a:effectLst/>
                          <a:latin typeface="+mj-lt"/>
                          <a:ea typeface="MS PGothic" panose="020B0600070205080204" pitchFamily="34" charset="-128"/>
                          <a:cs typeface="+mn-cs"/>
                        </a:rPr>
                        <a:t>Family: Spouse: Kenny</a:t>
                      </a:r>
                      <a:endParaRPr kumimoji="0" lang="en-US" altLang="en-US" sz="1000" b="0" i="0" u="none" strike="noStrike" kern="1200" cap="none" normalizeH="0" baseline="0" dirty="0">
                        <a:ln>
                          <a:noFill/>
                        </a:ln>
                        <a:solidFill>
                          <a:schemeClr val="tx1"/>
                        </a:solidFill>
                        <a:effectLst/>
                        <a:latin typeface="+mj-lt"/>
                        <a:ea typeface="MS PGothic" panose="020B0600070205080204" pitchFamily="34" charset="-128"/>
                        <a:cs typeface="+mn-cs"/>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nvPr>
        </p:nvGraphicFramePr>
        <p:xfrm>
          <a:off x="6227210" y="3264378"/>
          <a:ext cx="2611990" cy="1219334"/>
        </p:xfrm>
        <a:graphic>
          <a:graphicData uri="http://schemas.openxmlformats.org/drawingml/2006/table">
            <a:tbl>
              <a:tblPr/>
              <a:tblGrid>
                <a:gridCol w="2132154">
                  <a:extLst>
                    <a:ext uri="{9D8B030D-6E8A-4147-A177-3AD203B41FA5}">
                      <a16:colId xmlns:a16="http://schemas.microsoft.com/office/drawing/2014/main" val="20000"/>
                    </a:ext>
                  </a:extLst>
                </a:gridCol>
                <a:gridCol w="479836">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284D81"/>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2018 General</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Katie Hill (D)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54%</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Steve Knight (R)</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46%</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0" name="Table 13" title="District Profile"/>
          <p:cNvGraphicFramePr>
            <a:graphicFrameLocks noGrp="1"/>
          </p:cNvGraphicFramePr>
          <p:nvPr>
            <p:extLst/>
          </p:nvPr>
        </p:nvGraphicFramePr>
        <p:xfrm>
          <a:off x="427497" y="3264377"/>
          <a:ext cx="2743200" cy="1218780"/>
        </p:xfrm>
        <a:graphic>
          <a:graphicData uri="http://schemas.openxmlformats.org/drawingml/2006/table">
            <a:tbl>
              <a:tblPr/>
              <a:tblGrid>
                <a:gridCol w="274320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mj-lt"/>
                          <a:ea typeface="MS PGothic" panose="020B0600070205080204" pitchFamily="34" charset="-128"/>
                        </a:rPr>
                        <a:t>District Profile</a:t>
                      </a:r>
                      <a:endParaRPr kumimoji="0" lang="en-US" altLang="en-US" sz="1000" b="0" i="0" u="none" strike="noStrike" cap="none" normalizeH="0" baseline="0" dirty="0">
                        <a:ln>
                          <a:noFill/>
                        </a:ln>
                        <a:solidFill>
                          <a:schemeClr val="bg1"/>
                        </a:solidFill>
                        <a:effectLst/>
                        <a:latin typeface="+mj-lt"/>
                        <a:ea typeface="MS PGothic" panose="020B0600070205080204" pitchFamily="34" charset="-128"/>
                      </a:endParaRP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State: California</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District: 25th</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Northern LA County: Santa Clarita</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Cook PVI: EVEN</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0957354"/>
                  </a:ext>
                </a:extLst>
              </a:tr>
            </a:tbl>
          </a:graphicData>
        </a:graphic>
      </p:graphicFrame>
      <p:graphicFrame>
        <p:nvGraphicFramePr>
          <p:cNvPr id="11" name="Table 10" title="Contact"/>
          <p:cNvGraphicFramePr>
            <a:graphicFrameLocks noGrp="1"/>
          </p:cNvGraphicFramePr>
          <p:nvPr>
            <p:extLst/>
          </p:nvPr>
        </p:nvGraphicFramePr>
        <p:xfrm>
          <a:off x="427498" y="4624423"/>
          <a:ext cx="2743200" cy="1707286"/>
        </p:xfrm>
        <a:graphic>
          <a:graphicData uri="http://schemas.openxmlformats.org/drawingml/2006/table">
            <a:tbl>
              <a:tblPr/>
              <a:tblGrid>
                <a:gridCol w="2743200">
                  <a:extLst>
                    <a:ext uri="{9D8B030D-6E8A-4147-A177-3AD203B41FA5}">
                      <a16:colId xmlns:a16="http://schemas.microsoft.com/office/drawing/2014/main" val="20002"/>
                    </a:ext>
                  </a:extLst>
                </a:gridCol>
              </a:tblGrid>
              <a:tr h="0">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Official Contact Info</a:t>
                      </a:r>
                    </a:p>
                  </a:txBody>
                  <a:tcPr marL="91432" marR="91432" marT="45749" marB="45749"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Capitol Hill Office Building: Longworth</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Room Number: 1130</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3240426283"/>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Phone Number: (202) 225-1956</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860728395"/>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Facebook: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009905484"/>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Instagram: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Twitter: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3" name="Table 13" title="Committees"/>
          <p:cNvGraphicFramePr>
            <a:graphicFrameLocks noGrp="1"/>
          </p:cNvGraphicFramePr>
          <p:nvPr>
            <p:extLst/>
          </p:nvPr>
        </p:nvGraphicFramePr>
        <p:xfrm>
          <a:off x="6252310" y="4624423"/>
          <a:ext cx="2586890" cy="487512"/>
        </p:xfrm>
        <a:graphic>
          <a:graphicData uri="http://schemas.openxmlformats.org/drawingml/2006/table">
            <a:tbl>
              <a:tblPr/>
              <a:tblGrid>
                <a:gridCol w="258689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Committees</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TBD</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68" y="1051560"/>
            <a:ext cx="1169755" cy="1435608"/>
          </a:xfrm>
          <a:prstGeom prst="rect">
            <a:avLst/>
          </a:prstGeom>
        </p:spPr>
      </p:pic>
    </p:spTree>
    <p:extLst>
      <p:ext uri="{BB962C8B-B14F-4D97-AF65-F5344CB8AC3E}">
        <p14:creationId xmlns:p14="http://schemas.microsoft.com/office/powerpoint/2010/main" val="20053890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SlideTitle"/>
          <p:cNvSpPr>
            <a:spLocks noGrp="1"/>
          </p:cNvSpPr>
          <p:nvPr>
            <p:ph type="title"/>
          </p:nvPr>
        </p:nvSpPr>
        <p:spPr>
          <a:xfrm>
            <a:off x="401620" y="637194"/>
            <a:ext cx="8412480" cy="640080"/>
          </a:xfrm>
        </p:spPr>
        <p:txBody>
          <a:bodyPr/>
          <a:lstStyle/>
          <a:p>
            <a:r>
              <a:rPr lang="en-US" altLang="en-US">
                <a:latin typeface="+mj-lt"/>
                <a:ea typeface="ＭＳ Ｐゴシック" charset="-128"/>
                <a:cs typeface="MS PGothic" charset="-128"/>
              </a:rPr>
              <a:t>Rep. Gil Cisneros (D-CA-39)</a:t>
            </a:r>
            <a:endParaRPr lang="en-US" dirty="0">
              <a:latin typeface="+mj-lt"/>
            </a:endParaRPr>
          </a:p>
        </p:txBody>
      </p:sp>
      <p:sp>
        <p:nvSpPr>
          <p:cNvPr id="122" name="Text Placeholder 18" title="SlideDate"/>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a:latin typeface="Georgia"/>
                <a:cs typeface="Georgia"/>
              </a:rPr>
              <a:t>Slide updated: January 04, 2019</a:t>
            </a:r>
            <a:endParaRPr lang="en-US" sz="700" dirty="0">
              <a:latin typeface="Georgia"/>
              <a:cs typeface="Georgia"/>
            </a:endParaRPr>
          </a:p>
        </p:txBody>
      </p:sp>
      <p:graphicFrame>
        <p:nvGraphicFramePr>
          <p:cNvPr id="7" name="Table 6" descr="BackgroundText" title="BackgroundText"/>
          <p:cNvGraphicFramePr>
            <a:graphicFrameLocks noGrp="1"/>
          </p:cNvGraphicFramePr>
          <p:nvPr>
            <p:extLst/>
          </p:nvPr>
        </p:nvGraphicFramePr>
        <p:xfrm>
          <a:off x="1656272" y="1047297"/>
          <a:ext cx="7182928" cy="2254114"/>
        </p:xfrm>
        <a:graphic>
          <a:graphicData uri="http://schemas.openxmlformats.org/drawingml/2006/table">
            <a:tbl>
              <a:tblPr/>
              <a:tblGrid>
                <a:gridCol w="7182928">
                  <a:extLst>
                    <a:ext uri="{9D8B030D-6E8A-4147-A177-3AD203B41FA5}">
                      <a16:colId xmlns:a16="http://schemas.microsoft.com/office/drawing/2014/main" val="20000"/>
                    </a:ext>
                  </a:extLst>
                </a:gridCol>
              </a:tblGrid>
              <a:tr h="16902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Background</a:t>
                      </a:r>
                      <a:endParaRPr kumimoji="0" lang="en-US" altLang="en-US" sz="1200" b="0" i="0" u="none" strike="noStrike" cap="none" normalizeH="0" baseline="0" dirty="0">
                        <a:ln>
                          <a:noFill/>
                        </a:ln>
                        <a:solidFill>
                          <a:schemeClr val="bg1"/>
                        </a:solidFill>
                        <a:effectLst/>
                        <a:latin typeface="+mj-lt"/>
                        <a:ea typeface="MS PGothic" panose="020B0600070205080204" pitchFamily="34" charset="-128"/>
                      </a:endParaRPr>
                    </a:p>
                  </a:txBody>
                  <a:tcPr marL="91430" marR="91430" marT="45760" marB="45760" anchor="ctr" horzOverflow="overflow">
                    <a:lnL>
                      <a:noFill/>
                    </a:lnL>
                    <a:lnR>
                      <a:noFill/>
                    </a:lnR>
                    <a:lnT>
                      <a:noFill/>
                    </a:lnT>
                    <a:lnB>
                      <a:noFill/>
                    </a:lnB>
                    <a:lnTlToBr>
                      <a:noFill/>
                    </a:lnTlToBr>
                    <a:lnBlToTr>
                      <a:noFill/>
                    </a:lnBlToTr>
                    <a:solidFill>
                      <a:srgbClr val="284D81"/>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dirty="0">
                          <a:ln>
                            <a:noFill/>
                          </a:ln>
                          <a:solidFill>
                            <a:schemeClr val="tx1"/>
                          </a:solidFill>
                          <a:effectLst/>
                          <a:latin typeface="+mj-lt"/>
                          <a:ea typeface="MS PGothic" pitchFamily="34" charset="-128"/>
                          <a:cs typeface="MS PGothic" pitchFamily="34" charset="-128"/>
                        </a:rPr>
                        <a:t>Cisneros served as an officer in the US Navy before receiving a Naval Reserve Officer Training Corps scholarship to attend college. He then became the first person in his family to earn a college degree. He worked as an operational-resource employee at Frito-Lay from 2004 to 2010, before winning the California Mega Millions lottery in 2010. After winning the lottery, he started his own foundation with the goal of improving educational opportunities for Hispanic-Americans. He also studied at Brown University for one year, receiving a master’s degree in urban education policy in 2015. Cisneros’s campaign focused on educational opportunities, and he supports education funding and Pell Grants. He lives in Yorba Linda, California with his wife Jacki and their two sons.</a:t>
                      </a: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nvPr>
        </p:nvGraphicFramePr>
        <p:xfrm>
          <a:off x="3303312" y="3264377"/>
          <a:ext cx="2816381" cy="2072136"/>
        </p:xfrm>
        <a:graphic>
          <a:graphicData uri="http://schemas.openxmlformats.org/drawingml/2006/table">
            <a:tbl>
              <a:tblPr/>
              <a:tblGrid>
                <a:gridCol w="2816381">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First Elected: 11/6/2018</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Party: Democrat</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Birth date: 2/12/1971</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Education: MA, Urban Education Policy, Brown University, 2014-2015; MBA, Business Administration, Regis University, 1999-2002; BA, Political Science, The George Washington University</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chemeClr val="tx1"/>
                          </a:solidFill>
                          <a:effectLst/>
                          <a:latin typeface="+mj-lt"/>
                          <a:ea typeface="MS PGothic" panose="020B0600070205080204" pitchFamily="34" charset="-128"/>
                          <a:cs typeface="+mn-cs"/>
                        </a:rPr>
                        <a:t>Family: Spouse: Jacki; 2 Children</a:t>
                      </a:r>
                      <a:endParaRPr kumimoji="0" lang="en-US" altLang="en-US" sz="1000" b="0" i="0" u="none" strike="noStrike" kern="1200" cap="none" normalizeH="0" baseline="0" dirty="0">
                        <a:ln>
                          <a:noFill/>
                        </a:ln>
                        <a:solidFill>
                          <a:schemeClr val="tx1"/>
                        </a:solidFill>
                        <a:effectLst/>
                        <a:latin typeface="+mj-lt"/>
                        <a:ea typeface="MS PGothic" panose="020B0600070205080204" pitchFamily="34" charset="-128"/>
                        <a:cs typeface="+mn-cs"/>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nvPr>
        </p:nvGraphicFramePr>
        <p:xfrm>
          <a:off x="6227210" y="3264378"/>
          <a:ext cx="2611990" cy="1219334"/>
        </p:xfrm>
        <a:graphic>
          <a:graphicData uri="http://schemas.openxmlformats.org/drawingml/2006/table">
            <a:tbl>
              <a:tblPr/>
              <a:tblGrid>
                <a:gridCol w="2132154">
                  <a:extLst>
                    <a:ext uri="{9D8B030D-6E8A-4147-A177-3AD203B41FA5}">
                      <a16:colId xmlns:a16="http://schemas.microsoft.com/office/drawing/2014/main" val="20000"/>
                    </a:ext>
                  </a:extLst>
                </a:gridCol>
                <a:gridCol w="479836">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284D81"/>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2018 General</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Gil Cisneros (D)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52%</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Young Kim (R)</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49%</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0" name="Table 13" title="District Profile"/>
          <p:cNvGraphicFramePr>
            <a:graphicFrameLocks noGrp="1"/>
          </p:cNvGraphicFramePr>
          <p:nvPr>
            <p:extLst/>
          </p:nvPr>
        </p:nvGraphicFramePr>
        <p:xfrm>
          <a:off x="427497" y="3264377"/>
          <a:ext cx="2743200" cy="1371180"/>
        </p:xfrm>
        <a:graphic>
          <a:graphicData uri="http://schemas.openxmlformats.org/drawingml/2006/table">
            <a:tbl>
              <a:tblPr/>
              <a:tblGrid>
                <a:gridCol w="274320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mj-lt"/>
                          <a:ea typeface="MS PGothic" panose="020B0600070205080204" pitchFamily="34" charset="-128"/>
                        </a:rPr>
                        <a:t>District Profile</a:t>
                      </a:r>
                      <a:endParaRPr kumimoji="0" lang="en-US" altLang="en-US" sz="1000" b="0" i="0" u="none" strike="noStrike" cap="none" normalizeH="0" baseline="0" dirty="0">
                        <a:ln>
                          <a:noFill/>
                        </a:ln>
                        <a:solidFill>
                          <a:schemeClr val="bg1"/>
                        </a:solidFill>
                        <a:effectLst/>
                        <a:latin typeface="+mj-lt"/>
                        <a:ea typeface="MS PGothic" panose="020B0600070205080204" pitchFamily="34" charset="-128"/>
                      </a:endParaRP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State: California</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District: 39th</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Northern Orange County: Fullerton, Yorba Linda</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Cook PVI: EVEN</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0957354"/>
                  </a:ext>
                </a:extLst>
              </a:tr>
            </a:tbl>
          </a:graphicData>
        </a:graphic>
      </p:graphicFrame>
      <p:graphicFrame>
        <p:nvGraphicFramePr>
          <p:cNvPr id="11" name="Table 10" title="Contact"/>
          <p:cNvGraphicFramePr>
            <a:graphicFrameLocks noGrp="1"/>
          </p:cNvGraphicFramePr>
          <p:nvPr>
            <p:extLst/>
          </p:nvPr>
        </p:nvGraphicFramePr>
        <p:xfrm>
          <a:off x="427498" y="4624423"/>
          <a:ext cx="2743200" cy="1707286"/>
        </p:xfrm>
        <a:graphic>
          <a:graphicData uri="http://schemas.openxmlformats.org/drawingml/2006/table">
            <a:tbl>
              <a:tblPr/>
              <a:tblGrid>
                <a:gridCol w="2743200">
                  <a:extLst>
                    <a:ext uri="{9D8B030D-6E8A-4147-A177-3AD203B41FA5}">
                      <a16:colId xmlns:a16="http://schemas.microsoft.com/office/drawing/2014/main" val="20002"/>
                    </a:ext>
                  </a:extLst>
                </a:gridCol>
              </a:tblGrid>
              <a:tr h="0">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Official Contact Info</a:t>
                      </a:r>
                    </a:p>
                  </a:txBody>
                  <a:tcPr marL="91432" marR="91432" marT="45749" marB="45749"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Capitol Hill Office Building: Cannon</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Room Number: 431</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3240426283"/>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Phone Number: (202) 225-4111</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860728395"/>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Facebook: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009905484"/>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Instagram: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Twitter: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3" name="Table 13" title="Committees"/>
          <p:cNvGraphicFramePr>
            <a:graphicFrameLocks noGrp="1"/>
          </p:cNvGraphicFramePr>
          <p:nvPr>
            <p:extLst/>
          </p:nvPr>
        </p:nvGraphicFramePr>
        <p:xfrm>
          <a:off x="6252310" y="4624423"/>
          <a:ext cx="2586890" cy="487512"/>
        </p:xfrm>
        <a:graphic>
          <a:graphicData uri="http://schemas.openxmlformats.org/drawingml/2006/table">
            <a:tbl>
              <a:tblPr/>
              <a:tblGrid>
                <a:gridCol w="258689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Committees</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TBD</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68" y="1051560"/>
            <a:ext cx="1169755" cy="1435608"/>
          </a:xfrm>
          <a:prstGeom prst="rect">
            <a:avLst/>
          </a:prstGeom>
        </p:spPr>
      </p:pic>
    </p:spTree>
    <p:extLst>
      <p:ext uri="{BB962C8B-B14F-4D97-AF65-F5344CB8AC3E}">
        <p14:creationId xmlns:p14="http://schemas.microsoft.com/office/powerpoint/2010/main" val="13617091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SlideTitle"/>
          <p:cNvSpPr>
            <a:spLocks noGrp="1"/>
          </p:cNvSpPr>
          <p:nvPr>
            <p:ph type="title"/>
          </p:nvPr>
        </p:nvSpPr>
        <p:spPr>
          <a:xfrm>
            <a:off x="401620" y="637194"/>
            <a:ext cx="8412480" cy="640080"/>
          </a:xfrm>
        </p:spPr>
        <p:txBody>
          <a:bodyPr/>
          <a:lstStyle/>
          <a:p>
            <a:r>
              <a:rPr lang="en-US" altLang="en-US">
                <a:latin typeface="+mj-lt"/>
                <a:ea typeface="ＭＳ Ｐゴシック" charset="-128"/>
                <a:cs typeface="MS PGothic" charset="-128"/>
              </a:rPr>
              <a:t>Rep. Katie Porter (D-CA-45)</a:t>
            </a:r>
            <a:endParaRPr lang="en-US" dirty="0">
              <a:latin typeface="+mj-lt"/>
            </a:endParaRPr>
          </a:p>
        </p:txBody>
      </p:sp>
      <p:sp>
        <p:nvSpPr>
          <p:cNvPr id="122" name="Text Placeholder 18" title="SlideDate"/>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a:latin typeface="Georgia"/>
                <a:cs typeface="Georgia"/>
              </a:rPr>
              <a:t>Slide updated: January 04, 2019</a:t>
            </a:r>
            <a:endParaRPr lang="en-US" sz="700" dirty="0">
              <a:latin typeface="Georgia"/>
              <a:cs typeface="Georgia"/>
            </a:endParaRPr>
          </a:p>
        </p:txBody>
      </p:sp>
      <p:graphicFrame>
        <p:nvGraphicFramePr>
          <p:cNvPr id="7" name="Table 6" descr="BackgroundText" title="BackgroundText"/>
          <p:cNvGraphicFramePr>
            <a:graphicFrameLocks noGrp="1"/>
          </p:cNvGraphicFramePr>
          <p:nvPr>
            <p:extLst/>
          </p:nvPr>
        </p:nvGraphicFramePr>
        <p:xfrm>
          <a:off x="1656272" y="1047297"/>
          <a:ext cx="7182928" cy="2254114"/>
        </p:xfrm>
        <a:graphic>
          <a:graphicData uri="http://schemas.openxmlformats.org/drawingml/2006/table">
            <a:tbl>
              <a:tblPr/>
              <a:tblGrid>
                <a:gridCol w="7182928">
                  <a:extLst>
                    <a:ext uri="{9D8B030D-6E8A-4147-A177-3AD203B41FA5}">
                      <a16:colId xmlns:a16="http://schemas.microsoft.com/office/drawing/2014/main" val="20000"/>
                    </a:ext>
                  </a:extLst>
                </a:gridCol>
              </a:tblGrid>
              <a:tr h="16902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Background</a:t>
                      </a:r>
                      <a:endParaRPr kumimoji="0" lang="en-US" altLang="en-US" sz="1200" b="0" i="0" u="none" strike="noStrike" cap="none" normalizeH="0" baseline="0" dirty="0">
                        <a:ln>
                          <a:noFill/>
                        </a:ln>
                        <a:solidFill>
                          <a:schemeClr val="bg1"/>
                        </a:solidFill>
                        <a:effectLst/>
                        <a:latin typeface="+mj-lt"/>
                        <a:ea typeface="MS PGothic" panose="020B0600070205080204" pitchFamily="34" charset="-128"/>
                      </a:endParaRPr>
                    </a:p>
                  </a:txBody>
                  <a:tcPr marL="91430" marR="91430" marT="45760" marB="45760" anchor="ctr" horzOverflow="overflow">
                    <a:lnL>
                      <a:noFill/>
                    </a:lnL>
                    <a:lnR>
                      <a:noFill/>
                    </a:lnR>
                    <a:lnT>
                      <a:noFill/>
                    </a:lnT>
                    <a:lnB>
                      <a:noFill/>
                    </a:lnB>
                    <a:lnTlToBr>
                      <a:noFill/>
                    </a:lnTlToBr>
                    <a:lnBlToTr>
                      <a:noFill/>
                    </a:lnBlToTr>
                    <a:solidFill>
                      <a:srgbClr val="284D81"/>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a:ln>
                            <a:noFill/>
                          </a:ln>
                          <a:solidFill>
                            <a:schemeClr val="tx1"/>
                          </a:solidFill>
                          <a:effectLst/>
                          <a:latin typeface="+mj-lt"/>
                          <a:ea typeface="MS PGothic" pitchFamily="34" charset="-128"/>
                          <a:cs typeface="MS PGothic" pitchFamily="34" charset="-128"/>
                        </a:rPr>
                        <a:t>After graduating from law school, Porter spent two decades as a consumer protection attorney, where she advocated for homeowners and consumers affected by the housing crisis. In 2012, then-California Attorney General Kamala Harris appointed Porter as a monitor for the state Justice Department, where she acted as a watchdog for financial institutions. Following her appointment, she became a tenured consumer-law professor at the University of California, Irvine. Her campaign platform centered on providing financial stability for middle-class families, including by reforming tax and health care policies. She also supports gun-control reform, such as implementing mandatory background checks and a ban on assault weapons. She lives in Irvine with her three children.</a:t>
                      </a:r>
                      <a:endParaRPr kumimoji="0" lang="en-US" sz="1000" b="0" i="0" u="none" strike="noStrike" kern="1200" cap="none" normalizeH="0" baseline="0" dirty="0">
                        <a:ln>
                          <a:noFill/>
                        </a:ln>
                        <a:solidFill>
                          <a:schemeClr val="tx1"/>
                        </a:solidFill>
                        <a:effectLst/>
                        <a:latin typeface="+mj-lt"/>
                        <a:ea typeface="MS PGothic" pitchFamily="34" charset="-128"/>
                        <a:cs typeface="MS PGothic" pitchFamily="34" charset="-128"/>
                      </a:endParaRP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nvPr>
        </p:nvGraphicFramePr>
        <p:xfrm>
          <a:off x="3303312" y="3264377"/>
          <a:ext cx="2816381" cy="1614936"/>
        </p:xfrm>
        <a:graphic>
          <a:graphicData uri="http://schemas.openxmlformats.org/drawingml/2006/table">
            <a:tbl>
              <a:tblPr/>
              <a:tblGrid>
                <a:gridCol w="2816381">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First Elected: 11/6/2018</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Party: Democrat</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Birth date: 1/3/1974</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Education: BA, American Studies, Yale University, 1992-1996; JD, Harvard University</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chemeClr val="tx1"/>
                          </a:solidFill>
                          <a:effectLst/>
                          <a:latin typeface="+mj-lt"/>
                          <a:ea typeface="MS PGothic" panose="020B0600070205080204" pitchFamily="34" charset="-128"/>
                          <a:cs typeface="+mn-cs"/>
                        </a:rPr>
                        <a:t>Family: Divorced; 3 Children</a:t>
                      </a:r>
                      <a:endParaRPr kumimoji="0" lang="en-US" altLang="en-US" sz="1000" b="0" i="0" u="none" strike="noStrike" kern="1200" cap="none" normalizeH="0" baseline="0" dirty="0">
                        <a:ln>
                          <a:noFill/>
                        </a:ln>
                        <a:solidFill>
                          <a:schemeClr val="tx1"/>
                        </a:solidFill>
                        <a:effectLst/>
                        <a:latin typeface="+mj-lt"/>
                        <a:ea typeface="MS PGothic" panose="020B0600070205080204" pitchFamily="34" charset="-128"/>
                        <a:cs typeface="+mn-cs"/>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nvPr>
        </p:nvGraphicFramePr>
        <p:xfrm>
          <a:off x="6227210" y="3264378"/>
          <a:ext cx="2611990" cy="1219334"/>
        </p:xfrm>
        <a:graphic>
          <a:graphicData uri="http://schemas.openxmlformats.org/drawingml/2006/table">
            <a:tbl>
              <a:tblPr/>
              <a:tblGrid>
                <a:gridCol w="2132154">
                  <a:extLst>
                    <a:ext uri="{9D8B030D-6E8A-4147-A177-3AD203B41FA5}">
                      <a16:colId xmlns:a16="http://schemas.microsoft.com/office/drawing/2014/main" val="20000"/>
                    </a:ext>
                  </a:extLst>
                </a:gridCol>
                <a:gridCol w="479836">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284D81"/>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2018 General</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Katie Porter (D)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52%</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Mimi Walters (R)</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48%</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0" name="Table 13" title="District Profile"/>
          <p:cNvGraphicFramePr>
            <a:graphicFrameLocks noGrp="1"/>
          </p:cNvGraphicFramePr>
          <p:nvPr>
            <p:extLst/>
          </p:nvPr>
        </p:nvGraphicFramePr>
        <p:xfrm>
          <a:off x="427497" y="3264377"/>
          <a:ext cx="2743200" cy="1218780"/>
        </p:xfrm>
        <a:graphic>
          <a:graphicData uri="http://schemas.openxmlformats.org/drawingml/2006/table">
            <a:tbl>
              <a:tblPr/>
              <a:tblGrid>
                <a:gridCol w="274320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mj-lt"/>
                          <a:ea typeface="MS PGothic" panose="020B0600070205080204" pitchFamily="34" charset="-128"/>
                        </a:rPr>
                        <a:t>District Profile</a:t>
                      </a:r>
                      <a:endParaRPr kumimoji="0" lang="en-US" altLang="en-US" sz="1000" b="0" i="0" u="none" strike="noStrike" cap="none" normalizeH="0" baseline="0" dirty="0">
                        <a:ln>
                          <a:noFill/>
                        </a:ln>
                        <a:solidFill>
                          <a:schemeClr val="bg1"/>
                        </a:solidFill>
                        <a:effectLst/>
                        <a:latin typeface="+mj-lt"/>
                        <a:ea typeface="MS PGothic" panose="020B0600070205080204" pitchFamily="34" charset="-128"/>
                      </a:endParaRP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State: California</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District: 45th</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Orange County: Irvine</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Cook PVI: R+3</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0957354"/>
                  </a:ext>
                </a:extLst>
              </a:tr>
            </a:tbl>
          </a:graphicData>
        </a:graphic>
      </p:graphicFrame>
      <p:graphicFrame>
        <p:nvGraphicFramePr>
          <p:cNvPr id="11" name="Table 10" title="Contact"/>
          <p:cNvGraphicFramePr>
            <a:graphicFrameLocks noGrp="1"/>
          </p:cNvGraphicFramePr>
          <p:nvPr>
            <p:extLst/>
          </p:nvPr>
        </p:nvGraphicFramePr>
        <p:xfrm>
          <a:off x="427498" y="4624423"/>
          <a:ext cx="2743200" cy="1707286"/>
        </p:xfrm>
        <a:graphic>
          <a:graphicData uri="http://schemas.openxmlformats.org/drawingml/2006/table">
            <a:tbl>
              <a:tblPr/>
              <a:tblGrid>
                <a:gridCol w="2743200">
                  <a:extLst>
                    <a:ext uri="{9D8B030D-6E8A-4147-A177-3AD203B41FA5}">
                      <a16:colId xmlns:a16="http://schemas.microsoft.com/office/drawing/2014/main" val="20002"/>
                    </a:ext>
                  </a:extLst>
                </a:gridCol>
              </a:tblGrid>
              <a:tr h="0">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Official Contact Info</a:t>
                      </a:r>
                    </a:p>
                  </a:txBody>
                  <a:tcPr marL="91432" marR="91432" marT="45749" marB="45749"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Capitol Hill Office Building: Longworth</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Room Number: 1117</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3240426283"/>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Phone Number: (202) 225-5611</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860728395"/>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Facebook: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009905484"/>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Instagram: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Twitter: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3" name="Table 13" title="Committees"/>
          <p:cNvGraphicFramePr>
            <a:graphicFrameLocks noGrp="1"/>
          </p:cNvGraphicFramePr>
          <p:nvPr>
            <p:extLst/>
          </p:nvPr>
        </p:nvGraphicFramePr>
        <p:xfrm>
          <a:off x="6252310" y="4624423"/>
          <a:ext cx="2586890" cy="487512"/>
        </p:xfrm>
        <a:graphic>
          <a:graphicData uri="http://schemas.openxmlformats.org/drawingml/2006/table">
            <a:tbl>
              <a:tblPr/>
              <a:tblGrid>
                <a:gridCol w="258689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Committees</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TBD</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68" y="1051560"/>
            <a:ext cx="1169755" cy="1435608"/>
          </a:xfrm>
          <a:prstGeom prst="rect">
            <a:avLst/>
          </a:prstGeom>
        </p:spPr>
      </p:pic>
    </p:spTree>
    <p:extLst>
      <p:ext uri="{BB962C8B-B14F-4D97-AF65-F5344CB8AC3E}">
        <p14:creationId xmlns:p14="http://schemas.microsoft.com/office/powerpoint/2010/main" val="1708694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mj-lt"/>
              </a:rPr>
              <a:t>Roadmap</a:t>
            </a:r>
          </a:p>
        </p:txBody>
      </p:sp>
      <p:cxnSp>
        <p:nvCxnSpPr>
          <p:cNvPr id="4" name="Straight Arrow Connector 3"/>
          <p:cNvCxnSpPr/>
          <p:nvPr/>
        </p:nvCxnSpPr>
        <p:spPr>
          <a:xfrm flipV="1">
            <a:off x="1033531" y="1963148"/>
            <a:ext cx="0" cy="564805"/>
          </a:xfrm>
          <a:prstGeom prst="straightConnector1">
            <a:avLst/>
          </a:prstGeom>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Oval 4"/>
          <p:cNvSpPr>
            <a:spLocks noChangeAspect="1"/>
          </p:cNvSpPr>
          <p:nvPr/>
        </p:nvSpPr>
        <p:spPr>
          <a:xfrm>
            <a:off x="941536" y="2403086"/>
            <a:ext cx="181122" cy="182880"/>
          </a:xfrm>
          <a:prstGeom prst="ellipse">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Oval 8"/>
          <p:cNvSpPr>
            <a:spLocks noChangeAspect="1"/>
          </p:cNvSpPr>
          <p:nvPr/>
        </p:nvSpPr>
        <p:spPr>
          <a:xfrm>
            <a:off x="941536" y="1915795"/>
            <a:ext cx="181122" cy="182880"/>
          </a:xfrm>
          <a:prstGeom prst="ellipse">
            <a:avLst/>
          </a:prstGeom>
          <a:solidFill>
            <a:schemeClr val="accent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Rectangle 9"/>
          <p:cNvSpPr>
            <a:spLocks noChangeArrowheads="1"/>
          </p:cNvSpPr>
          <p:nvPr/>
        </p:nvSpPr>
        <p:spPr bwMode="auto">
          <a:xfrm>
            <a:off x="1152401" y="1825257"/>
            <a:ext cx="3563574" cy="830997"/>
          </a:xfrm>
          <a:prstGeom prst="rect">
            <a:avLst/>
          </a:prstGeom>
          <a:solidFill>
            <a:schemeClr val="bg1"/>
          </a:solidFill>
          <a:ln>
            <a:noFill/>
          </a:ln>
          <a:extLst/>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None/>
              <a:defRPr/>
            </a:pPr>
            <a:r>
              <a:rPr lang="en-US" altLang="en-US" sz="1600" dirty="0">
                <a:latin typeface="+mj-lt"/>
                <a:cs typeface="Georgia"/>
              </a:rPr>
              <a:t>Senate</a:t>
            </a:r>
          </a:p>
          <a:p>
            <a:pPr>
              <a:lnSpc>
                <a:spcPct val="100000"/>
              </a:lnSpc>
              <a:spcBef>
                <a:spcPct val="0"/>
              </a:spcBef>
              <a:buNone/>
              <a:defRPr/>
            </a:pPr>
            <a:endParaRPr lang="en-US" altLang="en-US" sz="1600" dirty="0">
              <a:latin typeface="+mj-lt"/>
              <a:cs typeface="Georgia"/>
            </a:endParaRPr>
          </a:p>
          <a:p>
            <a:pPr>
              <a:lnSpc>
                <a:spcPct val="100000"/>
              </a:lnSpc>
              <a:spcBef>
                <a:spcPct val="0"/>
              </a:spcBef>
              <a:buNone/>
              <a:defRPr/>
            </a:pPr>
            <a:r>
              <a:rPr lang="en-US" altLang="en-US" sz="1600" dirty="0">
                <a:latin typeface="+mj-lt"/>
                <a:cs typeface="Georgia"/>
              </a:rPr>
              <a:t>House</a:t>
            </a:r>
          </a:p>
        </p:txBody>
      </p:sp>
    </p:spTree>
    <p:extLst>
      <p:ext uri="{BB962C8B-B14F-4D97-AF65-F5344CB8AC3E}">
        <p14:creationId xmlns:p14="http://schemas.microsoft.com/office/powerpoint/2010/main" val="32585462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SlideTitle"/>
          <p:cNvSpPr>
            <a:spLocks noGrp="1"/>
          </p:cNvSpPr>
          <p:nvPr>
            <p:ph type="title"/>
          </p:nvPr>
        </p:nvSpPr>
        <p:spPr>
          <a:xfrm>
            <a:off x="401620" y="637194"/>
            <a:ext cx="8412480" cy="640080"/>
          </a:xfrm>
        </p:spPr>
        <p:txBody>
          <a:bodyPr/>
          <a:lstStyle/>
          <a:p>
            <a:r>
              <a:rPr lang="en-US" altLang="en-US">
                <a:latin typeface="+mj-lt"/>
                <a:ea typeface="ＭＳ Ｐゴシック" charset="-128"/>
                <a:cs typeface="MS PGothic" charset="-128"/>
              </a:rPr>
              <a:t>Rep. Harley Rouda (D-CA-48)</a:t>
            </a:r>
            <a:endParaRPr lang="en-US" dirty="0">
              <a:latin typeface="+mj-lt"/>
            </a:endParaRPr>
          </a:p>
        </p:txBody>
      </p:sp>
      <p:sp>
        <p:nvSpPr>
          <p:cNvPr id="122" name="Text Placeholder 18" title="SlideDate"/>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a:latin typeface="Georgia"/>
                <a:cs typeface="Georgia"/>
              </a:rPr>
              <a:t>Slide updated: January 04, 2019</a:t>
            </a:r>
            <a:endParaRPr lang="en-US" sz="700" dirty="0">
              <a:latin typeface="Georgia"/>
              <a:cs typeface="Georgia"/>
            </a:endParaRPr>
          </a:p>
        </p:txBody>
      </p:sp>
      <p:graphicFrame>
        <p:nvGraphicFramePr>
          <p:cNvPr id="7" name="Table 6" descr="BackgroundText" title="BackgroundText"/>
          <p:cNvGraphicFramePr>
            <a:graphicFrameLocks noGrp="1"/>
          </p:cNvGraphicFramePr>
          <p:nvPr>
            <p:extLst/>
          </p:nvPr>
        </p:nvGraphicFramePr>
        <p:xfrm>
          <a:off x="1656272" y="1047297"/>
          <a:ext cx="7182928" cy="2254114"/>
        </p:xfrm>
        <a:graphic>
          <a:graphicData uri="http://schemas.openxmlformats.org/drawingml/2006/table">
            <a:tbl>
              <a:tblPr/>
              <a:tblGrid>
                <a:gridCol w="7182928">
                  <a:extLst>
                    <a:ext uri="{9D8B030D-6E8A-4147-A177-3AD203B41FA5}">
                      <a16:colId xmlns:a16="http://schemas.microsoft.com/office/drawing/2014/main" val="20000"/>
                    </a:ext>
                  </a:extLst>
                </a:gridCol>
              </a:tblGrid>
              <a:tr h="16902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Background</a:t>
                      </a:r>
                      <a:endParaRPr kumimoji="0" lang="en-US" altLang="en-US" sz="1200" b="0" i="0" u="none" strike="noStrike" cap="none" normalizeH="0" baseline="0" dirty="0">
                        <a:ln>
                          <a:noFill/>
                        </a:ln>
                        <a:solidFill>
                          <a:schemeClr val="bg1"/>
                        </a:solidFill>
                        <a:effectLst/>
                        <a:latin typeface="+mj-lt"/>
                        <a:ea typeface="MS PGothic" panose="020B0600070205080204" pitchFamily="34" charset="-128"/>
                      </a:endParaRPr>
                    </a:p>
                  </a:txBody>
                  <a:tcPr marL="91430" marR="91430" marT="45760" marB="45760" anchor="ctr" horzOverflow="overflow">
                    <a:lnL>
                      <a:noFill/>
                    </a:lnL>
                    <a:lnR>
                      <a:noFill/>
                    </a:lnR>
                    <a:lnT>
                      <a:noFill/>
                    </a:lnT>
                    <a:lnB>
                      <a:noFill/>
                    </a:lnB>
                    <a:lnTlToBr>
                      <a:noFill/>
                    </a:lnTlToBr>
                    <a:lnBlToTr>
                      <a:noFill/>
                    </a:lnBlToTr>
                    <a:solidFill>
                      <a:srgbClr val="284D81"/>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a:ln>
                            <a:noFill/>
                          </a:ln>
                          <a:solidFill>
                            <a:schemeClr val="tx1"/>
                          </a:solidFill>
                          <a:effectLst/>
                          <a:latin typeface="+mj-lt"/>
                          <a:ea typeface="MS PGothic" pitchFamily="34" charset="-128"/>
                          <a:cs typeface="MS PGothic" pitchFamily="34" charset="-128"/>
                        </a:rPr>
                        <a:t>Rouda is an investment executive from Laguna Beach. This was his first time running for public office. Rouda picked up endorsements from the League of Conservation Voters, End Citizens United, Human Rights Campaign, Indivisible, and several other groups. Rouda is the CEO of Trident Holdings, Inc., and the director of several real estate development companies. He campaigned on a platform consisting of Medicare-for-all, renewable-energy development and common sense gun control. Rouda lives in Orange County with his wife Kaira and their four children.</a:t>
                      </a:r>
                      <a:endParaRPr kumimoji="0" lang="en-US" sz="1000" b="0" i="0" u="none" strike="noStrike" kern="1200" cap="none" normalizeH="0" baseline="0" dirty="0">
                        <a:ln>
                          <a:noFill/>
                        </a:ln>
                        <a:solidFill>
                          <a:schemeClr val="tx1"/>
                        </a:solidFill>
                        <a:effectLst/>
                        <a:latin typeface="+mj-lt"/>
                        <a:ea typeface="MS PGothic" pitchFamily="34" charset="-128"/>
                        <a:cs typeface="MS PGothic" pitchFamily="34" charset="-128"/>
                      </a:endParaRP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nvPr>
        </p:nvGraphicFramePr>
        <p:xfrm>
          <a:off x="3303312" y="3264377"/>
          <a:ext cx="2816381" cy="1767336"/>
        </p:xfrm>
        <a:graphic>
          <a:graphicData uri="http://schemas.openxmlformats.org/drawingml/2006/table">
            <a:tbl>
              <a:tblPr/>
              <a:tblGrid>
                <a:gridCol w="2816381">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First Elected: 11/6/2018</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Party: Democrat</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Birth date: 12/10/1961</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Education: MBA, Ohio State University, 2001-2002; JD, Capital University, 1984-1986; Bachelor's, University of Kentucky, 1980-1984</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chemeClr val="tx1"/>
                          </a:solidFill>
                          <a:effectLst/>
                          <a:latin typeface="+mj-lt"/>
                          <a:ea typeface="MS PGothic" panose="020B0600070205080204" pitchFamily="34" charset="-128"/>
                          <a:cs typeface="+mn-cs"/>
                        </a:rPr>
                        <a:t>Family: Spouse: Kaira; four Children</a:t>
                      </a:r>
                      <a:endParaRPr kumimoji="0" lang="en-US" altLang="en-US" sz="1000" b="0" i="0" u="none" strike="noStrike" kern="1200" cap="none" normalizeH="0" baseline="0" dirty="0">
                        <a:ln>
                          <a:noFill/>
                        </a:ln>
                        <a:solidFill>
                          <a:schemeClr val="tx1"/>
                        </a:solidFill>
                        <a:effectLst/>
                        <a:latin typeface="+mj-lt"/>
                        <a:ea typeface="MS PGothic" panose="020B0600070205080204" pitchFamily="34" charset="-128"/>
                        <a:cs typeface="+mn-cs"/>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nvPr>
        </p:nvGraphicFramePr>
        <p:xfrm>
          <a:off x="6227210" y="3264378"/>
          <a:ext cx="2611990" cy="1219334"/>
        </p:xfrm>
        <a:graphic>
          <a:graphicData uri="http://schemas.openxmlformats.org/drawingml/2006/table">
            <a:tbl>
              <a:tblPr/>
              <a:tblGrid>
                <a:gridCol w="2132154">
                  <a:extLst>
                    <a:ext uri="{9D8B030D-6E8A-4147-A177-3AD203B41FA5}">
                      <a16:colId xmlns:a16="http://schemas.microsoft.com/office/drawing/2014/main" val="20000"/>
                    </a:ext>
                  </a:extLst>
                </a:gridCol>
                <a:gridCol w="479836">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284D81"/>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2018 General</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Harley Rouda (D)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54%</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Dana Rohrabacher (R)</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47%</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0" name="Table 13" title="District Profile"/>
          <p:cNvGraphicFramePr>
            <a:graphicFrameLocks noGrp="1"/>
          </p:cNvGraphicFramePr>
          <p:nvPr>
            <p:extLst/>
          </p:nvPr>
        </p:nvGraphicFramePr>
        <p:xfrm>
          <a:off x="427497" y="3264377"/>
          <a:ext cx="2743200" cy="1218780"/>
        </p:xfrm>
        <a:graphic>
          <a:graphicData uri="http://schemas.openxmlformats.org/drawingml/2006/table">
            <a:tbl>
              <a:tblPr/>
              <a:tblGrid>
                <a:gridCol w="274320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mj-lt"/>
                          <a:ea typeface="MS PGothic" panose="020B0600070205080204" pitchFamily="34" charset="-128"/>
                        </a:rPr>
                        <a:t>District Profile</a:t>
                      </a:r>
                      <a:endParaRPr kumimoji="0" lang="en-US" altLang="en-US" sz="1000" b="0" i="0" u="none" strike="noStrike" cap="none" normalizeH="0" baseline="0" dirty="0">
                        <a:ln>
                          <a:noFill/>
                        </a:ln>
                        <a:solidFill>
                          <a:schemeClr val="bg1"/>
                        </a:solidFill>
                        <a:effectLst/>
                        <a:latin typeface="+mj-lt"/>
                        <a:ea typeface="MS PGothic" panose="020B0600070205080204" pitchFamily="34" charset="-128"/>
                      </a:endParaRP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State: California</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District: 48th</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Coastal Orange County: Huntington Beach</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Cook PVI: R+4</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0957354"/>
                  </a:ext>
                </a:extLst>
              </a:tr>
            </a:tbl>
          </a:graphicData>
        </a:graphic>
      </p:graphicFrame>
      <p:graphicFrame>
        <p:nvGraphicFramePr>
          <p:cNvPr id="11" name="Table 10" title="Contact"/>
          <p:cNvGraphicFramePr>
            <a:graphicFrameLocks noGrp="1"/>
          </p:cNvGraphicFramePr>
          <p:nvPr>
            <p:extLst/>
          </p:nvPr>
        </p:nvGraphicFramePr>
        <p:xfrm>
          <a:off x="427498" y="4624423"/>
          <a:ext cx="2743200" cy="1707286"/>
        </p:xfrm>
        <a:graphic>
          <a:graphicData uri="http://schemas.openxmlformats.org/drawingml/2006/table">
            <a:tbl>
              <a:tblPr/>
              <a:tblGrid>
                <a:gridCol w="2743200">
                  <a:extLst>
                    <a:ext uri="{9D8B030D-6E8A-4147-A177-3AD203B41FA5}">
                      <a16:colId xmlns:a16="http://schemas.microsoft.com/office/drawing/2014/main" val="20002"/>
                    </a:ext>
                  </a:extLst>
                </a:gridCol>
              </a:tblGrid>
              <a:tr h="0">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Official Contact Info</a:t>
                      </a:r>
                    </a:p>
                  </a:txBody>
                  <a:tcPr marL="91432" marR="91432" marT="45749" marB="45749"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Capitol Hill Office Building: Rayburn</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Room Number: 2300</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3240426283"/>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Phone Number: (202) 225-2415</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860728395"/>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Facebook: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009905484"/>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Instagram: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Twitter: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3" name="Table 13" title="Committees"/>
          <p:cNvGraphicFramePr>
            <a:graphicFrameLocks noGrp="1"/>
          </p:cNvGraphicFramePr>
          <p:nvPr>
            <p:extLst/>
          </p:nvPr>
        </p:nvGraphicFramePr>
        <p:xfrm>
          <a:off x="6252310" y="4624423"/>
          <a:ext cx="2586890" cy="487512"/>
        </p:xfrm>
        <a:graphic>
          <a:graphicData uri="http://schemas.openxmlformats.org/drawingml/2006/table">
            <a:tbl>
              <a:tblPr/>
              <a:tblGrid>
                <a:gridCol w="258689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Committees</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TBD</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68" y="1051560"/>
            <a:ext cx="1169755" cy="1435608"/>
          </a:xfrm>
          <a:prstGeom prst="rect">
            <a:avLst/>
          </a:prstGeom>
        </p:spPr>
      </p:pic>
    </p:spTree>
    <p:extLst>
      <p:ext uri="{BB962C8B-B14F-4D97-AF65-F5344CB8AC3E}">
        <p14:creationId xmlns:p14="http://schemas.microsoft.com/office/powerpoint/2010/main" val="2911107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SlideTitle"/>
          <p:cNvSpPr>
            <a:spLocks noGrp="1"/>
          </p:cNvSpPr>
          <p:nvPr>
            <p:ph type="title"/>
          </p:nvPr>
        </p:nvSpPr>
        <p:spPr>
          <a:xfrm>
            <a:off x="401620" y="637194"/>
            <a:ext cx="8412480" cy="640080"/>
          </a:xfrm>
        </p:spPr>
        <p:txBody>
          <a:bodyPr/>
          <a:lstStyle/>
          <a:p>
            <a:r>
              <a:rPr lang="en-US" altLang="en-US">
                <a:latin typeface="+mj-lt"/>
                <a:ea typeface="ＭＳ Ｐゴシック" charset="-128"/>
                <a:cs typeface="MS PGothic" charset="-128"/>
              </a:rPr>
              <a:t>Rep. Mike Levin (D-CA-49)</a:t>
            </a:r>
            <a:endParaRPr lang="en-US" dirty="0">
              <a:latin typeface="+mj-lt"/>
            </a:endParaRPr>
          </a:p>
        </p:txBody>
      </p:sp>
      <p:sp>
        <p:nvSpPr>
          <p:cNvPr id="122" name="Text Placeholder 18" title="SlideDate"/>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a:latin typeface="Georgia"/>
                <a:cs typeface="Georgia"/>
              </a:rPr>
              <a:t>Slide updated: January 04, 2019</a:t>
            </a:r>
            <a:endParaRPr lang="en-US" sz="700" dirty="0">
              <a:latin typeface="Georgia"/>
              <a:cs typeface="Georgia"/>
            </a:endParaRPr>
          </a:p>
        </p:txBody>
      </p:sp>
      <p:graphicFrame>
        <p:nvGraphicFramePr>
          <p:cNvPr id="7" name="Table 6" descr="BackgroundText" title="BackgroundText"/>
          <p:cNvGraphicFramePr>
            <a:graphicFrameLocks noGrp="1"/>
          </p:cNvGraphicFramePr>
          <p:nvPr>
            <p:extLst/>
          </p:nvPr>
        </p:nvGraphicFramePr>
        <p:xfrm>
          <a:off x="1656272" y="1047297"/>
          <a:ext cx="7182928" cy="2254114"/>
        </p:xfrm>
        <a:graphic>
          <a:graphicData uri="http://schemas.openxmlformats.org/drawingml/2006/table">
            <a:tbl>
              <a:tblPr/>
              <a:tblGrid>
                <a:gridCol w="7182928">
                  <a:extLst>
                    <a:ext uri="{9D8B030D-6E8A-4147-A177-3AD203B41FA5}">
                      <a16:colId xmlns:a16="http://schemas.microsoft.com/office/drawing/2014/main" val="20000"/>
                    </a:ext>
                  </a:extLst>
                </a:gridCol>
              </a:tblGrid>
              <a:tr h="16902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Background</a:t>
                      </a:r>
                      <a:endParaRPr kumimoji="0" lang="en-US" altLang="en-US" sz="1200" b="0" i="0" u="none" strike="noStrike" cap="none" normalizeH="0" baseline="0" dirty="0">
                        <a:ln>
                          <a:noFill/>
                        </a:ln>
                        <a:solidFill>
                          <a:schemeClr val="bg1"/>
                        </a:solidFill>
                        <a:effectLst/>
                        <a:latin typeface="+mj-lt"/>
                        <a:ea typeface="MS PGothic" panose="020B0600070205080204" pitchFamily="34" charset="-128"/>
                      </a:endParaRPr>
                    </a:p>
                  </a:txBody>
                  <a:tcPr marL="91430" marR="91430" marT="45760" marB="45760" anchor="ctr" horzOverflow="overflow">
                    <a:lnL>
                      <a:noFill/>
                    </a:lnL>
                    <a:lnR>
                      <a:noFill/>
                    </a:lnR>
                    <a:lnT>
                      <a:noFill/>
                    </a:lnT>
                    <a:lnB>
                      <a:noFill/>
                    </a:lnB>
                    <a:lnTlToBr>
                      <a:noFill/>
                    </a:lnTlToBr>
                    <a:lnBlToTr>
                      <a:noFill/>
                    </a:lnBlToTr>
                    <a:solidFill>
                      <a:srgbClr val="284D81"/>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a:ln>
                            <a:noFill/>
                          </a:ln>
                          <a:solidFill>
                            <a:schemeClr val="tx1"/>
                          </a:solidFill>
                          <a:effectLst/>
                          <a:latin typeface="+mj-lt"/>
                          <a:ea typeface="MS PGothic" pitchFamily="34" charset="-128"/>
                          <a:cs typeface="MS PGothic" pitchFamily="34" charset="-128"/>
                        </a:rPr>
                        <a:t>Levin grew up in South Orange County, before attending Stanford University, where he majored in political science and served as student-body president. Following graduation, he served as a Coro Foundation fellow for one year. After law school, Levin worked as an environment and energy attorney and advocate, championing clean energy and sustainable power and transportation policies. Levin entered politics in 2006, when he served as executive director of the Democratic Party of Orange County for one year. He was a member of Hillary for America’s National Finance Committee from 2015 to 2016. Levin supports environmental protections, universal Medicare, affordable college options, gun control, abortion rights, and a higher federal minimum wage. He and his wife Chrissy reside in San Juan Capistrano with their two young children.</a:t>
                      </a:r>
                      <a:endParaRPr kumimoji="0" lang="en-US" sz="1000" b="0" i="0" u="none" strike="noStrike" kern="1200" cap="none" normalizeH="0" baseline="0" dirty="0">
                        <a:ln>
                          <a:noFill/>
                        </a:ln>
                        <a:solidFill>
                          <a:schemeClr val="tx1"/>
                        </a:solidFill>
                        <a:effectLst/>
                        <a:latin typeface="+mj-lt"/>
                        <a:ea typeface="MS PGothic" pitchFamily="34" charset="-128"/>
                        <a:cs typeface="MS PGothic" pitchFamily="34" charset="-128"/>
                      </a:endParaRP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nvPr>
        </p:nvGraphicFramePr>
        <p:xfrm>
          <a:off x="3303312" y="3264377"/>
          <a:ext cx="2816381" cy="1767336"/>
        </p:xfrm>
        <a:graphic>
          <a:graphicData uri="http://schemas.openxmlformats.org/drawingml/2006/table">
            <a:tbl>
              <a:tblPr/>
              <a:tblGrid>
                <a:gridCol w="2816381">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First Elected: 11/6/2018</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Party: Democrat</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Birth date: 12/7/1976</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Education: JD, Duke University School of Law, 2002-2005; BA, Political Science, Stanford University, 1997-2001</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chemeClr val="tx1"/>
                          </a:solidFill>
                          <a:effectLst/>
                          <a:latin typeface="+mj-lt"/>
                          <a:ea typeface="MS PGothic" panose="020B0600070205080204" pitchFamily="34" charset="-128"/>
                          <a:cs typeface="+mn-cs"/>
                        </a:rPr>
                        <a:t>Family: Spouse: Chrissy; 2 Children</a:t>
                      </a:r>
                      <a:endParaRPr kumimoji="0" lang="en-US" altLang="en-US" sz="1000" b="0" i="0" u="none" strike="noStrike" kern="1200" cap="none" normalizeH="0" baseline="0" dirty="0">
                        <a:ln>
                          <a:noFill/>
                        </a:ln>
                        <a:solidFill>
                          <a:schemeClr val="tx1"/>
                        </a:solidFill>
                        <a:effectLst/>
                        <a:latin typeface="+mj-lt"/>
                        <a:ea typeface="MS PGothic" panose="020B0600070205080204" pitchFamily="34" charset="-128"/>
                        <a:cs typeface="+mn-cs"/>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nvPr>
        </p:nvGraphicFramePr>
        <p:xfrm>
          <a:off x="6227210" y="3264378"/>
          <a:ext cx="2611990" cy="1219334"/>
        </p:xfrm>
        <a:graphic>
          <a:graphicData uri="http://schemas.openxmlformats.org/drawingml/2006/table">
            <a:tbl>
              <a:tblPr/>
              <a:tblGrid>
                <a:gridCol w="2132154">
                  <a:extLst>
                    <a:ext uri="{9D8B030D-6E8A-4147-A177-3AD203B41FA5}">
                      <a16:colId xmlns:a16="http://schemas.microsoft.com/office/drawing/2014/main" val="20000"/>
                    </a:ext>
                  </a:extLst>
                </a:gridCol>
                <a:gridCol w="479836">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284D81"/>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2018 General</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Mike Levin (D)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56%</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Diane Harkey (R)</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44%</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0" name="Table 13" title="District Profile"/>
          <p:cNvGraphicFramePr>
            <a:graphicFrameLocks noGrp="1"/>
          </p:cNvGraphicFramePr>
          <p:nvPr>
            <p:extLst/>
          </p:nvPr>
        </p:nvGraphicFramePr>
        <p:xfrm>
          <a:off x="427497" y="3264377"/>
          <a:ext cx="2743200" cy="1218780"/>
        </p:xfrm>
        <a:graphic>
          <a:graphicData uri="http://schemas.openxmlformats.org/drawingml/2006/table">
            <a:tbl>
              <a:tblPr/>
              <a:tblGrid>
                <a:gridCol w="274320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mj-lt"/>
                          <a:ea typeface="MS PGothic" panose="020B0600070205080204" pitchFamily="34" charset="-128"/>
                        </a:rPr>
                        <a:t>District Profile</a:t>
                      </a:r>
                      <a:endParaRPr kumimoji="0" lang="en-US" altLang="en-US" sz="1000" b="0" i="0" u="none" strike="noStrike" cap="none" normalizeH="0" baseline="0" dirty="0">
                        <a:ln>
                          <a:noFill/>
                        </a:ln>
                        <a:solidFill>
                          <a:schemeClr val="bg1"/>
                        </a:solidFill>
                        <a:effectLst/>
                        <a:latin typeface="+mj-lt"/>
                        <a:ea typeface="MS PGothic" panose="020B0600070205080204" pitchFamily="34" charset="-128"/>
                      </a:endParaRP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State: California</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District: 49th</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San Diego County, San Clemente</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Cook PVI: R+1</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0957354"/>
                  </a:ext>
                </a:extLst>
              </a:tr>
            </a:tbl>
          </a:graphicData>
        </a:graphic>
      </p:graphicFrame>
      <p:graphicFrame>
        <p:nvGraphicFramePr>
          <p:cNvPr id="11" name="Table 10" title="Contact"/>
          <p:cNvGraphicFramePr>
            <a:graphicFrameLocks noGrp="1"/>
          </p:cNvGraphicFramePr>
          <p:nvPr>
            <p:extLst/>
          </p:nvPr>
        </p:nvGraphicFramePr>
        <p:xfrm>
          <a:off x="427498" y="4624423"/>
          <a:ext cx="2743200" cy="1707286"/>
        </p:xfrm>
        <a:graphic>
          <a:graphicData uri="http://schemas.openxmlformats.org/drawingml/2006/table">
            <a:tbl>
              <a:tblPr/>
              <a:tblGrid>
                <a:gridCol w="2743200">
                  <a:extLst>
                    <a:ext uri="{9D8B030D-6E8A-4147-A177-3AD203B41FA5}">
                      <a16:colId xmlns:a16="http://schemas.microsoft.com/office/drawing/2014/main" val="20002"/>
                    </a:ext>
                  </a:extLst>
                </a:gridCol>
              </a:tblGrid>
              <a:tr h="0">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Official Contact Info</a:t>
                      </a:r>
                    </a:p>
                  </a:txBody>
                  <a:tcPr marL="91432" marR="91432" marT="45749" marB="45749"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Capitol Hill Office Building: Longworth</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Room Number: 1626</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3240426283"/>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Phone Number: (202) 225-3906</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860728395"/>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Facebook: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009905484"/>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Instagram: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Twitter: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3" name="Table 13" title="Committees"/>
          <p:cNvGraphicFramePr>
            <a:graphicFrameLocks noGrp="1"/>
          </p:cNvGraphicFramePr>
          <p:nvPr>
            <p:extLst/>
          </p:nvPr>
        </p:nvGraphicFramePr>
        <p:xfrm>
          <a:off x="6252310" y="4624423"/>
          <a:ext cx="2586890" cy="487512"/>
        </p:xfrm>
        <a:graphic>
          <a:graphicData uri="http://schemas.openxmlformats.org/drawingml/2006/table">
            <a:tbl>
              <a:tblPr/>
              <a:tblGrid>
                <a:gridCol w="258689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Committees</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TBD</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434" y="1051560"/>
            <a:ext cx="1173025" cy="1173025"/>
          </a:xfrm>
          <a:prstGeom prst="rect">
            <a:avLst/>
          </a:prstGeom>
        </p:spPr>
      </p:pic>
    </p:spTree>
    <p:extLst>
      <p:ext uri="{BB962C8B-B14F-4D97-AF65-F5344CB8AC3E}">
        <p14:creationId xmlns:p14="http://schemas.microsoft.com/office/powerpoint/2010/main" val="29221966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SlideTitle"/>
          <p:cNvSpPr>
            <a:spLocks noGrp="1"/>
          </p:cNvSpPr>
          <p:nvPr>
            <p:ph type="title"/>
          </p:nvPr>
        </p:nvSpPr>
        <p:spPr>
          <a:xfrm>
            <a:off x="401620" y="637194"/>
            <a:ext cx="8412480" cy="640080"/>
          </a:xfrm>
        </p:spPr>
        <p:txBody>
          <a:bodyPr/>
          <a:lstStyle/>
          <a:p>
            <a:r>
              <a:rPr lang="en-US" altLang="en-US">
                <a:latin typeface="+mj-lt"/>
                <a:ea typeface="ＭＳ Ｐゴシック" charset="-128"/>
                <a:cs typeface="MS PGothic" charset="-128"/>
              </a:rPr>
              <a:t>Rep. Joseph Neguse (D-CO-2)</a:t>
            </a:r>
            <a:endParaRPr lang="en-US" dirty="0">
              <a:latin typeface="+mj-lt"/>
            </a:endParaRPr>
          </a:p>
        </p:txBody>
      </p:sp>
      <p:sp>
        <p:nvSpPr>
          <p:cNvPr id="122" name="Text Placeholder 18" title="SlideDate"/>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a:latin typeface="Georgia"/>
                <a:cs typeface="Georgia"/>
              </a:rPr>
              <a:t>Slide updated: January 04, 2019</a:t>
            </a:r>
            <a:endParaRPr lang="en-US" sz="700" dirty="0">
              <a:latin typeface="Georgia"/>
              <a:cs typeface="Georgia"/>
            </a:endParaRPr>
          </a:p>
        </p:txBody>
      </p:sp>
      <p:graphicFrame>
        <p:nvGraphicFramePr>
          <p:cNvPr id="7" name="Table 6" descr="BackgroundText" title="BackgroundText"/>
          <p:cNvGraphicFramePr>
            <a:graphicFrameLocks noGrp="1"/>
          </p:cNvGraphicFramePr>
          <p:nvPr>
            <p:extLst/>
          </p:nvPr>
        </p:nvGraphicFramePr>
        <p:xfrm>
          <a:off x="1656272" y="1047297"/>
          <a:ext cx="7182928" cy="2254114"/>
        </p:xfrm>
        <a:graphic>
          <a:graphicData uri="http://schemas.openxmlformats.org/drawingml/2006/table">
            <a:tbl>
              <a:tblPr/>
              <a:tblGrid>
                <a:gridCol w="7182928">
                  <a:extLst>
                    <a:ext uri="{9D8B030D-6E8A-4147-A177-3AD203B41FA5}">
                      <a16:colId xmlns:a16="http://schemas.microsoft.com/office/drawing/2014/main" val="20000"/>
                    </a:ext>
                  </a:extLst>
                </a:gridCol>
              </a:tblGrid>
              <a:tr h="16902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Background</a:t>
                      </a:r>
                      <a:endParaRPr kumimoji="0" lang="en-US" altLang="en-US" sz="1200" b="0" i="0" u="none" strike="noStrike" cap="none" normalizeH="0" baseline="0" dirty="0">
                        <a:ln>
                          <a:noFill/>
                        </a:ln>
                        <a:solidFill>
                          <a:schemeClr val="bg1"/>
                        </a:solidFill>
                        <a:effectLst/>
                        <a:latin typeface="+mj-lt"/>
                        <a:ea typeface="MS PGothic" panose="020B0600070205080204" pitchFamily="34" charset="-128"/>
                      </a:endParaRPr>
                    </a:p>
                  </a:txBody>
                  <a:tcPr marL="91430" marR="91430" marT="45760" marB="45760" anchor="ctr" horzOverflow="overflow">
                    <a:lnL>
                      <a:noFill/>
                    </a:lnL>
                    <a:lnR>
                      <a:noFill/>
                    </a:lnR>
                    <a:lnT>
                      <a:noFill/>
                    </a:lnT>
                    <a:lnB>
                      <a:noFill/>
                    </a:lnB>
                    <a:lnTlToBr>
                      <a:noFill/>
                    </a:lnTlToBr>
                    <a:lnBlToTr>
                      <a:noFill/>
                    </a:lnBlToTr>
                    <a:solidFill>
                      <a:srgbClr val="284D81"/>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a:ln>
                            <a:noFill/>
                          </a:ln>
                          <a:solidFill>
                            <a:schemeClr val="tx1"/>
                          </a:solidFill>
                          <a:effectLst/>
                          <a:latin typeface="+mj-lt"/>
                          <a:ea typeface="MS PGothic" pitchFamily="34" charset="-128"/>
                          <a:cs typeface="MS PGothic" pitchFamily="34" charset="-128"/>
                        </a:rPr>
                        <a:t>Neguse is an attorney and public servant who has spent the last several years leading Colorado’s consumer-protection agency. He is one of the youngest people to serve in a state Cabinet. He is the son of Eritrean refugees who fled violence to come to the United States 35 years ago. Both of his parents received naturalized citizenship in the past several years. After college, he cofounded New Era Colorado, the state’s largest youth-voter registration-and-mobilization group in Colorado. His work for this organization registered over 150,000 young people to vote and promoted progressive legislation at the state level.</a:t>
                      </a:r>
                      <a:endParaRPr kumimoji="0" lang="en-US" sz="1000" b="0" i="0" u="none" strike="noStrike" kern="1200" cap="none" normalizeH="0" baseline="0" dirty="0">
                        <a:ln>
                          <a:noFill/>
                        </a:ln>
                        <a:solidFill>
                          <a:schemeClr val="tx1"/>
                        </a:solidFill>
                        <a:effectLst/>
                        <a:latin typeface="+mj-lt"/>
                        <a:ea typeface="MS PGothic" pitchFamily="34" charset="-128"/>
                        <a:cs typeface="MS PGothic" pitchFamily="34" charset="-128"/>
                      </a:endParaRP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nvPr>
        </p:nvGraphicFramePr>
        <p:xfrm>
          <a:off x="3303312" y="3264377"/>
          <a:ext cx="2816381" cy="1767336"/>
        </p:xfrm>
        <a:graphic>
          <a:graphicData uri="http://schemas.openxmlformats.org/drawingml/2006/table">
            <a:tbl>
              <a:tblPr/>
              <a:tblGrid>
                <a:gridCol w="2816381">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First Elected: 11/6/2018</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Party: Democrat</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Birth date: 5/1/1984</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Education: JD, University of Colorado, 2009; Bachelor's, Political Science/Economics, University of Colorado at Boulder, 2005</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chemeClr val="tx1"/>
                          </a:solidFill>
                          <a:effectLst/>
                          <a:latin typeface="+mj-lt"/>
                          <a:ea typeface="MS PGothic" panose="020B0600070205080204" pitchFamily="34" charset="-128"/>
                          <a:cs typeface="+mn-cs"/>
                        </a:rPr>
                        <a:t>Family: Spouse: Andrea;  1 Child</a:t>
                      </a:r>
                      <a:endParaRPr kumimoji="0" lang="en-US" altLang="en-US" sz="1000" b="0" i="0" u="none" strike="noStrike" kern="1200" cap="none" normalizeH="0" baseline="0" dirty="0">
                        <a:ln>
                          <a:noFill/>
                        </a:ln>
                        <a:solidFill>
                          <a:schemeClr val="tx1"/>
                        </a:solidFill>
                        <a:effectLst/>
                        <a:latin typeface="+mj-lt"/>
                        <a:ea typeface="MS PGothic" panose="020B0600070205080204" pitchFamily="34" charset="-128"/>
                        <a:cs typeface="+mn-cs"/>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nvPr>
        </p:nvGraphicFramePr>
        <p:xfrm>
          <a:off x="6227210" y="3264378"/>
          <a:ext cx="2611990" cy="1219334"/>
        </p:xfrm>
        <a:graphic>
          <a:graphicData uri="http://schemas.openxmlformats.org/drawingml/2006/table">
            <a:tbl>
              <a:tblPr/>
              <a:tblGrid>
                <a:gridCol w="2132154">
                  <a:extLst>
                    <a:ext uri="{9D8B030D-6E8A-4147-A177-3AD203B41FA5}">
                      <a16:colId xmlns:a16="http://schemas.microsoft.com/office/drawing/2014/main" val="20000"/>
                    </a:ext>
                  </a:extLst>
                </a:gridCol>
                <a:gridCol w="479836">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284D81"/>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2018 General</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Joseph Neguse (D)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60%</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Peter Yu (R)</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34%</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0" name="Table 13" title="District Profile"/>
          <p:cNvGraphicFramePr>
            <a:graphicFrameLocks noGrp="1"/>
          </p:cNvGraphicFramePr>
          <p:nvPr>
            <p:extLst/>
          </p:nvPr>
        </p:nvGraphicFramePr>
        <p:xfrm>
          <a:off x="427497" y="3264377"/>
          <a:ext cx="2743200" cy="1218780"/>
        </p:xfrm>
        <a:graphic>
          <a:graphicData uri="http://schemas.openxmlformats.org/drawingml/2006/table">
            <a:tbl>
              <a:tblPr/>
              <a:tblGrid>
                <a:gridCol w="274320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mj-lt"/>
                          <a:ea typeface="MS PGothic" panose="020B0600070205080204" pitchFamily="34" charset="-128"/>
                        </a:rPr>
                        <a:t>District Profile</a:t>
                      </a:r>
                      <a:endParaRPr kumimoji="0" lang="en-US" altLang="en-US" sz="1000" b="0" i="0" u="none" strike="noStrike" cap="none" normalizeH="0" baseline="0" dirty="0">
                        <a:ln>
                          <a:noFill/>
                        </a:ln>
                        <a:solidFill>
                          <a:schemeClr val="bg1"/>
                        </a:solidFill>
                        <a:effectLst/>
                        <a:latin typeface="+mj-lt"/>
                        <a:ea typeface="MS PGothic" panose="020B0600070205080204" pitchFamily="34" charset="-128"/>
                      </a:endParaRP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State: Colorado</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District: 2nd</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Boulder, Fort Collins</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Cook PVI: D+9</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0957354"/>
                  </a:ext>
                </a:extLst>
              </a:tr>
            </a:tbl>
          </a:graphicData>
        </a:graphic>
      </p:graphicFrame>
      <p:graphicFrame>
        <p:nvGraphicFramePr>
          <p:cNvPr id="11" name="Table 10" title="Contact"/>
          <p:cNvGraphicFramePr>
            <a:graphicFrameLocks noGrp="1"/>
          </p:cNvGraphicFramePr>
          <p:nvPr>
            <p:extLst/>
          </p:nvPr>
        </p:nvGraphicFramePr>
        <p:xfrm>
          <a:off x="427498" y="4624423"/>
          <a:ext cx="2743200" cy="1707286"/>
        </p:xfrm>
        <a:graphic>
          <a:graphicData uri="http://schemas.openxmlformats.org/drawingml/2006/table">
            <a:tbl>
              <a:tblPr/>
              <a:tblGrid>
                <a:gridCol w="2743200">
                  <a:extLst>
                    <a:ext uri="{9D8B030D-6E8A-4147-A177-3AD203B41FA5}">
                      <a16:colId xmlns:a16="http://schemas.microsoft.com/office/drawing/2014/main" val="20002"/>
                    </a:ext>
                  </a:extLst>
                </a:gridCol>
              </a:tblGrid>
              <a:tr h="0">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Official Contact Info</a:t>
                      </a:r>
                    </a:p>
                  </a:txBody>
                  <a:tcPr marL="91432" marR="91432" marT="45749" marB="45749"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Capitol Hill Office Building: Longworth</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Room Number: 1419</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3240426283"/>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Phone Number: (202) 225-2161</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860728395"/>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Facebook: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009905484"/>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Instagram: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Twitter: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3" name="Table 13" title="Committees"/>
          <p:cNvGraphicFramePr>
            <a:graphicFrameLocks noGrp="1"/>
          </p:cNvGraphicFramePr>
          <p:nvPr>
            <p:extLst/>
          </p:nvPr>
        </p:nvGraphicFramePr>
        <p:xfrm>
          <a:off x="6252310" y="4624423"/>
          <a:ext cx="2586890" cy="487512"/>
        </p:xfrm>
        <a:graphic>
          <a:graphicData uri="http://schemas.openxmlformats.org/drawingml/2006/table">
            <a:tbl>
              <a:tblPr/>
              <a:tblGrid>
                <a:gridCol w="258689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Committees</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TBD</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68" y="1051560"/>
            <a:ext cx="1169755" cy="1435608"/>
          </a:xfrm>
          <a:prstGeom prst="rect">
            <a:avLst/>
          </a:prstGeom>
        </p:spPr>
      </p:pic>
    </p:spTree>
    <p:extLst>
      <p:ext uri="{BB962C8B-B14F-4D97-AF65-F5344CB8AC3E}">
        <p14:creationId xmlns:p14="http://schemas.microsoft.com/office/powerpoint/2010/main" val="17694157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SlideTitle"/>
          <p:cNvSpPr>
            <a:spLocks noGrp="1"/>
          </p:cNvSpPr>
          <p:nvPr>
            <p:ph type="title"/>
          </p:nvPr>
        </p:nvSpPr>
        <p:spPr>
          <a:xfrm>
            <a:off x="401620" y="637194"/>
            <a:ext cx="8412480" cy="640080"/>
          </a:xfrm>
        </p:spPr>
        <p:txBody>
          <a:bodyPr/>
          <a:lstStyle/>
          <a:p>
            <a:r>
              <a:rPr lang="en-US" altLang="en-US">
                <a:latin typeface="+mj-lt"/>
                <a:ea typeface="ＭＳ Ｐゴシック" charset="-128"/>
                <a:cs typeface="MS PGothic" charset="-128"/>
              </a:rPr>
              <a:t>Rep. Jason Crow (D-CO-6)</a:t>
            </a:r>
            <a:endParaRPr lang="en-US" dirty="0">
              <a:latin typeface="+mj-lt"/>
            </a:endParaRPr>
          </a:p>
        </p:txBody>
      </p:sp>
      <p:sp>
        <p:nvSpPr>
          <p:cNvPr id="122" name="Text Placeholder 18" title="SlideDate"/>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a:latin typeface="Georgia"/>
                <a:cs typeface="Georgia"/>
              </a:rPr>
              <a:t>Slide updated: January 04, 2019</a:t>
            </a:r>
            <a:endParaRPr lang="en-US" sz="700" dirty="0">
              <a:latin typeface="Georgia"/>
              <a:cs typeface="Georgia"/>
            </a:endParaRPr>
          </a:p>
        </p:txBody>
      </p:sp>
      <p:graphicFrame>
        <p:nvGraphicFramePr>
          <p:cNvPr id="7" name="Table 6" descr="BackgroundText" title="BackgroundText"/>
          <p:cNvGraphicFramePr>
            <a:graphicFrameLocks noGrp="1"/>
          </p:cNvGraphicFramePr>
          <p:nvPr>
            <p:extLst/>
          </p:nvPr>
        </p:nvGraphicFramePr>
        <p:xfrm>
          <a:off x="1656272" y="1047297"/>
          <a:ext cx="7182928" cy="2254114"/>
        </p:xfrm>
        <a:graphic>
          <a:graphicData uri="http://schemas.openxmlformats.org/drawingml/2006/table">
            <a:tbl>
              <a:tblPr/>
              <a:tblGrid>
                <a:gridCol w="7182928">
                  <a:extLst>
                    <a:ext uri="{9D8B030D-6E8A-4147-A177-3AD203B41FA5}">
                      <a16:colId xmlns:a16="http://schemas.microsoft.com/office/drawing/2014/main" val="20000"/>
                    </a:ext>
                  </a:extLst>
                </a:gridCol>
              </a:tblGrid>
              <a:tr h="16902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Background</a:t>
                      </a:r>
                      <a:endParaRPr kumimoji="0" lang="en-US" altLang="en-US" sz="1200" b="0" i="0" u="none" strike="noStrike" cap="none" normalizeH="0" baseline="0" dirty="0">
                        <a:ln>
                          <a:noFill/>
                        </a:ln>
                        <a:solidFill>
                          <a:schemeClr val="bg1"/>
                        </a:solidFill>
                        <a:effectLst/>
                        <a:latin typeface="+mj-lt"/>
                        <a:ea typeface="MS PGothic" panose="020B0600070205080204" pitchFamily="34" charset="-128"/>
                      </a:endParaRPr>
                    </a:p>
                  </a:txBody>
                  <a:tcPr marL="91430" marR="91430" marT="45760" marB="45760" anchor="ctr" horzOverflow="overflow">
                    <a:lnL>
                      <a:noFill/>
                    </a:lnL>
                    <a:lnR>
                      <a:noFill/>
                    </a:lnR>
                    <a:lnT>
                      <a:noFill/>
                    </a:lnT>
                    <a:lnB>
                      <a:noFill/>
                    </a:lnB>
                    <a:lnTlToBr>
                      <a:noFill/>
                    </a:lnTlToBr>
                    <a:lnBlToTr>
                      <a:noFill/>
                    </a:lnBlToTr>
                    <a:solidFill>
                      <a:srgbClr val="284D81"/>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a:ln>
                            <a:noFill/>
                          </a:ln>
                          <a:solidFill>
                            <a:schemeClr val="tx1"/>
                          </a:solidFill>
                          <a:effectLst/>
                          <a:latin typeface="+mj-lt"/>
                          <a:ea typeface="MS PGothic" pitchFamily="34" charset="-128"/>
                          <a:cs typeface="MS PGothic" pitchFamily="34" charset="-128"/>
                        </a:rPr>
                        <a:t>Crow is veteran Army officer who was a member of the 82nd Airborne Division in Iraq and holds a Bronze star for his service. After returning from Iraq, he joined the Army’s 75th Ranger Regiment and completed two tours in Afghanistan and Pakistan. Crow left the Army in 2006 and returned to Colorado where he became an advocate for the state’s veterans. In 2012, Crow advised President Obama’s reelection campaign on military issues and spoke at the Democratic National Convention in favor of the repeal of the “Don’t Ask Don’t Tell” policy. Crow served five years on the Colorado Board of Veterans Affairs and acted as co-chair for Colorado Governor John Hickenlooper's Veterans Affairs Transition Committee and Veterans for Mark Udall. He most recently practiced law as a partner at the firm Holland and Hart. He lives in Denver with his wife and two children.</a:t>
                      </a:r>
                      <a:endParaRPr kumimoji="0" lang="en-US" sz="1000" b="0" i="0" u="none" strike="noStrike" kern="1200" cap="none" normalizeH="0" baseline="0" dirty="0">
                        <a:ln>
                          <a:noFill/>
                        </a:ln>
                        <a:solidFill>
                          <a:schemeClr val="tx1"/>
                        </a:solidFill>
                        <a:effectLst/>
                        <a:latin typeface="+mj-lt"/>
                        <a:ea typeface="MS PGothic" pitchFamily="34" charset="-128"/>
                        <a:cs typeface="MS PGothic" pitchFamily="34" charset="-128"/>
                      </a:endParaRP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nvPr>
        </p:nvGraphicFramePr>
        <p:xfrm>
          <a:off x="3303312" y="3264377"/>
          <a:ext cx="2816381" cy="1919736"/>
        </p:xfrm>
        <a:graphic>
          <a:graphicData uri="http://schemas.openxmlformats.org/drawingml/2006/table">
            <a:tbl>
              <a:tblPr/>
              <a:tblGrid>
                <a:gridCol w="2816381">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First Elected: 11/6/2018</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Party: Democrat</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Birth date: 3/15/1979</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Education: JD, University of Denver, 2006-2009; BA, Behavioral Science and Pre-Law, University of Wisconsin at Madison, 1998-2002</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chemeClr val="tx1"/>
                          </a:solidFill>
                          <a:effectLst/>
                          <a:latin typeface="+mj-lt"/>
                          <a:ea typeface="MS PGothic" panose="020B0600070205080204" pitchFamily="34" charset="-128"/>
                          <a:cs typeface="+mn-cs"/>
                        </a:rPr>
                        <a:t>Family: Spouse: Deserai; 2 Children</a:t>
                      </a:r>
                      <a:endParaRPr kumimoji="0" lang="en-US" altLang="en-US" sz="1000" b="0" i="0" u="none" strike="noStrike" kern="1200" cap="none" normalizeH="0" baseline="0" dirty="0">
                        <a:ln>
                          <a:noFill/>
                        </a:ln>
                        <a:solidFill>
                          <a:schemeClr val="tx1"/>
                        </a:solidFill>
                        <a:effectLst/>
                        <a:latin typeface="+mj-lt"/>
                        <a:ea typeface="MS PGothic" panose="020B0600070205080204" pitchFamily="34" charset="-128"/>
                        <a:cs typeface="+mn-cs"/>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nvPr>
        </p:nvGraphicFramePr>
        <p:xfrm>
          <a:off x="6227210" y="3264378"/>
          <a:ext cx="2611990" cy="1219334"/>
        </p:xfrm>
        <a:graphic>
          <a:graphicData uri="http://schemas.openxmlformats.org/drawingml/2006/table">
            <a:tbl>
              <a:tblPr/>
              <a:tblGrid>
                <a:gridCol w="2132154">
                  <a:extLst>
                    <a:ext uri="{9D8B030D-6E8A-4147-A177-3AD203B41FA5}">
                      <a16:colId xmlns:a16="http://schemas.microsoft.com/office/drawing/2014/main" val="20000"/>
                    </a:ext>
                  </a:extLst>
                </a:gridCol>
                <a:gridCol w="479836">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284D81"/>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2018 General</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Jason Crow (D)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54%</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Michael Coffman (R)</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43%</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0" name="Table 13" title="District Profile"/>
          <p:cNvGraphicFramePr>
            <a:graphicFrameLocks noGrp="1"/>
          </p:cNvGraphicFramePr>
          <p:nvPr>
            <p:extLst/>
          </p:nvPr>
        </p:nvGraphicFramePr>
        <p:xfrm>
          <a:off x="427497" y="3264377"/>
          <a:ext cx="2743200" cy="1218780"/>
        </p:xfrm>
        <a:graphic>
          <a:graphicData uri="http://schemas.openxmlformats.org/drawingml/2006/table">
            <a:tbl>
              <a:tblPr/>
              <a:tblGrid>
                <a:gridCol w="274320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mj-lt"/>
                          <a:ea typeface="MS PGothic" panose="020B0600070205080204" pitchFamily="34" charset="-128"/>
                        </a:rPr>
                        <a:t>District Profile</a:t>
                      </a:r>
                      <a:endParaRPr kumimoji="0" lang="en-US" altLang="en-US" sz="1000" b="0" i="0" u="none" strike="noStrike" cap="none" normalizeH="0" baseline="0" dirty="0">
                        <a:ln>
                          <a:noFill/>
                        </a:ln>
                        <a:solidFill>
                          <a:schemeClr val="bg1"/>
                        </a:solidFill>
                        <a:effectLst/>
                        <a:latin typeface="+mj-lt"/>
                        <a:ea typeface="MS PGothic" panose="020B0600070205080204" pitchFamily="34" charset="-128"/>
                      </a:endParaRP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State: Colorado</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District: 6th</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Denver Suburbs: Aurora</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Cook PVI: D+2</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0957354"/>
                  </a:ext>
                </a:extLst>
              </a:tr>
            </a:tbl>
          </a:graphicData>
        </a:graphic>
      </p:graphicFrame>
      <p:graphicFrame>
        <p:nvGraphicFramePr>
          <p:cNvPr id="11" name="Table 10" title="Contact"/>
          <p:cNvGraphicFramePr>
            <a:graphicFrameLocks noGrp="1"/>
          </p:cNvGraphicFramePr>
          <p:nvPr>
            <p:extLst/>
          </p:nvPr>
        </p:nvGraphicFramePr>
        <p:xfrm>
          <a:off x="427498" y="4624423"/>
          <a:ext cx="2743200" cy="1707286"/>
        </p:xfrm>
        <a:graphic>
          <a:graphicData uri="http://schemas.openxmlformats.org/drawingml/2006/table">
            <a:tbl>
              <a:tblPr/>
              <a:tblGrid>
                <a:gridCol w="2743200">
                  <a:extLst>
                    <a:ext uri="{9D8B030D-6E8A-4147-A177-3AD203B41FA5}">
                      <a16:colId xmlns:a16="http://schemas.microsoft.com/office/drawing/2014/main" val="20002"/>
                    </a:ext>
                  </a:extLst>
                </a:gridCol>
              </a:tblGrid>
              <a:tr h="0">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Official Contact Info</a:t>
                      </a:r>
                    </a:p>
                  </a:txBody>
                  <a:tcPr marL="91432" marR="91432" marT="45749" marB="45749"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Capitol Hill Office Building: Longworth</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Room Number: 1229</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3240426283"/>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Phone Number: (202) 225-7882</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860728395"/>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Facebook: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009905484"/>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Instagram: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Twitter: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3" name="Table 13" title="Committees"/>
          <p:cNvGraphicFramePr>
            <a:graphicFrameLocks noGrp="1"/>
          </p:cNvGraphicFramePr>
          <p:nvPr>
            <p:extLst/>
          </p:nvPr>
        </p:nvGraphicFramePr>
        <p:xfrm>
          <a:off x="6252310" y="4624423"/>
          <a:ext cx="2586890" cy="487512"/>
        </p:xfrm>
        <a:graphic>
          <a:graphicData uri="http://schemas.openxmlformats.org/drawingml/2006/table">
            <a:tbl>
              <a:tblPr/>
              <a:tblGrid>
                <a:gridCol w="258689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Committees</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TBD</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68" y="1051560"/>
            <a:ext cx="1169755" cy="1435608"/>
          </a:xfrm>
          <a:prstGeom prst="rect">
            <a:avLst/>
          </a:prstGeom>
        </p:spPr>
      </p:pic>
    </p:spTree>
    <p:extLst>
      <p:ext uri="{BB962C8B-B14F-4D97-AF65-F5344CB8AC3E}">
        <p14:creationId xmlns:p14="http://schemas.microsoft.com/office/powerpoint/2010/main" val="32613608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SlideTitle"/>
          <p:cNvSpPr>
            <a:spLocks noGrp="1"/>
          </p:cNvSpPr>
          <p:nvPr>
            <p:ph type="title"/>
          </p:nvPr>
        </p:nvSpPr>
        <p:spPr>
          <a:xfrm>
            <a:off x="401620" y="637194"/>
            <a:ext cx="8412480" cy="640080"/>
          </a:xfrm>
        </p:spPr>
        <p:txBody>
          <a:bodyPr/>
          <a:lstStyle/>
          <a:p>
            <a:r>
              <a:rPr lang="en-US" altLang="en-US">
                <a:latin typeface="+mj-lt"/>
                <a:ea typeface="ＭＳ Ｐゴシック" charset="-128"/>
                <a:cs typeface="MS PGothic" charset="-128"/>
              </a:rPr>
              <a:t>Rep. Jahana Hayes (D-CT-5)</a:t>
            </a:r>
            <a:endParaRPr lang="en-US" dirty="0">
              <a:latin typeface="+mj-lt"/>
            </a:endParaRPr>
          </a:p>
        </p:txBody>
      </p:sp>
      <p:sp>
        <p:nvSpPr>
          <p:cNvPr id="122" name="Text Placeholder 18" title="SlideDate"/>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a:latin typeface="Georgia"/>
                <a:cs typeface="Georgia"/>
              </a:rPr>
              <a:t>Slide updated: January 04, 2019</a:t>
            </a:r>
            <a:endParaRPr lang="en-US" sz="700" dirty="0">
              <a:latin typeface="Georgia"/>
              <a:cs typeface="Georgia"/>
            </a:endParaRPr>
          </a:p>
        </p:txBody>
      </p:sp>
      <p:graphicFrame>
        <p:nvGraphicFramePr>
          <p:cNvPr id="7" name="Table 6" descr="BackgroundText" title="BackgroundText"/>
          <p:cNvGraphicFramePr>
            <a:graphicFrameLocks noGrp="1"/>
          </p:cNvGraphicFramePr>
          <p:nvPr>
            <p:extLst/>
          </p:nvPr>
        </p:nvGraphicFramePr>
        <p:xfrm>
          <a:off x="1656272" y="1047297"/>
          <a:ext cx="7182928" cy="2254114"/>
        </p:xfrm>
        <a:graphic>
          <a:graphicData uri="http://schemas.openxmlformats.org/drawingml/2006/table">
            <a:tbl>
              <a:tblPr/>
              <a:tblGrid>
                <a:gridCol w="7182928">
                  <a:extLst>
                    <a:ext uri="{9D8B030D-6E8A-4147-A177-3AD203B41FA5}">
                      <a16:colId xmlns:a16="http://schemas.microsoft.com/office/drawing/2014/main" val="20000"/>
                    </a:ext>
                  </a:extLst>
                </a:gridCol>
              </a:tblGrid>
              <a:tr h="16902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Background</a:t>
                      </a:r>
                      <a:endParaRPr kumimoji="0" lang="en-US" altLang="en-US" sz="1200" b="0" i="0" u="none" strike="noStrike" cap="none" normalizeH="0" baseline="0" dirty="0">
                        <a:ln>
                          <a:noFill/>
                        </a:ln>
                        <a:solidFill>
                          <a:schemeClr val="bg1"/>
                        </a:solidFill>
                        <a:effectLst/>
                        <a:latin typeface="+mj-lt"/>
                        <a:ea typeface="MS PGothic" panose="020B0600070205080204" pitchFamily="34" charset="-128"/>
                      </a:endParaRPr>
                    </a:p>
                  </a:txBody>
                  <a:tcPr marL="91430" marR="91430" marT="45760" marB="45760" anchor="ctr" horzOverflow="overflow">
                    <a:lnL>
                      <a:noFill/>
                    </a:lnL>
                    <a:lnR>
                      <a:noFill/>
                    </a:lnR>
                    <a:lnT>
                      <a:noFill/>
                    </a:lnT>
                    <a:lnB>
                      <a:noFill/>
                    </a:lnB>
                    <a:lnTlToBr>
                      <a:noFill/>
                    </a:lnTlToBr>
                    <a:lnBlToTr>
                      <a:noFill/>
                    </a:lnBlToTr>
                    <a:solidFill>
                      <a:srgbClr val="284D81"/>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a:ln>
                            <a:noFill/>
                          </a:ln>
                          <a:solidFill>
                            <a:schemeClr val="tx1"/>
                          </a:solidFill>
                          <a:effectLst/>
                          <a:latin typeface="+mj-lt"/>
                          <a:ea typeface="MS PGothic" pitchFamily="34" charset="-128"/>
                          <a:cs typeface="MS PGothic" pitchFamily="34" charset="-128"/>
                        </a:rPr>
                        <a:t>Hayes entered electoral politics when Rep. Elizabeth Etsy announced her retirement. Hayes entered a competitive Democratic primary against Mary Glassman, a veteran of local Connecticut politics. Hayes won the primary with a commanding lead, having run a progressive campaign that emphasized her underdog story—she grew up homeless, was pregnant as a teenager and lived through economic hardship. Before entering politics, Hayes taught social studies in high school and was a National Teacher of the Year in 2016. Hayes is the first African-American Congress member from Connecticut and the first African-American woman to represent a New England state.</a:t>
                      </a:r>
                      <a:endParaRPr kumimoji="0" lang="en-US" sz="1000" b="0" i="0" u="none" strike="noStrike" kern="1200" cap="none" normalizeH="0" baseline="0" dirty="0">
                        <a:ln>
                          <a:noFill/>
                        </a:ln>
                        <a:solidFill>
                          <a:schemeClr val="tx1"/>
                        </a:solidFill>
                        <a:effectLst/>
                        <a:latin typeface="+mj-lt"/>
                        <a:ea typeface="MS PGothic" pitchFamily="34" charset="-128"/>
                        <a:cs typeface="MS PGothic" pitchFamily="34" charset="-128"/>
                      </a:endParaRP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nvPr>
        </p:nvGraphicFramePr>
        <p:xfrm>
          <a:off x="3303312" y="3264377"/>
          <a:ext cx="2816381" cy="2224536"/>
        </p:xfrm>
        <a:graphic>
          <a:graphicData uri="http://schemas.openxmlformats.org/drawingml/2006/table">
            <a:tbl>
              <a:tblPr/>
              <a:tblGrid>
                <a:gridCol w="2816381">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First Elected: 11/6/2018</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Party: Democrat</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Birth date: 3/8/1973</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Education: U of Bridgeport, 2013-14; MA, Curriculum &amp; Instruction, U of Saint Joseph, 2010-12; BA, Southern CT State, 2003-05; AA, Liberal Arts &amp; Sciences; Gen. Studies &amp; Humanities, Naugatuck Valley Community Col., 2000-2</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chemeClr val="tx1"/>
                          </a:solidFill>
                          <a:effectLst/>
                          <a:latin typeface="+mj-lt"/>
                          <a:ea typeface="MS PGothic" panose="020B0600070205080204" pitchFamily="34" charset="-128"/>
                          <a:cs typeface="+mn-cs"/>
                        </a:rPr>
                        <a:t>Family: Spouse: Milford; 4 Children</a:t>
                      </a:r>
                      <a:endParaRPr kumimoji="0" lang="en-US" altLang="en-US" sz="1000" b="0" i="0" u="none" strike="noStrike" kern="1200" cap="none" normalizeH="0" baseline="0" dirty="0">
                        <a:ln>
                          <a:noFill/>
                        </a:ln>
                        <a:solidFill>
                          <a:schemeClr val="tx1"/>
                        </a:solidFill>
                        <a:effectLst/>
                        <a:latin typeface="+mj-lt"/>
                        <a:ea typeface="MS PGothic" panose="020B0600070205080204" pitchFamily="34" charset="-128"/>
                        <a:cs typeface="+mn-cs"/>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nvPr>
        </p:nvGraphicFramePr>
        <p:xfrm>
          <a:off x="6227210" y="3264378"/>
          <a:ext cx="2611990" cy="1219334"/>
        </p:xfrm>
        <a:graphic>
          <a:graphicData uri="http://schemas.openxmlformats.org/drawingml/2006/table">
            <a:tbl>
              <a:tblPr/>
              <a:tblGrid>
                <a:gridCol w="2132154">
                  <a:extLst>
                    <a:ext uri="{9D8B030D-6E8A-4147-A177-3AD203B41FA5}">
                      <a16:colId xmlns:a16="http://schemas.microsoft.com/office/drawing/2014/main" val="20000"/>
                    </a:ext>
                  </a:extLst>
                </a:gridCol>
                <a:gridCol w="479836">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284D81"/>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2018 General</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Jahana Hayes (D)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56%</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Manuel Santos (R)</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44%</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0" name="Table 13" title="District Profile"/>
          <p:cNvGraphicFramePr>
            <a:graphicFrameLocks noGrp="1"/>
          </p:cNvGraphicFramePr>
          <p:nvPr>
            <p:extLst/>
          </p:nvPr>
        </p:nvGraphicFramePr>
        <p:xfrm>
          <a:off x="427497" y="3264377"/>
          <a:ext cx="2743200" cy="1371180"/>
        </p:xfrm>
        <a:graphic>
          <a:graphicData uri="http://schemas.openxmlformats.org/drawingml/2006/table">
            <a:tbl>
              <a:tblPr/>
              <a:tblGrid>
                <a:gridCol w="274320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mj-lt"/>
                          <a:ea typeface="MS PGothic" panose="020B0600070205080204" pitchFamily="34" charset="-128"/>
                        </a:rPr>
                        <a:t>District Profile</a:t>
                      </a:r>
                      <a:endParaRPr kumimoji="0" lang="en-US" altLang="en-US" sz="1000" b="0" i="0" u="none" strike="noStrike" cap="none" normalizeH="0" baseline="0" dirty="0">
                        <a:ln>
                          <a:noFill/>
                        </a:ln>
                        <a:solidFill>
                          <a:schemeClr val="bg1"/>
                        </a:solidFill>
                        <a:effectLst/>
                        <a:latin typeface="+mj-lt"/>
                        <a:ea typeface="MS PGothic" panose="020B0600070205080204" pitchFamily="34" charset="-128"/>
                      </a:endParaRP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State: Connecticut</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District: 5th</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Northwest: Danbury, Waterbury, New Britain</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Cook PVI: D+2</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0957354"/>
                  </a:ext>
                </a:extLst>
              </a:tr>
            </a:tbl>
          </a:graphicData>
        </a:graphic>
      </p:graphicFrame>
      <p:graphicFrame>
        <p:nvGraphicFramePr>
          <p:cNvPr id="11" name="Table 10" title="Contact"/>
          <p:cNvGraphicFramePr>
            <a:graphicFrameLocks noGrp="1"/>
          </p:cNvGraphicFramePr>
          <p:nvPr>
            <p:extLst/>
          </p:nvPr>
        </p:nvGraphicFramePr>
        <p:xfrm>
          <a:off x="427498" y="4624423"/>
          <a:ext cx="2743200" cy="1707286"/>
        </p:xfrm>
        <a:graphic>
          <a:graphicData uri="http://schemas.openxmlformats.org/drawingml/2006/table">
            <a:tbl>
              <a:tblPr/>
              <a:tblGrid>
                <a:gridCol w="2743200">
                  <a:extLst>
                    <a:ext uri="{9D8B030D-6E8A-4147-A177-3AD203B41FA5}">
                      <a16:colId xmlns:a16="http://schemas.microsoft.com/office/drawing/2014/main" val="20002"/>
                    </a:ext>
                  </a:extLst>
                </a:gridCol>
              </a:tblGrid>
              <a:tr h="0">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Official Contact Info</a:t>
                      </a:r>
                    </a:p>
                  </a:txBody>
                  <a:tcPr marL="91432" marR="91432" marT="45749" marB="45749"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Capitol Hill Office Building: Longworth</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Room Number: 1415</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3240426283"/>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Phone Number: (202) 225-4476</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860728395"/>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Facebook: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009905484"/>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Instagram: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Twitter: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3" name="Table 13" title="Committees"/>
          <p:cNvGraphicFramePr>
            <a:graphicFrameLocks noGrp="1"/>
          </p:cNvGraphicFramePr>
          <p:nvPr>
            <p:extLst/>
          </p:nvPr>
        </p:nvGraphicFramePr>
        <p:xfrm>
          <a:off x="6252310" y="4624423"/>
          <a:ext cx="2586890" cy="487512"/>
        </p:xfrm>
        <a:graphic>
          <a:graphicData uri="http://schemas.openxmlformats.org/drawingml/2006/table">
            <a:tbl>
              <a:tblPr/>
              <a:tblGrid>
                <a:gridCol w="258689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Committees</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TBD</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68" y="1051560"/>
            <a:ext cx="1169755" cy="1435608"/>
          </a:xfrm>
          <a:prstGeom prst="rect">
            <a:avLst/>
          </a:prstGeom>
        </p:spPr>
      </p:pic>
    </p:spTree>
    <p:extLst>
      <p:ext uri="{BB962C8B-B14F-4D97-AF65-F5344CB8AC3E}">
        <p14:creationId xmlns:p14="http://schemas.microsoft.com/office/powerpoint/2010/main" val="250554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SlideTitle"/>
          <p:cNvSpPr>
            <a:spLocks noGrp="1"/>
          </p:cNvSpPr>
          <p:nvPr>
            <p:ph type="title"/>
          </p:nvPr>
        </p:nvSpPr>
        <p:spPr>
          <a:xfrm>
            <a:off x="401620" y="637194"/>
            <a:ext cx="8412480" cy="640080"/>
          </a:xfrm>
        </p:spPr>
        <p:txBody>
          <a:bodyPr/>
          <a:lstStyle/>
          <a:p>
            <a:r>
              <a:rPr lang="en-US" altLang="en-US">
                <a:latin typeface="+mj-lt"/>
                <a:ea typeface="ＭＳ Ｐゴシック" charset="-128"/>
                <a:cs typeface="MS PGothic" charset="-128"/>
              </a:rPr>
              <a:t>Rep. Michael Waltz (R-FL-6)</a:t>
            </a:r>
            <a:endParaRPr lang="en-US" dirty="0">
              <a:latin typeface="+mj-lt"/>
            </a:endParaRPr>
          </a:p>
        </p:txBody>
      </p:sp>
      <p:sp>
        <p:nvSpPr>
          <p:cNvPr id="122" name="Text Placeholder 18" title="SlideDate"/>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a:latin typeface="Georgia"/>
                <a:cs typeface="Georgia"/>
              </a:rPr>
              <a:t>Slide updated: January 04, 2019</a:t>
            </a:r>
            <a:endParaRPr lang="en-US" sz="700" dirty="0">
              <a:latin typeface="Georgia"/>
              <a:cs typeface="Georgia"/>
            </a:endParaRPr>
          </a:p>
        </p:txBody>
      </p:sp>
      <p:graphicFrame>
        <p:nvGraphicFramePr>
          <p:cNvPr id="7" name="Table 6" descr="BackgroundText" title="BackgroundText"/>
          <p:cNvGraphicFramePr>
            <a:graphicFrameLocks noGrp="1"/>
          </p:cNvGraphicFramePr>
          <p:nvPr>
            <p:extLst/>
          </p:nvPr>
        </p:nvGraphicFramePr>
        <p:xfrm>
          <a:off x="1656272" y="1047297"/>
          <a:ext cx="7182928" cy="2254114"/>
        </p:xfrm>
        <a:graphic>
          <a:graphicData uri="http://schemas.openxmlformats.org/drawingml/2006/table">
            <a:tbl>
              <a:tblPr/>
              <a:tblGrid>
                <a:gridCol w="7182928">
                  <a:extLst>
                    <a:ext uri="{9D8B030D-6E8A-4147-A177-3AD203B41FA5}">
                      <a16:colId xmlns:a16="http://schemas.microsoft.com/office/drawing/2014/main" val="20000"/>
                    </a:ext>
                  </a:extLst>
                </a:gridCol>
              </a:tblGrid>
              <a:tr h="16902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Background</a:t>
                      </a:r>
                      <a:endParaRPr kumimoji="0" lang="en-US" altLang="en-US" sz="1200" b="0" i="0" u="none" strike="noStrike" cap="none" normalizeH="0" baseline="0" dirty="0">
                        <a:ln>
                          <a:noFill/>
                        </a:ln>
                        <a:solidFill>
                          <a:schemeClr val="bg1"/>
                        </a:solidFill>
                        <a:effectLst/>
                        <a:latin typeface="+mj-lt"/>
                        <a:ea typeface="MS PGothic" panose="020B0600070205080204" pitchFamily="34" charset="-128"/>
                      </a:endParaRPr>
                    </a:p>
                  </a:txBody>
                  <a:tcPr marL="91430" marR="91430" marT="45760" marB="45760" anchor="ctr" horzOverflow="overflow">
                    <a:lnL>
                      <a:noFill/>
                    </a:lnL>
                    <a:lnR>
                      <a:noFill/>
                    </a:lnR>
                    <a:lnT>
                      <a:noFill/>
                    </a:lnT>
                    <a:lnB>
                      <a:noFill/>
                    </a:lnB>
                    <a:lnTlToBr>
                      <a:noFill/>
                    </a:lnTlToBr>
                    <a:lnBlToTr>
                      <a:noFill/>
                    </a:lnBlToTr>
                    <a:solidFill>
                      <a:srgbClr val="A02C1C"/>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a:ln>
                            <a:noFill/>
                          </a:ln>
                          <a:solidFill>
                            <a:schemeClr val="tx1"/>
                          </a:solidFill>
                          <a:effectLst/>
                          <a:latin typeface="+mj-lt"/>
                          <a:ea typeface="MS PGothic" pitchFamily="34" charset="-128"/>
                          <a:cs typeface="MS PGothic" pitchFamily="34" charset="-128"/>
                        </a:rPr>
                        <a:t>Originally from Boynton Beach, Waltz had a 21-year career in the Army. He worked on counterterrorism policy during the George W. Bush administration and served with the Green Berets. He also worked for the Defense Department. More recently, he has been a contributor for Fox News. He is CEO of the government-services provider Metis Solutions. Waltz ran on a platform of border security, affordable health care, and low taxes.</a:t>
                      </a:r>
                      <a:endParaRPr kumimoji="0" lang="en-US" sz="1000" b="0" i="0" u="none" strike="noStrike" kern="1200" cap="none" normalizeH="0" baseline="0" dirty="0">
                        <a:ln>
                          <a:noFill/>
                        </a:ln>
                        <a:solidFill>
                          <a:schemeClr val="tx1"/>
                        </a:solidFill>
                        <a:effectLst/>
                        <a:latin typeface="+mj-lt"/>
                        <a:ea typeface="MS PGothic" pitchFamily="34" charset="-128"/>
                        <a:cs typeface="MS PGothic" pitchFamily="34" charset="-128"/>
                      </a:endParaRP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nvPr>
        </p:nvGraphicFramePr>
        <p:xfrm>
          <a:off x="3303312" y="3264377"/>
          <a:ext cx="2816381" cy="1767336"/>
        </p:xfrm>
        <a:graphic>
          <a:graphicData uri="http://schemas.openxmlformats.org/drawingml/2006/table">
            <a:tbl>
              <a:tblPr/>
              <a:tblGrid>
                <a:gridCol w="2816381">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First Elected: 11/6/2018</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Party: Republican</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Birth date: 1/31/1974</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Education: Attended, International Relations, Economics, Spanish, Virginia Military Institute, 1992-1996</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chemeClr val="tx1"/>
                          </a:solidFill>
                          <a:effectLst/>
                          <a:latin typeface="+mj-lt"/>
                          <a:ea typeface="MS PGothic" panose="020B0600070205080204" pitchFamily="34" charset="-128"/>
                          <a:cs typeface="+mn-cs"/>
                        </a:rPr>
                        <a:t>Family: Spouse: Brenda; 1 Child</a:t>
                      </a:r>
                      <a:endParaRPr kumimoji="0" lang="en-US" altLang="en-US" sz="1000" b="0" i="0" u="none" strike="noStrike" kern="1200" cap="none" normalizeH="0" baseline="0" dirty="0">
                        <a:ln>
                          <a:noFill/>
                        </a:ln>
                        <a:solidFill>
                          <a:schemeClr val="tx1"/>
                        </a:solidFill>
                        <a:effectLst/>
                        <a:latin typeface="+mj-lt"/>
                        <a:ea typeface="MS PGothic" panose="020B0600070205080204" pitchFamily="34" charset="-128"/>
                        <a:cs typeface="+mn-cs"/>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nvPr>
        </p:nvGraphicFramePr>
        <p:xfrm>
          <a:off x="6227210" y="3264378"/>
          <a:ext cx="2611990" cy="1219334"/>
        </p:xfrm>
        <a:graphic>
          <a:graphicData uri="http://schemas.openxmlformats.org/drawingml/2006/table">
            <a:tbl>
              <a:tblPr/>
              <a:tblGrid>
                <a:gridCol w="2132154">
                  <a:extLst>
                    <a:ext uri="{9D8B030D-6E8A-4147-A177-3AD203B41FA5}">
                      <a16:colId xmlns:a16="http://schemas.microsoft.com/office/drawing/2014/main" val="20000"/>
                    </a:ext>
                  </a:extLst>
                </a:gridCol>
                <a:gridCol w="479836">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A02C1C"/>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2018 General</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Michael Waltz (R)</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56%</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Nancy Soderberg (D)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44%</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0" name="Table 13" title="District Profile"/>
          <p:cNvGraphicFramePr>
            <a:graphicFrameLocks noGrp="1"/>
          </p:cNvGraphicFramePr>
          <p:nvPr>
            <p:extLst/>
          </p:nvPr>
        </p:nvGraphicFramePr>
        <p:xfrm>
          <a:off x="427497" y="3264377"/>
          <a:ext cx="2743200" cy="1218780"/>
        </p:xfrm>
        <a:graphic>
          <a:graphicData uri="http://schemas.openxmlformats.org/drawingml/2006/table">
            <a:tbl>
              <a:tblPr/>
              <a:tblGrid>
                <a:gridCol w="274320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mj-lt"/>
                          <a:ea typeface="MS PGothic" panose="020B0600070205080204" pitchFamily="34" charset="-128"/>
                        </a:rPr>
                        <a:t>District Profile</a:t>
                      </a:r>
                      <a:endParaRPr kumimoji="0" lang="en-US" altLang="en-US" sz="1000" b="0" i="0" u="none" strike="noStrike" cap="none" normalizeH="0" baseline="0" dirty="0">
                        <a:ln>
                          <a:noFill/>
                        </a:ln>
                        <a:solidFill>
                          <a:schemeClr val="bg1"/>
                        </a:solidFill>
                        <a:effectLst/>
                        <a:latin typeface="+mj-lt"/>
                        <a:ea typeface="MS PGothic" panose="020B0600070205080204" pitchFamily="34" charset="-128"/>
                      </a:endParaRP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State: Florida</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District: 6th</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Northeast: Daytona Beach</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Cook PVI: R+7</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0957354"/>
                  </a:ext>
                </a:extLst>
              </a:tr>
            </a:tbl>
          </a:graphicData>
        </a:graphic>
      </p:graphicFrame>
      <p:graphicFrame>
        <p:nvGraphicFramePr>
          <p:cNvPr id="11" name="Table 10" title="Contact"/>
          <p:cNvGraphicFramePr>
            <a:graphicFrameLocks noGrp="1"/>
          </p:cNvGraphicFramePr>
          <p:nvPr>
            <p:extLst/>
          </p:nvPr>
        </p:nvGraphicFramePr>
        <p:xfrm>
          <a:off x="427498" y="4624423"/>
          <a:ext cx="2743200" cy="1707286"/>
        </p:xfrm>
        <a:graphic>
          <a:graphicData uri="http://schemas.openxmlformats.org/drawingml/2006/table">
            <a:tbl>
              <a:tblPr/>
              <a:tblGrid>
                <a:gridCol w="2743200">
                  <a:extLst>
                    <a:ext uri="{9D8B030D-6E8A-4147-A177-3AD203B41FA5}">
                      <a16:colId xmlns:a16="http://schemas.microsoft.com/office/drawing/2014/main" val="20002"/>
                    </a:ext>
                  </a:extLst>
                </a:gridCol>
              </a:tblGrid>
              <a:tr h="0">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Official Contact Info</a:t>
                      </a:r>
                    </a:p>
                  </a:txBody>
                  <a:tcPr marL="91432" marR="91432" marT="45749" marB="45749"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Capitol Hill Office Building: Cannon</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Room Number: 216</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3240426283"/>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Phone Number: (202) 225-2706</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860728395"/>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Facebook: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009905484"/>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Instagram: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Twitter: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3" name="Table 13" title="Committees"/>
          <p:cNvGraphicFramePr>
            <a:graphicFrameLocks noGrp="1"/>
          </p:cNvGraphicFramePr>
          <p:nvPr>
            <p:extLst/>
          </p:nvPr>
        </p:nvGraphicFramePr>
        <p:xfrm>
          <a:off x="6252310" y="4624423"/>
          <a:ext cx="2586890" cy="487512"/>
        </p:xfrm>
        <a:graphic>
          <a:graphicData uri="http://schemas.openxmlformats.org/drawingml/2006/table">
            <a:tbl>
              <a:tblPr/>
              <a:tblGrid>
                <a:gridCol w="258689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Committees</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TBD</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68" y="1051560"/>
            <a:ext cx="1169755" cy="1435608"/>
          </a:xfrm>
          <a:prstGeom prst="rect">
            <a:avLst/>
          </a:prstGeom>
        </p:spPr>
      </p:pic>
    </p:spTree>
    <p:extLst>
      <p:ext uri="{BB962C8B-B14F-4D97-AF65-F5344CB8AC3E}">
        <p14:creationId xmlns:p14="http://schemas.microsoft.com/office/powerpoint/2010/main" val="21878318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SlideTitle"/>
          <p:cNvSpPr>
            <a:spLocks noGrp="1"/>
          </p:cNvSpPr>
          <p:nvPr>
            <p:ph type="title"/>
          </p:nvPr>
        </p:nvSpPr>
        <p:spPr>
          <a:xfrm>
            <a:off x="401620" y="637194"/>
            <a:ext cx="8412480" cy="640080"/>
          </a:xfrm>
        </p:spPr>
        <p:txBody>
          <a:bodyPr/>
          <a:lstStyle/>
          <a:p>
            <a:r>
              <a:rPr lang="en-US" altLang="en-US">
                <a:latin typeface="+mj-lt"/>
                <a:ea typeface="ＭＳ Ｐゴシック" charset="-128"/>
                <a:cs typeface="MS PGothic" charset="-128"/>
              </a:rPr>
              <a:t>Rep. Ross Spano (R-FL-15)</a:t>
            </a:r>
            <a:endParaRPr lang="en-US" dirty="0">
              <a:latin typeface="+mj-lt"/>
            </a:endParaRPr>
          </a:p>
        </p:txBody>
      </p:sp>
      <p:sp>
        <p:nvSpPr>
          <p:cNvPr id="122" name="Text Placeholder 18" title="SlideDate"/>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a:latin typeface="Georgia"/>
                <a:cs typeface="Georgia"/>
              </a:rPr>
              <a:t>Slide updated: January 04, 2019</a:t>
            </a:r>
            <a:endParaRPr lang="en-US" sz="700" dirty="0">
              <a:latin typeface="Georgia"/>
              <a:cs typeface="Georgia"/>
            </a:endParaRPr>
          </a:p>
        </p:txBody>
      </p:sp>
      <p:graphicFrame>
        <p:nvGraphicFramePr>
          <p:cNvPr id="7" name="Table 6" descr="BackgroundText" title="BackgroundText"/>
          <p:cNvGraphicFramePr>
            <a:graphicFrameLocks noGrp="1"/>
          </p:cNvGraphicFramePr>
          <p:nvPr>
            <p:extLst/>
          </p:nvPr>
        </p:nvGraphicFramePr>
        <p:xfrm>
          <a:off x="1656272" y="1047297"/>
          <a:ext cx="7182928" cy="2254114"/>
        </p:xfrm>
        <a:graphic>
          <a:graphicData uri="http://schemas.openxmlformats.org/drawingml/2006/table">
            <a:tbl>
              <a:tblPr/>
              <a:tblGrid>
                <a:gridCol w="7182928">
                  <a:extLst>
                    <a:ext uri="{9D8B030D-6E8A-4147-A177-3AD203B41FA5}">
                      <a16:colId xmlns:a16="http://schemas.microsoft.com/office/drawing/2014/main" val="20000"/>
                    </a:ext>
                  </a:extLst>
                </a:gridCol>
              </a:tblGrid>
              <a:tr h="16902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Background</a:t>
                      </a:r>
                      <a:endParaRPr kumimoji="0" lang="en-US" altLang="en-US" sz="1200" b="0" i="0" u="none" strike="noStrike" cap="none" normalizeH="0" baseline="0" dirty="0">
                        <a:ln>
                          <a:noFill/>
                        </a:ln>
                        <a:solidFill>
                          <a:schemeClr val="bg1"/>
                        </a:solidFill>
                        <a:effectLst/>
                        <a:latin typeface="+mj-lt"/>
                        <a:ea typeface="MS PGothic" panose="020B0600070205080204" pitchFamily="34" charset="-128"/>
                      </a:endParaRPr>
                    </a:p>
                  </a:txBody>
                  <a:tcPr marL="91430" marR="91430" marT="45760" marB="45760" anchor="ctr" horzOverflow="overflow">
                    <a:lnL>
                      <a:noFill/>
                    </a:lnL>
                    <a:lnR>
                      <a:noFill/>
                    </a:lnR>
                    <a:lnT>
                      <a:noFill/>
                    </a:lnT>
                    <a:lnB>
                      <a:noFill/>
                    </a:lnB>
                    <a:lnTlToBr>
                      <a:noFill/>
                    </a:lnTlToBr>
                    <a:lnBlToTr>
                      <a:noFill/>
                    </a:lnBlToTr>
                    <a:solidFill>
                      <a:srgbClr val="A02C1C"/>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a:ln>
                            <a:noFill/>
                          </a:ln>
                          <a:solidFill>
                            <a:schemeClr val="tx1"/>
                          </a:solidFill>
                          <a:effectLst/>
                          <a:latin typeface="+mj-lt"/>
                          <a:ea typeface="MS PGothic" pitchFamily="34" charset="-128"/>
                          <a:cs typeface="MS PGothic" pitchFamily="34" charset="-128"/>
                        </a:rPr>
                        <a:t>A native of Florida, Spano worked as an attorney before serving as a Florida State Representative. While serving in the Florida State House of Representatives, Spano was the Chair of the Florida Human Trafficking Working Group. Spano supports ensuring that VA benefits will be accepted by any provider and argues for vocational education in middle and high schools.</a:t>
                      </a:r>
                      <a:endParaRPr kumimoji="0" lang="en-US" sz="1000" b="0" i="0" u="none" strike="noStrike" kern="1200" cap="none" normalizeH="0" baseline="0" dirty="0">
                        <a:ln>
                          <a:noFill/>
                        </a:ln>
                        <a:solidFill>
                          <a:schemeClr val="tx1"/>
                        </a:solidFill>
                        <a:effectLst/>
                        <a:latin typeface="+mj-lt"/>
                        <a:ea typeface="MS PGothic" pitchFamily="34" charset="-128"/>
                        <a:cs typeface="MS PGothic" pitchFamily="34" charset="-128"/>
                      </a:endParaRP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nvPr>
        </p:nvGraphicFramePr>
        <p:xfrm>
          <a:off x="3303312" y="3264377"/>
          <a:ext cx="2816381" cy="1919736"/>
        </p:xfrm>
        <a:graphic>
          <a:graphicData uri="http://schemas.openxmlformats.org/drawingml/2006/table">
            <a:tbl>
              <a:tblPr/>
              <a:tblGrid>
                <a:gridCol w="2816381">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First Elected: 11/6/2018</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Party: Republican</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Birth date: 7/16/1966</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Education: JD, Florida State University College of Law, 1998; BA, History, University of South Florida, 1992-1994</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chemeClr val="tx1"/>
                          </a:solidFill>
                          <a:effectLst/>
                          <a:latin typeface="+mj-lt"/>
                          <a:ea typeface="MS PGothic" panose="020B0600070205080204" pitchFamily="34" charset="-128"/>
                          <a:cs typeface="+mn-cs"/>
                        </a:rPr>
                        <a:t>Family: Spouse: Amie; 4 Children: Kali, Vince, Caleb, Isaiah</a:t>
                      </a:r>
                      <a:endParaRPr kumimoji="0" lang="en-US" altLang="en-US" sz="1000" b="0" i="0" u="none" strike="noStrike" kern="1200" cap="none" normalizeH="0" baseline="0" dirty="0">
                        <a:ln>
                          <a:noFill/>
                        </a:ln>
                        <a:solidFill>
                          <a:schemeClr val="tx1"/>
                        </a:solidFill>
                        <a:effectLst/>
                        <a:latin typeface="+mj-lt"/>
                        <a:ea typeface="MS PGothic" panose="020B0600070205080204" pitchFamily="34" charset="-128"/>
                        <a:cs typeface="+mn-cs"/>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nvPr>
        </p:nvGraphicFramePr>
        <p:xfrm>
          <a:off x="6227210" y="3264378"/>
          <a:ext cx="2611990" cy="1219334"/>
        </p:xfrm>
        <a:graphic>
          <a:graphicData uri="http://schemas.openxmlformats.org/drawingml/2006/table">
            <a:tbl>
              <a:tblPr/>
              <a:tblGrid>
                <a:gridCol w="2132154">
                  <a:extLst>
                    <a:ext uri="{9D8B030D-6E8A-4147-A177-3AD203B41FA5}">
                      <a16:colId xmlns:a16="http://schemas.microsoft.com/office/drawing/2014/main" val="20000"/>
                    </a:ext>
                  </a:extLst>
                </a:gridCol>
                <a:gridCol w="479836">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A02C1C"/>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2018 General</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Ross Spano (R)</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53%</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Kristen Carlson (D)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47%</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0" name="Table 13" title="District Profile"/>
          <p:cNvGraphicFramePr>
            <a:graphicFrameLocks noGrp="1"/>
          </p:cNvGraphicFramePr>
          <p:nvPr>
            <p:extLst/>
          </p:nvPr>
        </p:nvGraphicFramePr>
        <p:xfrm>
          <a:off x="427497" y="3264377"/>
          <a:ext cx="2743200" cy="1218780"/>
        </p:xfrm>
        <a:graphic>
          <a:graphicData uri="http://schemas.openxmlformats.org/drawingml/2006/table">
            <a:tbl>
              <a:tblPr/>
              <a:tblGrid>
                <a:gridCol w="274320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mj-lt"/>
                          <a:ea typeface="MS PGothic" panose="020B0600070205080204" pitchFamily="34" charset="-128"/>
                        </a:rPr>
                        <a:t>District Profile</a:t>
                      </a:r>
                      <a:endParaRPr kumimoji="0" lang="en-US" altLang="en-US" sz="1000" b="0" i="0" u="none" strike="noStrike" cap="none" normalizeH="0" baseline="0" dirty="0">
                        <a:ln>
                          <a:noFill/>
                        </a:ln>
                        <a:solidFill>
                          <a:schemeClr val="bg1"/>
                        </a:solidFill>
                        <a:effectLst/>
                        <a:latin typeface="+mj-lt"/>
                        <a:ea typeface="MS PGothic" panose="020B0600070205080204" pitchFamily="34" charset="-128"/>
                      </a:endParaRP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State: Florida</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District: 15th</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Central: Lakeland</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Cook PVI: R+6</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0957354"/>
                  </a:ext>
                </a:extLst>
              </a:tr>
            </a:tbl>
          </a:graphicData>
        </a:graphic>
      </p:graphicFrame>
      <p:graphicFrame>
        <p:nvGraphicFramePr>
          <p:cNvPr id="11" name="Table 10" title="Contact"/>
          <p:cNvGraphicFramePr>
            <a:graphicFrameLocks noGrp="1"/>
          </p:cNvGraphicFramePr>
          <p:nvPr>
            <p:extLst/>
          </p:nvPr>
        </p:nvGraphicFramePr>
        <p:xfrm>
          <a:off x="427498" y="4624423"/>
          <a:ext cx="2743200" cy="1707286"/>
        </p:xfrm>
        <a:graphic>
          <a:graphicData uri="http://schemas.openxmlformats.org/drawingml/2006/table">
            <a:tbl>
              <a:tblPr/>
              <a:tblGrid>
                <a:gridCol w="2743200">
                  <a:extLst>
                    <a:ext uri="{9D8B030D-6E8A-4147-A177-3AD203B41FA5}">
                      <a16:colId xmlns:a16="http://schemas.microsoft.com/office/drawing/2014/main" val="20002"/>
                    </a:ext>
                  </a:extLst>
                </a:gridCol>
              </a:tblGrid>
              <a:tr h="0">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Official Contact Info</a:t>
                      </a:r>
                    </a:p>
                  </a:txBody>
                  <a:tcPr marL="91432" marR="91432" marT="45749" marB="45749"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Capitol Hill Office Building: Cannon</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Room Number: 224</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3240426283"/>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Phone Number: (202) 225-1252</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860728395"/>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Facebook: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009905484"/>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Instagram: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Twitter: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3" name="Table 13" title="Committees"/>
          <p:cNvGraphicFramePr>
            <a:graphicFrameLocks noGrp="1"/>
          </p:cNvGraphicFramePr>
          <p:nvPr>
            <p:extLst/>
          </p:nvPr>
        </p:nvGraphicFramePr>
        <p:xfrm>
          <a:off x="6252310" y="4624423"/>
          <a:ext cx="2586890" cy="487512"/>
        </p:xfrm>
        <a:graphic>
          <a:graphicData uri="http://schemas.openxmlformats.org/drawingml/2006/table">
            <a:tbl>
              <a:tblPr/>
              <a:tblGrid>
                <a:gridCol w="258689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Committees</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TBD</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68" y="1051560"/>
            <a:ext cx="1169755" cy="1435608"/>
          </a:xfrm>
          <a:prstGeom prst="rect">
            <a:avLst/>
          </a:prstGeom>
        </p:spPr>
      </p:pic>
    </p:spTree>
    <p:extLst>
      <p:ext uri="{BB962C8B-B14F-4D97-AF65-F5344CB8AC3E}">
        <p14:creationId xmlns:p14="http://schemas.microsoft.com/office/powerpoint/2010/main" val="37079119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SlideTitle"/>
          <p:cNvSpPr>
            <a:spLocks noGrp="1"/>
          </p:cNvSpPr>
          <p:nvPr>
            <p:ph type="title"/>
          </p:nvPr>
        </p:nvSpPr>
        <p:spPr>
          <a:xfrm>
            <a:off x="401620" y="637194"/>
            <a:ext cx="8412480" cy="640080"/>
          </a:xfrm>
        </p:spPr>
        <p:txBody>
          <a:bodyPr/>
          <a:lstStyle/>
          <a:p>
            <a:r>
              <a:rPr lang="en-US" altLang="en-US">
                <a:latin typeface="+mj-lt"/>
                <a:ea typeface="ＭＳ Ｐゴシック" charset="-128"/>
                <a:cs typeface="MS PGothic" charset="-128"/>
              </a:rPr>
              <a:t>Rep. Greg Steube (R-FL-17)</a:t>
            </a:r>
            <a:endParaRPr lang="en-US" dirty="0">
              <a:latin typeface="+mj-lt"/>
            </a:endParaRPr>
          </a:p>
        </p:txBody>
      </p:sp>
      <p:sp>
        <p:nvSpPr>
          <p:cNvPr id="122" name="Text Placeholder 18" title="SlideDate"/>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a:latin typeface="Georgia"/>
                <a:cs typeface="Georgia"/>
              </a:rPr>
              <a:t>Slide updated: January 04, 2019</a:t>
            </a:r>
            <a:endParaRPr lang="en-US" sz="700" dirty="0">
              <a:latin typeface="Georgia"/>
              <a:cs typeface="Georgia"/>
            </a:endParaRPr>
          </a:p>
        </p:txBody>
      </p:sp>
      <p:graphicFrame>
        <p:nvGraphicFramePr>
          <p:cNvPr id="7" name="Table 6" descr="BackgroundText" title="BackgroundText"/>
          <p:cNvGraphicFramePr>
            <a:graphicFrameLocks noGrp="1"/>
          </p:cNvGraphicFramePr>
          <p:nvPr>
            <p:extLst/>
          </p:nvPr>
        </p:nvGraphicFramePr>
        <p:xfrm>
          <a:off x="1656272" y="1047297"/>
          <a:ext cx="7182928" cy="2254114"/>
        </p:xfrm>
        <a:graphic>
          <a:graphicData uri="http://schemas.openxmlformats.org/drawingml/2006/table">
            <a:tbl>
              <a:tblPr/>
              <a:tblGrid>
                <a:gridCol w="7182928">
                  <a:extLst>
                    <a:ext uri="{9D8B030D-6E8A-4147-A177-3AD203B41FA5}">
                      <a16:colId xmlns:a16="http://schemas.microsoft.com/office/drawing/2014/main" val="20000"/>
                    </a:ext>
                  </a:extLst>
                </a:gridCol>
              </a:tblGrid>
              <a:tr h="16902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Background</a:t>
                      </a:r>
                      <a:endParaRPr kumimoji="0" lang="en-US" altLang="en-US" sz="1200" b="0" i="0" u="none" strike="noStrike" cap="none" normalizeH="0" baseline="0" dirty="0">
                        <a:ln>
                          <a:noFill/>
                        </a:ln>
                        <a:solidFill>
                          <a:schemeClr val="bg1"/>
                        </a:solidFill>
                        <a:effectLst/>
                        <a:latin typeface="+mj-lt"/>
                        <a:ea typeface="MS PGothic" panose="020B0600070205080204" pitchFamily="34" charset="-128"/>
                      </a:endParaRPr>
                    </a:p>
                  </a:txBody>
                  <a:tcPr marL="91430" marR="91430" marT="45760" marB="45760" anchor="ctr" horzOverflow="overflow">
                    <a:lnL>
                      <a:noFill/>
                    </a:lnL>
                    <a:lnR>
                      <a:noFill/>
                    </a:lnR>
                    <a:lnT>
                      <a:noFill/>
                    </a:lnT>
                    <a:lnB>
                      <a:noFill/>
                    </a:lnB>
                    <a:lnTlToBr>
                      <a:noFill/>
                    </a:lnTlToBr>
                    <a:lnBlToTr>
                      <a:noFill/>
                    </a:lnBlToTr>
                    <a:solidFill>
                      <a:srgbClr val="A02C1C"/>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a:ln>
                            <a:noFill/>
                          </a:ln>
                          <a:solidFill>
                            <a:schemeClr val="tx1"/>
                          </a:solidFill>
                          <a:effectLst/>
                          <a:latin typeface="+mj-lt"/>
                          <a:ea typeface="MS PGothic" pitchFamily="34" charset="-128"/>
                          <a:cs typeface="MS PGothic" pitchFamily="34" charset="-128"/>
                        </a:rPr>
                        <a:t>A native of Sarasota, Steube served in the Army for four years, with one year as an airborne infantry officer and the following three as a judge advocate general. Steube’s public service continued when, in 2010, he was elected to the state House, then the state Senate in 2016. He is a proponent of repealing “gun-free” zones and reforming immigration policies, including building a wall along the Mexican border and an end to sanctuary cities.</a:t>
                      </a:r>
                      <a:endParaRPr kumimoji="0" lang="en-US" sz="1000" b="0" i="0" u="none" strike="noStrike" kern="1200" cap="none" normalizeH="0" baseline="0" dirty="0">
                        <a:ln>
                          <a:noFill/>
                        </a:ln>
                        <a:solidFill>
                          <a:schemeClr val="tx1"/>
                        </a:solidFill>
                        <a:effectLst/>
                        <a:latin typeface="+mj-lt"/>
                        <a:ea typeface="MS PGothic" pitchFamily="34" charset="-128"/>
                        <a:cs typeface="MS PGothic" pitchFamily="34" charset="-128"/>
                      </a:endParaRP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nvPr>
        </p:nvGraphicFramePr>
        <p:xfrm>
          <a:off x="3303312" y="3264377"/>
          <a:ext cx="2816381" cy="1767336"/>
        </p:xfrm>
        <a:graphic>
          <a:graphicData uri="http://schemas.openxmlformats.org/drawingml/2006/table">
            <a:tbl>
              <a:tblPr/>
              <a:tblGrid>
                <a:gridCol w="2816381">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First Elected: 11/6/2018</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Party: Republican</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Birth date: 5/19/1978</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Education: JD, University of Florida's Levin College of Law, 2003; BS, Beef Cattle Sciences, University of Florida, 2000</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chemeClr val="tx1"/>
                          </a:solidFill>
                          <a:effectLst/>
                          <a:latin typeface="+mj-lt"/>
                          <a:ea typeface="MS PGothic" panose="020B0600070205080204" pitchFamily="34" charset="-128"/>
                          <a:cs typeface="+mn-cs"/>
                        </a:rPr>
                        <a:t>Family: Spouse: Jennifer; 1 Child: Ethan</a:t>
                      </a:r>
                      <a:endParaRPr kumimoji="0" lang="en-US" altLang="en-US" sz="1000" b="0" i="0" u="none" strike="noStrike" kern="1200" cap="none" normalizeH="0" baseline="0" dirty="0">
                        <a:ln>
                          <a:noFill/>
                        </a:ln>
                        <a:solidFill>
                          <a:schemeClr val="tx1"/>
                        </a:solidFill>
                        <a:effectLst/>
                        <a:latin typeface="+mj-lt"/>
                        <a:ea typeface="MS PGothic" panose="020B0600070205080204" pitchFamily="34" charset="-128"/>
                        <a:cs typeface="+mn-cs"/>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nvPr>
        </p:nvGraphicFramePr>
        <p:xfrm>
          <a:off x="6227210" y="3264378"/>
          <a:ext cx="2611990" cy="1219334"/>
        </p:xfrm>
        <a:graphic>
          <a:graphicData uri="http://schemas.openxmlformats.org/drawingml/2006/table">
            <a:tbl>
              <a:tblPr/>
              <a:tblGrid>
                <a:gridCol w="2132154">
                  <a:extLst>
                    <a:ext uri="{9D8B030D-6E8A-4147-A177-3AD203B41FA5}">
                      <a16:colId xmlns:a16="http://schemas.microsoft.com/office/drawing/2014/main" val="20000"/>
                    </a:ext>
                  </a:extLst>
                </a:gridCol>
                <a:gridCol w="479836">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A02C1C"/>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2018 General</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Greg Steube (R)</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62%</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April Freeman (D)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38%</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0" name="Table 13" title="District Profile"/>
          <p:cNvGraphicFramePr>
            <a:graphicFrameLocks noGrp="1"/>
          </p:cNvGraphicFramePr>
          <p:nvPr>
            <p:extLst/>
          </p:nvPr>
        </p:nvGraphicFramePr>
        <p:xfrm>
          <a:off x="427497" y="3264377"/>
          <a:ext cx="2743200" cy="1218780"/>
        </p:xfrm>
        <a:graphic>
          <a:graphicData uri="http://schemas.openxmlformats.org/drawingml/2006/table">
            <a:tbl>
              <a:tblPr/>
              <a:tblGrid>
                <a:gridCol w="274320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mj-lt"/>
                          <a:ea typeface="MS PGothic" panose="020B0600070205080204" pitchFamily="34" charset="-128"/>
                        </a:rPr>
                        <a:t>District Profile</a:t>
                      </a:r>
                      <a:endParaRPr kumimoji="0" lang="en-US" altLang="en-US" sz="1000" b="0" i="0" u="none" strike="noStrike" cap="none" normalizeH="0" baseline="0" dirty="0">
                        <a:ln>
                          <a:noFill/>
                        </a:ln>
                        <a:solidFill>
                          <a:schemeClr val="bg1"/>
                        </a:solidFill>
                        <a:effectLst/>
                        <a:latin typeface="+mj-lt"/>
                        <a:ea typeface="MS PGothic" panose="020B0600070205080204" pitchFamily="34" charset="-128"/>
                      </a:endParaRP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State: Florida</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District: 17th</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South Central: Port Charlotte</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Cook PVI: R+13</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0957354"/>
                  </a:ext>
                </a:extLst>
              </a:tr>
            </a:tbl>
          </a:graphicData>
        </a:graphic>
      </p:graphicFrame>
      <p:graphicFrame>
        <p:nvGraphicFramePr>
          <p:cNvPr id="11" name="Table 10" title="Contact"/>
          <p:cNvGraphicFramePr>
            <a:graphicFrameLocks noGrp="1"/>
          </p:cNvGraphicFramePr>
          <p:nvPr>
            <p:extLst/>
          </p:nvPr>
        </p:nvGraphicFramePr>
        <p:xfrm>
          <a:off x="427498" y="4624423"/>
          <a:ext cx="2743200" cy="1707286"/>
        </p:xfrm>
        <a:graphic>
          <a:graphicData uri="http://schemas.openxmlformats.org/drawingml/2006/table">
            <a:tbl>
              <a:tblPr/>
              <a:tblGrid>
                <a:gridCol w="2743200">
                  <a:extLst>
                    <a:ext uri="{9D8B030D-6E8A-4147-A177-3AD203B41FA5}">
                      <a16:colId xmlns:a16="http://schemas.microsoft.com/office/drawing/2014/main" val="20002"/>
                    </a:ext>
                  </a:extLst>
                </a:gridCol>
              </a:tblGrid>
              <a:tr h="0">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Official Contact Info</a:t>
                      </a:r>
                    </a:p>
                  </a:txBody>
                  <a:tcPr marL="91432" marR="91432" marT="45749" marB="45749"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Capitol Hill Office Building: Cannon</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Room Number: 521</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3240426283"/>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Phone Number: (202) 225-5792</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860728395"/>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Facebook: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009905484"/>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Instagram: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Twitter: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3" name="Table 13" title="Committees"/>
          <p:cNvGraphicFramePr>
            <a:graphicFrameLocks noGrp="1"/>
          </p:cNvGraphicFramePr>
          <p:nvPr>
            <p:extLst/>
          </p:nvPr>
        </p:nvGraphicFramePr>
        <p:xfrm>
          <a:off x="6252310" y="4624423"/>
          <a:ext cx="2586890" cy="487512"/>
        </p:xfrm>
        <a:graphic>
          <a:graphicData uri="http://schemas.openxmlformats.org/drawingml/2006/table">
            <a:tbl>
              <a:tblPr/>
              <a:tblGrid>
                <a:gridCol w="258689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Committees</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TBD</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68" y="1051560"/>
            <a:ext cx="1169755" cy="1435608"/>
          </a:xfrm>
          <a:prstGeom prst="rect">
            <a:avLst/>
          </a:prstGeom>
        </p:spPr>
      </p:pic>
    </p:spTree>
    <p:extLst>
      <p:ext uri="{BB962C8B-B14F-4D97-AF65-F5344CB8AC3E}">
        <p14:creationId xmlns:p14="http://schemas.microsoft.com/office/powerpoint/2010/main" val="21362214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SlideTitle"/>
          <p:cNvSpPr>
            <a:spLocks noGrp="1"/>
          </p:cNvSpPr>
          <p:nvPr>
            <p:ph type="title"/>
          </p:nvPr>
        </p:nvSpPr>
        <p:spPr>
          <a:xfrm>
            <a:off x="401620" y="637194"/>
            <a:ext cx="8412480" cy="640080"/>
          </a:xfrm>
        </p:spPr>
        <p:txBody>
          <a:bodyPr/>
          <a:lstStyle/>
          <a:p>
            <a:r>
              <a:rPr lang="en-US" altLang="en-US">
                <a:latin typeface="+mj-lt"/>
                <a:ea typeface="ＭＳ Ｐゴシック" charset="-128"/>
                <a:cs typeface="MS PGothic" charset="-128"/>
              </a:rPr>
              <a:t>Rep. Debbie Mucarsel-Powell (D-FL-26)</a:t>
            </a:r>
            <a:endParaRPr lang="en-US" dirty="0">
              <a:latin typeface="+mj-lt"/>
            </a:endParaRPr>
          </a:p>
        </p:txBody>
      </p:sp>
      <p:sp>
        <p:nvSpPr>
          <p:cNvPr id="122" name="Text Placeholder 18" title="SlideDate"/>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a:latin typeface="Georgia"/>
                <a:cs typeface="Georgia"/>
              </a:rPr>
              <a:t>Slide updated: January 04, 2019</a:t>
            </a:r>
            <a:endParaRPr lang="en-US" sz="700" dirty="0">
              <a:latin typeface="Georgia"/>
              <a:cs typeface="Georgia"/>
            </a:endParaRPr>
          </a:p>
        </p:txBody>
      </p:sp>
      <p:graphicFrame>
        <p:nvGraphicFramePr>
          <p:cNvPr id="7" name="Table 6" descr="BackgroundText" title="BackgroundText"/>
          <p:cNvGraphicFramePr>
            <a:graphicFrameLocks noGrp="1"/>
          </p:cNvGraphicFramePr>
          <p:nvPr>
            <p:extLst/>
          </p:nvPr>
        </p:nvGraphicFramePr>
        <p:xfrm>
          <a:off x="1656272" y="1047297"/>
          <a:ext cx="7182928" cy="2254114"/>
        </p:xfrm>
        <a:graphic>
          <a:graphicData uri="http://schemas.openxmlformats.org/drawingml/2006/table">
            <a:tbl>
              <a:tblPr/>
              <a:tblGrid>
                <a:gridCol w="7182928">
                  <a:extLst>
                    <a:ext uri="{9D8B030D-6E8A-4147-A177-3AD203B41FA5}">
                      <a16:colId xmlns:a16="http://schemas.microsoft.com/office/drawing/2014/main" val="20000"/>
                    </a:ext>
                  </a:extLst>
                </a:gridCol>
              </a:tblGrid>
              <a:tr h="16902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Background</a:t>
                      </a:r>
                      <a:endParaRPr kumimoji="0" lang="en-US" altLang="en-US" sz="1200" b="0" i="0" u="none" strike="noStrike" cap="none" normalizeH="0" baseline="0" dirty="0">
                        <a:ln>
                          <a:noFill/>
                        </a:ln>
                        <a:solidFill>
                          <a:schemeClr val="bg1"/>
                        </a:solidFill>
                        <a:effectLst/>
                        <a:latin typeface="+mj-lt"/>
                        <a:ea typeface="MS PGothic" panose="020B0600070205080204" pitchFamily="34" charset="-128"/>
                      </a:endParaRPr>
                    </a:p>
                  </a:txBody>
                  <a:tcPr marL="91430" marR="91430" marT="45760" marB="45760" anchor="ctr" horzOverflow="overflow">
                    <a:lnL>
                      <a:noFill/>
                    </a:lnL>
                    <a:lnR>
                      <a:noFill/>
                    </a:lnR>
                    <a:lnT>
                      <a:noFill/>
                    </a:lnT>
                    <a:lnB>
                      <a:noFill/>
                    </a:lnB>
                    <a:lnTlToBr>
                      <a:noFill/>
                    </a:lnTlToBr>
                    <a:lnBlToTr>
                      <a:noFill/>
                    </a:lnBlToTr>
                    <a:solidFill>
                      <a:srgbClr val="284D81"/>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a:ln>
                            <a:noFill/>
                          </a:ln>
                          <a:solidFill>
                            <a:schemeClr val="tx1"/>
                          </a:solidFill>
                          <a:effectLst/>
                          <a:latin typeface="+mj-lt"/>
                          <a:ea typeface="MS PGothic" pitchFamily="34" charset="-128"/>
                          <a:cs typeface="MS PGothic" pitchFamily="34" charset="-128"/>
                        </a:rPr>
                        <a:t>Mucarsel-Powell was born in Ecuador and moved to Florida when she was a teenager. Prior to running for office, she was the associate vice president at Florida International University’s Herbert Wertheim College of Medicine, the director of development at FIU, and most recently the president of DMP Associates. She has volunteered at several wildlife and coral-reef restoration projects in South Florida and the Florida Keys. Mucarsel-Powell was endorsed by Emily’s List, End Citizens United, Planned Parenthood, and the Sierra Club among others. She campaigned on a platform that included support for stronger gun laws and lower interest rates on federal student loans. Mucarsel-Powell lives in southern Florida with her husband Robert and her three children.</a:t>
                      </a:r>
                      <a:endParaRPr kumimoji="0" lang="en-US" sz="1000" b="0" i="0" u="none" strike="noStrike" kern="1200" cap="none" normalizeH="0" baseline="0" dirty="0">
                        <a:ln>
                          <a:noFill/>
                        </a:ln>
                        <a:solidFill>
                          <a:schemeClr val="tx1"/>
                        </a:solidFill>
                        <a:effectLst/>
                        <a:latin typeface="+mj-lt"/>
                        <a:ea typeface="MS PGothic" pitchFamily="34" charset="-128"/>
                        <a:cs typeface="MS PGothic" pitchFamily="34" charset="-128"/>
                      </a:endParaRP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nvPr>
        </p:nvGraphicFramePr>
        <p:xfrm>
          <a:off x="3303312" y="3264377"/>
          <a:ext cx="2816381" cy="2072136"/>
        </p:xfrm>
        <a:graphic>
          <a:graphicData uri="http://schemas.openxmlformats.org/drawingml/2006/table">
            <a:tbl>
              <a:tblPr/>
              <a:tblGrid>
                <a:gridCol w="2816381">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First Elected: 11/6/2018</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Party: Democrat</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Birth date: 1/18/1971</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Education: Masters, International Political Economy, Claremont Graduate University, 1994-1996; BS, Political Science, Pitzer College, 1988-1992</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chemeClr val="tx1"/>
                          </a:solidFill>
                          <a:effectLst/>
                          <a:latin typeface="+mj-lt"/>
                          <a:ea typeface="MS PGothic" panose="020B0600070205080204" pitchFamily="34" charset="-128"/>
                          <a:cs typeface="+mn-cs"/>
                        </a:rPr>
                        <a:t>Family: Spouse: Robert; 3 Children: Willow, Jude, Siena</a:t>
                      </a:r>
                      <a:endParaRPr kumimoji="0" lang="en-US" altLang="en-US" sz="1000" b="0" i="0" u="none" strike="noStrike" kern="1200" cap="none" normalizeH="0" baseline="0" dirty="0">
                        <a:ln>
                          <a:noFill/>
                        </a:ln>
                        <a:solidFill>
                          <a:schemeClr val="tx1"/>
                        </a:solidFill>
                        <a:effectLst/>
                        <a:latin typeface="+mj-lt"/>
                        <a:ea typeface="MS PGothic" panose="020B0600070205080204" pitchFamily="34" charset="-128"/>
                        <a:cs typeface="+mn-cs"/>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nvPr>
        </p:nvGraphicFramePr>
        <p:xfrm>
          <a:off x="6227210" y="3264378"/>
          <a:ext cx="2611990" cy="1219334"/>
        </p:xfrm>
        <a:graphic>
          <a:graphicData uri="http://schemas.openxmlformats.org/drawingml/2006/table">
            <a:tbl>
              <a:tblPr/>
              <a:tblGrid>
                <a:gridCol w="2132154">
                  <a:extLst>
                    <a:ext uri="{9D8B030D-6E8A-4147-A177-3AD203B41FA5}">
                      <a16:colId xmlns:a16="http://schemas.microsoft.com/office/drawing/2014/main" val="20000"/>
                    </a:ext>
                  </a:extLst>
                </a:gridCol>
                <a:gridCol w="479836">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284D81"/>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2018 General</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Debbie Mucarsel-Powell (D)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51%</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Carlos Curbelo (R)</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49%</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0" name="Table 13" title="District Profile"/>
          <p:cNvGraphicFramePr>
            <a:graphicFrameLocks noGrp="1"/>
          </p:cNvGraphicFramePr>
          <p:nvPr>
            <p:extLst/>
          </p:nvPr>
        </p:nvGraphicFramePr>
        <p:xfrm>
          <a:off x="427497" y="3264377"/>
          <a:ext cx="2743200" cy="1218780"/>
        </p:xfrm>
        <a:graphic>
          <a:graphicData uri="http://schemas.openxmlformats.org/drawingml/2006/table">
            <a:tbl>
              <a:tblPr/>
              <a:tblGrid>
                <a:gridCol w="274320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mj-lt"/>
                          <a:ea typeface="MS PGothic" panose="020B0600070205080204" pitchFamily="34" charset="-128"/>
                        </a:rPr>
                        <a:t>District Profile</a:t>
                      </a:r>
                      <a:endParaRPr kumimoji="0" lang="en-US" altLang="en-US" sz="1000" b="0" i="0" u="none" strike="noStrike" cap="none" normalizeH="0" baseline="0" dirty="0">
                        <a:ln>
                          <a:noFill/>
                        </a:ln>
                        <a:solidFill>
                          <a:schemeClr val="bg1"/>
                        </a:solidFill>
                        <a:effectLst/>
                        <a:latin typeface="+mj-lt"/>
                        <a:ea typeface="MS PGothic" panose="020B0600070205080204" pitchFamily="34" charset="-128"/>
                      </a:endParaRP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State: Florida</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District: 26th</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Homestead and the Florida Keys</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Cook PVI: D+6</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0957354"/>
                  </a:ext>
                </a:extLst>
              </a:tr>
            </a:tbl>
          </a:graphicData>
        </a:graphic>
      </p:graphicFrame>
      <p:graphicFrame>
        <p:nvGraphicFramePr>
          <p:cNvPr id="11" name="Table 10" title="Contact"/>
          <p:cNvGraphicFramePr>
            <a:graphicFrameLocks noGrp="1"/>
          </p:cNvGraphicFramePr>
          <p:nvPr>
            <p:extLst/>
          </p:nvPr>
        </p:nvGraphicFramePr>
        <p:xfrm>
          <a:off x="427498" y="4624423"/>
          <a:ext cx="2743200" cy="1707286"/>
        </p:xfrm>
        <a:graphic>
          <a:graphicData uri="http://schemas.openxmlformats.org/drawingml/2006/table">
            <a:tbl>
              <a:tblPr/>
              <a:tblGrid>
                <a:gridCol w="2743200">
                  <a:extLst>
                    <a:ext uri="{9D8B030D-6E8A-4147-A177-3AD203B41FA5}">
                      <a16:colId xmlns:a16="http://schemas.microsoft.com/office/drawing/2014/main" val="20002"/>
                    </a:ext>
                  </a:extLst>
                </a:gridCol>
              </a:tblGrid>
              <a:tr h="0">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Official Contact Info</a:t>
                      </a:r>
                    </a:p>
                  </a:txBody>
                  <a:tcPr marL="91432" marR="91432" marT="45749" marB="45749"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Capitol Hill Office Building: Cannon</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Room Number: 114</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3240426283"/>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Phone Number: (202) 225-2778</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860728395"/>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Facebook: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009905484"/>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Instagram: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Twitter: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3" name="Table 13" title="Committees"/>
          <p:cNvGraphicFramePr>
            <a:graphicFrameLocks noGrp="1"/>
          </p:cNvGraphicFramePr>
          <p:nvPr>
            <p:extLst/>
          </p:nvPr>
        </p:nvGraphicFramePr>
        <p:xfrm>
          <a:off x="6252310" y="4624423"/>
          <a:ext cx="2586890" cy="487512"/>
        </p:xfrm>
        <a:graphic>
          <a:graphicData uri="http://schemas.openxmlformats.org/drawingml/2006/table">
            <a:tbl>
              <a:tblPr/>
              <a:tblGrid>
                <a:gridCol w="258689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Committees</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TBD</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68" y="1051560"/>
            <a:ext cx="1169755" cy="1435608"/>
          </a:xfrm>
          <a:prstGeom prst="rect">
            <a:avLst/>
          </a:prstGeom>
        </p:spPr>
      </p:pic>
    </p:spTree>
    <p:extLst>
      <p:ext uri="{BB962C8B-B14F-4D97-AF65-F5344CB8AC3E}">
        <p14:creationId xmlns:p14="http://schemas.microsoft.com/office/powerpoint/2010/main" val="29409454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SlideTitle"/>
          <p:cNvSpPr>
            <a:spLocks noGrp="1"/>
          </p:cNvSpPr>
          <p:nvPr>
            <p:ph type="title"/>
          </p:nvPr>
        </p:nvSpPr>
        <p:spPr>
          <a:xfrm>
            <a:off x="401620" y="637194"/>
            <a:ext cx="8412480" cy="640080"/>
          </a:xfrm>
        </p:spPr>
        <p:txBody>
          <a:bodyPr/>
          <a:lstStyle/>
          <a:p>
            <a:r>
              <a:rPr lang="en-US" altLang="en-US">
                <a:latin typeface="+mj-lt"/>
                <a:ea typeface="ＭＳ Ｐゴシック" charset="-128"/>
                <a:cs typeface="MS PGothic" charset="-128"/>
              </a:rPr>
              <a:t>Rep. Donna Shalala (D-FL-27)</a:t>
            </a:r>
            <a:endParaRPr lang="en-US" dirty="0">
              <a:latin typeface="+mj-lt"/>
            </a:endParaRPr>
          </a:p>
        </p:txBody>
      </p:sp>
      <p:sp>
        <p:nvSpPr>
          <p:cNvPr id="122" name="Text Placeholder 18" title="SlideDate"/>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a:latin typeface="Georgia"/>
                <a:cs typeface="Georgia"/>
              </a:rPr>
              <a:t>Slide updated: January 04, 2019</a:t>
            </a:r>
            <a:endParaRPr lang="en-US" sz="700" dirty="0">
              <a:latin typeface="Georgia"/>
              <a:cs typeface="Georgia"/>
            </a:endParaRPr>
          </a:p>
        </p:txBody>
      </p:sp>
      <p:graphicFrame>
        <p:nvGraphicFramePr>
          <p:cNvPr id="7" name="Table 6" descr="BackgroundText" title="BackgroundText"/>
          <p:cNvGraphicFramePr>
            <a:graphicFrameLocks noGrp="1"/>
          </p:cNvGraphicFramePr>
          <p:nvPr>
            <p:extLst/>
          </p:nvPr>
        </p:nvGraphicFramePr>
        <p:xfrm>
          <a:off x="1656272" y="1047297"/>
          <a:ext cx="7182928" cy="2254114"/>
        </p:xfrm>
        <a:graphic>
          <a:graphicData uri="http://schemas.openxmlformats.org/drawingml/2006/table">
            <a:tbl>
              <a:tblPr/>
              <a:tblGrid>
                <a:gridCol w="7182928">
                  <a:extLst>
                    <a:ext uri="{9D8B030D-6E8A-4147-A177-3AD203B41FA5}">
                      <a16:colId xmlns:a16="http://schemas.microsoft.com/office/drawing/2014/main" val="20000"/>
                    </a:ext>
                  </a:extLst>
                </a:gridCol>
              </a:tblGrid>
              <a:tr h="16902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Background</a:t>
                      </a:r>
                      <a:endParaRPr kumimoji="0" lang="en-US" altLang="en-US" sz="1200" b="0" i="0" u="none" strike="noStrike" cap="none" normalizeH="0" baseline="0" dirty="0">
                        <a:ln>
                          <a:noFill/>
                        </a:ln>
                        <a:solidFill>
                          <a:schemeClr val="bg1"/>
                        </a:solidFill>
                        <a:effectLst/>
                        <a:latin typeface="+mj-lt"/>
                        <a:ea typeface="MS PGothic" panose="020B0600070205080204" pitchFamily="34" charset="-128"/>
                      </a:endParaRPr>
                    </a:p>
                  </a:txBody>
                  <a:tcPr marL="91430" marR="91430" marT="45760" marB="45760" anchor="ctr" horzOverflow="overflow">
                    <a:lnL>
                      <a:noFill/>
                    </a:lnL>
                    <a:lnR>
                      <a:noFill/>
                    </a:lnR>
                    <a:lnT>
                      <a:noFill/>
                    </a:lnT>
                    <a:lnB>
                      <a:noFill/>
                    </a:lnB>
                    <a:lnTlToBr>
                      <a:noFill/>
                    </a:lnTlToBr>
                    <a:lnBlToTr>
                      <a:noFill/>
                    </a:lnBlToTr>
                    <a:solidFill>
                      <a:srgbClr val="284D81"/>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a:ln>
                            <a:noFill/>
                          </a:ln>
                          <a:solidFill>
                            <a:schemeClr val="tx1"/>
                          </a:solidFill>
                          <a:effectLst/>
                          <a:latin typeface="+mj-lt"/>
                          <a:ea typeface="MS PGothic" pitchFamily="34" charset="-128"/>
                          <a:cs typeface="MS PGothic" pitchFamily="34" charset="-128"/>
                        </a:rPr>
                        <a:t>Shalala was born and raised in Cleveland. During her career as a professor, Shalala was appointed by President Carter to serve as the assistant secretary for policy development and research at the US Department of Housing and Urban Development. Shalala became president of Hunter College, part of the City University of New York from 1980 until 1987 and then served as chancellor of the University of Wisconsin-Madison until 1993. In 1992, President-elect Clinton appointed Shalala to be secretary of Health and Human Services, and she stayed in that role for eight years to become the longest-serving HHS secretary. Shalala then became president of the University of Miami from 2001 to 2015, before taking over as president of the Clinton Foundation in 2015. In 2008, President George W. Bush awarded Shalala the Presidential Medal of Freedom. Shalala has lived in Pinecrest and Coral Gables for 17 years. </a:t>
                      </a:r>
                      <a:endParaRPr kumimoji="0" lang="en-US" sz="1000" b="0" i="0" u="none" strike="noStrike" kern="1200" cap="none" normalizeH="0" baseline="0" dirty="0">
                        <a:ln>
                          <a:noFill/>
                        </a:ln>
                        <a:solidFill>
                          <a:schemeClr val="tx1"/>
                        </a:solidFill>
                        <a:effectLst/>
                        <a:latin typeface="+mj-lt"/>
                        <a:ea typeface="MS PGothic" pitchFamily="34" charset="-128"/>
                        <a:cs typeface="MS PGothic" pitchFamily="34" charset="-128"/>
                      </a:endParaRP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nvPr>
        </p:nvGraphicFramePr>
        <p:xfrm>
          <a:off x="3303312" y="3264377"/>
          <a:ext cx="2816381" cy="1919736"/>
        </p:xfrm>
        <a:graphic>
          <a:graphicData uri="http://schemas.openxmlformats.org/drawingml/2006/table">
            <a:tbl>
              <a:tblPr/>
              <a:tblGrid>
                <a:gridCol w="2816381">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First Elected: 11/6/2018</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Party: Democrat</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Birth date: 2/14/1941</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Education: Graduated, History, Western College for Women; PhD, The Maxwell School of Citizenship and Public Affairs at Syracuse University</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chemeClr val="tx1"/>
                          </a:solidFill>
                          <a:effectLst/>
                          <a:latin typeface="+mj-lt"/>
                          <a:ea typeface="MS PGothic" panose="020B0600070205080204" pitchFamily="34" charset="-128"/>
                          <a:cs typeface="+mn-cs"/>
                        </a:rPr>
                        <a:t>Family: Single</a:t>
                      </a:r>
                      <a:endParaRPr kumimoji="0" lang="en-US" altLang="en-US" sz="1000" b="0" i="0" u="none" strike="noStrike" kern="1200" cap="none" normalizeH="0" baseline="0" dirty="0">
                        <a:ln>
                          <a:noFill/>
                        </a:ln>
                        <a:solidFill>
                          <a:schemeClr val="tx1"/>
                        </a:solidFill>
                        <a:effectLst/>
                        <a:latin typeface="+mj-lt"/>
                        <a:ea typeface="MS PGothic" panose="020B0600070205080204" pitchFamily="34" charset="-128"/>
                        <a:cs typeface="+mn-cs"/>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nvPr>
        </p:nvGraphicFramePr>
        <p:xfrm>
          <a:off x="6227210" y="3264378"/>
          <a:ext cx="2611990" cy="1219334"/>
        </p:xfrm>
        <a:graphic>
          <a:graphicData uri="http://schemas.openxmlformats.org/drawingml/2006/table">
            <a:tbl>
              <a:tblPr/>
              <a:tblGrid>
                <a:gridCol w="2132154">
                  <a:extLst>
                    <a:ext uri="{9D8B030D-6E8A-4147-A177-3AD203B41FA5}">
                      <a16:colId xmlns:a16="http://schemas.microsoft.com/office/drawing/2014/main" val="20000"/>
                    </a:ext>
                  </a:extLst>
                </a:gridCol>
                <a:gridCol w="479836">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284D81"/>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2018 General</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Donna Shalala (D)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52%</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Maria Salazar (R)</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46%</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0" name="Table 13" title="District Profile"/>
          <p:cNvGraphicFramePr>
            <a:graphicFrameLocks noGrp="1"/>
          </p:cNvGraphicFramePr>
          <p:nvPr>
            <p:extLst/>
          </p:nvPr>
        </p:nvGraphicFramePr>
        <p:xfrm>
          <a:off x="427497" y="3264377"/>
          <a:ext cx="2743200" cy="1218780"/>
        </p:xfrm>
        <a:graphic>
          <a:graphicData uri="http://schemas.openxmlformats.org/drawingml/2006/table">
            <a:tbl>
              <a:tblPr/>
              <a:tblGrid>
                <a:gridCol w="274320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mj-lt"/>
                          <a:ea typeface="MS PGothic" panose="020B0600070205080204" pitchFamily="34" charset="-128"/>
                        </a:rPr>
                        <a:t>District Profile</a:t>
                      </a:r>
                      <a:endParaRPr kumimoji="0" lang="en-US" altLang="en-US" sz="1000" b="0" i="0" u="none" strike="noStrike" cap="none" normalizeH="0" baseline="0" dirty="0">
                        <a:ln>
                          <a:noFill/>
                        </a:ln>
                        <a:solidFill>
                          <a:schemeClr val="bg1"/>
                        </a:solidFill>
                        <a:effectLst/>
                        <a:latin typeface="+mj-lt"/>
                        <a:ea typeface="MS PGothic" panose="020B0600070205080204" pitchFamily="34" charset="-128"/>
                      </a:endParaRP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State: Florida</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District: 27th</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Southern Miami and Coral Gables</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Cook PVI: D+5</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0957354"/>
                  </a:ext>
                </a:extLst>
              </a:tr>
            </a:tbl>
          </a:graphicData>
        </a:graphic>
      </p:graphicFrame>
      <p:graphicFrame>
        <p:nvGraphicFramePr>
          <p:cNvPr id="11" name="Table 10" title="Contact"/>
          <p:cNvGraphicFramePr>
            <a:graphicFrameLocks noGrp="1"/>
          </p:cNvGraphicFramePr>
          <p:nvPr>
            <p:extLst/>
          </p:nvPr>
        </p:nvGraphicFramePr>
        <p:xfrm>
          <a:off x="427498" y="4624423"/>
          <a:ext cx="2743200" cy="1707286"/>
        </p:xfrm>
        <a:graphic>
          <a:graphicData uri="http://schemas.openxmlformats.org/drawingml/2006/table">
            <a:tbl>
              <a:tblPr/>
              <a:tblGrid>
                <a:gridCol w="2743200">
                  <a:extLst>
                    <a:ext uri="{9D8B030D-6E8A-4147-A177-3AD203B41FA5}">
                      <a16:colId xmlns:a16="http://schemas.microsoft.com/office/drawing/2014/main" val="20002"/>
                    </a:ext>
                  </a:extLst>
                </a:gridCol>
              </a:tblGrid>
              <a:tr h="0">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Official Contact Info</a:t>
                      </a:r>
                    </a:p>
                  </a:txBody>
                  <a:tcPr marL="91432" marR="91432" marT="45749" marB="45749"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Capitol Hill Office Building: Longworth</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Room Number: 1320</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3240426283"/>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Phone Number: (202) 225-3931</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860728395"/>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Facebook: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009905484"/>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Instagram: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Twitter: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3" name="Table 13" title="Committees"/>
          <p:cNvGraphicFramePr>
            <a:graphicFrameLocks noGrp="1"/>
          </p:cNvGraphicFramePr>
          <p:nvPr>
            <p:extLst/>
          </p:nvPr>
        </p:nvGraphicFramePr>
        <p:xfrm>
          <a:off x="6252310" y="4624423"/>
          <a:ext cx="2586890" cy="487512"/>
        </p:xfrm>
        <a:graphic>
          <a:graphicData uri="http://schemas.openxmlformats.org/drawingml/2006/table">
            <a:tbl>
              <a:tblPr/>
              <a:tblGrid>
                <a:gridCol w="258689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Committees</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TBD</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68" y="1051560"/>
            <a:ext cx="1169755" cy="1435608"/>
          </a:xfrm>
          <a:prstGeom prst="rect">
            <a:avLst/>
          </a:prstGeom>
        </p:spPr>
      </p:pic>
    </p:spTree>
    <p:extLst>
      <p:ext uri="{BB962C8B-B14F-4D97-AF65-F5344CB8AC3E}">
        <p14:creationId xmlns:p14="http://schemas.microsoft.com/office/powerpoint/2010/main" val="1767662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SlideTitle"/>
          <p:cNvSpPr>
            <a:spLocks noGrp="1"/>
          </p:cNvSpPr>
          <p:nvPr>
            <p:ph type="title"/>
          </p:nvPr>
        </p:nvSpPr>
        <p:spPr>
          <a:xfrm>
            <a:off x="401620" y="637194"/>
            <a:ext cx="8412480" cy="640080"/>
          </a:xfrm>
        </p:spPr>
        <p:txBody>
          <a:bodyPr/>
          <a:lstStyle/>
          <a:p>
            <a:r>
              <a:rPr lang="en-US" altLang="en-US">
                <a:latin typeface="+mj-lt"/>
                <a:ea typeface="ＭＳ Ｐゴシック" charset="-128"/>
                <a:cs typeface="MS PGothic" charset="-128"/>
              </a:rPr>
              <a:t>Sen. Kyrsten Sinema (D-AZ)</a:t>
            </a:r>
            <a:endParaRPr lang="en-US" dirty="0">
              <a:latin typeface="+mj-lt"/>
            </a:endParaRPr>
          </a:p>
        </p:txBody>
      </p:sp>
      <p:sp>
        <p:nvSpPr>
          <p:cNvPr id="122" name="Text Placeholder 18" title="SlideDate"/>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a:latin typeface="Georgia"/>
                <a:cs typeface="Georgia"/>
              </a:rPr>
              <a:t>Slide updated: January 15, 2019</a:t>
            </a:r>
            <a:endParaRPr lang="en-US" sz="700" dirty="0">
              <a:latin typeface="Georgia"/>
              <a:cs typeface="Georgia"/>
            </a:endParaRPr>
          </a:p>
        </p:txBody>
      </p:sp>
      <p:graphicFrame>
        <p:nvGraphicFramePr>
          <p:cNvPr id="7" name="Table 6" descr="BackgroundText" title="BackgroundText"/>
          <p:cNvGraphicFramePr>
            <a:graphicFrameLocks noGrp="1"/>
          </p:cNvGraphicFramePr>
          <p:nvPr>
            <p:extLst/>
          </p:nvPr>
        </p:nvGraphicFramePr>
        <p:xfrm>
          <a:off x="1656272" y="1047297"/>
          <a:ext cx="7182928" cy="2254114"/>
        </p:xfrm>
        <a:graphic>
          <a:graphicData uri="http://schemas.openxmlformats.org/drawingml/2006/table">
            <a:tbl>
              <a:tblPr/>
              <a:tblGrid>
                <a:gridCol w="7182928">
                  <a:extLst>
                    <a:ext uri="{9D8B030D-6E8A-4147-A177-3AD203B41FA5}">
                      <a16:colId xmlns:a16="http://schemas.microsoft.com/office/drawing/2014/main" val="20000"/>
                    </a:ext>
                  </a:extLst>
                </a:gridCol>
              </a:tblGrid>
              <a:tr h="16902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Background</a:t>
                      </a:r>
                      <a:endParaRPr kumimoji="0" lang="en-US" altLang="en-US" sz="1200" b="0" i="0" u="none" strike="noStrike" cap="none" normalizeH="0" baseline="0" dirty="0">
                        <a:ln>
                          <a:noFill/>
                        </a:ln>
                        <a:solidFill>
                          <a:schemeClr val="bg1"/>
                        </a:solidFill>
                        <a:effectLst/>
                        <a:latin typeface="+mj-lt"/>
                        <a:ea typeface="MS PGothic" panose="020B0600070205080204" pitchFamily="34" charset="-128"/>
                      </a:endParaRPr>
                    </a:p>
                  </a:txBody>
                  <a:tcPr marL="91430" marR="91430" marT="45760" marB="45760" anchor="ctr" horzOverflow="overflow">
                    <a:lnL>
                      <a:noFill/>
                    </a:lnL>
                    <a:lnR>
                      <a:noFill/>
                    </a:lnR>
                    <a:lnT>
                      <a:noFill/>
                    </a:lnT>
                    <a:lnB>
                      <a:noFill/>
                    </a:lnB>
                    <a:lnTlToBr>
                      <a:noFill/>
                    </a:lnTlToBr>
                    <a:lnBlToTr>
                      <a:noFill/>
                    </a:lnBlToTr>
                    <a:solidFill>
                      <a:srgbClr val="284D81"/>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a:ln>
                            <a:noFill/>
                          </a:ln>
                          <a:solidFill>
                            <a:schemeClr val="tx1"/>
                          </a:solidFill>
                          <a:effectLst/>
                          <a:latin typeface="+mj-lt"/>
                          <a:ea typeface="MS PGothic" pitchFamily="34" charset="-128"/>
                          <a:cs typeface="MS PGothic" pitchFamily="34" charset="-128"/>
                        </a:rPr>
                        <a:t>Sinema represented Arizona's 9th district in the House from 2012-2019. In 2018, she was elected US Senator for Arizona for the first time. Prior to her public-service career, she worked as a social worker, attorney, professor, and instructor at the Center for Progressive Leadership, a Washington-based institute that trains activists in progressive policies. In 2010, she was elected to the Arizona State Senate, where she sponsored several bills aimed at curbing Maricopa County Sheriff Joe Arpaio’s immigration policies, including targeted documentation checks. In Congress, Sinema was a member of the Blue Dog Coalition, comprising conservative Democrats, and the bipartisan Problem Solvers Caucus. She has a center-left voting record. In 2015 and 2016, she did not vote for Nancy Pelosi for majority leader. She has voted with her party 73 percent of the time. In 2017, she voted with President Trump’s position roughly half of the time. She is the first openly bisexual Congress member.</a:t>
                      </a:r>
                      <a:endParaRPr kumimoji="0" lang="en-US" sz="1000" b="0" i="0" u="none" strike="noStrike" kern="1200" cap="none" normalizeH="0" baseline="0" dirty="0">
                        <a:ln>
                          <a:noFill/>
                        </a:ln>
                        <a:solidFill>
                          <a:schemeClr val="tx1"/>
                        </a:solidFill>
                        <a:effectLst/>
                        <a:latin typeface="+mj-lt"/>
                        <a:ea typeface="MS PGothic" pitchFamily="34" charset="-128"/>
                        <a:cs typeface="MS PGothic" pitchFamily="34" charset="-128"/>
                      </a:endParaRP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nvPr>
        </p:nvGraphicFramePr>
        <p:xfrm>
          <a:off x="3303312" y="3264377"/>
          <a:ext cx="2816381" cy="2224536"/>
        </p:xfrm>
        <a:graphic>
          <a:graphicData uri="http://schemas.openxmlformats.org/drawingml/2006/table">
            <a:tbl>
              <a:tblPr/>
              <a:tblGrid>
                <a:gridCol w="2816381">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First Elected: 11/6/2018</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Party: Democrat</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Birth date: 7/12/1976</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Education: PhD, Arizona State University, School of Justice and Social Inquiry, 2009-2012; JD, Arizona State University, 2002-2004; MSW, Social Work, Arizona State University, 1997-1999; Attended, Brigham Young University</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chemeClr val="tx1"/>
                          </a:solidFill>
                          <a:effectLst/>
                          <a:latin typeface="+mj-lt"/>
                          <a:ea typeface="MS PGothic" panose="020B0600070205080204" pitchFamily="34" charset="-128"/>
                          <a:cs typeface="+mn-cs"/>
                        </a:rPr>
                        <a:t>Family: Divorced</a:t>
                      </a:r>
                      <a:endParaRPr kumimoji="0" lang="en-US" altLang="en-US" sz="1000" b="0" i="0" u="none" strike="noStrike" kern="1200" cap="none" normalizeH="0" baseline="0" dirty="0">
                        <a:ln>
                          <a:noFill/>
                        </a:ln>
                        <a:solidFill>
                          <a:schemeClr val="tx1"/>
                        </a:solidFill>
                        <a:effectLst/>
                        <a:latin typeface="+mj-lt"/>
                        <a:ea typeface="MS PGothic" panose="020B0600070205080204" pitchFamily="34" charset="-128"/>
                        <a:cs typeface="+mn-cs"/>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nvPr>
        </p:nvGraphicFramePr>
        <p:xfrm>
          <a:off x="6227210" y="3264378"/>
          <a:ext cx="2611990" cy="1219334"/>
        </p:xfrm>
        <a:graphic>
          <a:graphicData uri="http://schemas.openxmlformats.org/drawingml/2006/table">
            <a:tbl>
              <a:tblPr/>
              <a:tblGrid>
                <a:gridCol w="2132154">
                  <a:extLst>
                    <a:ext uri="{9D8B030D-6E8A-4147-A177-3AD203B41FA5}">
                      <a16:colId xmlns:a16="http://schemas.microsoft.com/office/drawing/2014/main" val="20000"/>
                    </a:ext>
                  </a:extLst>
                </a:gridCol>
                <a:gridCol w="479836">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284D81"/>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2018 General</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Kyrsten Sinema (D)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50%</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Martha McSally (R)</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48%</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0" name="Table 13" title="District Profile"/>
          <p:cNvGraphicFramePr>
            <a:graphicFrameLocks noGrp="1"/>
          </p:cNvGraphicFramePr>
          <p:nvPr>
            <p:extLst/>
          </p:nvPr>
        </p:nvGraphicFramePr>
        <p:xfrm>
          <a:off x="427497" y="3264377"/>
          <a:ext cx="2743200" cy="1218780"/>
        </p:xfrm>
        <a:graphic>
          <a:graphicData uri="http://schemas.openxmlformats.org/drawingml/2006/table">
            <a:tbl>
              <a:tblPr/>
              <a:tblGrid>
                <a:gridCol w="274320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mj-lt"/>
                          <a:ea typeface="MS PGothic" panose="020B0600070205080204" pitchFamily="34" charset="-128"/>
                        </a:rPr>
                        <a:t>State Profile</a:t>
                      </a:r>
                      <a:endParaRPr kumimoji="0" lang="en-US" altLang="en-US" sz="1000" b="0" i="0" u="none" strike="noStrike" cap="none" normalizeH="0" baseline="0" dirty="0">
                        <a:ln>
                          <a:noFill/>
                        </a:ln>
                        <a:solidFill>
                          <a:schemeClr val="bg1"/>
                        </a:solidFill>
                        <a:effectLst/>
                        <a:latin typeface="+mj-lt"/>
                        <a:ea typeface="MS PGothic" panose="020B0600070205080204" pitchFamily="34" charset="-128"/>
                      </a:endParaRP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State: Arizona</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Status: Senior Senator</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Serving with: Martha McSally (R)</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Cook PVI: R+5</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0957354"/>
                  </a:ext>
                </a:extLst>
              </a:tr>
            </a:tbl>
          </a:graphicData>
        </a:graphic>
      </p:graphicFrame>
      <p:graphicFrame>
        <p:nvGraphicFramePr>
          <p:cNvPr id="11" name="Table 10" title="Contact"/>
          <p:cNvGraphicFramePr>
            <a:graphicFrameLocks noGrp="1"/>
          </p:cNvGraphicFramePr>
          <p:nvPr>
            <p:extLst/>
          </p:nvPr>
        </p:nvGraphicFramePr>
        <p:xfrm>
          <a:off x="427498" y="4624423"/>
          <a:ext cx="2743200" cy="1707286"/>
        </p:xfrm>
        <a:graphic>
          <a:graphicData uri="http://schemas.openxmlformats.org/drawingml/2006/table">
            <a:tbl>
              <a:tblPr/>
              <a:tblGrid>
                <a:gridCol w="2743200">
                  <a:extLst>
                    <a:ext uri="{9D8B030D-6E8A-4147-A177-3AD203B41FA5}">
                      <a16:colId xmlns:a16="http://schemas.microsoft.com/office/drawing/2014/main" val="20002"/>
                    </a:ext>
                  </a:extLst>
                </a:gridCol>
              </a:tblGrid>
              <a:tr h="0">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Official Contact Info</a:t>
                      </a:r>
                    </a:p>
                  </a:txBody>
                  <a:tcPr marL="91432" marR="91432" marT="45749" marB="45749"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Capitol Hill Office Building: Hart </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Room Number: 825B&amp;C</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3240426283"/>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Phone Number: (202) 224-4521</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860728395"/>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Facebook: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009905484"/>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Instagram: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Twitter: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3" name="Table 13" title="Committees"/>
          <p:cNvGraphicFramePr>
            <a:graphicFrameLocks noGrp="1"/>
          </p:cNvGraphicFramePr>
          <p:nvPr>
            <p:extLst/>
          </p:nvPr>
        </p:nvGraphicFramePr>
        <p:xfrm>
          <a:off x="6252310" y="4624423"/>
          <a:ext cx="2586890" cy="1249512"/>
        </p:xfrm>
        <a:graphic>
          <a:graphicData uri="http://schemas.openxmlformats.org/drawingml/2006/table">
            <a:tbl>
              <a:tblPr/>
              <a:tblGrid>
                <a:gridCol w="258689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Committees</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Banking, Housing &amp; Urban Affairs
Commerce, Science &amp; Transportation
Homeland Security and Governmental Affairs
Veterans' Affairs
Aging</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68" y="1051560"/>
            <a:ext cx="1169755" cy="1435608"/>
          </a:xfrm>
          <a:prstGeom prst="rect">
            <a:avLst/>
          </a:prstGeom>
        </p:spPr>
      </p:pic>
    </p:spTree>
    <p:extLst>
      <p:ext uri="{BB962C8B-B14F-4D97-AF65-F5344CB8AC3E}">
        <p14:creationId xmlns:p14="http://schemas.microsoft.com/office/powerpoint/2010/main" val="25837876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SlideTitle"/>
          <p:cNvSpPr>
            <a:spLocks noGrp="1"/>
          </p:cNvSpPr>
          <p:nvPr>
            <p:ph type="title"/>
          </p:nvPr>
        </p:nvSpPr>
        <p:spPr>
          <a:xfrm>
            <a:off x="401620" y="637194"/>
            <a:ext cx="8412480" cy="640080"/>
          </a:xfrm>
        </p:spPr>
        <p:txBody>
          <a:bodyPr/>
          <a:lstStyle/>
          <a:p>
            <a:r>
              <a:rPr lang="en-US" altLang="en-US">
                <a:latin typeface="+mj-lt"/>
                <a:ea typeface="ＭＳ Ｐゴシック" charset="-128"/>
                <a:cs typeface="MS PGothic" charset="-128"/>
              </a:rPr>
              <a:t>Rep. Lucy McBath (D-GA-6)</a:t>
            </a:r>
            <a:endParaRPr lang="en-US" dirty="0">
              <a:latin typeface="+mj-lt"/>
            </a:endParaRPr>
          </a:p>
        </p:txBody>
      </p:sp>
      <p:sp>
        <p:nvSpPr>
          <p:cNvPr id="122" name="Text Placeholder 18" title="SlideDate"/>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a:latin typeface="Georgia"/>
                <a:cs typeface="Georgia"/>
              </a:rPr>
              <a:t>Slide updated: January 04, 2019</a:t>
            </a:r>
            <a:endParaRPr lang="en-US" sz="700" dirty="0">
              <a:latin typeface="Georgia"/>
              <a:cs typeface="Georgia"/>
            </a:endParaRPr>
          </a:p>
        </p:txBody>
      </p:sp>
      <p:graphicFrame>
        <p:nvGraphicFramePr>
          <p:cNvPr id="7" name="Table 6" descr="BackgroundText" title="BackgroundText"/>
          <p:cNvGraphicFramePr>
            <a:graphicFrameLocks noGrp="1"/>
          </p:cNvGraphicFramePr>
          <p:nvPr>
            <p:extLst/>
          </p:nvPr>
        </p:nvGraphicFramePr>
        <p:xfrm>
          <a:off x="1656272" y="1047297"/>
          <a:ext cx="7182928" cy="2254114"/>
        </p:xfrm>
        <a:graphic>
          <a:graphicData uri="http://schemas.openxmlformats.org/drawingml/2006/table">
            <a:tbl>
              <a:tblPr/>
              <a:tblGrid>
                <a:gridCol w="7182928">
                  <a:extLst>
                    <a:ext uri="{9D8B030D-6E8A-4147-A177-3AD203B41FA5}">
                      <a16:colId xmlns:a16="http://schemas.microsoft.com/office/drawing/2014/main" val="20000"/>
                    </a:ext>
                  </a:extLst>
                </a:gridCol>
              </a:tblGrid>
              <a:tr h="16902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Background</a:t>
                      </a:r>
                      <a:endParaRPr kumimoji="0" lang="en-US" altLang="en-US" sz="1200" b="0" i="0" u="none" strike="noStrike" cap="none" normalizeH="0" baseline="0" dirty="0">
                        <a:ln>
                          <a:noFill/>
                        </a:ln>
                        <a:solidFill>
                          <a:schemeClr val="bg1"/>
                        </a:solidFill>
                        <a:effectLst/>
                        <a:latin typeface="+mj-lt"/>
                        <a:ea typeface="MS PGothic" panose="020B0600070205080204" pitchFamily="34" charset="-128"/>
                      </a:endParaRPr>
                    </a:p>
                  </a:txBody>
                  <a:tcPr marL="91430" marR="91430" marT="45760" marB="45760" anchor="ctr" horzOverflow="overflow">
                    <a:lnL>
                      <a:noFill/>
                    </a:lnL>
                    <a:lnR>
                      <a:noFill/>
                    </a:lnR>
                    <a:lnT>
                      <a:noFill/>
                    </a:lnT>
                    <a:lnB>
                      <a:noFill/>
                    </a:lnB>
                    <a:lnTlToBr>
                      <a:noFill/>
                    </a:lnTlToBr>
                    <a:lnBlToTr>
                      <a:noFill/>
                    </a:lnBlToTr>
                    <a:solidFill>
                      <a:srgbClr val="284D81"/>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a:ln>
                            <a:noFill/>
                          </a:ln>
                          <a:solidFill>
                            <a:schemeClr val="tx1"/>
                          </a:solidFill>
                          <a:effectLst/>
                          <a:latin typeface="+mj-lt"/>
                          <a:ea typeface="MS PGothic" pitchFamily="34" charset="-128"/>
                          <a:cs typeface="MS PGothic" pitchFamily="34" charset="-128"/>
                        </a:rPr>
                        <a:t>Originally from Joliet, Illinois, McBath grew up as the daughter of Lucien Holman, president of the NAACP’s Illinois chapter. McBath worked as a flight attendant from 1984 to 2014. In 2012, McBath’s 17-year-old son, Jordan Davis, was shot and killed at a gas station in Jacksonville, Florida. During a retrial of the case, the man was convicted of first-degree murder. Following the tragedy, McBath became the national spokesperson for Everytown for Gun Safety and Moms Demand Action for Gun Sense in America. She also worked as the faith and outreach leader for both organizations. McBath founded the Champion in The Making Legacy Foundation in 2013, which provides financial and educational assistance to graduating high school students going to college. McBath has testified in front of the Senate Judiciary Committee and has lobbied members of Congress and local politicians on gun reform. </a:t>
                      </a:r>
                      <a:endParaRPr kumimoji="0" lang="en-US" sz="1000" b="0" i="0" u="none" strike="noStrike" kern="1200" cap="none" normalizeH="0" baseline="0" dirty="0">
                        <a:ln>
                          <a:noFill/>
                        </a:ln>
                        <a:solidFill>
                          <a:schemeClr val="tx1"/>
                        </a:solidFill>
                        <a:effectLst/>
                        <a:latin typeface="+mj-lt"/>
                        <a:ea typeface="MS PGothic" pitchFamily="34" charset="-128"/>
                        <a:cs typeface="MS PGothic" pitchFamily="34" charset="-128"/>
                      </a:endParaRP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nvPr>
        </p:nvGraphicFramePr>
        <p:xfrm>
          <a:off x="3303312" y="3264377"/>
          <a:ext cx="2816381" cy="1614936"/>
        </p:xfrm>
        <a:graphic>
          <a:graphicData uri="http://schemas.openxmlformats.org/drawingml/2006/table">
            <a:tbl>
              <a:tblPr/>
              <a:tblGrid>
                <a:gridCol w="2816381">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First Elected: 11/6/2018</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Party: Democrat</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Birth date: 6/1/1960</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Education: BA, Political Science/English, Virginia State University, 1978-1982</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chemeClr val="tx1"/>
                          </a:solidFill>
                          <a:effectLst/>
                          <a:latin typeface="+mj-lt"/>
                          <a:ea typeface="MS PGothic" panose="020B0600070205080204" pitchFamily="34" charset="-128"/>
                          <a:cs typeface="+mn-cs"/>
                        </a:rPr>
                        <a:t>Family: Divorced</a:t>
                      </a:r>
                      <a:endParaRPr kumimoji="0" lang="en-US" altLang="en-US" sz="1000" b="0" i="0" u="none" strike="noStrike" kern="1200" cap="none" normalizeH="0" baseline="0" dirty="0">
                        <a:ln>
                          <a:noFill/>
                        </a:ln>
                        <a:solidFill>
                          <a:schemeClr val="tx1"/>
                        </a:solidFill>
                        <a:effectLst/>
                        <a:latin typeface="+mj-lt"/>
                        <a:ea typeface="MS PGothic" panose="020B0600070205080204" pitchFamily="34" charset="-128"/>
                        <a:cs typeface="+mn-cs"/>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nvPr>
        </p:nvGraphicFramePr>
        <p:xfrm>
          <a:off x="6227210" y="3264378"/>
          <a:ext cx="2611990" cy="1219334"/>
        </p:xfrm>
        <a:graphic>
          <a:graphicData uri="http://schemas.openxmlformats.org/drawingml/2006/table">
            <a:tbl>
              <a:tblPr/>
              <a:tblGrid>
                <a:gridCol w="2132154">
                  <a:extLst>
                    <a:ext uri="{9D8B030D-6E8A-4147-A177-3AD203B41FA5}">
                      <a16:colId xmlns:a16="http://schemas.microsoft.com/office/drawing/2014/main" val="20000"/>
                    </a:ext>
                  </a:extLst>
                </a:gridCol>
                <a:gridCol w="479836">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284D81"/>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2018 General</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Lucy McBath (D)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51%</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Karen Handel (R)</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50%</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0" name="Table 13" title="District Profile"/>
          <p:cNvGraphicFramePr>
            <a:graphicFrameLocks noGrp="1"/>
          </p:cNvGraphicFramePr>
          <p:nvPr>
            <p:extLst/>
          </p:nvPr>
        </p:nvGraphicFramePr>
        <p:xfrm>
          <a:off x="427497" y="3264377"/>
          <a:ext cx="2743200" cy="1218780"/>
        </p:xfrm>
        <a:graphic>
          <a:graphicData uri="http://schemas.openxmlformats.org/drawingml/2006/table">
            <a:tbl>
              <a:tblPr/>
              <a:tblGrid>
                <a:gridCol w="274320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mj-lt"/>
                          <a:ea typeface="MS PGothic" panose="020B0600070205080204" pitchFamily="34" charset="-128"/>
                        </a:rPr>
                        <a:t>District Profile</a:t>
                      </a:r>
                      <a:endParaRPr kumimoji="0" lang="en-US" altLang="en-US" sz="1000" b="0" i="0" u="none" strike="noStrike" cap="none" normalizeH="0" baseline="0" dirty="0">
                        <a:ln>
                          <a:noFill/>
                        </a:ln>
                        <a:solidFill>
                          <a:schemeClr val="bg1"/>
                        </a:solidFill>
                        <a:effectLst/>
                        <a:latin typeface="+mj-lt"/>
                        <a:ea typeface="MS PGothic" panose="020B0600070205080204" pitchFamily="34" charset="-128"/>
                      </a:endParaRP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State: Georgia</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District: 6th</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Atlanta Suburbs: Sandy Springs, Roswell</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Cook PVI: R+8</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0957354"/>
                  </a:ext>
                </a:extLst>
              </a:tr>
            </a:tbl>
          </a:graphicData>
        </a:graphic>
      </p:graphicFrame>
      <p:graphicFrame>
        <p:nvGraphicFramePr>
          <p:cNvPr id="11" name="Table 10" title="Contact"/>
          <p:cNvGraphicFramePr>
            <a:graphicFrameLocks noGrp="1"/>
          </p:cNvGraphicFramePr>
          <p:nvPr>
            <p:extLst/>
          </p:nvPr>
        </p:nvGraphicFramePr>
        <p:xfrm>
          <a:off x="427498" y="4624423"/>
          <a:ext cx="2743200" cy="1707286"/>
        </p:xfrm>
        <a:graphic>
          <a:graphicData uri="http://schemas.openxmlformats.org/drawingml/2006/table">
            <a:tbl>
              <a:tblPr/>
              <a:tblGrid>
                <a:gridCol w="2743200">
                  <a:extLst>
                    <a:ext uri="{9D8B030D-6E8A-4147-A177-3AD203B41FA5}">
                      <a16:colId xmlns:a16="http://schemas.microsoft.com/office/drawing/2014/main" val="20002"/>
                    </a:ext>
                  </a:extLst>
                </a:gridCol>
              </a:tblGrid>
              <a:tr h="0">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Official Contact Info</a:t>
                      </a:r>
                    </a:p>
                  </a:txBody>
                  <a:tcPr marL="91432" marR="91432" marT="45749" marB="45749"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Capitol Hill Office Building: Longworth</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Room Number: 1513</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3240426283"/>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Phone Number: (202) 225-4501</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860728395"/>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Facebook: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009905484"/>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Instagram: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Twitter: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3" name="Table 13" title="Committees"/>
          <p:cNvGraphicFramePr>
            <a:graphicFrameLocks noGrp="1"/>
          </p:cNvGraphicFramePr>
          <p:nvPr>
            <p:extLst/>
          </p:nvPr>
        </p:nvGraphicFramePr>
        <p:xfrm>
          <a:off x="6252310" y="4624423"/>
          <a:ext cx="2586890" cy="487512"/>
        </p:xfrm>
        <a:graphic>
          <a:graphicData uri="http://schemas.openxmlformats.org/drawingml/2006/table">
            <a:tbl>
              <a:tblPr/>
              <a:tblGrid>
                <a:gridCol w="258689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Committees</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TBD</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68" y="1051560"/>
            <a:ext cx="1169755" cy="1435608"/>
          </a:xfrm>
          <a:prstGeom prst="rect">
            <a:avLst/>
          </a:prstGeom>
        </p:spPr>
      </p:pic>
    </p:spTree>
    <p:extLst>
      <p:ext uri="{BB962C8B-B14F-4D97-AF65-F5344CB8AC3E}">
        <p14:creationId xmlns:p14="http://schemas.microsoft.com/office/powerpoint/2010/main" val="39148117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SlideTitle"/>
          <p:cNvSpPr>
            <a:spLocks noGrp="1"/>
          </p:cNvSpPr>
          <p:nvPr>
            <p:ph type="title"/>
          </p:nvPr>
        </p:nvSpPr>
        <p:spPr>
          <a:xfrm>
            <a:off x="401620" y="637194"/>
            <a:ext cx="8412480" cy="640080"/>
          </a:xfrm>
        </p:spPr>
        <p:txBody>
          <a:bodyPr/>
          <a:lstStyle/>
          <a:p>
            <a:r>
              <a:rPr lang="en-US" altLang="en-US">
                <a:latin typeface="+mj-lt"/>
                <a:ea typeface="ＭＳ Ｐゴシック" charset="-128"/>
                <a:cs typeface="MS PGothic" charset="-128"/>
              </a:rPr>
              <a:t>Rep. Edward Case (D-HI-1)</a:t>
            </a:r>
            <a:endParaRPr lang="en-US" dirty="0">
              <a:latin typeface="+mj-lt"/>
            </a:endParaRPr>
          </a:p>
        </p:txBody>
      </p:sp>
      <p:sp>
        <p:nvSpPr>
          <p:cNvPr id="122" name="Text Placeholder 18" title="SlideDate"/>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a:latin typeface="Georgia"/>
                <a:cs typeface="Georgia"/>
              </a:rPr>
              <a:t>Slide updated: January 04, 2019</a:t>
            </a:r>
            <a:endParaRPr lang="en-US" sz="700" dirty="0">
              <a:latin typeface="Georgia"/>
              <a:cs typeface="Georgia"/>
            </a:endParaRPr>
          </a:p>
        </p:txBody>
      </p:sp>
      <p:graphicFrame>
        <p:nvGraphicFramePr>
          <p:cNvPr id="7" name="Table 6" descr="BackgroundText" title="BackgroundText"/>
          <p:cNvGraphicFramePr>
            <a:graphicFrameLocks noGrp="1"/>
          </p:cNvGraphicFramePr>
          <p:nvPr>
            <p:extLst/>
          </p:nvPr>
        </p:nvGraphicFramePr>
        <p:xfrm>
          <a:off x="1656272" y="1047297"/>
          <a:ext cx="7182928" cy="2254114"/>
        </p:xfrm>
        <a:graphic>
          <a:graphicData uri="http://schemas.openxmlformats.org/drawingml/2006/table">
            <a:tbl>
              <a:tblPr/>
              <a:tblGrid>
                <a:gridCol w="7182928">
                  <a:extLst>
                    <a:ext uri="{9D8B030D-6E8A-4147-A177-3AD203B41FA5}">
                      <a16:colId xmlns:a16="http://schemas.microsoft.com/office/drawing/2014/main" val="20000"/>
                    </a:ext>
                  </a:extLst>
                </a:gridCol>
              </a:tblGrid>
              <a:tr h="16902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Background</a:t>
                      </a:r>
                      <a:endParaRPr kumimoji="0" lang="en-US" altLang="en-US" sz="1200" b="0" i="0" u="none" strike="noStrike" cap="none" normalizeH="0" baseline="0" dirty="0">
                        <a:ln>
                          <a:noFill/>
                        </a:ln>
                        <a:solidFill>
                          <a:schemeClr val="bg1"/>
                        </a:solidFill>
                        <a:effectLst/>
                        <a:latin typeface="+mj-lt"/>
                        <a:ea typeface="MS PGothic" panose="020B0600070205080204" pitchFamily="34" charset="-128"/>
                      </a:endParaRPr>
                    </a:p>
                  </a:txBody>
                  <a:tcPr marL="91430" marR="91430" marT="45760" marB="45760" anchor="ctr" horzOverflow="overflow">
                    <a:lnL>
                      <a:noFill/>
                    </a:lnL>
                    <a:lnR>
                      <a:noFill/>
                    </a:lnR>
                    <a:lnT>
                      <a:noFill/>
                    </a:lnT>
                    <a:lnB>
                      <a:noFill/>
                    </a:lnB>
                    <a:lnTlToBr>
                      <a:noFill/>
                    </a:lnTlToBr>
                    <a:lnBlToTr>
                      <a:noFill/>
                    </a:lnBlToTr>
                    <a:solidFill>
                      <a:srgbClr val="284D81"/>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a:ln>
                            <a:noFill/>
                          </a:ln>
                          <a:solidFill>
                            <a:schemeClr val="tx1"/>
                          </a:solidFill>
                          <a:effectLst/>
                          <a:latin typeface="+mj-lt"/>
                          <a:ea typeface="MS PGothic" pitchFamily="34" charset="-128"/>
                          <a:cs typeface="MS PGothic" pitchFamily="34" charset="-128"/>
                        </a:rPr>
                        <a:t>Case is originally from Hilo and has lived in in the state for most of his life. After studying psychology at Williams College, Case worked as a legislative assistant for Rep. and Sen. Spark Matsunaga. After law school, Case moved back to Hawaii, where he practiced land and commercial law before running for the Hawaii State House. In 2002, he won a special election to replace US Rep. Patsy Mink in 2002. In the House, Case worked with Republicans on numerous policy issues, supporting the Iraq War and being among 34 Democrats who voted to reduce the estate tax. Case ran on a similarly moderate platform in 2018, striking relatively conservative tones on national security and the role of government.</a:t>
                      </a:r>
                      <a:endParaRPr kumimoji="0" lang="en-US" sz="1000" b="0" i="0" u="none" strike="noStrike" kern="1200" cap="none" normalizeH="0" baseline="0" dirty="0">
                        <a:ln>
                          <a:noFill/>
                        </a:ln>
                        <a:solidFill>
                          <a:schemeClr val="tx1"/>
                        </a:solidFill>
                        <a:effectLst/>
                        <a:latin typeface="+mj-lt"/>
                        <a:ea typeface="MS PGothic" pitchFamily="34" charset="-128"/>
                        <a:cs typeface="MS PGothic" pitchFamily="34" charset="-128"/>
                      </a:endParaRP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nvPr>
        </p:nvGraphicFramePr>
        <p:xfrm>
          <a:off x="3303312" y="3264377"/>
          <a:ext cx="2816381" cy="1919736"/>
        </p:xfrm>
        <a:graphic>
          <a:graphicData uri="http://schemas.openxmlformats.org/drawingml/2006/table">
            <a:tbl>
              <a:tblPr/>
              <a:tblGrid>
                <a:gridCol w="2816381">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First Elected: 11/6/2018</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Party: Democrat</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Birth date: 9/27/1952</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Education: JD, University of California, Hastings College of Law, 1981; BA, Psychology, Williams College, 1975</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chemeClr val="tx1"/>
                          </a:solidFill>
                          <a:effectLst/>
                          <a:latin typeface="+mj-lt"/>
                          <a:ea typeface="MS PGothic" panose="020B0600070205080204" pitchFamily="34" charset="-128"/>
                          <a:cs typeface="+mn-cs"/>
                        </a:rPr>
                        <a:t>Family: Spouse: Audrey; 2 Children: James, David; 2 StepChildren: Megan, David</a:t>
                      </a:r>
                      <a:endParaRPr kumimoji="0" lang="en-US" altLang="en-US" sz="1000" b="0" i="0" u="none" strike="noStrike" kern="1200" cap="none" normalizeH="0" baseline="0" dirty="0">
                        <a:ln>
                          <a:noFill/>
                        </a:ln>
                        <a:solidFill>
                          <a:schemeClr val="tx1"/>
                        </a:solidFill>
                        <a:effectLst/>
                        <a:latin typeface="+mj-lt"/>
                        <a:ea typeface="MS PGothic" panose="020B0600070205080204" pitchFamily="34" charset="-128"/>
                        <a:cs typeface="+mn-cs"/>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nvPr>
        </p:nvGraphicFramePr>
        <p:xfrm>
          <a:off x="6227210" y="3264378"/>
          <a:ext cx="2611990" cy="1219334"/>
        </p:xfrm>
        <a:graphic>
          <a:graphicData uri="http://schemas.openxmlformats.org/drawingml/2006/table">
            <a:tbl>
              <a:tblPr/>
              <a:tblGrid>
                <a:gridCol w="2132154">
                  <a:extLst>
                    <a:ext uri="{9D8B030D-6E8A-4147-A177-3AD203B41FA5}">
                      <a16:colId xmlns:a16="http://schemas.microsoft.com/office/drawing/2014/main" val="20000"/>
                    </a:ext>
                  </a:extLst>
                </a:gridCol>
                <a:gridCol w="479836">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284D81"/>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2018 General</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Edward Case (D)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73%</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Cam Cavasso (R)</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23%</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0" name="Table 13" title="District Profile"/>
          <p:cNvGraphicFramePr>
            <a:graphicFrameLocks noGrp="1"/>
          </p:cNvGraphicFramePr>
          <p:nvPr>
            <p:extLst/>
          </p:nvPr>
        </p:nvGraphicFramePr>
        <p:xfrm>
          <a:off x="427497" y="3264377"/>
          <a:ext cx="2743200" cy="1218780"/>
        </p:xfrm>
        <a:graphic>
          <a:graphicData uri="http://schemas.openxmlformats.org/drawingml/2006/table">
            <a:tbl>
              <a:tblPr/>
              <a:tblGrid>
                <a:gridCol w="274320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mj-lt"/>
                          <a:ea typeface="MS PGothic" panose="020B0600070205080204" pitchFamily="34" charset="-128"/>
                        </a:rPr>
                        <a:t>District Profile</a:t>
                      </a:r>
                      <a:endParaRPr kumimoji="0" lang="en-US" altLang="en-US" sz="1000" b="0" i="0" u="none" strike="noStrike" cap="none" normalizeH="0" baseline="0" dirty="0">
                        <a:ln>
                          <a:noFill/>
                        </a:ln>
                        <a:solidFill>
                          <a:schemeClr val="bg1"/>
                        </a:solidFill>
                        <a:effectLst/>
                        <a:latin typeface="+mj-lt"/>
                        <a:ea typeface="MS PGothic" panose="020B0600070205080204" pitchFamily="34" charset="-128"/>
                      </a:endParaRP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State: Hawaii</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District: 1st</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Oahu: Honolulu</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Cook PVI: D+17</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0957354"/>
                  </a:ext>
                </a:extLst>
              </a:tr>
            </a:tbl>
          </a:graphicData>
        </a:graphic>
      </p:graphicFrame>
      <p:graphicFrame>
        <p:nvGraphicFramePr>
          <p:cNvPr id="11" name="Table 10" title="Contact"/>
          <p:cNvGraphicFramePr>
            <a:graphicFrameLocks noGrp="1"/>
          </p:cNvGraphicFramePr>
          <p:nvPr>
            <p:extLst/>
          </p:nvPr>
        </p:nvGraphicFramePr>
        <p:xfrm>
          <a:off x="427498" y="4624423"/>
          <a:ext cx="2743200" cy="1707286"/>
        </p:xfrm>
        <a:graphic>
          <a:graphicData uri="http://schemas.openxmlformats.org/drawingml/2006/table">
            <a:tbl>
              <a:tblPr/>
              <a:tblGrid>
                <a:gridCol w="2743200">
                  <a:extLst>
                    <a:ext uri="{9D8B030D-6E8A-4147-A177-3AD203B41FA5}">
                      <a16:colId xmlns:a16="http://schemas.microsoft.com/office/drawing/2014/main" val="20002"/>
                    </a:ext>
                  </a:extLst>
                </a:gridCol>
              </a:tblGrid>
              <a:tr h="0">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Official Contact Info</a:t>
                      </a:r>
                    </a:p>
                  </a:txBody>
                  <a:tcPr marL="91432" marR="91432" marT="45749" marB="45749"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Capitol Hill Office Building: Rayburn</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Room Number: 2443</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3240426283"/>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Phone Number: (202) 225-2726</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860728395"/>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Facebook: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009905484"/>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Instagram: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Twitter: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3" name="Table 13" title="Committees"/>
          <p:cNvGraphicFramePr>
            <a:graphicFrameLocks noGrp="1"/>
          </p:cNvGraphicFramePr>
          <p:nvPr>
            <p:extLst/>
          </p:nvPr>
        </p:nvGraphicFramePr>
        <p:xfrm>
          <a:off x="6252310" y="4624423"/>
          <a:ext cx="2586890" cy="487512"/>
        </p:xfrm>
        <a:graphic>
          <a:graphicData uri="http://schemas.openxmlformats.org/drawingml/2006/table">
            <a:tbl>
              <a:tblPr/>
              <a:tblGrid>
                <a:gridCol w="258689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Committees</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TBD</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68" y="1051560"/>
            <a:ext cx="1169755" cy="1435608"/>
          </a:xfrm>
          <a:prstGeom prst="rect">
            <a:avLst/>
          </a:prstGeom>
        </p:spPr>
      </p:pic>
    </p:spTree>
    <p:extLst>
      <p:ext uri="{BB962C8B-B14F-4D97-AF65-F5344CB8AC3E}">
        <p14:creationId xmlns:p14="http://schemas.microsoft.com/office/powerpoint/2010/main" val="32951233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SlideTitle"/>
          <p:cNvSpPr>
            <a:spLocks noGrp="1"/>
          </p:cNvSpPr>
          <p:nvPr>
            <p:ph type="title"/>
          </p:nvPr>
        </p:nvSpPr>
        <p:spPr>
          <a:xfrm>
            <a:off x="401620" y="637194"/>
            <a:ext cx="8412480" cy="640080"/>
          </a:xfrm>
        </p:spPr>
        <p:txBody>
          <a:bodyPr/>
          <a:lstStyle/>
          <a:p>
            <a:r>
              <a:rPr lang="en-US" altLang="en-US">
                <a:latin typeface="+mj-lt"/>
                <a:ea typeface="ＭＳ Ｐゴシック" charset="-128"/>
                <a:cs typeface="MS PGothic" charset="-128"/>
              </a:rPr>
              <a:t>Rep. Russ Fulcher (R-ID-1)</a:t>
            </a:r>
            <a:endParaRPr lang="en-US" dirty="0">
              <a:latin typeface="+mj-lt"/>
            </a:endParaRPr>
          </a:p>
        </p:txBody>
      </p:sp>
      <p:sp>
        <p:nvSpPr>
          <p:cNvPr id="122" name="Text Placeholder 18" title="SlideDate"/>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a:latin typeface="Georgia"/>
                <a:cs typeface="Georgia"/>
              </a:rPr>
              <a:t>Slide updated: January 04, 2019</a:t>
            </a:r>
            <a:endParaRPr lang="en-US" sz="700" dirty="0">
              <a:latin typeface="Georgia"/>
              <a:cs typeface="Georgia"/>
            </a:endParaRPr>
          </a:p>
        </p:txBody>
      </p:sp>
      <p:graphicFrame>
        <p:nvGraphicFramePr>
          <p:cNvPr id="7" name="Table 6" descr="BackgroundText" title="BackgroundText"/>
          <p:cNvGraphicFramePr>
            <a:graphicFrameLocks noGrp="1"/>
          </p:cNvGraphicFramePr>
          <p:nvPr>
            <p:extLst/>
          </p:nvPr>
        </p:nvGraphicFramePr>
        <p:xfrm>
          <a:off x="1656272" y="1047297"/>
          <a:ext cx="7182928" cy="2254114"/>
        </p:xfrm>
        <a:graphic>
          <a:graphicData uri="http://schemas.openxmlformats.org/drawingml/2006/table">
            <a:tbl>
              <a:tblPr/>
              <a:tblGrid>
                <a:gridCol w="7182928">
                  <a:extLst>
                    <a:ext uri="{9D8B030D-6E8A-4147-A177-3AD203B41FA5}">
                      <a16:colId xmlns:a16="http://schemas.microsoft.com/office/drawing/2014/main" val="20000"/>
                    </a:ext>
                  </a:extLst>
                </a:gridCol>
              </a:tblGrid>
              <a:tr h="16902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Background</a:t>
                      </a:r>
                      <a:endParaRPr kumimoji="0" lang="en-US" altLang="en-US" sz="1200" b="0" i="0" u="none" strike="noStrike" cap="none" normalizeH="0" baseline="0" dirty="0">
                        <a:ln>
                          <a:noFill/>
                        </a:ln>
                        <a:solidFill>
                          <a:schemeClr val="bg1"/>
                        </a:solidFill>
                        <a:effectLst/>
                        <a:latin typeface="+mj-lt"/>
                        <a:ea typeface="MS PGothic" panose="020B0600070205080204" pitchFamily="34" charset="-128"/>
                      </a:endParaRPr>
                    </a:p>
                  </a:txBody>
                  <a:tcPr marL="91430" marR="91430" marT="45760" marB="45760" anchor="ctr" horzOverflow="overflow">
                    <a:lnL>
                      <a:noFill/>
                    </a:lnL>
                    <a:lnR>
                      <a:noFill/>
                    </a:lnR>
                    <a:lnT>
                      <a:noFill/>
                    </a:lnT>
                    <a:lnB>
                      <a:noFill/>
                    </a:lnB>
                    <a:lnTlToBr>
                      <a:noFill/>
                    </a:lnTlToBr>
                    <a:lnBlToTr>
                      <a:noFill/>
                    </a:lnBlToTr>
                    <a:solidFill>
                      <a:srgbClr val="A02C1C"/>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a:ln>
                            <a:noFill/>
                          </a:ln>
                          <a:solidFill>
                            <a:schemeClr val="tx1"/>
                          </a:solidFill>
                          <a:effectLst/>
                          <a:latin typeface="+mj-lt"/>
                          <a:ea typeface="MS PGothic" pitchFamily="34" charset="-128"/>
                          <a:cs typeface="MS PGothic" pitchFamily="34" charset="-128"/>
                        </a:rPr>
                        <a:t>Russ Fulcher is a fourth generation Idahoan who grew up on a dairy farm in Meridian and has served for 10 years in the Idaho Senate. While employed at Micron Technology, Fulcher worked his way up from a production-line worker to director of sales and marketing for the manufacturing division. He conducted business in all 50 states and worked on-site in 36 countries. He served on the Idaho Senate State Affairs and Education Committees and was elected by his colleagues to be the Senate Republican Caucus Leader for six of the 10 years he served. Fulcher worked to pass the grocery-tax credit that offsets the sales tax Idahoans pay on groceries throughout the year.</a:t>
                      </a:r>
                      <a:endParaRPr kumimoji="0" lang="en-US" sz="1000" b="0" i="0" u="none" strike="noStrike" kern="1200" cap="none" normalizeH="0" baseline="0" dirty="0">
                        <a:ln>
                          <a:noFill/>
                        </a:ln>
                        <a:solidFill>
                          <a:schemeClr val="tx1"/>
                        </a:solidFill>
                        <a:effectLst/>
                        <a:latin typeface="+mj-lt"/>
                        <a:ea typeface="MS PGothic" pitchFamily="34" charset="-128"/>
                        <a:cs typeface="MS PGothic" pitchFamily="34" charset="-128"/>
                      </a:endParaRP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nvPr>
        </p:nvGraphicFramePr>
        <p:xfrm>
          <a:off x="3303312" y="3264377"/>
          <a:ext cx="2816381" cy="2376936"/>
        </p:xfrm>
        <a:graphic>
          <a:graphicData uri="http://schemas.openxmlformats.org/drawingml/2006/table">
            <a:tbl>
              <a:tblPr/>
              <a:tblGrid>
                <a:gridCol w="2816381">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First Elected: 11/6/2018</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Party: Republican</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Birth date: 3/9/1962</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Education: Certified, Energy Policy Planning, University of Idaho, 2012; Ceritifed, Electrical Engineering, Micron Technology, 1993; MBA, Business Administration, Boise State University, 1988; BBA, Business Administration, Boise State University, 1984</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chemeClr val="tx1"/>
                          </a:solidFill>
                          <a:effectLst/>
                          <a:latin typeface="+mj-lt"/>
                          <a:ea typeface="MS PGothic" panose="020B0600070205080204" pitchFamily="34" charset="-128"/>
                          <a:cs typeface="+mn-cs"/>
                        </a:rPr>
                        <a:t>Family: Spouse: Kara; 3 Children: Meghan, Benjamin, Nicole</a:t>
                      </a:r>
                      <a:endParaRPr kumimoji="0" lang="en-US" altLang="en-US" sz="1000" b="0" i="0" u="none" strike="noStrike" kern="1200" cap="none" normalizeH="0" baseline="0" dirty="0">
                        <a:ln>
                          <a:noFill/>
                        </a:ln>
                        <a:solidFill>
                          <a:schemeClr val="tx1"/>
                        </a:solidFill>
                        <a:effectLst/>
                        <a:latin typeface="+mj-lt"/>
                        <a:ea typeface="MS PGothic" panose="020B0600070205080204" pitchFamily="34" charset="-128"/>
                        <a:cs typeface="+mn-cs"/>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nvPr>
        </p:nvGraphicFramePr>
        <p:xfrm>
          <a:off x="6227210" y="3264378"/>
          <a:ext cx="2611990" cy="1219334"/>
        </p:xfrm>
        <a:graphic>
          <a:graphicData uri="http://schemas.openxmlformats.org/drawingml/2006/table">
            <a:tbl>
              <a:tblPr/>
              <a:tblGrid>
                <a:gridCol w="2132154">
                  <a:extLst>
                    <a:ext uri="{9D8B030D-6E8A-4147-A177-3AD203B41FA5}">
                      <a16:colId xmlns:a16="http://schemas.microsoft.com/office/drawing/2014/main" val="20000"/>
                    </a:ext>
                  </a:extLst>
                </a:gridCol>
                <a:gridCol w="479836">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A02C1C"/>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2018 General</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Russ Fulcher (R)</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63%</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Cristina McNeil (D)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31%</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0" name="Table 13" title="District Profile"/>
          <p:cNvGraphicFramePr>
            <a:graphicFrameLocks noGrp="1"/>
          </p:cNvGraphicFramePr>
          <p:nvPr>
            <p:extLst/>
          </p:nvPr>
        </p:nvGraphicFramePr>
        <p:xfrm>
          <a:off x="427497" y="3264377"/>
          <a:ext cx="2743200" cy="1218780"/>
        </p:xfrm>
        <a:graphic>
          <a:graphicData uri="http://schemas.openxmlformats.org/drawingml/2006/table">
            <a:tbl>
              <a:tblPr/>
              <a:tblGrid>
                <a:gridCol w="274320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mj-lt"/>
                          <a:ea typeface="MS PGothic" panose="020B0600070205080204" pitchFamily="34" charset="-128"/>
                        </a:rPr>
                        <a:t>District Profile</a:t>
                      </a:r>
                      <a:endParaRPr kumimoji="0" lang="en-US" altLang="en-US" sz="1000" b="0" i="0" u="none" strike="noStrike" cap="none" normalizeH="0" baseline="0" dirty="0">
                        <a:ln>
                          <a:noFill/>
                        </a:ln>
                        <a:solidFill>
                          <a:schemeClr val="bg1"/>
                        </a:solidFill>
                        <a:effectLst/>
                        <a:latin typeface="+mj-lt"/>
                        <a:ea typeface="MS PGothic" panose="020B0600070205080204" pitchFamily="34" charset="-128"/>
                      </a:endParaRP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State: Idaho</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District: 1st</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Western Idaho and Panhandle </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Cook PVI: R+21</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0957354"/>
                  </a:ext>
                </a:extLst>
              </a:tr>
            </a:tbl>
          </a:graphicData>
        </a:graphic>
      </p:graphicFrame>
      <p:graphicFrame>
        <p:nvGraphicFramePr>
          <p:cNvPr id="11" name="Table 10" title="Contact"/>
          <p:cNvGraphicFramePr>
            <a:graphicFrameLocks noGrp="1"/>
          </p:cNvGraphicFramePr>
          <p:nvPr>
            <p:extLst/>
          </p:nvPr>
        </p:nvGraphicFramePr>
        <p:xfrm>
          <a:off x="427498" y="4624423"/>
          <a:ext cx="2743200" cy="1707286"/>
        </p:xfrm>
        <a:graphic>
          <a:graphicData uri="http://schemas.openxmlformats.org/drawingml/2006/table">
            <a:tbl>
              <a:tblPr/>
              <a:tblGrid>
                <a:gridCol w="2743200">
                  <a:extLst>
                    <a:ext uri="{9D8B030D-6E8A-4147-A177-3AD203B41FA5}">
                      <a16:colId xmlns:a16="http://schemas.microsoft.com/office/drawing/2014/main" val="20002"/>
                    </a:ext>
                  </a:extLst>
                </a:gridCol>
              </a:tblGrid>
              <a:tr h="0">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Official Contact Info</a:t>
                      </a:r>
                    </a:p>
                  </a:txBody>
                  <a:tcPr marL="91432" marR="91432" marT="45749" marB="45749"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Capitol Hill Office Building: Longworth</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Room Number: 1520</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3240426283"/>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Phone Number: (202) 225-6611</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860728395"/>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Facebook: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009905484"/>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Instagram: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Twitter: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3" name="Table 13" title="Committees"/>
          <p:cNvGraphicFramePr>
            <a:graphicFrameLocks noGrp="1"/>
          </p:cNvGraphicFramePr>
          <p:nvPr>
            <p:extLst/>
          </p:nvPr>
        </p:nvGraphicFramePr>
        <p:xfrm>
          <a:off x="6252310" y="4624423"/>
          <a:ext cx="2586890" cy="487512"/>
        </p:xfrm>
        <a:graphic>
          <a:graphicData uri="http://schemas.openxmlformats.org/drawingml/2006/table">
            <a:tbl>
              <a:tblPr/>
              <a:tblGrid>
                <a:gridCol w="258689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Committees</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TBD</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68" y="1051560"/>
            <a:ext cx="1169755" cy="1435608"/>
          </a:xfrm>
          <a:prstGeom prst="rect">
            <a:avLst/>
          </a:prstGeom>
        </p:spPr>
      </p:pic>
    </p:spTree>
    <p:extLst>
      <p:ext uri="{BB962C8B-B14F-4D97-AF65-F5344CB8AC3E}">
        <p14:creationId xmlns:p14="http://schemas.microsoft.com/office/powerpoint/2010/main" val="29810518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SlideTitle"/>
          <p:cNvSpPr>
            <a:spLocks noGrp="1"/>
          </p:cNvSpPr>
          <p:nvPr>
            <p:ph type="title"/>
          </p:nvPr>
        </p:nvSpPr>
        <p:spPr>
          <a:xfrm>
            <a:off x="401620" y="637194"/>
            <a:ext cx="8412480" cy="640080"/>
          </a:xfrm>
        </p:spPr>
        <p:txBody>
          <a:bodyPr/>
          <a:lstStyle/>
          <a:p>
            <a:r>
              <a:rPr lang="en-US" altLang="en-US">
                <a:latin typeface="+mj-lt"/>
                <a:ea typeface="ＭＳ Ｐゴシック" charset="-128"/>
                <a:cs typeface="MS PGothic" charset="-128"/>
              </a:rPr>
              <a:t>Rep. Jesus Garcia (D-IL-4)</a:t>
            </a:r>
            <a:endParaRPr lang="en-US" dirty="0">
              <a:latin typeface="+mj-lt"/>
            </a:endParaRPr>
          </a:p>
        </p:txBody>
      </p:sp>
      <p:sp>
        <p:nvSpPr>
          <p:cNvPr id="122" name="Text Placeholder 18" title="SlideDate"/>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a:latin typeface="Georgia"/>
                <a:cs typeface="Georgia"/>
              </a:rPr>
              <a:t>Slide updated: January 04, 2019</a:t>
            </a:r>
            <a:endParaRPr lang="en-US" sz="700" dirty="0">
              <a:latin typeface="Georgia"/>
              <a:cs typeface="Georgia"/>
            </a:endParaRPr>
          </a:p>
        </p:txBody>
      </p:sp>
      <p:graphicFrame>
        <p:nvGraphicFramePr>
          <p:cNvPr id="7" name="Table 6" descr="BackgroundText" title="BackgroundText"/>
          <p:cNvGraphicFramePr>
            <a:graphicFrameLocks noGrp="1"/>
          </p:cNvGraphicFramePr>
          <p:nvPr>
            <p:extLst/>
          </p:nvPr>
        </p:nvGraphicFramePr>
        <p:xfrm>
          <a:off x="1656272" y="1047297"/>
          <a:ext cx="7182928" cy="2254114"/>
        </p:xfrm>
        <a:graphic>
          <a:graphicData uri="http://schemas.openxmlformats.org/drawingml/2006/table">
            <a:tbl>
              <a:tblPr/>
              <a:tblGrid>
                <a:gridCol w="7182928">
                  <a:extLst>
                    <a:ext uri="{9D8B030D-6E8A-4147-A177-3AD203B41FA5}">
                      <a16:colId xmlns:a16="http://schemas.microsoft.com/office/drawing/2014/main" val="20000"/>
                    </a:ext>
                  </a:extLst>
                </a:gridCol>
              </a:tblGrid>
              <a:tr h="16902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Background</a:t>
                      </a:r>
                      <a:endParaRPr kumimoji="0" lang="en-US" altLang="en-US" sz="1200" b="0" i="0" u="none" strike="noStrike" cap="none" normalizeH="0" baseline="0" dirty="0">
                        <a:ln>
                          <a:noFill/>
                        </a:ln>
                        <a:solidFill>
                          <a:schemeClr val="bg1"/>
                        </a:solidFill>
                        <a:effectLst/>
                        <a:latin typeface="+mj-lt"/>
                        <a:ea typeface="MS PGothic" panose="020B0600070205080204" pitchFamily="34" charset="-128"/>
                      </a:endParaRPr>
                    </a:p>
                  </a:txBody>
                  <a:tcPr marL="91430" marR="91430" marT="45760" marB="45760" anchor="ctr" horzOverflow="overflow">
                    <a:lnL>
                      <a:noFill/>
                    </a:lnL>
                    <a:lnR>
                      <a:noFill/>
                    </a:lnR>
                    <a:lnT>
                      <a:noFill/>
                    </a:lnT>
                    <a:lnB>
                      <a:noFill/>
                    </a:lnB>
                    <a:lnTlToBr>
                      <a:noFill/>
                    </a:lnTlToBr>
                    <a:lnBlToTr>
                      <a:noFill/>
                    </a:lnBlToTr>
                    <a:solidFill>
                      <a:srgbClr val="284D81"/>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a:ln>
                            <a:noFill/>
                          </a:ln>
                          <a:solidFill>
                            <a:schemeClr val="tx1"/>
                          </a:solidFill>
                          <a:effectLst/>
                          <a:latin typeface="+mj-lt"/>
                          <a:ea typeface="MS PGothic" pitchFamily="34" charset="-128"/>
                          <a:cs typeface="MS PGothic" pitchFamily="34" charset="-128"/>
                        </a:rPr>
                        <a:t>Born in Durango, Mexico, Garcia and his family moved to Chicago when he was 10. Garcia has been involved in public service since 1984, taking on roles as a committeeman for the 22nd Ward, an Illinois Senator for the 1st District, and most recently as the Cook County commissioner. His 2018 platform promoted investment in regional transportation, restructuring Immigration and Customs Enforcement to a strictly defined role that prioritizes enforcement against violence, and instituting a universal health care under a single-payer system. Garcia ran for the 2015 mayoral election in Chicago but lost to Rahm Emanuel.</a:t>
                      </a:r>
                      <a:endParaRPr kumimoji="0" lang="en-US" sz="1000" b="0" i="0" u="none" strike="noStrike" kern="1200" cap="none" normalizeH="0" baseline="0" dirty="0">
                        <a:ln>
                          <a:noFill/>
                        </a:ln>
                        <a:solidFill>
                          <a:schemeClr val="tx1"/>
                        </a:solidFill>
                        <a:effectLst/>
                        <a:latin typeface="+mj-lt"/>
                        <a:ea typeface="MS PGothic" pitchFamily="34" charset="-128"/>
                        <a:cs typeface="MS PGothic" pitchFamily="34" charset="-128"/>
                      </a:endParaRP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nvPr>
        </p:nvGraphicFramePr>
        <p:xfrm>
          <a:off x="3303312" y="3264377"/>
          <a:ext cx="2816381" cy="1767336"/>
        </p:xfrm>
        <a:graphic>
          <a:graphicData uri="http://schemas.openxmlformats.org/drawingml/2006/table">
            <a:tbl>
              <a:tblPr/>
              <a:tblGrid>
                <a:gridCol w="2816381">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First Elected: 11/6/2018</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Party: Democrat</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Birth date: 4/12/1956</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Education: BA, Political Science, University of Illinois, Chicago</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chemeClr val="tx1"/>
                          </a:solidFill>
                          <a:effectLst/>
                          <a:latin typeface="+mj-lt"/>
                          <a:ea typeface="MS PGothic" panose="020B0600070205080204" pitchFamily="34" charset="-128"/>
                          <a:cs typeface="+mn-cs"/>
                        </a:rPr>
                        <a:t>Family: Spouse: Evelyn; 3 Children: Jesus, Samuel, Rosa</a:t>
                      </a:r>
                      <a:endParaRPr kumimoji="0" lang="en-US" altLang="en-US" sz="1000" b="0" i="0" u="none" strike="noStrike" kern="1200" cap="none" normalizeH="0" baseline="0" dirty="0">
                        <a:ln>
                          <a:noFill/>
                        </a:ln>
                        <a:solidFill>
                          <a:schemeClr val="tx1"/>
                        </a:solidFill>
                        <a:effectLst/>
                        <a:latin typeface="+mj-lt"/>
                        <a:ea typeface="MS PGothic" panose="020B0600070205080204" pitchFamily="34" charset="-128"/>
                        <a:cs typeface="+mn-cs"/>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nvPr>
        </p:nvGraphicFramePr>
        <p:xfrm>
          <a:off x="6227210" y="3264378"/>
          <a:ext cx="2611990" cy="1219334"/>
        </p:xfrm>
        <a:graphic>
          <a:graphicData uri="http://schemas.openxmlformats.org/drawingml/2006/table">
            <a:tbl>
              <a:tblPr/>
              <a:tblGrid>
                <a:gridCol w="2132154">
                  <a:extLst>
                    <a:ext uri="{9D8B030D-6E8A-4147-A177-3AD203B41FA5}">
                      <a16:colId xmlns:a16="http://schemas.microsoft.com/office/drawing/2014/main" val="20000"/>
                    </a:ext>
                  </a:extLst>
                </a:gridCol>
                <a:gridCol w="479836">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284D81"/>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2018 General</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Jesus Garcia (D)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90%</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Mark Lorch (R)</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10%</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0" name="Table 13" title="District Profile"/>
          <p:cNvGraphicFramePr>
            <a:graphicFrameLocks noGrp="1"/>
          </p:cNvGraphicFramePr>
          <p:nvPr>
            <p:extLst/>
          </p:nvPr>
        </p:nvGraphicFramePr>
        <p:xfrm>
          <a:off x="427497" y="3264377"/>
          <a:ext cx="2743200" cy="1218780"/>
        </p:xfrm>
        <a:graphic>
          <a:graphicData uri="http://schemas.openxmlformats.org/drawingml/2006/table">
            <a:tbl>
              <a:tblPr/>
              <a:tblGrid>
                <a:gridCol w="274320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mj-lt"/>
                          <a:ea typeface="MS PGothic" panose="020B0600070205080204" pitchFamily="34" charset="-128"/>
                        </a:rPr>
                        <a:t>District Profile</a:t>
                      </a:r>
                      <a:endParaRPr kumimoji="0" lang="en-US" altLang="en-US" sz="1000" b="0" i="0" u="none" strike="noStrike" cap="none" normalizeH="0" baseline="0" dirty="0">
                        <a:ln>
                          <a:noFill/>
                        </a:ln>
                        <a:solidFill>
                          <a:schemeClr val="bg1"/>
                        </a:solidFill>
                        <a:effectLst/>
                        <a:latin typeface="+mj-lt"/>
                        <a:ea typeface="MS PGothic" panose="020B0600070205080204" pitchFamily="34" charset="-128"/>
                      </a:endParaRP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State: Illinois</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District: 4th</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Chicago: Parts of North and Southwest Sides</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Cook PVI: D+33</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0957354"/>
                  </a:ext>
                </a:extLst>
              </a:tr>
            </a:tbl>
          </a:graphicData>
        </a:graphic>
      </p:graphicFrame>
      <p:graphicFrame>
        <p:nvGraphicFramePr>
          <p:cNvPr id="11" name="Table 10" title="Contact"/>
          <p:cNvGraphicFramePr>
            <a:graphicFrameLocks noGrp="1"/>
          </p:cNvGraphicFramePr>
          <p:nvPr>
            <p:extLst/>
          </p:nvPr>
        </p:nvGraphicFramePr>
        <p:xfrm>
          <a:off x="427498" y="4624423"/>
          <a:ext cx="2743200" cy="1707286"/>
        </p:xfrm>
        <a:graphic>
          <a:graphicData uri="http://schemas.openxmlformats.org/drawingml/2006/table">
            <a:tbl>
              <a:tblPr/>
              <a:tblGrid>
                <a:gridCol w="2743200">
                  <a:extLst>
                    <a:ext uri="{9D8B030D-6E8A-4147-A177-3AD203B41FA5}">
                      <a16:colId xmlns:a16="http://schemas.microsoft.com/office/drawing/2014/main" val="20002"/>
                    </a:ext>
                  </a:extLst>
                </a:gridCol>
              </a:tblGrid>
              <a:tr h="0">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Official Contact Info</a:t>
                      </a:r>
                    </a:p>
                  </a:txBody>
                  <a:tcPr marL="91432" marR="91432" marT="45749" marB="45749"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Capitol Hill Office Building: Cannon</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Room Number: 530</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3240426283"/>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Phone Number: (202) 225-8203</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860728395"/>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Facebook: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009905484"/>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Instagram: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Twitter: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3" name="Table 13" title="Committees"/>
          <p:cNvGraphicFramePr>
            <a:graphicFrameLocks noGrp="1"/>
          </p:cNvGraphicFramePr>
          <p:nvPr>
            <p:extLst/>
          </p:nvPr>
        </p:nvGraphicFramePr>
        <p:xfrm>
          <a:off x="6252310" y="4624423"/>
          <a:ext cx="2586890" cy="487512"/>
        </p:xfrm>
        <a:graphic>
          <a:graphicData uri="http://schemas.openxmlformats.org/drawingml/2006/table">
            <a:tbl>
              <a:tblPr/>
              <a:tblGrid>
                <a:gridCol w="258689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Committees</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TBD</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68" y="1051560"/>
            <a:ext cx="1169755" cy="1435608"/>
          </a:xfrm>
          <a:prstGeom prst="rect">
            <a:avLst/>
          </a:prstGeom>
        </p:spPr>
      </p:pic>
    </p:spTree>
    <p:extLst>
      <p:ext uri="{BB962C8B-B14F-4D97-AF65-F5344CB8AC3E}">
        <p14:creationId xmlns:p14="http://schemas.microsoft.com/office/powerpoint/2010/main" val="36681889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SlideTitle"/>
          <p:cNvSpPr>
            <a:spLocks noGrp="1"/>
          </p:cNvSpPr>
          <p:nvPr>
            <p:ph type="title"/>
          </p:nvPr>
        </p:nvSpPr>
        <p:spPr>
          <a:xfrm>
            <a:off x="401620" y="637194"/>
            <a:ext cx="8412480" cy="640080"/>
          </a:xfrm>
        </p:spPr>
        <p:txBody>
          <a:bodyPr/>
          <a:lstStyle/>
          <a:p>
            <a:r>
              <a:rPr lang="en-US" altLang="en-US">
                <a:latin typeface="+mj-lt"/>
                <a:ea typeface="ＭＳ Ｐゴシック" charset="-128"/>
                <a:cs typeface="MS PGothic" charset="-128"/>
              </a:rPr>
              <a:t>Rep. Sean Casten (D-IL-6)</a:t>
            </a:r>
            <a:endParaRPr lang="en-US" dirty="0">
              <a:latin typeface="+mj-lt"/>
            </a:endParaRPr>
          </a:p>
        </p:txBody>
      </p:sp>
      <p:sp>
        <p:nvSpPr>
          <p:cNvPr id="122" name="Text Placeholder 18" title="SlideDate"/>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a:latin typeface="Georgia"/>
                <a:cs typeface="Georgia"/>
              </a:rPr>
              <a:t>Slide updated: January 04, 2019</a:t>
            </a:r>
            <a:endParaRPr lang="en-US" sz="700" dirty="0">
              <a:latin typeface="Georgia"/>
              <a:cs typeface="Georgia"/>
            </a:endParaRPr>
          </a:p>
        </p:txBody>
      </p:sp>
      <p:graphicFrame>
        <p:nvGraphicFramePr>
          <p:cNvPr id="7" name="Table 6" descr="BackgroundText" title="BackgroundText"/>
          <p:cNvGraphicFramePr>
            <a:graphicFrameLocks noGrp="1"/>
          </p:cNvGraphicFramePr>
          <p:nvPr>
            <p:extLst/>
          </p:nvPr>
        </p:nvGraphicFramePr>
        <p:xfrm>
          <a:off x="1656272" y="1047297"/>
          <a:ext cx="7182928" cy="2254114"/>
        </p:xfrm>
        <a:graphic>
          <a:graphicData uri="http://schemas.openxmlformats.org/drawingml/2006/table">
            <a:tbl>
              <a:tblPr/>
              <a:tblGrid>
                <a:gridCol w="7182928">
                  <a:extLst>
                    <a:ext uri="{9D8B030D-6E8A-4147-A177-3AD203B41FA5}">
                      <a16:colId xmlns:a16="http://schemas.microsoft.com/office/drawing/2014/main" val="20000"/>
                    </a:ext>
                  </a:extLst>
                </a:gridCol>
              </a:tblGrid>
              <a:tr h="16902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Background</a:t>
                      </a:r>
                      <a:endParaRPr kumimoji="0" lang="en-US" altLang="en-US" sz="1200" b="0" i="0" u="none" strike="noStrike" cap="none" normalizeH="0" baseline="0" dirty="0">
                        <a:ln>
                          <a:noFill/>
                        </a:ln>
                        <a:solidFill>
                          <a:schemeClr val="bg1"/>
                        </a:solidFill>
                        <a:effectLst/>
                        <a:latin typeface="+mj-lt"/>
                        <a:ea typeface="MS PGothic" panose="020B0600070205080204" pitchFamily="34" charset="-128"/>
                      </a:endParaRPr>
                    </a:p>
                  </a:txBody>
                  <a:tcPr marL="91430" marR="91430" marT="45760" marB="45760" anchor="ctr" horzOverflow="overflow">
                    <a:lnL>
                      <a:noFill/>
                    </a:lnL>
                    <a:lnR>
                      <a:noFill/>
                    </a:lnR>
                    <a:lnT>
                      <a:noFill/>
                    </a:lnT>
                    <a:lnB>
                      <a:noFill/>
                    </a:lnB>
                    <a:lnTlToBr>
                      <a:noFill/>
                    </a:lnTlToBr>
                    <a:lnBlToTr>
                      <a:noFill/>
                    </a:lnBlToTr>
                    <a:solidFill>
                      <a:srgbClr val="284D81"/>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a:ln>
                            <a:noFill/>
                          </a:ln>
                          <a:solidFill>
                            <a:schemeClr val="tx1"/>
                          </a:solidFill>
                          <a:effectLst/>
                          <a:latin typeface="+mj-lt"/>
                          <a:ea typeface="MS PGothic" pitchFamily="34" charset="-128"/>
                          <a:cs typeface="MS PGothic" pitchFamily="34" charset="-128"/>
                        </a:rPr>
                        <a:t>Casten was born in Dublin, Ireland. Prior to entering politics, Casten joined Arthur D. Little in 1997 as a consultant in its energy practice. In 2000, he became the CEO and president of Turbosteam Corporation until 2007, when Casten founded Recycled Energy Development, an energy company with a focus on reducing greenhouse-gas emissions. He has served as its CEO and president until he announced his congressional campaign in 2017. Casten has spent considerable time during the campaign talking about climate change and initiating a shift towards clean energy. He has also claimed that his priorities would be defending the Affordable Care Act, expanding health-care coverage, and working to repeal the tax reform that passed in December 2017. </a:t>
                      </a:r>
                      <a:endParaRPr kumimoji="0" lang="en-US" sz="1000" b="0" i="0" u="none" strike="noStrike" kern="1200" cap="none" normalizeH="0" baseline="0" dirty="0">
                        <a:ln>
                          <a:noFill/>
                        </a:ln>
                        <a:solidFill>
                          <a:schemeClr val="tx1"/>
                        </a:solidFill>
                        <a:effectLst/>
                        <a:latin typeface="+mj-lt"/>
                        <a:ea typeface="MS PGothic" pitchFamily="34" charset="-128"/>
                        <a:cs typeface="MS PGothic" pitchFamily="34" charset="-128"/>
                      </a:endParaRP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nvPr>
        </p:nvGraphicFramePr>
        <p:xfrm>
          <a:off x="3303312" y="3264377"/>
          <a:ext cx="2816381" cy="2681736"/>
        </p:xfrm>
        <a:graphic>
          <a:graphicData uri="http://schemas.openxmlformats.org/drawingml/2006/table">
            <a:tbl>
              <a:tblPr/>
              <a:tblGrid>
                <a:gridCol w="2816381">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First Elected: 11/6/2018</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Party: Democrat</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Birth date: 11/23/1971</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Education: MEM, Engineering Management, Thayer School of Engineering at Dartmouth College, 1998; MS, Biochemical Engineering, Thayer School of Engineering at Dartmouth College, 1998; BA, Molecular Biology, Middlebury College, 1993; ME, Engineering Management, Tufts University; MS, Biochemical Engineering, Tufts University</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chemeClr val="tx1"/>
                          </a:solidFill>
                          <a:effectLst/>
                          <a:latin typeface="+mj-lt"/>
                          <a:ea typeface="MS PGothic" panose="020B0600070205080204" pitchFamily="34" charset="-128"/>
                          <a:cs typeface="+mn-cs"/>
                        </a:rPr>
                        <a:t>Family: Spouse: Kara; 2 Children: Gwen, Audrey</a:t>
                      </a:r>
                      <a:endParaRPr kumimoji="0" lang="en-US" altLang="en-US" sz="1000" b="0" i="0" u="none" strike="noStrike" kern="1200" cap="none" normalizeH="0" baseline="0" dirty="0">
                        <a:ln>
                          <a:noFill/>
                        </a:ln>
                        <a:solidFill>
                          <a:schemeClr val="tx1"/>
                        </a:solidFill>
                        <a:effectLst/>
                        <a:latin typeface="+mj-lt"/>
                        <a:ea typeface="MS PGothic" panose="020B0600070205080204" pitchFamily="34" charset="-128"/>
                        <a:cs typeface="+mn-cs"/>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nvPr>
        </p:nvGraphicFramePr>
        <p:xfrm>
          <a:off x="6227210" y="3264378"/>
          <a:ext cx="2611990" cy="1219334"/>
        </p:xfrm>
        <a:graphic>
          <a:graphicData uri="http://schemas.openxmlformats.org/drawingml/2006/table">
            <a:tbl>
              <a:tblPr/>
              <a:tblGrid>
                <a:gridCol w="2132154">
                  <a:extLst>
                    <a:ext uri="{9D8B030D-6E8A-4147-A177-3AD203B41FA5}">
                      <a16:colId xmlns:a16="http://schemas.microsoft.com/office/drawing/2014/main" val="20000"/>
                    </a:ext>
                  </a:extLst>
                </a:gridCol>
                <a:gridCol w="479836">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284D81"/>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2018 General</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Sean Casten (D)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53%</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Peter Roskam (R)</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47%</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0" name="Table 13" title="District Profile"/>
          <p:cNvGraphicFramePr>
            <a:graphicFrameLocks noGrp="1"/>
          </p:cNvGraphicFramePr>
          <p:nvPr>
            <p:extLst/>
          </p:nvPr>
        </p:nvGraphicFramePr>
        <p:xfrm>
          <a:off x="427497" y="3264377"/>
          <a:ext cx="2743200" cy="1218780"/>
        </p:xfrm>
        <a:graphic>
          <a:graphicData uri="http://schemas.openxmlformats.org/drawingml/2006/table">
            <a:tbl>
              <a:tblPr/>
              <a:tblGrid>
                <a:gridCol w="274320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mj-lt"/>
                          <a:ea typeface="MS PGothic" panose="020B0600070205080204" pitchFamily="34" charset="-128"/>
                        </a:rPr>
                        <a:t>District Profile</a:t>
                      </a:r>
                      <a:endParaRPr kumimoji="0" lang="en-US" altLang="en-US" sz="1000" b="0" i="0" u="none" strike="noStrike" cap="none" normalizeH="0" baseline="0" dirty="0">
                        <a:ln>
                          <a:noFill/>
                        </a:ln>
                        <a:solidFill>
                          <a:schemeClr val="bg1"/>
                        </a:solidFill>
                        <a:effectLst/>
                        <a:latin typeface="+mj-lt"/>
                        <a:ea typeface="MS PGothic" panose="020B0600070205080204" pitchFamily="34" charset="-128"/>
                      </a:endParaRP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State: Illinois</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District: 6th</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Chicago West Suburbs: Wheaton, Palatine</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Cook PVI: R+2</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0957354"/>
                  </a:ext>
                </a:extLst>
              </a:tr>
            </a:tbl>
          </a:graphicData>
        </a:graphic>
      </p:graphicFrame>
      <p:graphicFrame>
        <p:nvGraphicFramePr>
          <p:cNvPr id="11" name="Table 10" title="Contact"/>
          <p:cNvGraphicFramePr>
            <a:graphicFrameLocks noGrp="1"/>
          </p:cNvGraphicFramePr>
          <p:nvPr>
            <p:extLst/>
          </p:nvPr>
        </p:nvGraphicFramePr>
        <p:xfrm>
          <a:off x="427498" y="4624423"/>
          <a:ext cx="2743200" cy="1707286"/>
        </p:xfrm>
        <a:graphic>
          <a:graphicData uri="http://schemas.openxmlformats.org/drawingml/2006/table">
            <a:tbl>
              <a:tblPr/>
              <a:tblGrid>
                <a:gridCol w="2743200">
                  <a:extLst>
                    <a:ext uri="{9D8B030D-6E8A-4147-A177-3AD203B41FA5}">
                      <a16:colId xmlns:a16="http://schemas.microsoft.com/office/drawing/2014/main" val="20002"/>
                    </a:ext>
                  </a:extLst>
                </a:gridCol>
              </a:tblGrid>
              <a:tr h="0">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Official Contact Info</a:t>
                      </a:r>
                    </a:p>
                  </a:txBody>
                  <a:tcPr marL="91432" marR="91432" marT="45749" marB="45749"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Capitol Hill Office Building: Cannon</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Room Number: 429</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3240426283"/>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Phone Number: (202) 225-4561</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860728395"/>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Facebook: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009905484"/>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Instagram: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Twitter: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3" name="Table 13" title="Committees"/>
          <p:cNvGraphicFramePr>
            <a:graphicFrameLocks noGrp="1"/>
          </p:cNvGraphicFramePr>
          <p:nvPr>
            <p:extLst/>
          </p:nvPr>
        </p:nvGraphicFramePr>
        <p:xfrm>
          <a:off x="6252310" y="4624423"/>
          <a:ext cx="2586890" cy="487512"/>
        </p:xfrm>
        <a:graphic>
          <a:graphicData uri="http://schemas.openxmlformats.org/drawingml/2006/table">
            <a:tbl>
              <a:tblPr/>
              <a:tblGrid>
                <a:gridCol w="258689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Committees</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TBD</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68" y="1051560"/>
            <a:ext cx="1169755" cy="1435608"/>
          </a:xfrm>
          <a:prstGeom prst="rect">
            <a:avLst/>
          </a:prstGeom>
        </p:spPr>
      </p:pic>
    </p:spTree>
    <p:extLst>
      <p:ext uri="{BB962C8B-B14F-4D97-AF65-F5344CB8AC3E}">
        <p14:creationId xmlns:p14="http://schemas.microsoft.com/office/powerpoint/2010/main" val="110969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SlideTitle"/>
          <p:cNvSpPr>
            <a:spLocks noGrp="1"/>
          </p:cNvSpPr>
          <p:nvPr>
            <p:ph type="title"/>
          </p:nvPr>
        </p:nvSpPr>
        <p:spPr>
          <a:xfrm>
            <a:off x="401620" y="637194"/>
            <a:ext cx="8412480" cy="640080"/>
          </a:xfrm>
        </p:spPr>
        <p:txBody>
          <a:bodyPr/>
          <a:lstStyle/>
          <a:p>
            <a:r>
              <a:rPr lang="en-US" altLang="en-US">
                <a:latin typeface="+mj-lt"/>
                <a:ea typeface="ＭＳ Ｐゴシック" charset="-128"/>
                <a:cs typeface="MS PGothic" charset="-128"/>
              </a:rPr>
              <a:t>Rep. Lauren Underwood (D-IL-14)</a:t>
            </a:r>
            <a:endParaRPr lang="en-US" dirty="0">
              <a:latin typeface="+mj-lt"/>
            </a:endParaRPr>
          </a:p>
        </p:txBody>
      </p:sp>
      <p:sp>
        <p:nvSpPr>
          <p:cNvPr id="122" name="Text Placeholder 18" title="SlideDate"/>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a:latin typeface="Georgia"/>
                <a:cs typeface="Georgia"/>
              </a:rPr>
              <a:t>Slide updated: January 04, 2019</a:t>
            </a:r>
            <a:endParaRPr lang="en-US" sz="700" dirty="0">
              <a:latin typeface="Georgia"/>
              <a:cs typeface="Georgia"/>
            </a:endParaRPr>
          </a:p>
        </p:txBody>
      </p:sp>
      <p:graphicFrame>
        <p:nvGraphicFramePr>
          <p:cNvPr id="7" name="Table 6" descr="BackgroundText" title="BackgroundText"/>
          <p:cNvGraphicFramePr>
            <a:graphicFrameLocks noGrp="1"/>
          </p:cNvGraphicFramePr>
          <p:nvPr>
            <p:extLst/>
          </p:nvPr>
        </p:nvGraphicFramePr>
        <p:xfrm>
          <a:off x="1656272" y="1047297"/>
          <a:ext cx="7182928" cy="2254114"/>
        </p:xfrm>
        <a:graphic>
          <a:graphicData uri="http://schemas.openxmlformats.org/drawingml/2006/table">
            <a:tbl>
              <a:tblPr/>
              <a:tblGrid>
                <a:gridCol w="7182928">
                  <a:extLst>
                    <a:ext uri="{9D8B030D-6E8A-4147-A177-3AD203B41FA5}">
                      <a16:colId xmlns:a16="http://schemas.microsoft.com/office/drawing/2014/main" val="20000"/>
                    </a:ext>
                  </a:extLst>
                </a:gridCol>
              </a:tblGrid>
              <a:tr h="16902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Background</a:t>
                      </a:r>
                      <a:endParaRPr kumimoji="0" lang="en-US" altLang="en-US" sz="1200" b="0" i="0" u="none" strike="noStrike" cap="none" normalizeH="0" baseline="0" dirty="0">
                        <a:ln>
                          <a:noFill/>
                        </a:ln>
                        <a:solidFill>
                          <a:schemeClr val="bg1"/>
                        </a:solidFill>
                        <a:effectLst/>
                        <a:latin typeface="+mj-lt"/>
                        <a:ea typeface="MS PGothic" panose="020B0600070205080204" pitchFamily="34" charset="-128"/>
                      </a:endParaRPr>
                    </a:p>
                  </a:txBody>
                  <a:tcPr marL="91430" marR="91430" marT="45760" marB="45760" anchor="ctr" horzOverflow="overflow">
                    <a:lnL>
                      <a:noFill/>
                    </a:lnL>
                    <a:lnR>
                      <a:noFill/>
                    </a:lnR>
                    <a:lnT>
                      <a:noFill/>
                    </a:lnT>
                    <a:lnB>
                      <a:noFill/>
                    </a:lnB>
                    <a:lnTlToBr>
                      <a:noFill/>
                    </a:lnTlToBr>
                    <a:lnBlToTr>
                      <a:noFill/>
                    </a:lnBlToTr>
                    <a:solidFill>
                      <a:srgbClr val="284D81"/>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a:ln>
                            <a:noFill/>
                          </a:ln>
                          <a:solidFill>
                            <a:schemeClr val="tx1"/>
                          </a:solidFill>
                          <a:effectLst/>
                          <a:latin typeface="+mj-lt"/>
                          <a:ea typeface="MS PGothic" pitchFamily="34" charset="-128"/>
                          <a:cs typeface="MS PGothic" pitchFamily="34" charset="-128"/>
                        </a:rPr>
                        <a:t>Underwood was born and raised in Naperville. She held a series of health care positions at the American Association of Colleges of Nursing, the NIH, and the Advisory Board Company from 2009 to 2010. From there, Underwood served in President Obama’s administration in the Health and Human Services as a policy coordinator and a senior advisor to the president. Underwood ran with three issue priorities: health care, jobs, and education. She ran on the platform of expanding Affordable Care Act protections, investing in small businesses to create more local jobs, and increasing affordable education, paid family leave, and equal pay. When asked about President Trump and the Mueller investigation, Underwood maintained that she would support legislation to protect the special counsel from political interference. </a:t>
                      </a:r>
                      <a:endParaRPr kumimoji="0" lang="en-US" sz="1000" b="0" i="0" u="none" strike="noStrike" kern="1200" cap="none" normalizeH="0" baseline="0" dirty="0">
                        <a:ln>
                          <a:noFill/>
                        </a:ln>
                        <a:solidFill>
                          <a:schemeClr val="tx1"/>
                        </a:solidFill>
                        <a:effectLst/>
                        <a:latin typeface="+mj-lt"/>
                        <a:ea typeface="MS PGothic" pitchFamily="34" charset="-128"/>
                        <a:cs typeface="MS PGothic" pitchFamily="34" charset="-128"/>
                      </a:endParaRP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nvPr>
        </p:nvGraphicFramePr>
        <p:xfrm>
          <a:off x="3303312" y="3264377"/>
          <a:ext cx="2816381" cy="1919736"/>
        </p:xfrm>
        <a:graphic>
          <a:graphicData uri="http://schemas.openxmlformats.org/drawingml/2006/table">
            <a:tbl>
              <a:tblPr/>
              <a:tblGrid>
                <a:gridCol w="2816381">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First Elected: 11/6/2018</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Party: Democrat</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Birth date: 10/4/1986</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Education: MSN/MPH, Public Health Nursing &amp; Health Policy, Johns Hopkins University, 2008-2009; BS, Nursing, University of Michigan, 2004-2008</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chemeClr val="tx1"/>
                          </a:solidFill>
                          <a:effectLst/>
                          <a:latin typeface="+mj-lt"/>
                          <a:ea typeface="MS PGothic" panose="020B0600070205080204" pitchFamily="34" charset="-128"/>
                          <a:cs typeface="+mn-cs"/>
                        </a:rPr>
                        <a:t>Family: Single</a:t>
                      </a:r>
                      <a:endParaRPr kumimoji="0" lang="en-US" altLang="en-US" sz="1000" b="0" i="0" u="none" strike="noStrike" kern="1200" cap="none" normalizeH="0" baseline="0" dirty="0">
                        <a:ln>
                          <a:noFill/>
                        </a:ln>
                        <a:solidFill>
                          <a:schemeClr val="tx1"/>
                        </a:solidFill>
                        <a:effectLst/>
                        <a:latin typeface="+mj-lt"/>
                        <a:ea typeface="MS PGothic" panose="020B0600070205080204" pitchFamily="34" charset="-128"/>
                        <a:cs typeface="+mn-cs"/>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nvPr>
        </p:nvGraphicFramePr>
        <p:xfrm>
          <a:off x="6227210" y="3264378"/>
          <a:ext cx="2611990" cy="1219334"/>
        </p:xfrm>
        <a:graphic>
          <a:graphicData uri="http://schemas.openxmlformats.org/drawingml/2006/table">
            <a:tbl>
              <a:tblPr/>
              <a:tblGrid>
                <a:gridCol w="2132154">
                  <a:extLst>
                    <a:ext uri="{9D8B030D-6E8A-4147-A177-3AD203B41FA5}">
                      <a16:colId xmlns:a16="http://schemas.microsoft.com/office/drawing/2014/main" val="20000"/>
                    </a:ext>
                  </a:extLst>
                </a:gridCol>
                <a:gridCol w="479836">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284D81"/>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2018 General</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Lauren Underwood (D)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52%</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Randy Hultgren (R)</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48%</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0" name="Table 13" title="District Profile"/>
          <p:cNvGraphicFramePr>
            <a:graphicFrameLocks noGrp="1"/>
          </p:cNvGraphicFramePr>
          <p:nvPr>
            <p:extLst/>
          </p:nvPr>
        </p:nvGraphicFramePr>
        <p:xfrm>
          <a:off x="427497" y="3264377"/>
          <a:ext cx="2743200" cy="1218780"/>
        </p:xfrm>
        <a:graphic>
          <a:graphicData uri="http://schemas.openxmlformats.org/drawingml/2006/table">
            <a:tbl>
              <a:tblPr/>
              <a:tblGrid>
                <a:gridCol w="274320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mj-lt"/>
                          <a:ea typeface="MS PGothic" panose="020B0600070205080204" pitchFamily="34" charset="-128"/>
                        </a:rPr>
                        <a:t>District Profile</a:t>
                      </a:r>
                      <a:endParaRPr kumimoji="0" lang="en-US" altLang="en-US" sz="1000" b="0" i="0" u="none" strike="noStrike" cap="none" normalizeH="0" baseline="0" dirty="0">
                        <a:ln>
                          <a:noFill/>
                        </a:ln>
                        <a:solidFill>
                          <a:schemeClr val="bg1"/>
                        </a:solidFill>
                        <a:effectLst/>
                        <a:latin typeface="+mj-lt"/>
                        <a:ea typeface="MS PGothic" panose="020B0600070205080204" pitchFamily="34" charset="-128"/>
                      </a:endParaRP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State: Illinois</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District: 14th</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Chicago Exurbs: Kendall County</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Cook PVI: R+5</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0957354"/>
                  </a:ext>
                </a:extLst>
              </a:tr>
            </a:tbl>
          </a:graphicData>
        </a:graphic>
      </p:graphicFrame>
      <p:graphicFrame>
        <p:nvGraphicFramePr>
          <p:cNvPr id="11" name="Table 10" title="Contact"/>
          <p:cNvGraphicFramePr>
            <a:graphicFrameLocks noGrp="1"/>
          </p:cNvGraphicFramePr>
          <p:nvPr>
            <p:extLst/>
          </p:nvPr>
        </p:nvGraphicFramePr>
        <p:xfrm>
          <a:off x="427498" y="4624423"/>
          <a:ext cx="2743200" cy="1707286"/>
        </p:xfrm>
        <a:graphic>
          <a:graphicData uri="http://schemas.openxmlformats.org/drawingml/2006/table">
            <a:tbl>
              <a:tblPr/>
              <a:tblGrid>
                <a:gridCol w="2743200">
                  <a:extLst>
                    <a:ext uri="{9D8B030D-6E8A-4147-A177-3AD203B41FA5}">
                      <a16:colId xmlns:a16="http://schemas.microsoft.com/office/drawing/2014/main" val="20002"/>
                    </a:ext>
                  </a:extLst>
                </a:gridCol>
              </a:tblGrid>
              <a:tr h="0">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Official Contact Info</a:t>
                      </a:r>
                    </a:p>
                  </a:txBody>
                  <a:tcPr marL="91432" marR="91432" marT="45749" marB="45749"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Capitol Hill Office Building: Longworth</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Room Number: 1118</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3240426283"/>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Phone Number: (202) 225-2976</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860728395"/>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Facebook: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009905484"/>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Instagram: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Twitter: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3" name="Table 13" title="Committees"/>
          <p:cNvGraphicFramePr>
            <a:graphicFrameLocks noGrp="1"/>
          </p:cNvGraphicFramePr>
          <p:nvPr>
            <p:extLst/>
          </p:nvPr>
        </p:nvGraphicFramePr>
        <p:xfrm>
          <a:off x="6252310" y="4624423"/>
          <a:ext cx="2586890" cy="487512"/>
        </p:xfrm>
        <a:graphic>
          <a:graphicData uri="http://schemas.openxmlformats.org/drawingml/2006/table">
            <a:tbl>
              <a:tblPr/>
              <a:tblGrid>
                <a:gridCol w="258689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Committees</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TBD</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68" y="1051560"/>
            <a:ext cx="1169755" cy="1435608"/>
          </a:xfrm>
          <a:prstGeom prst="rect">
            <a:avLst/>
          </a:prstGeom>
        </p:spPr>
      </p:pic>
    </p:spTree>
    <p:extLst>
      <p:ext uri="{BB962C8B-B14F-4D97-AF65-F5344CB8AC3E}">
        <p14:creationId xmlns:p14="http://schemas.microsoft.com/office/powerpoint/2010/main" val="15747828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SlideTitle"/>
          <p:cNvSpPr>
            <a:spLocks noGrp="1"/>
          </p:cNvSpPr>
          <p:nvPr>
            <p:ph type="title"/>
          </p:nvPr>
        </p:nvSpPr>
        <p:spPr>
          <a:xfrm>
            <a:off x="401620" y="637194"/>
            <a:ext cx="8412480" cy="640080"/>
          </a:xfrm>
        </p:spPr>
        <p:txBody>
          <a:bodyPr/>
          <a:lstStyle/>
          <a:p>
            <a:r>
              <a:rPr lang="en-US" altLang="en-US">
                <a:latin typeface="+mj-lt"/>
                <a:ea typeface="ＭＳ Ｐゴシック" charset="-128"/>
                <a:cs typeface="MS PGothic" charset="-128"/>
              </a:rPr>
              <a:t>Rep. Jim Baird (R-IN-4)</a:t>
            </a:r>
            <a:endParaRPr lang="en-US" dirty="0">
              <a:latin typeface="+mj-lt"/>
            </a:endParaRPr>
          </a:p>
        </p:txBody>
      </p:sp>
      <p:sp>
        <p:nvSpPr>
          <p:cNvPr id="122" name="Text Placeholder 18" title="SlideDate"/>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a:latin typeface="Georgia"/>
                <a:cs typeface="Georgia"/>
              </a:rPr>
              <a:t>Slide updated: January 04, 2019</a:t>
            </a:r>
            <a:endParaRPr lang="en-US" sz="700" dirty="0">
              <a:latin typeface="Georgia"/>
              <a:cs typeface="Georgia"/>
            </a:endParaRPr>
          </a:p>
        </p:txBody>
      </p:sp>
      <p:graphicFrame>
        <p:nvGraphicFramePr>
          <p:cNvPr id="7" name="Table 6" descr="BackgroundText" title="BackgroundText"/>
          <p:cNvGraphicFramePr>
            <a:graphicFrameLocks noGrp="1"/>
          </p:cNvGraphicFramePr>
          <p:nvPr>
            <p:extLst/>
          </p:nvPr>
        </p:nvGraphicFramePr>
        <p:xfrm>
          <a:off x="1656272" y="1047297"/>
          <a:ext cx="7182928" cy="2254114"/>
        </p:xfrm>
        <a:graphic>
          <a:graphicData uri="http://schemas.openxmlformats.org/drawingml/2006/table">
            <a:tbl>
              <a:tblPr/>
              <a:tblGrid>
                <a:gridCol w="7182928">
                  <a:extLst>
                    <a:ext uri="{9D8B030D-6E8A-4147-A177-3AD203B41FA5}">
                      <a16:colId xmlns:a16="http://schemas.microsoft.com/office/drawing/2014/main" val="20000"/>
                    </a:ext>
                  </a:extLst>
                </a:gridCol>
              </a:tblGrid>
              <a:tr h="16902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Background</a:t>
                      </a:r>
                      <a:endParaRPr kumimoji="0" lang="en-US" altLang="en-US" sz="1200" b="0" i="0" u="none" strike="noStrike" cap="none" normalizeH="0" baseline="0" dirty="0">
                        <a:ln>
                          <a:noFill/>
                        </a:ln>
                        <a:solidFill>
                          <a:schemeClr val="bg1"/>
                        </a:solidFill>
                        <a:effectLst/>
                        <a:latin typeface="+mj-lt"/>
                        <a:ea typeface="MS PGothic" panose="020B0600070205080204" pitchFamily="34" charset="-128"/>
                      </a:endParaRPr>
                    </a:p>
                  </a:txBody>
                  <a:tcPr marL="91430" marR="91430" marT="45760" marB="45760" anchor="ctr" horzOverflow="overflow">
                    <a:lnL>
                      <a:noFill/>
                    </a:lnL>
                    <a:lnR>
                      <a:noFill/>
                    </a:lnR>
                    <a:lnT>
                      <a:noFill/>
                    </a:lnT>
                    <a:lnB>
                      <a:noFill/>
                    </a:lnB>
                    <a:lnTlToBr>
                      <a:noFill/>
                    </a:lnTlToBr>
                    <a:lnBlToTr>
                      <a:noFill/>
                    </a:lnBlToTr>
                    <a:solidFill>
                      <a:srgbClr val="A02C1C"/>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a:ln>
                            <a:noFill/>
                          </a:ln>
                          <a:solidFill>
                            <a:schemeClr val="tx1"/>
                          </a:solidFill>
                          <a:effectLst/>
                          <a:latin typeface="+mj-lt"/>
                          <a:ea typeface="MS PGothic" pitchFamily="34" charset="-128"/>
                          <a:cs typeface="MS PGothic" pitchFamily="34" charset="-128"/>
                        </a:rPr>
                        <a:t>Baird was a member of the Indiana House of Representatives since 2010 until his election after spending four years as a member of the Putnam County Commission. Prior to entering politics, he worked as a farmer and as a small businessman. Baird served as a first lieutenant in the Army during the Vietnam War, where he earned a Bronze Star and two Purple Hearts, losing his left arm in the process. In May, Baird won the 4th District primary by defeating two opponents in who had outraised and outspent him, making his victory a surprise for many political observers. Baird ran on a campaign emphasizing a balanced federal budget and pro-business policies.</a:t>
                      </a:r>
                      <a:endParaRPr kumimoji="0" lang="en-US" sz="1000" b="0" i="0" u="none" strike="noStrike" kern="1200" cap="none" normalizeH="0" baseline="0" dirty="0">
                        <a:ln>
                          <a:noFill/>
                        </a:ln>
                        <a:solidFill>
                          <a:schemeClr val="tx1"/>
                        </a:solidFill>
                        <a:effectLst/>
                        <a:latin typeface="+mj-lt"/>
                        <a:ea typeface="MS PGothic" pitchFamily="34" charset="-128"/>
                        <a:cs typeface="MS PGothic" pitchFamily="34" charset="-128"/>
                      </a:endParaRP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nvPr>
        </p:nvGraphicFramePr>
        <p:xfrm>
          <a:off x="3303312" y="3264377"/>
          <a:ext cx="2816381" cy="1614936"/>
        </p:xfrm>
        <a:graphic>
          <a:graphicData uri="http://schemas.openxmlformats.org/drawingml/2006/table">
            <a:tbl>
              <a:tblPr/>
              <a:tblGrid>
                <a:gridCol w="2816381">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First Elected: 11/6/2018</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Party: Republican</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Birth date: 6/1/1945</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Education: BS, Purdue University; MS, Purdue University; PhD, University of Kentucky</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chemeClr val="tx1"/>
                          </a:solidFill>
                          <a:effectLst/>
                          <a:latin typeface="+mj-lt"/>
                          <a:ea typeface="MS PGothic" panose="020B0600070205080204" pitchFamily="34" charset="-128"/>
                          <a:cs typeface="+mn-cs"/>
                        </a:rPr>
                        <a:t>Family: Spouse: Danise; 3 Children</a:t>
                      </a:r>
                      <a:endParaRPr kumimoji="0" lang="en-US" altLang="en-US" sz="1000" b="0" i="0" u="none" strike="noStrike" kern="1200" cap="none" normalizeH="0" baseline="0" dirty="0">
                        <a:ln>
                          <a:noFill/>
                        </a:ln>
                        <a:solidFill>
                          <a:schemeClr val="tx1"/>
                        </a:solidFill>
                        <a:effectLst/>
                        <a:latin typeface="+mj-lt"/>
                        <a:ea typeface="MS PGothic" panose="020B0600070205080204" pitchFamily="34" charset="-128"/>
                        <a:cs typeface="+mn-cs"/>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nvPr>
        </p:nvGraphicFramePr>
        <p:xfrm>
          <a:off x="6227210" y="3264378"/>
          <a:ext cx="2611990" cy="1219334"/>
        </p:xfrm>
        <a:graphic>
          <a:graphicData uri="http://schemas.openxmlformats.org/drawingml/2006/table">
            <a:tbl>
              <a:tblPr/>
              <a:tblGrid>
                <a:gridCol w="2132154">
                  <a:extLst>
                    <a:ext uri="{9D8B030D-6E8A-4147-A177-3AD203B41FA5}">
                      <a16:colId xmlns:a16="http://schemas.microsoft.com/office/drawing/2014/main" val="20000"/>
                    </a:ext>
                  </a:extLst>
                </a:gridCol>
                <a:gridCol w="479836">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A02C1C"/>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2018 General</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Jim Baird (R)</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64%</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Tobi Beck (D)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36%</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0" name="Table 13" title="District Profile"/>
          <p:cNvGraphicFramePr>
            <a:graphicFrameLocks noGrp="1"/>
          </p:cNvGraphicFramePr>
          <p:nvPr>
            <p:extLst/>
          </p:nvPr>
        </p:nvGraphicFramePr>
        <p:xfrm>
          <a:off x="427497" y="3264377"/>
          <a:ext cx="2743200" cy="1218780"/>
        </p:xfrm>
        <a:graphic>
          <a:graphicData uri="http://schemas.openxmlformats.org/drawingml/2006/table">
            <a:tbl>
              <a:tblPr/>
              <a:tblGrid>
                <a:gridCol w="274320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mj-lt"/>
                          <a:ea typeface="MS PGothic" panose="020B0600070205080204" pitchFamily="34" charset="-128"/>
                        </a:rPr>
                        <a:t>District Profile</a:t>
                      </a:r>
                      <a:endParaRPr kumimoji="0" lang="en-US" altLang="en-US" sz="1000" b="0" i="0" u="none" strike="noStrike" cap="none" normalizeH="0" baseline="0" dirty="0">
                        <a:ln>
                          <a:noFill/>
                        </a:ln>
                        <a:solidFill>
                          <a:schemeClr val="bg1"/>
                        </a:solidFill>
                        <a:effectLst/>
                        <a:latin typeface="+mj-lt"/>
                        <a:ea typeface="MS PGothic" panose="020B0600070205080204" pitchFamily="34" charset="-128"/>
                      </a:endParaRP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State: Indiana</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District: 4th</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Western: Lafayette</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Cook PVI: R+17</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0957354"/>
                  </a:ext>
                </a:extLst>
              </a:tr>
            </a:tbl>
          </a:graphicData>
        </a:graphic>
      </p:graphicFrame>
      <p:graphicFrame>
        <p:nvGraphicFramePr>
          <p:cNvPr id="11" name="Table 10" title="Contact"/>
          <p:cNvGraphicFramePr>
            <a:graphicFrameLocks noGrp="1"/>
          </p:cNvGraphicFramePr>
          <p:nvPr>
            <p:extLst/>
          </p:nvPr>
        </p:nvGraphicFramePr>
        <p:xfrm>
          <a:off x="427498" y="4624423"/>
          <a:ext cx="2743200" cy="1707286"/>
        </p:xfrm>
        <a:graphic>
          <a:graphicData uri="http://schemas.openxmlformats.org/drawingml/2006/table">
            <a:tbl>
              <a:tblPr/>
              <a:tblGrid>
                <a:gridCol w="2743200">
                  <a:extLst>
                    <a:ext uri="{9D8B030D-6E8A-4147-A177-3AD203B41FA5}">
                      <a16:colId xmlns:a16="http://schemas.microsoft.com/office/drawing/2014/main" val="20002"/>
                    </a:ext>
                  </a:extLst>
                </a:gridCol>
              </a:tblGrid>
              <a:tr h="0">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Official Contact Info</a:t>
                      </a:r>
                    </a:p>
                  </a:txBody>
                  <a:tcPr marL="91432" marR="91432" marT="45749" marB="45749"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Capitol Hill Office Building: Cannon</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Room Number: 532</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3240426283"/>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Phone Number: (202) 225-5037</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860728395"/>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Facebook: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009905484"/>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Instagram: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Twitter: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3" name="Table 13" title="Committees"/>
          <p:cNvGraphicFramePr>
            <a:graphicFrameLocks noGrp="1"/>
          </p:cNvGraphicFramePr>
          <p:nvPr>
            <p:extLst/>
          </p:nvPr>
        </p:nvGraphicFramePr>
        <p:xfrm>
          <a:off x="6252310" y="4624423"/>
          <a:ext cx="2586890" cy="487512"/>
        </p:xfrm>
        <a:graphic>
          <a:graphicData uri="http://schemas.openxmlformats.org/drawingml/2006/table">
            <a:tbl>
              <a:tblPr/>
              <a:tblGrid>
                <a:gridCol w="258689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Committees</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TBD</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68" y="1051560"/>
            <a:ext cx="1169755" cy="1435608"/>
          </a:xfrm>
          <a:prstGeom prst="rect">
            <a:avLst/>
          </a:prstGeom>
        </p:spPr>
      </p:pic>
    </p:spTree>
    <p:extLst>
      <p:ext uri="{BB962C8B-B14F-4D97-AF65-F5344CB8AC3E}">
        <p14:creationId xmlns:p14="http://schemas.microsoft.com/office/powerpoint/2010/main" val="13622896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SlideTitle"/>
          <p:cNvSpPr>
            <a:spLocks noGrp="1"/>
          </p:cNvSpPr>
          <p:nvPr>
            <p:ph type="title"/>
          </p:nvPr>
        </p:nvSpPr>
        <p:spPr>
          <a:xfrm>
            <a:off x="401620" y="637194"/>
            <a:ext cx="8412480" cy="640080"/>
          </a:xfrm>
        </p:spPr>
        <p:txBody>
          <a:bodyPr/>
          <a:lstStyle/>
          <a:p>
            <a:r>
              <a:rPr lang="en-US" altLang="en-US">
                <a:latin typeface="+mj-lt"/>
                <a:ea typeface="ＭＳ Ｐゴシック" charset="-128"/>
                <a:cs typeface="MS PGothic" charset="-128"/>
              </a:rPr>
              <a:t>Rep. Greg Pence (R-IN-6)</a:t>
            </a:r>
            <a:endParaRPr lang="en-US" dirty="0">
              <a:latin typeface="+mj-lt"/>
            </a:endParaRPr>
          </a:p>
        </p:txBody>
      </p:sp>
      <p:sp>
        <p:nvSpPr>
          <p:cNvPr id="122" name="Text Placeholder 18" title="SlideDate"/>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a:latin typeface="Georgia"/>
                <a:cs typeface="Georgia"/>
              </a:rPr>
              <a:t>Slide updated: January 04, 2019</a:t>
            </a:r>
            <a:endParaRPr lang="en-US" sz="700" dirty="0">
              <a:latin typeface="Georgia"/>
              <a:cs typeface="Georgia"/>
            </a:endParaRPr>
          </a:p>
        </p:txBody>
      </p:sp>
      <p:graphicFrame>
        <p:nvGraphicFramePr>
          <p:cNvPr id="7" name="Table 6" descr="BackgroundText" title="BackgroundText"/>
          <p:cNvGraphicFramePr>
            <a:graphicFrameLocks noGrp="1"/>
          </p:cNvGraphicFramePr>
          <p:nvPr>
            <p:extLst/>
          </p:nvPr>
        </p:nvGraphicFramePr>
        <p:xfrm>
          <a:off x="1656272" y="1047297"/>
          <a:ext cx="7182928" cy="2254114"/>
        </p:xfrm>
        <a:graphic>
          <a:graphicData uri="http://schemas.openxmlformats.org/drawingml/2006/table">
            <a:tbl>
              <a:tblPr/>
              <a:tblGrid>
                <a:gridCol w="7182928">
                  <a:extLst>
                    <a:ext uri="{9D8B030D-6E8A-4147-A177-3AD203B41FA5}">
                      <a16:colId xmlns:a16="http://schemas.microsoft.com/office/drawing/2014/main" val="20000"/>
                    </a:ext>
                  </a:extLst>
                </a:gridCol>
              </a:tblGrid>
              <a:tr h="16902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Background</a:t>
                      </a:r>
                      <a:endParaRPr kumimoji="0" lang="en-US" altLang="en-US" sz="1200" b="0" i="0" u="none" strike="noStrike" cap="none" normalizeH="0" baseline="0" dirty="0">
                        <a:ln>
                          <a:noFill/>
                        </a:ln>
                        <a:solidFill>
                          <a:schemeClr val="bg1"/>
                        </a:solidFill>
                        <a:effectLst/>
                        <a:latin typeface="+mj-lt"/>
                        <a:ea typeface="MS PGothic" panose="020B0600070205080204" pitchFamily="34" charset="-128"/>
                      </a:endParaRPr>
                    </a:p>
                  </a:txBody>
                  <a:tcPr marL="91430" marR="91430" marT="45760" marB="45760" anchor="ctr" horzOverflow="overflow">
                    <a:lnL>
                      <a:noFill/>
                    </a:lnL>
                    <a:lnR>
                      <a:noFill/>
                    </a:lnR>
                    <a:lnT>
                      <a:noFill/>
                    </a:lnT>
                    <a:lnB>
                      <a:noFill/>
                    </a:lnB>
                    <a:lnTlToBr>
                      <a:noFill/>
                    </a:lnTlToBr>
                    <a:lnBlToTr>
                      <a:noFill/>
                    </a:lnBlToTr>
                    <a:solidFill>
                      <a:srgbClr val="A02C1C"/>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a:ln>
                            <a:noFill/>
                          </a:ln>
                          <a:solidFill>
                            <a:schemeClr val="tx1"/>
                          </a:solidFill>
                          <a:effectLst/>
                          <a:latin typeface="+mj-lt"/>
                          <a:ea typeface="MS PGothic" pitchFamily="34" charset="-128"/>
                          <a:cs typeface="MS PGothic" pitchFamily="34" charset="-128"/>
                        </a:rPr>
                        <a:t>Greg Pence entered politics when Rep. Luke Messer gave up his seat to run for the Senate. Pence beat four other Republican candidates in a crowded Republican primary, winning almost 64 percent of the vote. Pence ran his campaign on a pro-Trump platform. Pence’s younger brother is Vice President Mike Pence, who previously represented the 6th District for 12 years. Before entering politics, Pence served in the Marine Corps and worked in business. He owns and operates several antique malls in southern Indiana. Pence worked as Rep. Luke Messer’s finance chairman during Messer’s bid for the Senate.</a:t>
                      </a:r>
                      <a:endParaRPr kumimoji="0" lang="en-US" sz="1000" b="0" i="0" u="none" strike="noStrike" kern="1200" cap="none" normalizeH="0" baseline="0" dirty="0">
                        <a:ln>
                          <a:noFill/>
                        </a:ln>
                        <a:solidFill>
                          <a:schemeClr val="tx1"/>
                        </a:solidFill>
                        <a:effectLst/>
                        <a:latin typeface="+mj-lt"/>
                        <a:ea typeface="MS PGothic" pitchFamily="34" charset="-128"/>
                        <a:cs typeface="MS PGothic" pitchFamily="34" charset="-128"/>
                      </a:endParaRP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nvPr>
        </p:nvGraphicFramePr>
        <p:xfrm>
          <a:off x="3303312" y="3264377"/>
          <a:ext cx="2816381" cy="1919736"/>
        </p:xfrm>
        <a:graphic>
          <a:graphicData uri="http://schemas.openxmlformats.org/drawingml/2006/table">
            <a:tbl>
              <a:tblPr/>
              <a:tblGrid>
                <a:gridCol w="2816381">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First Elected: 11/6/2018</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Party: Republican</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Birth date: 11/13/1956</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Education: Bachelor's, Theology and Philosophy, Loyola University of Chicago; Master's, Business Administration, Loyola University of Chicago</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chemeClr val="tx1"/>
                          </a:solidFill>
                          <a:effectLst/>
                          <a:latin typeface="+mj-lt"/>
                          <a:ea typeface="MS PGothic" panose="020B0600070205080204" pitchFamily="34" charset="-128"/>
                          <a:cs typeface="+mn-cs"/>
                        </a:rPr>
                        <a:t>Family: Spouse: Denise; 4 Children</a:t>
                      </a:r>
                      <a:endParaRPr kumimoji="0" lang="en-US" altLang="en-US" sz="1000" b="0" i="0" u="none" strike="noStrike" kern="1200" cap="none" normalizeH="0" baseline="0" dirty="0">
                        <a:ln>
                          <a:noFill/>
                        </a:ln>
                        <a:solidFill>
                          <a:schemeClr val="tx1"/>
                        </a:solidFill>
                        <a:effectLst/>
                        <a:latin typeface="+mj-lt"/>
                        <a:ea typeface="MS PGothic" panose="020B0600070205080204" pitchFamily="34" charset="-128"/>
                        <a:cs typeface="+mn-cs"/>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nvPr>
        </p:nvGraphicFramePr>
        <p:xfrm>
          <a:off x="6227210" y="3264378"/>
          <a:ext cx="2611990" cy="1219334"/>
        </p:xfrm>
        <a:graphic>
          <a:graphicData uri="http://schemas.openxmlformats.org/drawingml/2006/table">
            <a:tbl>
              <a:tblPr/>
              <a:tblGrid>
                <a:gridCol w="2132154">
                  <a:extLst>
                    <a:ext uri="{9D8B030D-6E8A-4147-A177-3AD203B41FA5}">
                      <a16:colId xmlns:a16="http://schemas.microsoft.com/office/drawing/2014/main" val="20000"/>
                    </a:ext>
                  </a:extLst>
                </a:gridCol>
                <a:gridCol w="479836">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A02C1C"/>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2018 General</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Greg Pence (R)</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64%</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Jeannine Lake (D)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33%</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0" name="Table 13" title="District Profile"/>
          <p:cNvGraphicFramePr>
            <a:graphicFrameLocks noGrp="1"/>
          </p:cNvGraphicFramePr>
          <p:nvPr>
            <p:extLst/>
          </p:nvPr>
        </p:nvGraphicFramePr>
        <p:xfrm>
          <a:off x="427497" y="3264377"/>
          <a:ext cx="2743200" cy="1218780"/>
        </p:xfrm>
        <a:graphic>
          <a:graphicData uri="http://schemas.openxmlformats.org/drawingml/2006/table">
            <a:tbl>
              <a:tblPr/>
              <a:tblGrid>
                <a:gridCol w="274320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mj-lt"/>
                          <a:ea typeface="MS PGothic" panose="020B0600070205080204" pitchFamily="34" charset="-128"/>
                        </a:rPr>
                        <a:t>District Profile</a:t>
                      </a:r>
                      <a:endParaRPr kumimoji="0" lang="en-US" altLang="en-US" sz="1000" b="0" i="0" u="none" strike="noStrike" cap="none" normalizeH="0" baseline="0" dirty="0">
                        <a:ln>
                          <a:noFill/>
                        </a:ln>
                        <a:solidFill>
                          <a:schemeClr val="bg1"/>
                        </a:solidFill>
                        <a:effectLst/>
                        <a:latin typeface="+mj-lt"/>
                        <a:ea typeface="MS PGothic" panose="020B0600070205080204" pitchFamily="34" charset="-128"/>
                      </a:endParaRP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State: Indiana</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District: 6th</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Southeast, Muncie</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Cook PVI: R+18</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0957354"/>
                  </a:ext>
                </a:extLst>
              </a:tr>
            </a:tbl>
          </a:graphicData>
        </a:graphic>
      </p:graphicFrame>
      <p:graphicFrame>
        <p:nvGraphicFramePr>
          <p:cNvPr id="11" name="Table 10" title="Contact"/>
          <p:cNvGraphicFramePr>
            <a:graphicFrameLocks noGrp="1"/>
          </p:cNvGraphicFramePr>
          <p:nvPr>
            <p:extLst/>
          </p:nvPr>
        </p:nvGraphicFramePr>
        <p:xfrm>
          <a:off x="427498" y="4624423"/>
          <a:ext cx="2743200" cy="1707286"/>
        </p:xfrm>
        <a:graphic>
          <a:graphicData uri="http://schemas.openxmlformats.org/drawingml/2006/table">
            <a:tbl>
              <a:tblPr/>
              <a:tblGrid>
                <a:gridCol w="2743200">
                  <a:extLst>
                    <a:ext uri="{9D8B030D-6E8A-4147-A177-3AD203B41FA5}">
                      <a16:colId xmlns:a16="http://schemas.microsoft.com/office/drawing/2014/main" val="20002"/>
                    </a:ext>
                  </a:extLst>
                </a:gridCol>
              </a:tblGrid>
              <a:tr h="0">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Official Contact Info</a:t>
                      </a:r>
                    </a:p>
                  </a:txBody>
                  <a:tcPr marL="91432" marR="91432" marT="45749" marB="45749"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Capitol Hill Office Building: Cannon</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Room Number: 222</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3240426283"/>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Phone Number: (202) 225-3021</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860728395"/>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Facebook: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009905484"/>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Instagram: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Twitter: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3" name="Table 13" title="Committees"/>
          <p:cNvGraphicFramePr>
            <a:graphicFrameLocks noGrp="1"/>
          </p:cNvGraphicFramePr>
          <p:nvPr>
            <p:extLst/>
          </p:nvPr>
        </p:nvGraphicFramePr>
        <p:xfrm>
          <a:off x="6252310" y="4624423"/>
          <a:ext cx="2586890" cy="487512"/>
        </p:xfrm>
        <a:graphic>
          <a:graphicData uri="http://schemas.openxmlformats.org/drawingml/2006/table">
            <a:tbl>
              <a:tblPr/>
              <a:tblGrid>
                <a:gridCol w="258689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Committees</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TBD</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68" y="1051560"/>
            <a:ext cx="1169755" cy="1435608"/>
          </a:xfrm>
          <a:prstGeom prst="rect">
            <a:avLst/>
          </a:prstGeom>
        </p:spPr>
      </p:pic>
    </p:spTree>
    <p:extLst>
      <p:ext uri="{BB962C8B-B14F-4D97-AF65-F5344CB8AC3E}">
        <p14:creationId xmlns:p14="http://schemas.microsoft.com/office/powerpoint/2010/main" val="16869541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SlideTitle"/>
          <p:cNvSpPr>
            <a:spLocks noGrp="1"/>
          </p:cNvSpPr>
          <p:nvPr>
            <p:ph type="title"/>
          </p:nvPr>
        </p:nvSpPr>
        <p:spPr>
          <a:xfrm>
            <a:off x="401620" y="637194"/>
            <a:ext cx="8412480" cy="640080"/>
          </a:xfrm>
        </p:spPr>
        <p:txBody>
          <a:bodyPr/>
          <a:lstStyle/>
          <a:p>
            <a:r>
              <a:rPr lang="en-US" altLang="en-US">
                <a:latin typeface="+mj-lt"/>
                <a:ea typeface="ＭＳ Ｐゴシック" charset="-128"/>
                <a:cs typeface="MS PGothic" charset="-128"/>
              </a:rPr>
              <a:t>Rep. Abby Finkenauer (D-IA-1)</a:t>
            </a:r>
            <a:endParaRPr lang="en-US" dirty="0">
              <a:latin typeface="+mj-lt"/>
            </a:endParaRPr>
          </a:p>
        </p:txBody>
      </p:sp>
      <p:sp>
        <p:nvSpPr>
          <p:cNvPr id="122" name="Text Placeholder 18" title="SlideDate"/>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a:latin typeface="Georgia"/>
                <a:cs typeface="Georgia"/>
              </a:rPr>
              <a:t>Slide updated: January 04, 2019</a:t>
            </a:r>
            <a:endParaRPr lang="en-US" sz="700" dirty="0">
              <a:latin typeface="Georgia"/>
              <a:cs typeface="Georgia"/>
            </a:endParaRPr>
          </a:p>
        </p:txBody>
      </p:sp>
      <p:graphicFrame>
        <p:nvGraphicFramePr>
          <p:cNvPr id="7" name="Table 6" descr="BackgroundText" title="BackgroundText"/>
          <p:cNvGraphicFramePr>
            <a:graphicFrameLocks noGrp="1"/>
          </p:cNvGraphicFramePr>
          <p:nvPr>
            <p:extLst/>
          </p:nvPr>
        </p:nvGraphicFramePr>
        <p:xfrm>
          <a:off x="1656272" y="1047297"/>
          <a:ext cx="7182928" cy="2254114"/>
        </p:xfrm>
        <a:graphic>
          <a:graphicData uri="http://schemas.openxmlformats.org/drawingml/2006/table">
            <a:tbl>
              <a:tblPr/>
              <a:tblGrid>
                <a:gridCol w="7182928">
                  <a:extLst>
                    <a:ext uri="{9D8B030D-6E8A-4147-A177-3AD203B41FA5}">
                      <a16:colId xmlns:a16="http://schemas.microsoft.com/office/drawing/2014/main" val="20000"/>
                    </a:ext>
                  </a:extLst>
                </a:gridCol>
              </a:tblGrid>
              <a:tr h="16902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Background</a:t>
                      </a:r>
                      <a:endParaRPr kumimoji="0" lang="en-US" altLang="en-US" sz="1200" b="0" i="0" u="none" strike="noStrike" cap="none" normalizeH="0" baseline="0" dirty="0">
                        <a:ln>
                          <a:noFill/>
                        </a:ln>
                        <a:solidFill>
                          <a:schemeClr val="bg1"/>
                        </a:solidFill>
                        <a:effectLst/>
                        <a:latin typeface="+mj-lt"/>
                        <a:ea typeface="MS PGothic" panose="020B0600070205080204" pitchFamily="34" charset="-128"/>
                      </a:endParaRPr>
                    </a:p>
                  </a:txBody>
                  <a:tcPr marL="91430" marR="91430" marT="45760" marB="45760" anchor="ctr" horzOverflow="overflow">
                    <a:lnL>
                      <a:noFill/>
                    </a:lnL>
                    <a:lnR>
                      <a:noFill/>
                    </a:lnR>
                    <a:lnT>
                      <a:noFill/>
                    </a:lnT>
                    <a:lnB>
                      <a:noFill/>
                    </a:lnB>
                    <a:lnTlToBr>
                      <a:noFill/>
                    </a:lnTlToBr>
                    <a:lnBlToTr>
                      <a:noFill/>
                    </a:lnBlToTr>
                    <a:solidFill>
                      <a:srgbClr val="284D81"/>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a:ln>
                            <a:noFill/>
                          </a:ln>
                          <a:solidFill>
                            <a:schemeClr val="tx1"/>
                          </a:solidFill>
                          <a:effectLst/>
                          <a:latin typeface="+mj-lt"/>
                          <a:ea typeface="MS PGothic" pitchFamily="34" charset="-128"/>
                          <a:cs typeface="MS PGothic" pitchFamily="34" charset="-128"/>
                        </a:rPr>
                        <a:t>Finkenauer grew up in Sherrill. After college, she worked at the Community Foundation of Greater Dubuque and served on the board of Greater Dubuque Development. In 2012, Finkenauer began working as a legislative assistant in the Iowa House of Representatives and was elected to the chamber in 2014. In the state House, Finkenauer fought to make high-quality health care available to all Iowans and supported affordable education for all students. At 29, she is the youngest woman to be elected to the House of Representatives and the first woman to represent Iowa in the House.</a:t>
                      </a:r>
                      <a:endParaRPr kumimoji="0" lang="en-US" sz="1000" b="0" i="0" u="none" strike="noStrike" kern="1200" cap="none" normalizeH="0" baseline="0" dirty="0">
                        <a:ln>
                          <a:noFill/>
                        </a:ln>
                        <a:solidFill>
                          <a:schemeClr val="tx1"/>
                        </a:solidFill>
                        <a:effectLst/>
                        <a:latin typeface="+mj-lt"/>
                        <a:ea typeface="MS PGothic" pitchFamily="34" charset="-128"/>
                        <a:cs typeface="MS PGothic" pitchFamily="34" charset="-128"/>
                      </a:endParaRP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nvPr>
        </p:nvGraphicFramePr>
        <p:xfrm>
          <a:off x="3303312" y="3264377"/>
          <a:ext cx="2816381" cy="1767336"/>
        </p:xfrm>
        <a:graphic>
          <a:graphicData uri="http://schemas.openxmlformats.org/drawingml/2006/table">
            <a:tbl>
              <a:tblPr/>
              <a:tblGrid>
                <a:gridCol w="2816381">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First Elected: 11/6/2018</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Party: Democrat</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Birth date: 12/27/1988</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Education: Bachelor's, Public Relations/Business, Drake University, 2007-2011</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chemeClr val="tx1"/>
                          </a:solidFill>
                          <a:effectLst/>
                          <a:latin typeface="+mj-lt"/>
                          <a:ea typeface="MS PGothic" panose="020B0600070205080204" pitchFamily="34" charset="-128"/>
                          <a:cs typeface="+mn-cs"/>
                        </a:rPr>
                        <a:t>Family: Single</a:t>
                      </a:r>
                      <a:endParaRPr kumimoji="0" lang="en-US" altLang="en-US" sz="1000" b="0" i="0" u="none" strike="noStrike" kern="1200" cap="none" normalizeH="0" baseline="0" dirty="0">
                        <a:ln>
                          <a:noFill/>
                        </a:ln>
                        <a:solidFill>
                          <a:schemeClr val="tx1"/>
                        </a:solidFill>
                        <a:effectLst/>
                        <a:latin typeface="+mj-lt"/>
                        <a:ea typeface="MS PGothic" panose="020B0600070205080204" pitchFamily="34" charset="-128"/>
                        <a:cs typeface="+mn-cs"/>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nvPr>
        </p:nvGraphicFramePr>
        <p:xfrm>
          <a:off x="6227210" y="3264378"/>
          <a:ext cx="2611990" cy="1219334"/>
        </p:xfrm>
        <a:graphic>
          <a:graphicData uri="http://schemas.openxmlformats.org/drawingml/2006/table">
            <a:tbl>
              <a:tblPr/>
              <a:tblGrid>
                <a:gridCol w="2132154">
                  <a:extLst>
                    <a:ext uri="{9D8B030D-6E8A-4147-A177-3AD203B41FA5}">
                      <a16:colId xmlns:a16="http://schemas.microsoft.com/office/drawing/2014/main" val="20000"/>
                    </a:ext>
                  </a:extLst>
                </a:gridCol>
                <a:gridCol w="479836">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284D81"/>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2018 General</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Abby Finkenauer (D)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51%</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Rod Blum (R)</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46%</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0" name="Table 13" title="District Profile"/>
          <p:cNvGraphicFramePr>
            <a:graphicFrameLocks noGrp="1"/>
          </p:cNvGraphicFramePr>
          <p:nvPr>
            <p:extLst/>
          </p:nvPr>
        </p:nvGraphicFramePr>
        <p:xfrm>
          <a:off x="427497" y="3264377"/>
          <a:ext cx="2743200" cy="1218780"/>
        </p:xfrm>
        <a:graphic>
          <a:graphicData uri="http://schemas.openxmlformats.org/drawingml/2006/table">
            <a:tbl>
              <a:tblPr/>
              <a:tblGrid>
                <a:gridCol w="274320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mj-lt"/>
                          <a:ea typeface="MS PGothic" panose="020B0600070205080204" pitchFamily="34" charset="-128"/>
                        </a:rPr>
                        <a:t>District Profile</a:t>
                      </a:r>
                      <a:endParaRPr kumimoji="0" lang="en-US" altLang="en-US" sz="1000" b="0" i="0" u="none" strike="noStrike" cap="none" normalizeH="0" baseline="0" dirty="0">
                        <a:ln>
                          <a:noFill/>
                        </a:ln>
                        <a:solidFill>
                          <a:schemeClr val="bg1"/>
                        </a:solidFill>
                        <a:effectLst/>
                        <a:latin typeface="+mj-lt"/>
                        <a:ea typeface="MS PGothic" panose="020B0600070205080204" pitchFamily="34" charset="-128"/>
                      </a:endParaRP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State: Iowa</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District: 1st</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Northeast: Cedar Rapids, Dubuque</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Cook PVI: D+1</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0957354"/>
                  </a:ext>
                </a:extLst>
              </a:tr>
            </a:tbl>
          </a:graphicData>
        </a:graphic>
      </p:graphicFrame>
      <p:graphicFrame>
        <p:nvGraphicFramePr>
          <p:cNvPr id="11" name="Table 10" title="Contact"/>
          <p:cNvGraphicFramePr>
            <a:graphicFrameLocks noGrp="1"/>
          </p:cNvGraphicFramePr>
          <p:nvPr>
            <p:extLst/>
          </p:nvPr>
        </p:nvGraphicFramePr>
        <p:xfrm>
          <a:off x="427498" y="4624423"/>
          <a:ext cx="2743200" cy="1707286"/>
        </p:xfrm>
        <a:graphic>
          <a:graphicData uri="http://schemas.openxmlformats.org/drawingml/2006/table">
            <a:tbl>
              <a:tblPr/>
              <a:tblGrid>
                <a:gridCol w="2743200">
                  <a:extLst>
                    <a:ext uri="{9D8B030D-6E8A-4147-A177-3AD203B41FA5}">
                      <a16:colId xmlns:a16="http://schemas.microsoft.com/office/drawing/2014/main" val="20002"/>
                    </a:ext>
                  </a:extLst>
                </a:gridCol>
              </a:tblGrid>
              <a:tr h="0">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Official Contact Info</a:t>
                      </a:r>
                    </a:p>
                  </a:txBody>
                  <a:tcPr marL="91432" marR="91432" marT="45749" marB="45749"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Capitol Hill Office Building: Cannon</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Room Number: 124</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3240426283"/>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Phone Number: (202) 225-2911</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860728395"/>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Facebook: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009905484"/>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Instagram: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Twitter: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3" name="Table 13" title="Committees"/>
          <p:cNvGraphicFramePr>
            <a:graphicFrameLocks noGrp="1"/>
          </p:cNvGraphicFramePr>
          <p:nvPr>
            <p:extLst/>
          </p:nvPr>
        </p:nvGraphicFramePr>
        <p:xfrm>
          <a:off x="6252310" y="4624423"/>
          <a:ext cx="2586890" cy="487512"/>
        </p:xfrm>
        <a:graphic>
          <a:graphicData uri="http://schemas.openxmlformats.org/drawingml/2006/table">
            <a:tbl>
              <a:tblPr/>
              <a:tblGrid>
                <a:gridCol w="258689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Committees</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TBD</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68" y="1051560"/>
            <a:ext cx="1169755" cy="1435608"/>
          </a:xfrm>
          <a:prstGeom prst="rect">
            <a:avLst/>
          </a:prstGeom>
        </p:spPr>
      </p:pic>
    </p:spTree>
    <p:extLst>
      <p:ext uri="{BB962C8B-B14F-4D97-AF65-F5344CB8AC3E}">
        <p14:creationId xmlns:p14="http://schemas.microsoft.com/office/powerpoint/2010/main" val="41967399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SlideTitle"/>
          <p:cNvSpPr>
            <a:spLocks noGrp="1"/>
          </p:cNvSpPr>
          <p:nvPr>
            <p:ph type="title"/>
          </p:nvPr>
        </p:nvSpPr>
        <p:spPr>
          <a:xfrm>
            <a:off x="401620" y="637194"/>
            <a:ext cx="8412480" cy="640080"/>
          </a:xfrm>
        </p:spPr>
        <p:txBody>
          <a:bodyPr/>
          <a:lstStyle/>
          <a:p>
            <a:r>
              <a:rPr lang="en-US" altLang="en-US">
                <a:latin typeface="+mj-lt"/>
                <a:ea typeface="ＭＳ Ｐゴシック" charset="-128"/>
                <a:cs typeface="MS PGothic" charset="-128"/>
              </a:rPr>
              <a:t>Rep. Cindy Axne (D-IA-3)</a:t>
            </a:r>
            <a:endParaRPr lang="en-US" dirty="0">
              <a:latin typeface="+mj-lt"/>
            </a:endParaRPr>
          </a:p>
        </p:txBody>
      </p:sp>
      <p:sp>
        <p:nvSpPr>
          <p:cNvPr id="122" name="Text Placeholder 18" title="SlideDate"/>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a:latin typeface="Georgia"/>
                <a:cs typeface="Georgia"/>
              </a:rPr>
              <a:t>Slide updated: January 04, 2019</a:t>
            </a:r>
            <a:endParaRPr lang="en-US" sz="700" dirty="0">
              <a:latin typeface="Georgia"/>
              <a:cs typeface="Georgia"/>
            </a:endParaRPr>
          </a:p>
        </p:txBody>
      </p:sp>
      <p:graphicFrame>
        <p:nvGraphicFramePr>
          <p:cNvPr id="7" name="Table 6" descr="BackgroundText" title="BackgroundText"/>
          <p:cNvGraphicFramePr>
            <a:graphicFrameLocks noGrp="1"/>
          </p:cNvGraphicFramePr>
          <p:nvPr>
            <p:extLst/>
          </p:nvPr>
        </p:nvGraphicFramePr>
        <p:xfrm>
          <a:off x="1656272" y="1047297"/>
          <a:ext cx="7182928" cy="2254114"/>
        </p:xfrm>
        <a:graphic>
          <a:graphicData uri="http://schemas.openxmlformats.org/drawingml/2006/table">
            <a:tbl>
              <a:tblPr/>
              <a:tblGrid>
                <a:gridCol w="7182928">
                  <a:extLst>
                    <a:ext uri="{9D8B030D-6E8A-4147-A177-3AD203B41FA5}">
                      <a16:colId xmlns:a16="http://schemas.microsoft.com/office/drawing/2014/main" val="20000"/>
                    </a:ext>
                  </a:extLst>
                </a:gridCol>
              </a:tblGrid>
              <a:tr h="16902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Background</a:t>
                      </a:r>
                      <a:endParaRPr kumimoji="0" lang="en-US" altLang="en-US" sz="1200" b="0" i="0" u="none" strike="noStrike" cap="none" normalizeH="0" baseline="0" dirty="0">
                        <a:ln>
                          <a:noFill/>
                        </a:ln>
                        <a:solidFill>
                          <a:schemeClr val="bg1"/>
                        </a:solidFill>
                        <a:effectLst/>
                        <a:latin typeface="+mj-lt"/>
                        <a:ea typeface="MS PGothic" panose="020B0600070205080204" pitchFamily="34" charset="-128"/>
                      </a:endParaRPr>
                    </a:p>
                  </a:txBody>
                  <a:tcPr marL="91430" marR="91430" marT="45760" marB="45760" anchor="ctr" horzOverflow="overflow">
                    <a:lnL>
                      <a:noFill/>
                    </a:lnL>
                    <a:lnR>
                      <a:noFill/>
                    </a:lnR>
                    <a:lnT>
                      <a:noFill/>
                    </a:lnT>
                    <a:lnB>
                      <a:noFill/>
                    </a:lnB>
                    <a:lnTlToBr>
                      <a:noFill/>
                    </a:lnTlToBr>
                    <a:lnBlToTr>
                      <a:noFill/>
                    </a:lnBlToTr>
                    <a:solidFill>
                      <a:srgbClr val="284D81"/>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a:ln>
                            <a:noFill/>
                          </a:ln>
                          <a:solidFill>
                            <a:schemeClr val="tx1"/>
                          </a:solidFill>
                          <a:effectLst/>
                          <a:latin typeface="+mj-lt"/>
                          <a:ea typeface="MS PGothic" pitchFamily="34" charset="-128"/>
                          <a:cs typeface="MS PGothic" pitchFamily="34" charset="-128"/>
                        </a:rPr>
                        <a:t>A fifth-generation Iowan, Axne grew up on the south side of Des Moines. She attended the University of Iowa and earned an MBA from Northwestern University in 2002. From 2005 to 2014, Axne worked for the State of Iowa, holding a variety of roles. Before running for office, she was a small business owner, running a digital design firm. During her 2018 campaign Axne promised to raise wages, address unfair trade deals and protect the state’s unions. She also listed protecting public schools and passing a bipartisan immigration bill as campaign priorities. Axne is committed to maintain and improve the Affordable Care Act to lower prescription drug costs and ensure that individuals with pre-existing conditions do not face discrimination.</a:t>
                      </a:r>
                      <a:endParaRPr kumimoji="0" lang="en-US" sz="1000" b="0" i="0" u="none" strike="noStrike" kern="1200" cap="none" normalizeH="0" baseline="0" dirty="0">
                        <a:ln>
                          <a:noFill/>
                        </a:ln>
                        <a:solidFill>
                          <a:schemeClr val="tx1"/>
                        </a:solidFill>
                        <a:effectLst/>
                        <a:latin typeface="+mj-lt"/>
                        <a:ea typeface="MS PGothic" pitchFamily="34" charset="-128"/>
                        <a:cs typeface="MS PGothic" pitchFamily="34" charset="-128"/>
                      </a:endParaRP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nvPr>
        </p:nvGraphicFramePr>
        <p:xfrm>
          <a:off x="3303312" y="3264377"/>
          <a:ext cx="2816381" cy="2224536"/>
        </p:xfrm>
        <a:graphic>
          <a:graphicData uri="http://schemas.openxmlformats.org/drawingml/2006/table">
            <a:tbl>
              <a:tblPr/>
              <a:tblGrid>
                <a:gridCol w="2816381">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First Elected: 11/6/2018</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Party: Democrat</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Birth date: 4/20/1965</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Education: MBA, Business Administration, Management and Marketing, Northwestern University, 2000-2002; BA, Journalism, University of Iowa; Certified, Public Manager, Political Science and Government, Drake University</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chemeClr val="tx1"/>
                          </a:solidFill>
                          <a:effectLst/>
                          <a:latin typeface="+mj-lt"/>
                          <a:ea typeface="MS PGothic" panose="020B0600070205080204" pitchFamily="34" charset="-128"/>
                          <a:cs typeface="+mn-cs"/>
                        </a:rPr>
                        <a:t>Family: Spouse: John; 2 Children</a:t>
                      </a:r>
                      <a:endParaRPr kumimoji="0" lang="en-US" altLang="en-US" sz="1000" b="0" i="0" u="none" strike="noStrike" kern="1200" cap="none" normalizeH="0" baseline="0" dirty="0">
                        <a:ln>
                          <a:noFill/>
                        </a:ln>
                        <a:solidFill>
                          <a:schemeClr val="tx1"/>
                        </a:solidFill>
                        <a:effectLst/>
                        <a:latin typeface="+mj-lt"/>
                        <a:ea typeface="MS PGothic" panose="020B0600070205080204" pitchFamily="34" charset="-128"/>
                        <a:cs typeface="+mn-cs"/>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nvPr>
        </p:nvGraphicFramePr>
        <p:xfrm>
          <a:off x="6227210" y="3264378"/>
          <a:ext cx="2611990" cy="1219334"/>
        </p:xfrm>
        <a:graphic>
          <a:graphicData uri="http://schemas.openxmlformats.org/drawingml/2006/table">
            <a:tbl>
              <a:tblPr/>
              <a:tblGrid>
                <a:gridCol w="2132154">
                  <a:extLst>
                    <a:ext uri="{9D8B030D-6E8A-4147-A177-3AD203B41FA5}">
                      <a16:colId xmlns:a16="http://schemas.microsoft.com/office/drawing/2014/main" val="20000"/>
                    </a:ext>
                  </a:extLst>
                </a:gridCol>
                <a:gridCol w="479836">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284D81"/>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2018 General</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Cindy Axne (D)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49%</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David Young (R)</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48%</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0" name="Table 13" title="District Profile"/>
          <p:cNvGraphicFramePr>
            <a:graphicFrameLocks noGrp="1"/>
          </p:cNvGraphicFramePr>
          <p:nvPr>
            <p:extLst/>
          </p:nvPr>
        </p:nvGraphicFramePr>
        <p:xfrm>
          <a:off x="427497" y="3264377"/>
          <a:ext cx="2743200" cy="1218780"/>
        </p:xfrm>
        <a:graphic>
          <a:graphicData uri="http://schemas.openxmlformats.org/drawingml/2006/table">
            <a:tbl>
              <a:tblPr/>
              <a:tblGrid>
                <a:gridCol w="274320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mj-lt"/>
                          <a:ea typeface="MS PGothic" panose="020B0600070205080204" pitchFamily="34" charset="-128"/>
                        </a:rPr>
                        <a:t>District Profile</a:t>
                      </a:r>
                      <a:endParaRPr kumimoji="0" lang="en-US" altLang="en-US" sz="1000" b="0" i="0" u="none" strike="noStrike" cap="none" normalizeH="0" baseline="0" dirty="0">
                        <a:ln>
                          <a:noFill/>
                        </a:ln>
                        <a:solidFill>
                          <a:schemeClr val="bg1"/>
                        </a:solidFill>
                        <a:effectLst/>
                        <a:latin typeface="+mj-lt"/>
                        <a:ea typeface="MS PGothic" panose="020B0600070205080204" pitchFamily="34" charset="-128"/>
                      </a:endParaRP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State: Iowa</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District: 3rd</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Southwest, Des Moines</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Cook PVI: R+1</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0957354"/>
                  </a:ext>
                </a:extLst>
              </a:tr>
            </a:tbl>
          </a:graphicData>
        </a:graphic>
      </p:graphicFrame>
      <p:graphicFrame>
        <p:nvGraphicFramePr>
          <p:cNvPr id="11" name="Table 10" title="Contact"/>
          <p:cNvGraphicFramePr>
            <a:graphicFrameLocks noGrp="1"/>
          </p:cNvGraphicFramePr>
          <p:nvPr>
            <p:extLst/>
          </p:nvPr>
        </p:nvGraphicFramePr>
        <p:xfrm>
          <a:off x="427498" y="4624423"/>
          <a:ext cx="2743200" cy="1707286"/>
        </p:xfrm>
        <a:graphic>
          <a:graphicData uri="http://schemas.openxmlformats.org/drawingml/2006/table">
            <a:tbl>
              <a:tblPr/>
              <a:tblGrid>
                <a:gridCol w="2743200">
                  <a:extLst>
                    <a:ext uri="{9D8B030D-6E8A-4147-A177-3AD203B41FA5}">
                      <a16:colId xmlns:a16="http://schemas.microsoft.com/office/drawing/2014/main" val="20002"/>
                    </a:ext>
                  </a:extLst>
                </a:gridCol>
              </a:tblGrid>
              <a:tr h="0">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Official Contact Info</a:t>
                      </a:r>
                    </a:p>
                  </a:txBody>
                  <a:tcPr marL="91432" marR="91432" marT="45749" marB="45749"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Capitol Hill Office Building: Cannon</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Room Number: 330</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3240426283"/>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Phone Number: (202) 225-5476</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860728395"/>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Facebook: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009905484"/>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Instagram: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Twitter: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3" name="Table 13" title="Committees"/>
          <p:cNvGraphicFramePr>
            <a:graphicFrameLocks noGrp="1"/>
          </p:cNvGraphicFramePr>
          <p:nvPr>
            <p:extLst/>
          </p:nvPr>
        </p:nvGraphicFramePr>
        <p:xfrm>
          <a:off x="6252310" y="4624423"/>
          <a:ext cx="2586890" cy="487512"/>
        </p:xfrm>
        <a:graphic>
          <a:graphicData uri="http://schemas.openxmlformats.org/drawingml/2006/table">
            <a:tbl>
              <a:tblPr/>
              <a:tblGrid>
                <a:gridCol w="258689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Committees</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TBD</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68" y="1051560"/>
            <a:ext cx="1169755" cy="1435608"/>
          </a:xfrm>
          <a:prstGeom prst="rect">
            <a:avLst/>
          </a:prstGeom>
        </p:spPr>
      </p:pic>
    </p:spTree>
    <p:extLst>
      <p:ext uri="{BB962C8B-B14F-4D97-AF65-F5344CB8AC3E}">
        <p14:creationId xmlns:p14="http://schemas.microsoft.com/office/powerpoint/2010/main" val="967876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SlideTitle"/>
          <p:cNvSpPr>
            <a:spLocks noGrp="1"/>
          </p:cNvSpPr>
          <p:nvPr>
            <p:ph type="title"/>
          </p:nvPr>
        </p:nvSpPr>
        <p:spPr>
          <a:xfrm>
            <a:off x="401620" y="637194"/>
            <a:ext cx="8412480" cy="640080"/>
          </a:xfrm>
        </p:spPr>
        <p:txBody>
          <a:bodyPr/>
          <a:lstStyle/>
          <a:p>
            <a:r>
              <a:rPr lang="en-US" altLang="en-US">
                <a:latin typeface="+mj-lt"/>
                <a:ea typeface="ＭＳ Ｐゴシック" charset="-128"/>
                <a:cs typeface="MS PGothic" charset="-128"/>
              </a:rPr>
              <a:t>Sen. Martha McSally (R-AZ)</a:t>
            </a:r>
            <a:endParaRPr lang="en-US" dirty="0">
              <a:latin typeface="+mj-lt"/>
            </a:endParaRPr>
          </a:p>
        </p:txBody>
      </p:sp>
      <p:sp>
        <p:nvSpPr>
          <p:cNvPr id="122" name="Text Placeholder 18" title="SlideDate"/>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a:latin typeface="Georgia"/>
                <a:cs typeface="Georgia"/>
              </a:rPr>
              <a:t>Slide updated: January 15, 2019</a:t>
            </a:r>
            <a:endParaRPr lang="en-US" sz="700" dirty="0">
              <a:latin typeface="Georgia"/>
              <a:cs typeface="Georgia"/>
            </a:endParaRPr>
          </a:p>
        </p:txBody>
      </p:sp>
      <p:graphicFrame>
        <p:nvGraphicFramePr>
          <p:cNvPr id="7" name="Table 6" descr="BackgroundText" title="BackgroundText"/>
          <p:cNvGraphicFramePr>
            <a:graphicFrameLocks noGrp="1"/>
          </p:cNvGraphicFramePr>
          <p:nvPr>
            <p:extLst/>
          </p:nvPr>
        </p:nvGraphicFramePr>
        <p:xfrm>
          <a:off x="1656272" y="1047297"/>
          <a:ext cx="7182928" cy="2254114"/>
        </p:xfrm>
        <a:graphic>
          <a:graphicData uri="http://schemas.openxmlformats.org/drawingml/2006/table">
            <a:tbl>
              <a:tblPr/>
              <a:tblGrid>
                <a:gridCol w="7182928">
                  <a:extLst>
                    <a:ext uri="{9D8B030D-6E8A-4147-A177-3AD203B41FA5}">
                      <a16:colId xmlns:a16="http://schemas.microsoft.com/office/drawing/2014/main" val="20000"/>
                    </a:ext>
                  </a:extLst>
                </a:gridCol>
              </a:tblGrid>
              <a:tr h="16902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Background</a:t>
                      </a:r>
                      <a:endParaRPr kumimoji="0" lang="en-US" altLang="en-US" sz="1200" b="0" i="0" u="none" strike="noStrike" cap="none" normalizeH="0" baseline="0" dirty="0">
                        <a:ln>
                          <a:noFill/>
                        </a:ln>
                        <a:solidFill>
                          <a:schemeClr val="bg1"/>
                        </a:solidFill>
                        <a:effectLst/>
                        <a:latin typeface="+mj-lt"/>
                        <a:ea typeface="MS PGothic" panose="020B0600070205080204" pitchFamily="34" charset="-128"/>
                      </a:endParaRPr>
                    </a:p>
                  </a:txBody>
                  <a:tcPr marL="91430" marR="91430" marT="45760" marB="45760" anchor="ctr" horzOverflow="overflow">
                    <a:lnL>
                      <a:noFill/>
                    </a:lnL>
                    <a:lnR>
                      <a:noFill/>
                    </a:lnR>
                    <a:lnT>
                      <a:noFill/>
                    </a:lnT>
                    <a:lnB>
                      <a:noFill/>
                    </a:lnB>
                    <a:lnTlToBr>
                      <a:noFill/>
                    </a:lnTlToBr>
                    <a:lnBlToTr>
                      <a:noFill/>
                    </a:lnBlToTr>
                    <a:solidFill>
                      <a:srgbClr val="A02C1C"/>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a:ln>
                            <a:noFill/>
                          </a:ln>
                          <a:solidFill>
                            <a:schemeClr val="tx1"/>
                          </a:solidFill>
                          <a:effectLst/>
                          <a:latin typeface="+mj-lt"/>
                          <a:ea typeface="MS PGothic" pitchFamily="34" charset="-128"/>
                          <a:cs typeface="MS PGothic" pitchFamily="34" charset="-128"/>
                        </a:rPr>
                        <a:t>A Rhode Island native, McSally came to Arizona in the early 1990s when she was assigned to Davis-Monthan Air Force Base in Tucson. Two years after graduating from the US Air Force Academy, she received her MPP from Harvard. In 1999, McSally was selected for a Washington, D.C.-based fellowship program, where she served as a national security adviser to then-Sen. Jon Kyl (R-AZ). She served multiple tours in the Middle East and supervised an air campaign in Saudi Arabia for Operation Iraqi Freedom. She drew national attention after she filed—and won—a 2001 lawsuit against the Defense Department to overturn a policy that required US servicewomen based in Saudi Arabia to wear a body-covering Muslim abaya and headscarf. After retiring from the Air Force she ran unsuccessfully in 2012 to replace retiring-Rep. Gabrielle Giffords (D), but won in her second attempt in the 2014 general election by 167 votes. She announced in January 2018 that she would run to replace retiring Sen. Jeff Flake (R) and faced fellow  Rep. Kyrsten Sinema (D-AZ-09) in the general election. She lost the general election, but Gov. Ducey (R-AZ) announced in late December 2018 that she would fill the vacant seat left by Sen. Jon Kyl (R), who had himself been appointed by Gov. Ducey to fill John McCain's vacant seat.</a:t>
                      </a:r>
                      <a:endParaRPr kumimoji="0" lang="en-US" sz="1000" b="0" i="0" u="none" strike="noStrike" kern="1200" cap="none" normalizeH="0" baseline="0" dirty="0">
                        <a:ln>
                          <a:noFill/>
                        </a:ln>
                        <a:solidFill>
                          <a:schemeClr val="tx1"/>
                        </a:solidFill>
                        <a:effectLst/>
                        <a:latin typeface="+mj-lt"/>
                        <a:ea typeface="MS PGothic" pitchFamily="34" charset="-128"/>
                        <a:cs typeface="MS PGothic" pitchFamily="34" charset="-128"/>
                      </a:endParaRP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nvPr>
        </p:nvGraphicFramePr>
        <p:xfrm>
          <a:off x="3303312" y="3264377"/>
          <a:ext cx="2816381" cy="1919736"/>
        </p:xfrm>
        <a:graphic>
          <a:graphicData uri="http://schemas.openxmlformats.org/drawingml/2006/table">
            <a:tbl>
              <a:tblPr/>
              <a:tblGrid>
                <a:gridCol w="2816381">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First Elected: N/A</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Party: Republican</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Birth date: 3/22/1966</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Education: Bachelors, US Air Force Academy; Masters, Strategic Studies, US Air Force Air War College; MPP, Public Policy, JFK School of Government, Harvard</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chemeClr val="tx1"/>
                          </a:solidFill>
                          <a:effectLst/>
                          <a:latin typeface="+mj-lt"/>
                          <a:ea typeface="MS PGothic" panose="020B0600070205080204" pitchFamily="34" charset="-128"/>
                          <a:cs typeface="+mn-cs"/>
                        </a:rPr>
                        <a:t>Family: Divorced</a:t>
                      </a:r>
                      <a:endParaRPr kumimoji="0" lang="en-US" altLang="en-US" sz="1000" b="0" i="0" u="none" strike="noStrike" kern="1200" cap="none" normalizeH="0" baseline="0" dirty="0">
                        <a:ln>
                          <a:noFill/>
                        </a:ln>
                        <a:solidFill>
                          <a:schemeClr val="tx1"/>
                        </a:solidFill>
                        <a:effectLst/>
                        <a:latin typeface="+mj-lt"/>
                        <a:ea typeface="MS PGothic" panose="020B0600070205080204" pitchFamily="34" charset="-128"/>
                        <a:cs typeface="+mn-cs"/>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nvPr>
        </p:nvGraphicFramePr>
        <p:xfrm>
          <a:off x="6227210" y="3264378"/>
          <a:ext cx="2611990" cy="1219334"/>
        </p:xfrm>
        <a:graphic>
          <a:graphicData uri="http://schemas.openxmlformats.org/drawingml/2006/table">
            <a:tbl>
              <a:tblPr/>
              <a:tblGrid>
                <a:gridCol w="2132154">
                  <a:extLst>
                    <a:ext uri="{9D8B030D-6E8A-4147-A177-3AD203B41FA5}">
                      <a16:colId xmlns:a16="http://schemas.microsoft.com/office/drawing/2014/main" val="20000"/>
                    </a:ext>
                  </a:extLst>
                </a:gridCol>
                <a:gridCol w="479836">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A02C1C"/>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2018 General</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Kyrsten Sinema (D)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50%</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Martha McSally (R)</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48%</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0" name="Table 13" title="District Profile"/>
          <p:cNvGraphicFramePr>
            <a:graphicFrameLocks noGrp="1"/>
          </p:cNvGraphicFramePr>
          <p:nvPr>
            <p:extLst/>
          </p:nvPr>
        </p:nvGraphicFramePr>
        <p:xfrm>
          <a:off x="427497" y="3264377"/>
          <a:ext cx="2743200" cy="1218780"/>
        </p:xfrm>
        <a:graphic>
          <a:graphicData uri="http://schemas.openxmlformats.org/drawingml/2006/table">
            <a:tbl>
              <a:tblPr/>
              <a:tblGrid>
                <a:gridCol w="274320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mj-lt"/>
                          <a:ea typeface="MS PGothic" panose="020B0600070205080204" pitchFamily="34" charset="-128"/>
                        </a:rPr>
                        <a:t>State Profile</a:t>
                      </a:r>
                      <a:endParaRPr kumimoji="0" lang="en-US" altLang="en-US" sz="1000" b="0" i="0" u="none" strike="noStrike" cap="none" normalizeH="0" baseline="0" dirty="0">
                        <a:ln>
                          <a:noFill/>
                        </a:ln>
                        <a:solidFill>
                          <a:schemeClr val="bg1"/>
                        </a:solidFill>
                        <a:effectLst/>
                        <a:latin typeface="+mj-lt"/>
                        <a:ea typeface="MS PGothic" panose="020B0600070205080204" pitchFamily="34" charset="-128"/>
                      </a:endParaRP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State: Arizona</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Status: Junior Senator</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Serving with: Kyrsten Sinema (D)</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Cook PVI: R+5</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0957354"/>
                  </a:ext>
                </a:extLst>
              </a:tr>
            </a:tbl>
          </a:graphicData>
        </a:graphic>
      </p:graphicFrame>
      <p:graphicFrame>
        <p:nvGraphicFramePr>
          <p:cNvPr id="11" name="Table 10" title="Contact"/>
          <p:cNvGraphicFramePr>
            <a:graphicFrameLocks noGrp="1"/>
          </p:cNvGraphicFramePr>
          <p:nvPr>
            <p:extLst/>
          </p:nvPr>
        </p:nvGraphicFramePr>
        <p:xfrm>
          <a:off x="427498" y="4624423"/>
          <a:ext cx="2743200" cy="1707286"/>
        </p:xfrm>
        <a:graphic>
          <a:graphicData uri="http://schemas.openxmlformats.org/drawingml/2006/table">
            <a:tbl>
              <a:tblPr/>
              <a:tblGrid>
                <a:gridCol w="2743200">
                  <a:extLst>
                    <a:ext uri="{9D8B030D-6E8A-4147-A177-3AD203B41FA5}">
                      <a16:colId xmlns:a16="http://schemas.microsoft.com/office/drawing/2014/main" val="20002"/>
                    </a:ext>
                  </a:extLst>
                </a:gridCol>
              </a:tblGrid>
              <a:tr h="0">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Official Contact Info</a:t>
                      </a:r>
                    </a:p>
                  </a:txBody>
                  <a:tcPr marL="91432" marR="91432" marT="45749" marB="45749"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Capitol Hill Office Building: Dirksen </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Room Number: B40D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3240426283"/>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Phone Number: 202-224-2235</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860728395"/>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Facebook: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009905484"/>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Instagram: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Twitter: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3" name="Table 13" title="Committees"/>
          <p:cNvGraphicFramePr>
            <a:graphicFrameLocks noGrp="1"/>
          </p:cNvGraphicFramePr>
          <p:nvPr>
            <p:extLst/>
          </p:nvPr>
        </p:nvGraphicFramePr>
        <p:xfrm>
          <a:off x="6252310" y="4624423"/>
          <a:ext cx="2586890" cy="1097112"/>
        </p:xfrm>
        <a:graphic>
          <a:graphicData uri="http://schemas.openxmlformats.org/drawingml/2006/table">
            <a:tbl>
              <a:tblPr/>
              <a:tblGrid>
                <a:gridCol w="258689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Committees</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Armed Services
Banking, Housing &amp; Urban Affairs
Energy and Natural Resources
Indian Affairs
Aging</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68" y="1051560"/>
            <a:ext cx="1169755" cy="1435608"/>
          </a:xfrm>
          <a:prstGeom prst="rect">
            <a:avLst/>
          </a:prstGeom>
        </p:spPr>
      </p:pic>
    </p:spTree>
    <p:extLst>
      <p:ext uri="{BB962C8B-B14F-4D97-AF65-F5344CB8AC3E}">
        <p14:creationId xmlns:p14="http://schemas.microsoft.com/office/powerpoint/2010/main" val="26185550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SlideTitle"/>
          <p:cNvSpPr>
            <a:spLocks noGrp="1"/>
          </p:cNvSpPr>
          <p:nvPr>
            <p:ph type="title"/>
          </p:nvPr>
        </p:nvSpPr>
        <p:spPr>
          <a:xfrm>
            <a:off x="401620" y="637194"/>
            <a:ext cx="8412480" cy="640080"/>
          </a:xfrm>
        </p:spPr>
        <p:txBody>
          <a:bodyPr/>
          <a:lstStyle/>
          <a:p>
            <a:r>
              <a:rPr lang="en-US" altLang="en-US">
                <a:latin typeface="+mj-lt"/>
                <a:ea typeface="ＭＳ Ｐゴシック" charset="-128"/>
                <a:cs typeface="MS PGothic" charset="-128"/>
              </a:rPr>
              <a:t>Rep. Steven Watkins (R-KS-2)</a:t>
            </a:r>
            <a:endParaRPr lang="en-US" dirty="0">
              <a:latin typeface="+mj-lt"/>
            </a:endParaRPr>
          </a:p>
        </p:txBody>
      </p:sp>
      <p:sp>
        <p:nvSpPr>
          <p:cNvPr id="122" name="Text Placeholder 18" title="SlideDate"/>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a:latin typeface="Georgia"/>
                <a:cs typeface="Georgia"/>
              </a:rPr>
              <a:t>Slide updated: January 04, 2019</a:t>
            </a:r>
            <a:endParaRPr lang="en-US" sz="700" dirty="0">
              <a:latin typeface="Georgia"/>
              <a:cs typeface="Georgia"/>
            </a:endParaRPr>
          </a:p>
        </p:txBody>
      </p:sp>
      <p:graphicFrame>
        <p:nvGraphicFramePr>
          <p:cNvPr id="7" name="Table 6" descr="BackgroundText" title="BackgroundText"/>
          <p:cNvGraphicFramePr>
            <a:graphicFrameLocks noGrp="1"/>
          </p:cNvGraphicFramePr>
          <p:nvPr>
            <p:extLst/>
          </p:nvPr>
        </p:nvGraphicFramePr>
        <p:xfrm>
          <a:off x="1656272" y="1047297"/>
          <a:ext cx="7182928" cy="2254114"/>
        </p:xfrm>
        <a:graphic>
          <a:graphicData uri="http://schemas.openxmlformats.org/drawingml/2006/table">
            <a:tbl>
              <a:tblPr/>
              <a:tblGrid>
                <a:gridCol w="7182928">
                  <a:extLst>
                    <a:ext uri="{9D8B030D-6E8A-4147-A177-3AD203B41FA5}">
                      <a16:colId xmlns:a16="http://schemas.microsoft.com/office/drawing/2014/main" val="20000"/>
                    </a:ext>
                  </a:extLst>
                </a:gridCol>
              </a:tblGrid>
              <a:tr h="16902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Background</a:t>
                      </a:r>
                      <a:endParaRPr kumimoji="0" lang="en-US" altLang="en-US" sz="1200" b="0" i="0" u="none" strike="noStrike" cap="none" normalizeH="0" baseline="0" dirty="0">
                        <a:ln>
                          <a:noFill/>
                        </a:ln>
                        <a:solidFill>
                          <a:schemeClr val="bg1"/>
                        </a:solidFill>
                        <a:effectLst/>
                        <a:latin typeface="+mj-lt"/>
                        <a:ea typeface="MS PGothic" panose="020B0600070205080204" pitchFamily="34" charset="-128"/>
                      </a:endParaRPr>
                    </a:p>
                  </a:txBody>
                  <a:tcPr marL="91430" marR="91430" marT="45760" marB="45760" anchor="ctr" horzOverflow="overflow">
                    <a:lnL>
                      <a:noFill/>
                    </a:lnL>
                    <a:lnR>
                      <a:noFill/>
                    </a:lnR>
                    <a:lnT>
                      <a:noFill/>
                    </a:lnT>
                    <a:lnB>
                      <a:noFill/>
                    </a:lnB>
                    <a:lnTlToBr>
                      <a:noFill/>
                    </a:lnTlToBr>
                    <a:lnBlToTr>
                      <a:noFill/>
                    </a:lnBlToTr>
                    <a:solidFill>
                      <a:srgbClr val="A02C1C"/>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a:ln>
                            <a:noFill/>
                          </a:ln>
                          <a:solidFill>
                            <a:schemeClr val="tx1"/>
                          </a:solidFill>
                          <a:effectLst/>
                          <a:latin typeface="+mj-lt"/>
                          <a:ea typeface="MS PGothic" pitchFamily="34" charset="-128"/>
                          <a:cs typeface="MS PGothic" pitchFamily="34" charset="-128"/>
                        </a:rPr>
                        <a:t>A sixth-generation Kansan, Watkins grew up in Topeka. From 1994 to 2004, Watkins served in the Army, earning the rank of captain and serving as a qualified Airborne Ranger. After serving in the Army, he was an engineering and business consultant at Versar Incorporated. Watkins attempted to climb Mount Everest in 2015 when a 7.8 magnitude earthquake struck Nepal, killing over 8,500 people, including six people from his team. During his campaign, he advocated for a strong national defense and emphasized that cybersecurity is a pressing issue. He supports military action in Syria, reducing the national debt, and protecting the Second Amendment.</a:t>
                      </a:r>
                      <a:endParaRPr kumimoji="0" lang="en-US" sz="1000" b="0" i="0" u="none" strike="noStrike" kern="1200" cap="none" normalizeH="0" baseline="0" dirty="0">
                        <a:ln>
                          <a:noFill/>
                        </a:ln>
                        <a:solidFill>
                          <a:schemeClr val="tx1"/>
                        </a:solidFill>
                        <a:effectLst/>
                        <a:latin typeface="+mj-lt"/>
                        <a:ea typeface="MS PGothic" pitchFamily="34" charset="-128"/>
                        <a:cs typeface="MS PGothic" pitchFamily="34" charset="-128"/>
                      </a:endParaRP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nvPr>
        </p:nvGraphicFramePr>
        <p:xfrm>
          <a:off x="3303312" y="3264377"/>
          <a:ext cx="2816381" cy="2376936"/>
        </p:xfrm>
        <a:graphic>
          <a:graphicData uri="http://schemas.openxmlformats.org/drawingml/2006/table">
            <a:tbl>
              <a:tblPr/>
              <a:tblGrid>
                <a:gridCol w="2816381">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First Elected: 11/6/2018</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Party: Republican</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Birth date: 9/18/1976</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Education: MC/MCA, Public Policy Analysis, Harvard University, 2016-2017; Master's, Massachusetts Institute of Technology (MIT), 2009-2010; BS, Engineering, United States Military Academy at West Port, 1995-1999; Certified, Project Management, Project Management Institute</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chemeClr val="tx1"/>
                          </a:solidFill>
                          <a:effectLst/>
                          <a:latin typeface="+mj-lt"/>
                          <a:ea typeface="MS PGothic" panose="020B0600070205080204" pitchFamily="34" charset="-128"/>
                          <a:cs typeface="+mn-cs"/>
                        </a:rPr>
                        <a:t>Family: Spouse: Fong Liu</a:t>
                      </a:r>
                      <a:endParaRPr kumimoji="0" lang="en-US" altLang="en-US" sz="1000" b="0" i="0" u="none" strike="noStrike" kern="1200" cap="none" normalizeH="0" baseline="0" dirty="0">
                        <a:ln>
                          <a:noFill/>
                        </a:ln>
                        <a:solidFill>
                          <a:schemeClr val="tx1"/>
                        </a:solidFill>
                        <a:effectLst/>
                        <a:latin typeface="+mj-lt"/>
                        <a:ea typeface="MS PGothic" panose="020B0600070205080204" pitchFamily="34" charset="-128"/>
                        <a:cs typeface="+mn-cs"/>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nvPr>
        </p:nvGraphicFramePr>
        <p:xfrm>
          <a:off x="6227210" y="3264378"/>
          <a:ext cx="2611990" cy="1219334"/>
        </p:xfrm>
        <a:graphic>
          <a:graphicData uri="http://schemas.openxmlformats.org/drawingml/2006/table">
            <a:tbl>
              <a:tblPr/>
              <a:tblGrid>
                <a:gridCol w="2132154">
                  <a:extLst>
                    <a:ext uri="{9D8B030D-6E8A-4147-A177-3AD203B41FA5}">
                      <a16:colId xmlns:a16="http://schemas.microsoft.com/office/drawing/2014/main" val="20000"/>
                    </a:ext>
                  </a:extLst>
                </a:gridCol>
                <a:gridCol w="479836">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A02C1C"/>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2018 General</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Steven Watkins (R)</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48%</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Paul Davis (D)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46%</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0" name="Table 13" title="District Profile"/>
          <p:cNvGraphicFramePr>
            <a:graphicFrameLocks noGrp="1"/>
          </p:cNvGraphicFramePr>
          <p:nvPr>
            <p:extLst/>
          </p:nvPr>
        </p:nvGraphicFramePr>
        <p:xfrm>
          <a:off x="427497" y="3264377"/>
          <a:ext cx="2743200" cy="1218780"/>
        </p:xfrm>
        <a:graphic>
          <a:graphicData uri="http://schemas.openxmlformats.org/drawingml/2006/table">
            <a:tbl>
              <a:tblPr/>
              <a:tblGrid>
                <a:gridCol w="274320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mj-lt"/>
                          <a:ea typeface="MS PGothic" panose="020B0600070205080204" pitchFamily="34" charset="-128"/>
                        </a:rPr>
                        <a:t>District Profile</a:t>
                      </a:r>
                      <a:endParaRPr kumimoji="0" lang="en-US" altLang="en-US" sz="1000" b="0" i="0" u="none" strike="noStrike" cap="none" normalizeH="0" baseline="0" dirty="0">
                        <a:ln>
                          <a:noFill/>
                        </a:ln>
                        <a:solidFill>
                          <a:schemeClr val="bg1"/>
                        </a:solidFill>
                        <a:effectLst/>
                        <a:latin typeface="+mj-lt"/>
                        <a:ea typeface="MS PGothic" panose="020B0600070205080204" pitchFamily="34" charset="-128"/>
                      </a:endParaRP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State: Kansas</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District: 2nd</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Eastern: Topeka</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Cook PVI: R+10</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0957354"/>
                  </a:ext>
                </a:extLst>
              </a:tr>
            </a:tbl>
          </a:graphicData>
        </a:graphic>
      </p:graphicFrame>
      <p:graphicFrame>
        <p:nvGraphicFramePr>
          <p:cNvPr id="11" name="Table 10" title="Contact"/>
          <p:cNvGraphicFramePr>
            <a:graphicFrameLocks noGrp="1"/>
          </p:cNvGraphicFramePr>
          <p:nvPr>
            <p:extLst/>
          </p:nvPr>
        </p:nvGraphicFramePr>
        <p:xfrm>
          <a:off x="427498" y="4624423"/>
          <a:ext cx="2743200" cy="1707286"/>
        </p:xfrm>
        <a:graphic>
          <a:graphicData uri="http://schemas.openxmlformats.org/drawingml/2006/table">
            <a:tbl>
              <a:tblPr/>
              <a:tblGrid>
                <a:gridCol w="2743200">
                  <a:extLst>
                    <a:ext uri="{9D8B030D-6E8A-4147-A177-3AD203B41FA5}">
                      <a16:colId xmlns:a16="http://schemas.microsoft.com/office/drawing/2014/main" val="20002"/>
                    </a:ext>
                  </a:extLst>
                </a:gridCol>
              </a:tblGrid>
              <a:tr h="0">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Official Contact Info</a:t>
                      </a:r>
                    </a:p>
                  </a:txBody>
                  <a:tcPr marL="91432" marR="91432" marT="45749" marB="45749"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Capitol Hill Office Building: Longworth</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Room Number: 1205</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3240426283"/>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Phone Number: (202) 225-6601</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860728395"/>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Facebook: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009905484"/>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Instagram: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Twitter: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3" name="Table 13" title="Committees"/>
          <p:cNvGraphicFramePr>
            <a:graphicFrameLocks noGrp="1"/>
          </p:cNvGraphicFramePr>
          <p:nvPr>
            <p:extLst/>
          </p:nvPr>
        </p:nvGraphicFramePr>
        <p:xfrm>
          <a:off x="6252310" y="4624423"/>
          <a:ext cx="2586890" cy="487512"/>
        </p:xfrm>
        <a:graphic>
          <a:graphicData uri="http://schemas.openxmlformats.org/drawingml/2006/table">
            <a:tbl>
              <a:tblPr/>
              <a:tblGrid>
                <a:gridCol w="258689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Committees</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TBD</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68" y="1051560"/>
            <a:ext cx="1169755" cy="1435608"/>
          </a:xfrm>
          <a:prstGeom prst="rect">
            <a:avLst/>
          </a:prstGeom>
        </p:spPr>
      </p:pic>
    </p:spTree>
    <p:extLst>
      <p:ext uri="{BB962C8B-B14F-4D97-AF65-F5344CB8AC3E}">
        <p14:creationId xmlns:p14="http://schemas.microsoft.com/office/powerpoint/2010/main" val="3208765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SlideTitle"/>
          <p:cNvSpPr>
            <a:spLocks noGrp="1"/>
          </p:cNvSpPr>
          <p:nvPr>
            <p:ph type="title"/>
          </p:nvPr>
        </p:nvSpPr>
        <p:spPr>
          <a:xfrm>
            <a:off x="401620" y="637194"/>
            <a:ext cx="8412480" cy="640080"/>
          </a:xfrm>
        </p:spPr>
        <p:txBody>
          <a:bodyPr/>
          <a:lstStyle/>
          <a:p>
            <a:r>
              <a:rPr lang="en-US" altLang="en-US">
                <a:latin typeface="+mj-lt"/>
                <a:ea typeface="ＭＳ Ｐゴシック" charset="-128"/>
                <a:cs typeface="MS PGothic" charset="-128"/>
              </a:rPr>
              <a:t>Rep. Sharice Davids (D-KS-3)</a:t>
            </a:r>
            <a:endParaRPr lang="en-US" dirty="0">
              <a:latin typeface="+mj-lt"/>
            </a:endParaRPr>
          </a:p>
        </p:txBody>
      </p:sp>
      <p:sp>
        <p:nvSpPr>
          <p:cNvPr id="122" name="Text Placeholder 18" title="SlideDate"/>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a:latin typeface="Georgia"/>
                <a:cs typeface="Georgia"/>
              </a:rPr>
              <a:t>Slide updated: January 04, 2019</a:t>
            </a:r>
            <a:endParaRPr lang="en-US" sz="700" dirty="0">
              <a:latin typeface="Georgia"/>
              <a:cs typeface="Georgia"/>
            </a:endParaRPr>
          </a:p>
        </p:txBody>
      </p:sp>
      <p:graphicFrame>
        <p:nvGraphicFramePr>
          <p:cNvPr id="7" name="Table 6" descr="BackgroundText" title="BackgroundText"/>
          <p:cNvGraphicFramePr>
            <a:graphicFrameLocks noGrp="1"/>
          </p:cNvGraphicFramePr>
          <p:nvPr>
            <p:extLst/>
          </p:nvPr>
        </p:nvGraphicFramePr>
        <p:xfrm>
          <a:off x="1656272" y="1047297"/>
          <a:ext cx="7182928" cy="2254114"/>
        </p:xfrm>
        <a:graphic>
          <a:graphicData uri="http://schemas.openxmlformats.org/drawingml/2006/table">
            <a:tbl>
              <a:tblPr/>
              <a:tblGrid>
                <a:gridCol w="7182928">
                  <a:extLst>
                    <a:ext uri="{9D8B030D-6E8A-4147-A177-3AD203B41FA5}">
                      <a16:colId xmlns:a16="http://schemas.microsoft.com/office/drawing/2014/main" val="20000"/>
                    </a:ext>
                  </a:extLst>
                </a:gridCol>
              </a:tblGrid>
              <a:tr h="16902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Background</a:t>
                      </a:r>
                      <a:endParaRPr kumimoji="0" lang="en-US" altLang="en-US" sz="1200" b="0" i="0" u="none" strike="noStrike" cap="none" normalizeH="0" baseline="0" dirty="0">
                        <a:ln>
                          <a:noFill/>
                        </a:ln>
                        <a:solidFill>
                          <a:schemeClr val="bg1"/>
                        </a:solidFill>
                        <a:effectLst/>
                        <a:latin typeface="+mj-lt"/>
                        <a:ea typeface="MS PGothic" panose="020B0600070205080204" pitchFamily="34" charset="-128"/>
                      </a:endParaRPr>
                    </a:p>
                  </a:txBody>
                  <a:tcPr marL="91430" marR="91430" marT="45760" marB="45760" anchor="ctr" horzOverflow="overflow">
                    <a:lnL>
                      <a:noFill/>
                    </a:lnL>
                    <a:lnR>
                      <a:noFill/>
                    </a:lnR>
                    <a:lnT>
                      <a:noFill/>
                    </a:lnT>
                    <a:lnB>
                      <a:noFill/>
                    </a:lnB>
                    <a:lnTlToBr>
                      <a:noFill/>
                    </a:lnTlToBr>
                    <a:lnBlToTr>
                      <a:noFill/>
                    </a:lnBlToTr>
                    <a:solidFill>
                      <a:srgbClr val="284D81"/>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a:ln>
                            <a:noFill/>
                          </a:ln>
                          <a:solidFill>
                            <a:schemeClr val="tx1"/>
                          </a:solidFill>
                          <a:effectLst/>
                          <a:latin typeface="+mj-lt"/>
                          <a:ea typeface="MS PGothic" pitchFamily="34" charset="-128"/>
                          <a:cs typeface="MS PGothic" pitchFamily="34" charset="-128"/>
                        </a:rPr>
                        <a:t>Davids grew up in Kansas and graduated from Johnson County Community College. In 2010, she earned a law degree from Cornell University. Davids is a member of the Ho-Chunk Nation, a Native American tribe in Wisconsin. Before running for office, she served as the chair of the board of directors of Twelve Clans and as a White House fellow in the Transportation Department. Davids believes climate change should be addressed immediately and that Kansas is uniquely positioned to capitalize on wind energy. Her campaign focused on an economic platform that included a tax cut for the middle class, incentivizing health care benefits for small businesses and creating a child-care tax credit. Davids supports the continued expansion of Medicaid and enabling Medicare to negotiate drug prices.</a:t>
                      </a:r>
                      <a:endParaRPr kumimoji="0" lang="en-US" sz="1000" b="0" i="0" u="none" strike="noStrike" kern="1200" cap="none" normalizeH="0" baseline="0" dirty="0">
                        <a:ln>
                          <a:noFill/>
                        </a:ln>
                        <a:solidFill>
                          <a:schemeClr val="tx1"/>
                        </a:solidFill>
                        <a:effectLst/>
                        <a:latin typeface="+mj-lt"/>
                        <a:ea typeface="MS PGothic" pitchFamily="34" charset="-128"/>
                        <a:cs typeface="MS PGothic" pitchFamily="34" charset="-128"/>
                      </a:endParaRP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nvPr>
        </p:nvGraphicFramePr>
        <p:xfrm>
          <a:off x="3303312" y="3264377"/>
          <a:ext cx="2816381" cy="2376936"/>
        </p:xfrm>
        <a:graphic>
          <a:graphicData uri="http://schemas.openxmlformats.org/drawingml/2006/table">
            <a:tbl>
              <a:tblPr/>
              <a:tblGrid>
                <a:gridCol w="2816381">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First Elected: 11/6/2018</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Party: Democrat</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Birth date: 5/22/1980</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Education: JD, Business Law, Cornell University Law School, 2007-2010; BA, Business Administration, University of Missouri-Kansas City., 2004-2007; Attended, University of Kansas; Attended, Haskell Indian Nations University; Attended, Johnson County Community College</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chemeClr val="tx1"/>
                          </a:solidFill>
                          <a:effectLst/>
                          <a:latin typeface="+mj-lt"/>
                          <a:ea typeface="MS PGothic" panose="020B0600070205080204" pitchFamily="34" charset="-128"/>
                          <a:cs typeface="+mn-cs"/>
                        </a:rPr>
                        <a:t>Family: Unknown</a:t>
                      </a:r>
                      <a:endParaRPr kumimoji="0" lang="en-US" altLang="en-US" sz="1000" b="0" i="0" u="none" strike="noStrike" kern="1200" cap="none" normalizeH="0" baseline="0" dirty="0">
                        <a:ln>
                          <a:noFill/>
                        </a:ln>
                        <a:solidFill>
                          <a:schemeClr val="tx1"/>
                        </a:solidFill>
                        <a:effectLst/>
                        <a:latin typeface="+mj-lt"/>
                        <a:ea typeface="MS PGothic" panose="020B0600070205080204" pitchFamily="34" charset="-128"/>
                        <a:cs typeface="+mn-cs"/>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nvPr>
        </p:nvGraphicFramePr>
        <p:xfrm>
          <a:off x="6227210" y="3264378"/>
          <a:ext cx="2611990" cy="1219334"/>
        </p:xfrm>
        <a:graphic>
          <a:graphicData uri="http://schemas.openxmlformats.org/drawingml/2006/table">
            <a:tbl>
              <a:tblPr/>
              <a:tblGrid>
                <a:gridCol w="2132154">
                  <a:extLst>
                    <a:ext uri="{9D8B030D-6E8A-4147-A177-3AD203B41FA5}">
                      <a16:colId xmlns:a16="http://schemas.microsoft.com/office/drawing/2014/main" val="20000"/>
                    </a:ext>
                  </a:extLst>
                </a:gridCol>
                <a:gridCol w="479836">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284D81"/>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2018 General</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Sharice Davids (D)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53%</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Kevin Yoder (R)</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44%</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0" name="Table 13" title="District Profile"/>
          <p:cNvGraphicFramePr>
            <a:graphicFrameLocks noGrp="1"/>
          </p:cNvGraphicFramePr>
          <p:nvPr>
            <p:extLst/>
          </p:nvPr>
        </p:nvGraphicFramePr>
        <p:xfrm>
          <a:off x="427497" y="3264377"/>
          <a:ext cx="2743200" cy="1218780"/>
        </p:xfrm>
        <a:graphic>
          <a:graphicData uri="http://schemas.openxmlformats.org/drawingml/2006/table">
            <a:tbl>
              <a:tblPr/>
              <a:tblGrid>
                <a:gridCol w="274320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mj-lt"/>
                          <a:ea typeface="MS PGothic" panose="020B0600070205080204" pitchFamily="34" charset="-128"/>
                        </a:rPr>
                        <a:t>District Profile</a:t>
                      </a:r>
                      <a:endParaRPr kumimoji="0" lang="en-US" altLang="en-US" sz="1000" b="0" i="0" u="none" strike="noStrike" cap="none" normalizeH="0" baseline="0" dirty="0">
                        <a:ln>
                          <a:noFill/>
                        </a:ln>
                        <a:solidFill>
                          <a:schemeClr val="bg1"/>
                        </a:solidFill>
                        <a:effectLst/>
                        <a:latin typeface="+mj-lt"/>
                        <a:ea typeface="MS PGothic" panose="020B0600070205080204" pitchFamily="34" charset="-128"/>
                      </a:endParaRP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State: Kansas</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District: 3rd</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Greater Kansas City</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Cook PVI: R+4</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0957354"/>
                  </a:ext>
                </a:extLst>
              </a:tr>
            </a:tbl>
          </a:graphicData>
        </a:graphic>
      </p:graphicFrame>
      <p:graphicFrame>
        <p:nvGraphicFramePr>
          <p:cNvPr id="11" name="Table 10" title="Contact"/>
          <p:cNvGraphicFramePr>
            <a:graphicFrameLocks noGrp="1"/>
          </p:cNvGraphicFramePr>
          <p:nvPr>
            <p:extLst/>
          </p:nvPr>
        </p:nvGraphicFramePr>
        <p:xfrm>
          <a:off x="427498" y="4624423"/>
          <a:ext cx="2743200" cy="1707286"/>
        </p:xfrm>
        <a:graphic>
          <a:graphicData uri="http://schemas.openxmlformats.org/drawingml/2006/table">
            <a:tbl>
              <a:tblPr/>
              <a:tblGrid>
                <a:gridCol w="2743200">
                  <a:extLst>
                    <a:ext uri="{9D8B030D-6E8A-4147-A177-3AD203B41FA5}">
                      <a16:colId xmlns:a16="http://schemas.microsoft.com/office/drawing/2014/main" val="20002"/>
                    </a:ext>
                  </a:extLst>
                </a:gridCol>
              </a:tblGrid>
              <a:tr h="0">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Official Contact Info</a:t>
                      </a:r>
                    </a:p>
                  </a:txBody>
                  <a:tcPr marL="91432" marR="91432" marT="45749" marB="45749"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Capitol Hill Office Building: Longworth</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Room Number: 1541</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3240426283"/>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Phone Number: (202) 225-2865</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860728395"/>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Facebook: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009905484"/>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Instagram: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Twitter: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3" name="Table 13" title="Committees"/>
          <p:cNvGraphicFramePr>
            <a:graphicFrameLocks noGrp="1"/>
          </p:cNvGraphicFramePr>
          <p:nvPr>
            <p:extLst/>
          </p:nvPr>
        </p:nvGraphicFramePr>
        <p:xfrm>
          <a:off x="6252310" y="4624423"/>
          <a:ext cx="2586890" cy="487512"/>
        </p:xfrm>
        <a:graphic>
          <a:graphicData uri="http://schemas.openxmlformats.org/drawingml/2006/table">
            <a:tbl>
              <a:tblPr/>
              <a:tblGrid>
                <a:gridCol w="258689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Committees</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TBD</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68" y="1051560"/>
            <a:ext cx="1169755" cy="1435608"/>
          </a:xfrm>
          <a:prstGeom prst="rect">
            <a:avLst/>
          </a:prstGeom>
        </p:spPr>
      </p:pic>
    </p:spTree>
    <p:extLst>
      <p:ext uri="{BB962C8B-B14F-4D97-AF65-F5344CB8AC3E}">
        <p14:creationId xmlns:p14="http://schemas.microsoft.com/office/powerpoint/2010/main" val="8216956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SlideTitle"/>
          <p:cNvSpPr>
            <a:spLocks noGrp="1"/>
          </p:cNvSpPr>
          <p:nvPr>
            <p:ph type="title"/>
          </p:nvPr>
        </p:nvSpPr>
        <p:spPr>
          <a:xfrm>
            <a:off x="401620" y="637194"/>
            <a:ext cx="8412480" cy="640080"/>
          </a:xfrm>
        </p:spPr>
        <p:txBody>
          <a:bodyPr/>
          <a:lstStyle/>
          <a:p>
            <a:r>
              <a:rPr lang="en-US" altLang="en-US">
                <a:latin typeface="+mj-lt"/>
                <a:ea typeface="ＭＳ Ｐゴシック" charset="-128"/>
                <a:cs typeface="MS PGothic" charset="-128"/>
              </a:rPr>
              <a:t>Rep. Jared Golden (D-ME-2)</a:t>
            </a:r>
            <a:endParaRPr lang="en-US" dirty="0">
              <a:latin typeface="+mj-lt"/>
            </a:endParaRPr>
          </a:p>
        </p:txBody>
      </p:sp>
      <p:sp>
        <p:nvSpPr>
          <p:cNvPr id="122" name="Text Placeholder 18" title="SlideDate"/>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a:latin typeface="Georgia"/>
                <a:cs typeface="Georgia"/>
              </a:rPr>
              <a:t>Slide updated: January 04, 2019</a:t>
            </a:r>
            <a:endParaRPr lang="en-US" sz="700" dirty="0">
              <a:latin typeface="Georgia"/>
              <a:cs typeface="Georgia"/>
            </a:endParaRPr>
          </a:p>
        </p:txBody>
      </p:sp>
      <p:graphicFrame>
        <p:nvGraphicFramePr>
          <p:cNvPr id="7" name="Table 6" descr="BackgroundText" title="BackgroundText"/>
          <p:cNvGraphicFramePr>
            <a:graphicFrameLocks noGrp="1"/>
          </p:cNvGraphicFramePr>
          <p:nvPr>
            <p:extLst/>
          </p:nvPr>
        </p:nvGraphicFramePr>
        <p:xfrm>
          <a:off x="1656272" y="1047297"/>
          <a:ext cx="7182928" cy="2254114"/>
        </p:xfrm>
        <a:graphic>
          <a:graphicData uri="http://schemas.openxmlformats.org/drawingml/2006/table">
            <a:tbl>
              <a:tblPr/>
              <a:tblGrid>
                <a:gridCol w="7182928">
                  <a:extLst>
                    <a:ext uri="{9D8B030D-6E8A-4147-A177-3AD203B41FA5}">
                      <a16:colId xmlns:a16="http://schemas.microsoft.com/office/drawing/2014/main" val="20000"/>
                    </a:ext>
                  </a:extLst>
                </a:gridCol>
              </a:tblGrid>
              <a:tr h="16902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Background</a:t>
                      </a:r>
                      <a:endParaRPr kumimoji="0" lang="en-US" altLang="en-US" sz="1200" b="0" i="0" u="none" strike="noStrike" cap="none" normalizeH="0" baseline="0" dirty="0">
                        <a:ln>
                          <a:noFill/>
                        </a:ln>
                        <a:solidFill>
                          <a:schemeClr val="bg1"/>
                        </a:solidFill>
                        <a:effectLst/>
                        <a:latin typeface="+mj-lt"/>
                        <a:ea typeface="MS PGothic" panose="020B0600070205080204" pitchFamily="34" charset="-128"/>
                      </a:endParaRPr>
                    </a:p>
                  </a:txBody>
                  <a:tcPr marL="91430" marR="91430" marT="45760" marB="45760" anchor="ctr" horzOverflow="overflow">
                    <a:lnL>
                      <a:noFill/>
                    </a:lnL>
                    <a:lnR>
                      <a:noFill/>
                    </a:lnR>
                    <a:lnT>
                      <a:noFill/>
                    </a:lnT>
                    <a:lnB>
                      <a:noFill/>
                    </a:lnB>
                    <a:lnTlToBr>
                      <a:noFill/>
                    </a:lnTlToBr>
                    <a:lnBlToTr>
                      <a:noFill/>
                    </a:lnBlToTr>
                    <a:solidFill>
                      <a:srgbClr val="284D81"/>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a:ln>
                            <a:noFill/>
                          </a:ln>
                          <a:solidFill>
                            <a:schemeClr val="tx1"/>
                          </a:solidFill>
                          <a:effectLst/>
                          <a:latin typeface="+mj-lt"/>
                          <a:ea typeface="MS PGothic" pitchFamily="34" charset="-128"/>
                          <a:cs typeface="MS PGothic" pitchFamily="34" charset="-128"/>
                        </a:rPr>
                        <a:t>Golden was born in Lewiston, Maine and grew up in Leeds, Maine. He joined the Marine Corps, serving combat tours in both Iraq and Afghanistan. Prior to running for office, Golden returned to Afghanistan as a volunteer teacher, then worked as a staffer for Republican Senator Susan Collins (R-ME) on the Homeland Security and Governmental Affairs Committee. In 2014, he was elected to the Maine House of Representatives, representing part of the city of Lewiston. He was reelected in 2016 and became assistant majority leader. Golden’s congressional campaign highlighted his experience working three jobs after his time in the Marines. He supports protecting health care coverage for people with preexisting conditions, lowering drug prices, and protecting Social Security and Medicare. While Golden received fewer votes in the first round of voting, Maine's ranked-choice voting system allowed him to pick up enough second-choice votes to win in the second round.</a:t>
                      </a:r>
                      <a:endParaRPr kumimoji="0" lang="en-US" sz="1000" b="0" i="0" u="none" strike="noStrike" kern="1200" cap="none" normalizeH="0" baseline="0" dirty="0">
                        <a:ln>
                          <a:noFill/>
                        </a:ln>
                        <a:solidFill>
                          <a:schemeClr val="tx1"/>
                        </a:solidFill>
                        <a:effectLst/>
                        <a:latin typeface="+mj-lt"/>
                        <a:ea typeface="MS PGothic" pitchFamily="34" charset="-128"/>
                        <a:cs typeface="MS PGothic" pitchFamily="34" charset="-128"/>
                      </a:endParaRP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nvPr>
        </p:nvGraphicFramePr>
        <p:xfrm>
          <a:off x="3303312" y="3264377"/>
          <a:ext cx="2816381" cy="1767336"/>
        </p:xfrm>
        <a:graphic>
          <a:graphicData uri="http://schemas.openxmlformats.org/drawingml/2006/table">
            <a:tbl>
              <a:tblPr/>
              <a:tblGrid>
                <a:gridCol w="2816381">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First Elected: 11/6/2018</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Party: Democrat</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Birth date: 7/25/1982</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Education: BA, Politics and History, Bates College, 2007-2011; Attended, University of Maine, Farmington, 2001-2002</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chemeClr val="tx1"/>
                          </a:solidFill>
                          <a:effectLst/>
                          <a:latin typeface="+mj-lt"/>
                          <a:ea typeface="MS PGothic" panose="020B0600070205080204" pitchFamily="34" charset="-128"/>
                          <a:cs typeface="+mn-cs"/>
                        </a:rPr>
                        <a:t>Family: Spouse: Isobel</a:t>
                      </a:r>
                      <a:endParaRPr kumimoji="0" lang="en-US" altLang="en-US" sz="1000" b="0" i="0" u="none" strike="noStrike" kern="1200" cap="none" normalizeH="0" baseline="0" dirty="0">
                        <a:ln>
                          <a:noFill/>
                        </a:ln>
                        <a:solidFill>
                          <a:schemeClr val="tx1"/>
                        </a:solidFill>
                        <a:effectLst/>
                        <a:latin typeface="+mj-lt"/>
                        <a:ea typeface="MS PGothic" panose="020B0600070205080204" pitchFamily="34" charset="-128"/>
                        <a:cs typeface="+mn-cs"/>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nvPr>
        </p:nvGraphicFramePr>
        <p:xfrm>
          <a:off x="6227210" y="3264378"/>
          <a:ext cx="2611990" cy="1219334"/>
        </p:xfrm>
        <a:graphic>
          <a:graphicData uri="http://schemas.openxmlformats.org/drawingml/2006/table">
            <a:tbl>
              <a:tblPr/>
              <a:tblGrid>
                <a:gridCol w="2132154">
                  <a:extLst>
                    <a:ext uri="{9D8B030D-6E8A-4147-A177-3AD203B41FA5}">
                      <a16:colId xmlns:a16="http://schemas.microsoft.com/office/drawing/2014/main" val="20000"/>
                    </a:ext>
                  </a:extLst>
                </a:gridCol>
                <a:gridCol w="479836">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284D81"/>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2018 General</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Jared Golden (D)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46%</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Bruce Poliquin (R)</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46%</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0" name="Table 13" title="District Profile"/>
          <p:cNvGraphicFramePr>
            <a:graphicFrameLocks noGrp="1"/>
          </p:cNvGraphicFramePr>
          <p:nvPr>
            <p:extLst/>
          </p:nvPr>
        </p:nvGraphicFramePr>
        <p:xfrm>
          <a:off x="427497" y="3264377"/>
          <a:ext cx="2743200" cy="1218780"/>
        </p:xfrm>
        <a:graphic>
          <a:graphicData uri="http://schemas.openxmlformats.org/drawingml/2006/table">
            <a:tbl>
              <a:tblPr/>
              <a:tblGrid>
                <a:gridCol w="274320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mj-lt"/>
                          <a:ea typeface="MS PGothic" panose="020B0600070205080204" pitchFamily="34" charset="-128"/>
                        </a:rPr>
                        <a:t>District Profile</a:t>
                      </a:r>
                      <a:endParaRPr kumimoji="0" lang="en-US" altLang="en-US" sz="1000" b="0" i="0" u="none" strike="noStrike" cap="none" normalizeH="0" baseline="0" dirty="0">
                        <a:ln>
                          <a:noFill/>
                        </a:ln>
                        <a:solidFill>
                          <a:schemeClr val="bg1"/>
                        </a:solidFill>
                        <a:effectLst/>
                        <a:latin typeface="+mj-lt"/>
                        <a:ea typeface="MS PGothic" panose="020B0600070205080204" pitchFamily="34" charset="-128"/>
                      </a:endParaRP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State: Maine</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District: 2nd</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Northern Maine, Lewiston, Bangor</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Cook PVI: R+2</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0957354"/>
                  </a:ext>
                </a:extLst>
              </a:tr>
            </a:tbl>
          </a:graphicData>
        </a:graphic>
      </p:graphicFrame>
      <p:graphicFrame>
        <p:nvGraphicFramePr>
          <p:cNvPr id="11" name="Table 10" title="Contact"/>
          <p:cNvGraphicFramePr>
            <a:graphicFrameLocks noGrp="1"/>
          </p:cNvGraphicFramePr>
          <p:nvPr>
            <p:extLst/>
          </p:nvPr>
        </p:nvGraphicFramePr>
        <p:xfrm>
          <a:off x="427498" y="4624423"/>
          <a:ext cx="2743200" cy="1707286"/>
        </p:xfrm>
        <a:graphic>
          <a:graphicData uri="http://schemas.openxmlformats.org/drawingml/2006/table">
            <a:tbl>
              <a:tblPr/>
              <a:tblGrid>
                <a:gridCol w="2743200">
                  <a:extLst>
                    <a:ext uri="{9D8B030D-6E8A-4147-A177-3AD203B41FA5}">
                      <a16:colId xmlns:a16="http://schemas.microsoft.com/office/drawing/2014/main" val="20002"/>
                    </a:ext>
                  </a:extLst>
                </a:gridCol>
              </a:tblGrid>
              <a:tr h="0">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Official Contact Info</a:t>
                      </a:r>
                    </a:p>
                  </a:txBody>
                  <a:tcPr marL="91432" marR="91432" marT="45749" marB="45749"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Capitol Hill Office Building: Longworth</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Room Number: 1223</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3240426283"/>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Phone Number: (202) 225-6306</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860728395"/>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Facebook: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009905484"/>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Instagram: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Twitter: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3" name="Table 13" title="Committees"/>
          <p:cNvGraphicFramePr>
            <a:graphicFrameLocks noGrp="1"/>
          </p:cNvGraphicFramePr>
          <p:nvPr>
            <p:extLst/>
          </p:nvPr>
        </p:nvGraphicFramePr>
        <p:xfrm>
          <a:off x="6252310" y="4624423"/>
          <a:ext cx="2586890" cy="487512"/>
        </p:xfrm>
        <a:graphic>
          <a:graphicData uri="http://schemas.openxmlformats.org/drawingml/2006/table">
            <a:tbl>
              <a:tblPr/>
              <a:tblGrid>
                <a:gridCol w="258689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Committees</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TBD</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68" y="1051560"/>
            <a:ext cx="1169755" cy="1435608"/>
          </a:xfrm>
          <a:prstGeom prst="rect">
            <a:avLst/>
          </a:prstGeom>
        </p:spPr>
      </p:pic>
    </p:spTree>
    <p:extLst>
      <p:ext uri="{BB962C8B-B14F-4D97-AF65-F5344CB8AC3E}">
        <p14:creationId xmlns:p14="http://schemas.microsoft.com/office/powerpoint/2010/main" val="28511374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SlideTitle"/>
          <p:cNvSpPr>
            <a:spLocks noGrp="1"/>
          </p:cNvSpPr>
          <p:nvPr>
            <p:ph type="title"/>
          </p:nvPr>
        </p:nvSpPr>
        <p:spPr>
          <a:xfrm>
            <a:off x="401620" y="637194"/>
            <a:ext cx="8412480" cy="640080"/>
          </a:xfrm>
        </p:spPr>
        <p:txBody>
          <a:bodyPr/>
          <a:lstStyle/>
          <a:p>
            <a:r>
              <a:rPr lang="en-US" altLang="en-US">
                <a:latin typeface="+mj-lt"/>
                <a:ea typeface="ＭＳ Ｐゴシック" charset="-128"/>
                <a:cs typeface="MS PGothic" charset="-128"/>
              </a:rPr>
              <a:t>Rep. David Trone (D-MD-6)</a:t>
            </a:r>
            <a:endParaRPr lang="en-US" dirty="0">
              <a:latin typeface="+mj-lt"/>
            </a:endParaRPr>
          </a:p>
        </p:txBody>
      </p:sp>
      <p:sp>
        <p:nvSpPr>
          <p:cNvPr id="122" name="Text Placeholder 18" title="SlideDate"/>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a:latin typeface="Georgia"/>
                <a:cs typeface="Georgia"/>
              </a:rPr>
              <a:t>Slide updated: January 04, 2019</a:t>
            </a:r>
            <a:endParaRPr lang="en-US" sz="700" dirty="0">
              <a:latin typeface="Georgia"/>
              <a:cs typeface="Georgia"/>
            </a:endParaRPr>
          </a:p>
        </p:txBody>
      </p:sp>
      <p:graphicFrame>
        <p:nvGraphicFramePr>
          <p:cNvPr id="7" name="Table 6" descr="BackgroundText" title="BackgroundText"/>
          <p:cNvGraphicFramePr>
            <a:graphicFrameLocks noGrp="1"/>
          </p:cNvGraphicFramePr>
          <p:nvPr>
            <p:extLst/>
          </p:nvPr>
        </p:nvGraphicFramePr>
        <p:xfrm>
          <a:off x="1656272" y="1047297"/>
          <a:ext cx="7182928" cy="2254114"/>
        </p:xfrm>
        <a:graphic>
          <a:graphicData uri="http://schemas.openxmlformats.org/drawingml/2006/table">
            <a:tbl>
              <a:tblPr/>
              <a:tblGrid>
                <a:gridCol w="7182928">
                  <a:extLst>
                    <a:ext uri="{9D8B030D-6E8A-4147-A177-3AD203B41FA5}">
                      <a16:colId xmlns:a16="http://schemas.microsoft.com/office/drawing/2014/main" val="20000"/>
                    </a:ext>
                  </a:extLst>
                </a:gridCol>
              </a:tblGrid>
              <a:tr h="16902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Background</a:t>
                      </a:r>
                      <a:endParaRPr kumimoji="0" lang="en-US" altLang="en-US" sz="1200" b="0" i="0" u="none" strike="noStrike" cap="none" normalizeH="0" baseline="0" dirty="0">
                        <a:ln>
                          <a:noFill/>
                        </a:ln>
                        <a:solidFill>
                          <a:schemeClr val="bg1"/>
                        </a:solidFill>
                        <a:effectLst/>
                        <a:latin typeface="+mj-lt"/>
                        <a:ea typeface="MS PGothic" panose="020B0600070205080204" pitchFamily="34" charset="-128"/>
                      </a:endParaRPr>
                    </a:p>
                  </a:txBody>
                  <a:tcPr marL="91430" marR="91430" marT="45760" marB="45760" anchor="ctr" horzOverflow="overflow">
                    <a:lnL>
                      <a:noFill/>
                    </a:lnL>
                    <a:lnR>
                      <a:noFill/>
                    </a:lnR>
                    <a:lnT>
                      <a:noFill/>
                    </a:lnT>
                    <a:lnB>
                      <a:noFill/>
                    </a:lnB>
                    <a:lnTlToBr>
                      <a:noFill/>
                    </a:lnTlToBr>
                    <a:lnBlToTr>
                      <a:noFill/>
                    </a:lnBlToTr>
                    <a:solidFill>
                      <a:srgbClr val="284D81"/>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a:ln>
                            <a:noFill/>
                          </a:ln>
                          <a:solidFill>
                            <a:schemeClr val="tx1"/>
                          </a:solidFill>
                          <a:effectLst/>
                          <a:latin typeface="+mj-lt"/>
                          <a:ea typeface="MS PGothic" pitchFamily="34" charset="-128"/>
                          <a:cs typeface="MS PGothic" pitchFamily="34" charset="-128"/>
                        </a:rPr>
                        <a:t>Originally from Cheverly, Trone and his family moved to a working farm on the Maryland-Pennsylvania border when he was 11. From opening his first store in 1991, Trone has gone on to be the co-owner of Total Wine &amp; More, the largest private wine retailer in the US. Trone heads an American Civil Liberties Union advisory board and established a legal fund for local residents affected by the travel ban to several predominantly Muslim countries. Trone’s 2018 win follows an unsuccessful bid in 2016 for Maryland’s 8th District seat. He is a proponent of universal access to broadband for students, tying the minimum wage to inflation, and overhauling the bail and pretrial detention system to make it more equitable.</a:t>
                      </a:r>
                      <a:endParaRPr kumimoji="0" lang="en-US" sz="1000" b="0" i="0" u="none" strike="noStrike" kern="1200" cap="none" normalizeH="0" baseline="0" dirty="0">
                        <a:ln>
                          <a:noFill/>
                        </a:ln>
                        <a:solidFill>
                          <a:schemeClr val="tx1"/>
                        </a:solidFill>
                        <a:effectLst/>
                        <a:latin typeface="+mj-lt"/>
                        <a:ea typeface="MS PGothic" pitchFamily="34" charset="-128"/>
                        <a:cs typeface="MS PGothic" pitchFamily="34" charset="-128"/>
                      </a:endParaRP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nvPr>
        </p:nvGraphicFramePr>
        <p:xfrm>
          <a:off x="3303312" y="3264377"/>
          <a:ext cx="2816381" cy="1919736"/>
        </p:xfrm>
        <a:graphic>
          <a:graphicData uri="http://schemas.openxmlformats.org/drawingml/2006/table">
            <a:tbl>
              <a:tblPr/>
              <a:tblGrid>
                <a:gridCol w="2816381">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First Elected: 11/6/2018</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Party: Democrat</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Birth date: 9/21/1955</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Education: MBA, University of Pennsylvania Wharton School of Business, 1985; BA, Furman University, 1977</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chemeClr val="tx1"/>
                          </a:solidFill>
                          <a:effectLst/>
                          <a:latin typeface="+mj-lt"/>
                          <a:ea typeface="MS PGothic" panose="020B0600070205080204" pitchFamily="34" charset="-128"/>
                          <a:cs typeface="+mn-cs"/>
                        </a:rPr>
                        <a:t>Family: Spouse: June; 4 Children: Michelle, Julia, Natalie, Robert</a:t>
                      </a:r>
                      <a:endParaRPr kumimoji="0" lang="en-US" altLang="en-US" sz="1000" b="0" i="0" u="none" strike="noStrike" kern="1200" cap="none" normalizeH="0" baseline="0" dirty="0">
                        <a:ln>
                          <a:noFill/>
                        </a:ln>
                        <a:solidFill>
                          <a:schemeClr val="tx1"/>
                        </a:solidFill>
                        <a:effectLst/>
                        <a:latin typeface="+mj-lt"/>
                        <a:ea typeface="MS PGothic" panose="020B0600070205080204" pitchFamily="34" charset="-128"/>
                        <a:cs typeface="+mn-cs"/>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nvPr>
        </p:nvGraphicFramePr>
        <p:xfrm>
          <a:off x="6227210" y="3264378"/>
          <a:ext cx="2611990" cy="1219334"/>
        </p:xfrm>
        <a:graphic>
          <a:graphicData uri="http://schemas.openxmlformats.org/drawingml/2006/table">
            <a:tbl>
              <a:tblPr/>
              <a:tblGrid>
                <a:gridCol w="2132154">
                  <a:extLst>
                    <a:ext uri="{9D8B030D-6E8A-4147-A177-3AD203B41FA5}">
                      <a16:colId xmlns:a16="http://schemas.microsoft.com/office/drawing/2014/main" val="20000"/>
                    </a:ext>
                  </a:extLst>
                </a:gridCol>
                <a:gridCol w="479836">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284D81"/>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2018 General</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David Trone (D)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58%</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Amie Hoeber (R)</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39%</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0" name="Table 13" title="District Profile"/>
          <p:cNvGraphicFramePr>
            <a:graphicFrameLocks noGrp="1"/>
          </p:cNvGraphicFramePr>
          <p:nvPr>
            <p:extLst/>
          </p:nvPr>
        </p:nvGraphicFramePr>
        <p:xfrm>
          <a:off x="427497" y="3264377"/>
          <a:ext cx="2743200" cy="1218780"/>
        </p:xfrm>
        <a:graphic>
          <a:graphicData uri="http://schemas.openxmlformats.org/drawingml/2006/table">
            <a:tbl>
              <a:tblPr/>
              <a:tblGrid>
                <a:gridCol w="274320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mj-lt"/>
                          <a:ea typeface="MS PGothic" panose="020B0600070205080204" pitchFamily="34" charset="-128"/>
                        </a:rPr>
                        <a:t>District Profile</a:t>
                      </a:r>
                      <a:endParaRPr kumimoji="0" lang="en-US" altLang="en-US" sz="1000" b="0" i="0" u="none" strike="noStrike" cap="none" normalizeH="0" baseline="0" dirty="0">
                        <a:ln>
                          <a:noFill/>
                        </a:ln>
                        <a:solidFill>
                          <a:schemeClr val="bg1"/>
                        </a:solidFill>
                        <a:effectLst/>
                        <a:latin typeface="+mj-lt"/>
                        <a:ea typeface="MS PGothic" panose="020B0600070205080204" pitchFamily="34" charset="-128"/>
                      </a:endParaRP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State: Maryland</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District: 6th</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Western Maryland, Washington Suburbs</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Cook PVI: D+6</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0957354"/>
                  </a:ext>
                </a:extLst>
              </a:tr>
            </a:tbl>
          </a:graphicData>
        </a:graphic>
      </p:graphicFrame>
      <p:graphicFrame>
        <p:nvGraphicFramePr>
          <p:cNvPr id="11" name="Table 10" title="Contact"/>
          <p:cNvGraphicFramePr>
            <a:graphicFrameLocks noGrp="1"/>
          </p:cNvGraphicFramePr>
          <p:nvPr>
            <p:extLst/>
          </p:nvPr>
        </p:nvGraphicFramePr>
        <p:xfrm>
          <a:off x="427498" y="4624423"/>
          <a:ext cx="2743200" cy="1707286"/>
        </p:xfrm>
        <a:graphic>
          <a:graphicData uri="http://schemas.openxmlformats.org/drawingml/2006/table">
            <a:tbl>
              <a:tblPr/>
              <a:tblGrid>
                <a:gridCol w="2743200">
                  <a:extLst>
                    <a:ext uri="{9D8B030D-6E8A-4147-A177-3AD203B41FA5}">
                      <a16:colId xmlns:a16="http://schemas.microsoft.com/office/drawing/2014/main" val="20002"/>
                    </a:ext>
                  </a:extLst>
                </a:gridCol>
              </a:tblGrid>
              <a:tr h="0">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Official Contact Info</a:t>
                      </a:r>
                    </a:p>
                  </a:txBody>
                  <a:tcPr marL="91432" marR="91432" marT="45749" marB="45749"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Capitol Hill Office Building: Longworth</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Room Number: 1213</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3240426283"/>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Phone Number: (202) 225-2721</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860728395"/>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Facebook: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009905484"/>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Instagram: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Twitter: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3" name="Table 13" title="Committees"/>
          <p:cNvGraphicFramePr>
            <a:graphicFrameLocks noGrp="1"/>
          </p:cNvGraphicFramePr>
          <p:nvPr>
            <p:extLst/>
          </p:nvPr>
        </p:nvGraphicFramePr>
        <p:xfrm>
          <a:off x="6252310" y="4624423"/>
          <a:ext cx="2586890" cy="487512"/>
        </p:xfrm>
        <a:graphic>
          <a:graphicData uri="http://schemas.openxmlformats.org/drawingml/2006/table">
            <a:tbl>
              <a:tblPr/>
              <a:tblGrid>
                <a:gridCol w="258689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Committees</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TBD</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68" y="1051560"/>
            <a:ext cx="1169755" cy="1435608"/>
          </a:xfrm>
          <a:prstGeom prst="rect">
            <a:avLst/>
          </a:prstGeom>
        </p:spPr>
      </p:pic>
    </p:spTree>
    <p:extLst>
      <p:ext uri="{BB962C8B-B14F-4D97-AF65-F5344CB8AC3E}">
        <p14:creationId xmlns:p14="http://schemas.microsoft.com/office/powerpoint/2010/main" val="19584523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SlideTitle"/>
          <p:cNvSpPr>
            <a:spLocks noGrp="1"/>
          </p:cNvSpPr>
          <p:nvPr>
            <p:ph type="title"/>
          </p:nvPr>
        </p:nvSpPr>
        <p:spPr>
          <a:xfrm>
            <a:off x="401620" y="637194"/>
            <a:ext cx="8412480" cy="640080"/>
          </a:xfrm>
        </p:spPr>
        <p:txBody>
          <a:bodyPr/>
          <a:lstStyle/>
          <a:p>
            <a:r>
              <a:rPr lang="en-US" altLang="en-US">
                <a:latin typeface="+mj-lt"/>
                <a:ea typeface="ＭＳ Ｐゴシック" charset="-128"/>
                <a:cs typeface="MS PGothic" charset="-128"/>
              </a:rPr>
              <a:t>Rep. Lori Trahan (D-MA-3)</a:t>
            </a:r>
            <a:endParaRPr lang="en-US" dirty="0">
              <a:latin typeface="+mj-lt"/>
            </a:endParaRPr>
          </a:p>
        </p:txBody>
      </p:sp>
      <p:sp>
        <p:nvSpPr>
          <p:cNvPr id="122" name="Text Placeholder 18" title="SlideDate"/>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a:latin typeface="Georgia"/>
                <a:cs typeface="Georgia"/>
              </a:rPr>
              <a:t>Slide updated: January 04, 2019</a:t>
            </a:r>
            <a:endParaRPr lang="en-US" sz="700" dirty="0">
              <a:latin typeface="Georgia"/>
              <a:cs typeface="Georgia"/>
            </a:endParaRPr>
          </a:p>
        </p:txBody>
      </p:sp>
      <p:graphicFrame>
        <p:nvGraphicFramePr>
          <p:cNvPr id="7" name="Table 6" descr="BackgroundText" title="BackgroundText"/>
          <p:cNvGraphicFramePr>
            <a:graphicFrameLocks noGrp="1"/>
          </p:cNvGraphicFramePr>
          <p:nvPr>
            <p:extLst/>
          </p:nvPr>
        </p:nvGraphicFramePr>
        <p:xfrm>
          <a:off x="1656272" y="1047297"/>
          <a:ext cx="7182928" cy="2254114"/>
        </p:xfrm>
        <a:graphic>
          <a:graphicData uri="http://schemas.openxmlformats.org/drawingml/2006/table">
            <a:tbl>
              <a:tblPr/>
              <a:tblGrid>
                <a:gridCol w="7182928">
                  <a:extLst>
                    <a:ext uri="{9D8B030D-6E8A-4147-A177-3AD203B41FA5}">
                      <a16:colId xmlns:a16="http://schemas.microsoft.com/office/drawing/2014/main" val="20000"/>
                    </a:ext>
                  </a:extLst>
                </a:gridCol>
              </a:tblGrid>
              <a:tr h="16902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Background</a:t>
                      </a:r>
                      <a:endParaRPr kumimoji="0" lang="en-US" altLang="en-US" sz="1200" b="0" i="0" u="none" strike="noStrike" cap="none" normalizeH="0" baseline="0" dirty="0">
                        <a:ln>
                          <a:noFill/>
                        </a:ln>
                        <a:solidFill>
                          <a:schemeClr val="bg1"/>
                        </a:solidFill>
                        <a:effectLst/>
                        <a:latin typeface="+mj-lt"/>
                        <a:ea typeface="MS PGothic" panose="020B0600070205080204" pitchFamily="34" charset="-128"/>
                      </a:endParaRPr>
                    </a:p>
                  </a:txBody>
                  <a:tcPr marL="91430" marR="91430" marT="45760" marB="45760" anchor="ctr" horzOverflow="overflow">
                    <a:lnL>
                      <a:noFill/>
                    </a:lnL>
                    <a:lnR>
                      <a:noFill/>
                    </a:lnR>
                    <a:lnT>
                      <a:noFill/>
                    </a:lnT>
                    <a:lnB>
                      <a:noFill/>
                    </a:lnB>
                    <a:lnTlToBr>
                      <a:noFill/>
                    </a:lnTlToBr>
                    <a:lnBlToTr>
                      <a:noFill/>
                    </a:lnBlToTr>
                    <a:solidFill>
                      <a:srgbClr val="284D81"/>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a:ln>
                            <a:noFill/>
                          </a:ln>
                          <a:solidFill>
                            <a:schemeClr val="tx1"/>
                          </a:solidFill>
                          <a:effectLst/>
                          <a:latin typeface="+mj-lt"/>
                          <a:ea typeface="MS PGothic" pitchFamily="34" charset="-128"/>
                          <a:cs typeface="MS PGothic" pitchFamily="34" charset="-128"/>
                        </a:rPr>
                        <a:t>Trahan was born and raised in Lowell. She played Division I volleyball at Georgetown University. Her first job out of college was working for Rep. Marty Meehan, who represented Massachusetts’ 5th District. She eventually became his chief of staff and top advisor. After working in politics, Trahan started a business consulting firm with two other women. Trahan won the 10-person Democratic primary by less than 150 votes.</a:t>
                      </a:r>
                      <a:endParaRPr kumimoji="0" lang="en-US" sz="1000" b="0" i="0" u="none" strike="noStrike" kern="1200" cap="none" normalizeH="0" baseline="0" dirty="0">
                        <a:ln>
                          <a:noFill/>
                        </a:ln>
                        <a:solidFill>
                          <a:schemeClr val="tx1"/>
                        </a:solidFill>
                        <a:effectLst/>
                        <a:latin typeface="+mj-lt"/>
                        <a:ea typeface="MS PGothic" pitchFamily="34" charset="-128"/>
                        <a:cs typeface="MS PGothic" pitchFamily="34" charset="-128"/>
                      </a:endParaRP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nvPr>
        </p:nvGraphicFramePr>
        <p:xfrm>
          <a:off x="3303312" y="3264377"/>
          <a:ext cx="2816381" cy="1919736"/>
        </p:xfrm>
        <a:graphic>
          <a:graphicData uri="http://schemas.openxmlformats.org/drawingml/2006/table">
            <a:tbl>
              <a:tblPr/>
              <a:tblGrid>
                <a:gridCol w="2816381">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First Elected: 11/6/2018</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Party: Democrat</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Birth date: 10/27/1973</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Education: Attended, Harvard Business School, 2013; BS, Regional and Comparative Studies, Georgetown University, 1991-1995</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chemeClr val="tx1"/>
                          </a:solidFill>
                          <a:effectLst/>
                          <a:latin typeface="+mj-lt"/>
                          <a:ea typeface="MS PGothic" panose="020B0600070205080204" pitchFamily="34" charset="-128"/>
                          <a:cs typeface="+mn-cs"/>
                        </a:rPr>
                        <a:t>Family: Spouse: David; 5 Children: Thomas, Dean, Christian, Grace, Caroline</a:t>
                      </a:r>
                      <a:endParaRPr kumimoji="0" lang="en-US" altLang="en-US" sz="1000" b="0" i="0" u="none" strike="noStrike" kern="1200" cap="none" normalizeH="0" baseline="0" dirty="0">
                        <a:ln>
                          <a:noFill/>
                        </a:ln>
                        <a:solidFill>
                          <a:schemeClr val="tx1"/>
                        </a:solidFill>
                        <a:effectLst/>
                        <a:latin typeface="+mj-lt"/>
                        <a:ea typeface="MS PGothic" panose="020B0600070205080204" pitchFamily="34" charset="-128"/>
                        <a:cs typeface="+mn-cs"/>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nvPr>
        </p:nvGraphicFramePr>
        <p:xfrm>
          <a:off x="6227210" y="3264378"/>
          <a:ext cx="2611990" cy="1219334"/>
        </p:xfrm>
        <a:graphic>
          <a:graphicData uri="http://schemas.openxmlformats.org/drawingml/2006/table">
            <a:tbl>
              <a:tblPr/>
              <a:tblGrid>
                <a:gridCol w="2132154">
                  <a:extLst>
                    <a:ext uri="{9D8B030D-6E8A-4147-A177-3AD203B41FA5}">
                      <a16:colId xmlns:a16="http://schemas.microsoft.com/office/drawing/2014/main" val="20000"/>
                    </a:ext>
                  </a:extLst>
                </a:gridCol>
                <a:gridCol w="479836">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284D81"/>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2018 General</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Lori Trahan (D)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62%</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Rick Green (R)</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34%</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0" name="Table 13" title="District Profile"/>
          <p:cNvGraphicFramePr>
            <a:graphicFrameLocks noGrp="1"/>
          </p:cNvGraphicFramePr>
          <p:nvPr>
            <p:extLst/>
          </p:nvPr>
        </p:nvGraphicFramePr>
        <p:xfrm>
          <a:off x="427497" y="3264377"/>
          <a:ext cx="2743200" cy="1218780"/>
        </p:xfrm>
        <a:graphic>
          <a:graphicData uri="http://schemas.openxmlformats.org/drawingml/2006/table">
            <a:tbl>
              <a:tblPr/>
              <a:tblGrid>
                <a:gridCol w="274320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mj-lt"/>
                          <a:ea typeface="MS PGothic" panose="020B0600070205080204" pitchFamily="34" charset="-128"/>
                        </a:rPr>
                        <a:t>District Profile</a:t>
                      </a:r>
                      <a:endParaRPr kumimoji="0" lang="en-US" altLang="en-US" sz="1000" b="0" i="0" u="none" strike="noStrike" cap="none" normalizeH="0" baseline="0" dirty="0">
                        <a:ln>
                          <a:noFill/>
                        </a:ln>
                        <a:solidFill>
                          <a:schemeClr val="bg1"/>
                        </a:solidFill>
                        <a:effectLst/>
                        <a:latin typeface="+mj-lt"/>
                        <a:ea typeface="MS PGothic" panose="020B0600070205080204" pitchFamily="34" charset="-128"/>
                      </a:endParaRP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State: Massachusetts</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District: 3rd</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North Central Massachusetts: Lowell</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Cook PVI: D+9</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0957354"/>
                  </a:ext>
                </a:extLst>
              </a:tr>
            </a:tbl>
          </a:graphicData>
        </a:graphic>
      </p:graphicFrame>
      <p:graphicFrame>
        <p:nvGraphicFramePr>
          <p:cNvPr id="11" name="Table 10" title="Contact"/>
          <p:cNvGraphicFramePr>
            <a:graphicFrameLocks noGrp="1"/>
          </p:cNvGraphicFramePr>
          <p:nvPr>
            <p:extLst/>
          </p:nvPr>
        </p:nvGraphicFramePr>
        <p:xfrm>
          <a:off x="427498" y="4624423"/>
          <a:ext cx="2743200" cy="1707286"/>
        </p:xfrm>
        <a:graphic>
          <a:graphicData uri="http://schemas.openxmlformats.org/drawingml/2006/table">
            <a:tbl>
              <a:tblPr/>
              <a:tblGrid>
                <a:gridCol w="2743200">
                  <a:extLst>
                    <a:ext uri="{9D8B030D-6E8A-4147-A177-3AD203B41FA5}">
                      <a16:colId xmlns:a16="http://schemas.microsoft.com/office/drawing/2014/main" val="20002"/>
                    </a:ext>
                  </a:extLst>
                </a:gridCol>
              </a:tblGrid>
              <a:tr h="0">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Official Contact Info</a:t>
                      </a:r>
                    </a:p>
                  </a:txBody>
                  <a:tcPr marL="91432" marR="91432" marT="45749" marB="45749"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Capitol Hill Office Building: Longworth</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Room Number: 1616</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3240426283"/>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Phone Number: (202) 225-3411</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860728395"/>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Facebook: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009905484"/>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Instagram: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Twitter: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3" name="Table 13" title="Committees"/>
          <p:cNvGraphicFramePr>
            <a:graphicFrameLocks noGrp="1"/>
          </p:cNvGraphicFramePr>
          <p:nvPr>
            <p:extLst/>
          </p:nvPr>
        </p:nvGraphicFramePr>
        <p:xfrm>
          <a:off x="6252310" y="4624423"/>
          <a:ext cx="2586890" cy="487512"/>
        </p:xfrm>
        <a:graphic>
          <a:graphicData uri="http://schemas.openxmlformats.org/drawingml/2006/table">
            <a:tbl>
              <a:tblPr/>
              <a:tblGrid>
                <a:gridCol w="258689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Committees</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TBD</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68" y="1051560"/>
            <a:ext cx="1169755" cy="1435608"/>
          </a:xfrm>
          <a:prstGeom prst="rect">
            <a:avLst/>
          </a:prstGeom>
        </p:spPr>
      </p:pic>
    </p:spTree>
    <p:extLst>
      <p:ext uri="{BB962C8B-B14F-4D97-AF65-F5344CB8AC3E}">
        <p14:creationId xmlns:p14="http://schemas.microsoft.com/office/powerpoint/2010/main" val="36850925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SlideTitle"/>
          <p:cNvSpPr>
            <a:spLocks noGrp="1"/>
          </p:cNvSpPr>
          <p:nvPr>
            <p:ph type="title"/>
          </p:nvPr>
        </p:nvSpPr>
        <p:spPr>
          <a:xfrm>
            <a:off x="401620" y="637194"/>
            <a:ext cx="8412480" cy="640080"/>
          </a:xfrm>
        </p:spPr>
        <p:txBody>
          <a:bodyPr/>
          <a:lstStyle/>
          <a:p>
            <a:r>
              <a:rPr lang="en-US" altLang="en-US">
                <a:latin typeface="+mj-lt"/>
                <a:ea typeface="ＭＳ Ｐゴシック" charset="-128"/>
                <a:cs typeface="MS PGothic" charset="-128"/>
              </a:rPr>
              <a:t>Rep. Ayanna Pressley (D-MA-7)</a:t>
            </a:r>
            <a:endParaRPr lang="en-US" dirty="0">
              <a:latin typeface="+mj-lt"/>
            </a:endParaRPr>
          </a:p>
        </p:txBody>
      </p:sp>
      <p:sp>
        <p:nvSpPr>
          <p:cNvPr id="122" name="Text Placeholder 18" title="SlideDate"/>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a:latin typeface="Georgia"/>
                <a:cs typeface="Georgia"/>
              </a:rPr>
              <a:t>Slide updated: January 04, 2019</a:t>
            </a:r>
            <a:endParaRPr lang="en-US" sz="700" dirty="0">
              <a:latin typeface="Georgia"/>
              <a:cs typeface="Georgia"/>
            </a:endParaRPr>
          </a:p>
        </p:txBody>
      </p:sp>
      <p:graphicFrame>
        <p:nvGraphicFramePr>
          <p:cNvPr id="7" name="Table 6" descr="BackgroundText" title="BackgroundText"/>
          <p:cNvGraphicFramePr>
            <a:graphicFrameLocks noGrp="1"/>
          </p:cNvGraphicFramePr>
          <p:nvPr>
            <p:extLst/>
          </p:nvPr>
        </p:nvGraphicFramePr>
        <p:xfrm>
          <a:off x="1656272" y="1047297"/>
          <a:ext cx="7182928" cy="2254114"/>
        </p:xfrm>
        <a:graphic>
          <a:graphicData uri="http://schemas.openxmlformats.org/drawingml/2006/table">
            <a:tbl>
              <a:tblPr/>
              <a:tblGrid>
                <a:gridCol w="7182928">
                  <a:extLst>
                    <a:ext uri="{9D8B030D-6E8A-4147-A177-3AD203B41FA5}">
                      <a16:colId xmlns:a16="http://schemas.microsoft.com/office/drawing/2014/main" val="20000"/>
                    </a:ext>
                  </a:extLst>
                </a:gridCol>
              </a:tblGrid>
              <a:tr h="16902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Background</a:t>
                      </a:r>
                      <a:endParaRPr kumimoji="0" lang="en-US" altLang="en-US" sz="1200" b="0" i="0" u="none" strike="noStrike" cap="none" normalizeH="0" baseline="0" dirty="0">
                        <a:ln>
                          <a:noFill/>
                        </a:ln>
                        <a:solidFill>
                          <a:schemeClr val="bg1"/>
                        </a:solidFill>
                        <a:effectLst/>
                        <a:latin typeface="+mj-lt"/>
                        <a:ea typeface="MS PGothic" panose="020B0600070205080204" pitchFamily="34" charset="-128"/>
                      </a:endParaRPr>
                    </a:p>
                  </a:txBody>
                  <a:tcPr marL="91430" marR="91430" marT="45760" marB="45760" anchor="ctr" horzOverflow="overflow">
                    <a:lnL>
                      <a:noFill/>
                    </a:lnL>
                    <a:lnR>
                      <a:noFill/>
                    </a:lnR>
                    <a:lnT>
                      <a:noFill/>
                    </a:lnT>
                    <a:lnB>
                      <a:noFill/>
                    </a:lnB>
                    <a:lnTlToBr>
                      <a:noFill/>
                    </a:lnTlToBr>
                    <a:lnBlToTr>
                      <a:noFill/>
                    </a:lnBlToTr>
                    <a:solidFill>
                      <a:srgbClr val="284D81"/>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a:ln>
                            <a:noFill/>
                          </a:ln>
                          <a:solidFill>
                            <a:schemeClr val="tx1"/>
                          </a:solidFill>
                          <a:effectLst/>
                          <a:latin typeface="+mj-lt"/>
                          <a:ea typeface="MS PGothic" pitchFamily="34" charset="-128"/>
                          <a:cs typeface="MS PGothic" pitchFamily="34" charset="-128"/>
                        </a:rPr>
                        <a:t>Born and raised in Chicago, Pressley attended Boston University from 1992 to 1994, but left school before graduating to support her mother, who had lost her job. After leaving college, she worked as a district representative for US Rep. Joseph Kennedy II, where she worked with senior citizens, veterans and people with disabilities in the district. In 2009, she served as US Sen. John Kerry’s political director. Pressley was elected to the Boston City Council in 2009 and served until 2018, when she declared her intent to challenge incumbent Democrat Rep. Michael Capuano(MA-07). She defeated Capuano in the Democratic primary and – facing no Republican challenger in the general election – became the first African-American woman to represent Massachusetts. Pressley has championed universal health care and called for the defunding of US Immigration and Customs Enforcement (ICE), and she stated on the campaign trail that ending sexual violence would be a priority during her tenure.</a:t>
                      </a:r>
                      <a:endParaRPr kumimoji="0" lang="en-US" sz="1000" b="0" i="0" u="none" strike="noStrike" kern="1200" cap="none" normalizeH="0" baseline="0" dirty="0">
                        <a:ln>
                          <a:noFill/>
                        </a:ln>
                        <a:solidFill>
                          <a:schemeClr val="tx1"/>
                        </a:solidFill>
                        <a:effectLst/>
                        <a:latin typeface="+mj-lt"/>
                        <a:ea typeface="MS PGothic" pitchFamily="34" charset="-128"/>
                        <a:cs typeface="MS PGothic" pitchFamily="34" charset="-128"/>
                      </a:endParaRP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nvPr>
        </p:nvGraphicFramePr>
        <p:xfrm>
          <a:off x="3303312" y="3264377"/>
          <a:ext cx="2816381" cy="1462536"/>
        </p:xfrm>
        <a:graphic>
          <a:graphicData uri="http://schemas.openxmlformats.org/drawingml/2006/table">
            <a:tbl>
              <a:tblPr/>
              <a:tblGrid>
                <a:gridCol w="2816381">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First Elected: 11/6/2018</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Party: Democrat</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Birth date: 2/3/1974</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Education: Attended, Boston University</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chemeClr val="tx1"/>
                          </a:solidFill>
                          <a:effectLst/>
                          <a:latin typeface="+mj-lt"/>
                          <a:ea typeface="MS PGothic" panose="020B0600070205080204" pitchFamily="34" charset="-128"/>
                          <a:cs typeface="+mn-cs"/>
                        </a:rPr>
                        <a:t>Family: Spouse: Conan Harris; step-daughter</a:t>
                      </a:r>
                      <a:endParaRPr kumimoji="0" lang="en-US" altLang="en-US" sz="1000" b="0" i="0" u="none" strike="noStrike" kern="1200" cap="none" normalizeH="0" baseline="0" dirty="0">
                        <a:ln>
                          <a:noFill/>
                        </a:ln>
                        <a:solidFill>
                          <a:schemeClr val="tx1"/>
                        </a:solidFill>
                        <a:effectLst/>
                        <a:latin typeface="+mj-lt"/>
                        <a:ea typeface="MS PGothic" panose="020B0600070205080204" pitchFamily="34" charset="-128"/>
                        <a:cs typeface="+mn-cs"/>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nvPr>
        </p:nvGraphicFramePr>
        <p:xfrm>
          <a:off x="6227210" y="3264378"/>
          <a:ext cx="2611990" cy="1219334"/>
        </p:xfrm>
        <a:graphic>
          <a:graphicData uri="http://schemas.openxmlformats.org/drawingml/2006/table">
            <a:tbl>
              <a:tblPr/>
              <a:tblGrid>
                <a:gridCol w="2132154">
                  <a:extLst>
                    <a:ext uri="{9D8B030D-6E8A-4147-A177-3AD203B41FA5}">
                      <a16:colId xmlns:a16="http://schemas.microsoft.com/office/drawing/2014/main" val="20000"/>
                    </a:ext>
                  </a:extLst>
                </a:gridCol>
                <a:gridCol w="479836">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284D81"/>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2018 General</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Ayanna Pressley (D)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N/A</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NO OPPONENT</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N/A</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0" name="Table 13" title="District Profile"/>
          <p:cNvGraphicFramePr>
            <a:graphicFrameLocks noGrp="1"/>
          </p:cNvGraphicFramePr>
          <p:nvPr>
            <p:extLst/>
          </p:nvPr>
        </p:nvGraphicFramePr>
        <p:xfrm>
          <a:off x="427497" y="3264377"/>
          <a:ext cx="2743200" cy="1218780"/>
        </p:xfrm>
        <a:graphic>
          <a:graphicData uri="http://schemas.openxmlformats.org/drawingml/2006/table">
            <a:tbl>
              <a:tblPr/>
              <a:tblGrid>
                <a:gridCol w="274320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mj-lt"/>
                          <a:ea typeface="MS PGothic" panose="020B0600070205080204" pitchFamily="34" charset="-128"/>
                        </a:rPr>
                        <a:t>District Profile</a:t>
                      </a:r>
                      <a:endParaRPr kumimoji="0" lang="en-US" altLang="en-US" sz="1000" b="0" i="0" u="none" strike="noStrike" cap="none" normalizeH="0" baseline="0" dirty="0">
                        <a:ln>
                          <a:noFill/>
                        </a:ln>
                        <a:solidFill>
                          <a:schemeClr val="bg1"/>
                        </a:solidFill>
                        <a:effectLst/>
                        <a:latin typeface="+mj-lt"/>
                        <a:ea typeface="MS PGothic" panose="020B0600070205080204" pitchFamily="34" charset="-128"/>
                      </a:endParaRP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State: Massachusetts</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District: 7th</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Boston, Cambridge</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Cook PVI: D+34</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0957354"/>
                  </a:ext>
                </a:extLst>
              </a:tr>
            </a:tbl>
          </a:graphicData>
        </a:graphic>
      </p:graphicFrame>
      <p:graphicFrame>
        <p:nvGraphicFramePr>
          <p:cNvPr id="11" name="Table 10" title="Contact"/>
          <p:cNvGraphicFramePr>
            <a:graphicFrameLocks noGrp="1"/>
          </p:cNvGraphicFramePr>
          <p:nvPr>
            <p:extLst/>
          </p:nvPr>
        </p:nvGraphicFramePr>
        <p:xfrm>
          <a:off x="427498" y="4624423"/>
          <a:ext cx="2743200" cy="1707286"/>
        </p:xfrm>
        <a:graphic>
          <a:graphicData uri="http://schemas.openxmlformats.org/drawingml/2006/table">
            <a:tbl>
              <a:tblPr/>
              <a:tblGrid>
                <a:gridCol w="2743200">
                  <a:extLst>
                    <a:ext uri="{9D8B030D-6E8A-4147-A177-3AD203B41FA5}">
                      <a16:colId xmlns:a16="http://schemas.microsoft.com/office/drawing/2014/main" val="20002"/>
                    </a:ext>
                  </a:extLst>
                </a:gridCol>
              </a:tblGrid>
              <a:tr h="0">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Official Contact Info</a:t>
                      </a:r>
                    </a:p>
                  </a:txBody>
                  <a:tcPr marL="91432" marR="91432" marT="45749" marB="45749"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Capitol Hill Office Building: Longworth</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Room Number: 1108</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3240426283"/>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Phone Number: (202) 225-5111</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860728395"/>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Facebook: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009905484"/>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Instagram: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Twitter: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3" name="Table 13" title="Committees"/>
          <p:cNvGraphicFramePr>
            <a:graphicFrameLocks noGrp="1"/>
          </p:cNvGraphicFramePr>
          <p:nvPr>
            <p:extLst/>
          </p:nvPr>
        </p:nvGraphicFramePr>
        <p:xfrm>
          <a:off x="6252310" y="4624423"/>
          <a:ext cx="2586890" cy="487512"/>
        </p:xfrm>
        <a:graphic>
          <a:graphicData uri="http://schemas.openxmlformats.org/drawingml/2006/table">
            <a:tbl>
              <a:tblPr/>
              <a:tblGrid>
                <a:gridCol w="258689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Committees</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TBD</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68" y="1051560"/>
            <a:ext cx="1169755" cy="1435608"/>
          </a:xfrm>
          <a:prstGeom prst="rect">
            <a:avLst/>
          </a:prstGeom>
        </p:spPr>
      </p:pic>
    </p:spTree>
    <p:extLst>
      <p:ext uri="{BB962C8B-B14F-4D97-AF65-F5344CB8AC3E}">
        <p14:creationId xmlns:p14="http://schemas.microsoft.com/office/powerpoint/2010/main" val="4190673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SlideTitle"/>
          <p:cNvSpPr>
            <a:spLocks noGrp="1"/>
          </p:cNvSpPr>
          <p:nvPr>
            <p:ph type="title"/>
          </p:nvPr>
        </p:nvSpPr>
        <p:spPr>
          <a:xfrm>
            <a:off x="401620" y="637194"/>
            <a:ext cx="8412480" cy="640080"/>
          </a:xfrm>
        </p:spPr>
        <p:txBody>
          <a:bodyPr/>
          <a:lstStyle/>
          <a:p>
            <a:r>
              <a:rPr lang="en-US" altLang="en-US">
                <a:latin typeface="+mj-lt"/>
                <a:ea typeface="ＭＳ Ｐゴシック" charset="-128"/>
                <a:cs typeface="MS PGothic" charset="-128"/>
              </a:rPr>
              <a:t>Rep. Elissa Slotkin (D-MI-8)</a:t>
            </a:r>
            <a:endParaRPr lang="en-US" dirty="0">
              <a:latin typeface="+mj-lt"/>
            </a:endParaRPr>
          </a:p>
        </p:txBody>
      </p:sp>
      <p:sp>
        <p:nvSpPr>
          <p:cNvPr id="122" name="Text Placeholder 18" title="SlideDate"/>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a:latin typeface="Georgia"/>
                <a:cs typeface="Georgia"/>
              </a:rPr>
              <a:t>Slide updated: January 04, 2019</a:t>
            </a:r>
            <a:endParaRPr lang="en-US" sz="700" dirty="0">
              <a:latin typeface="Georgia"/>
              <a:cs typeface="Georgia"/>
            </a:endParaRPr>
          </a:p>
        </p:txBody>
      </p:sp>
      <p:graphicFrame>
        <p:nvGraphicFramePr>
          <p:cNvPr id="7" name="Table 6" descr="BackgroundText" title="BackgroundText"/>
          <p:cNvGraphicFramePr>
            <a:graphicFrameLocks noGrp="1"/>
          </p:cNvGraphicFramePr>
          <p:nvPr>
            <p:extLst/>
          </p:nvPr>
        </p:nvGraphicFramePr>
        <p:xfrm>
          <a:off x="1656272" y="1047297"/>
          <a:ext cx="7182928" cy="2254114"/>
        </p:xfrm>
        <a:graphic>
          <a:graphicData uri="http://schemas.openxmlformats.org/drawingml/2006/table">
            <a:tbl>
              <a:tblPr/>
              <a:tblGrid>
                <a:gridCol w="7182928">
                  <a:extLst>
                    <a:ext uri="{9D8B030D-6E8A-4147-A177-3AD203B41FA5}">
                      <a16:colId xmlns:a16="http://schemas.microsoft.com/office/drawing/2014/main" val="20000"/>
                    </a:ext>
                  </a:extLst>
                </a:gridCol>
              </a:tblGrid>
              <a:tr h="16902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Background</a:t>
                      </a:r>
                      <a:endParaRPr kumimoji="0" lang="en-US" altLang="en-US" sz="1200" b="0" i="0" u="none" strike="noStrike" cap="none" normalizeH="0" baseline="0" dirty="0">
                        <a:ln>
                          <a:noFill/>
                        </a:ln>
                        <a:solidFill>
                          <a:schemeClr val="bg1"/>
                        </a:solidFill>
                        <a:effectLst/>
                        <a:latin typeface="+mj-lt"/>
                        <a:ea typeface="MS PGothic" panose="020B0600070205080204" pitchFamily="34" charset="-128"/>
                      </a:endParaRPr>
                    </a:p>
                  </a:txBody>
                  <a:tcPr marL="91430" marR="91430" marT="45760" marB="45760" anchor="ctr" horzOverflow="overflow">
                    <a:lnL>
                      <a:noFill/>
                    </a:lnL>
                    <a:lnR>
                      <a:noFill/>
                    </a:lnR>
                    <a:lnT>
                      <a:noFill/>
                    </a:lnT>
                    <a:lnB>
                      <a:noFill/>
                    </a:lnB>
                    <a:lnTlToBr>
                      <a:noFill/>
                    </a:lnTlToBr>
                    <a:lnBlToTr>
                      <a:noFill/>
                    </a:lnBlToTr>
                    <a:solidFill>
                      <a:srgbClr val="284D81"/>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a:ln>
                            <a:noFill/>
                          </a:ln>
                          <a:solidFill>
                            <a:schemeClr val="tx1"/>
                          </a:solidFill>
                          <a:effectLst/>
                          <a:latin typeface="+mj-lt"/>
                          <a:ea typeface="MS PGothic" pitchFamily="34" charset="-128"/>
                          <a:cs typeface="MS PGothic" pitchFamily="34" charset="-128"/>
                        </a:rPr>
                        <a:t>Natives of the district, Slotkin’s family ran Hygrade Foods, a prominent meat company in Southeast Michigan known for inventing Ball Park Franks. After graduate school, she was recruited to join the Central Intelligence Agency, where she served as a Middle East analyst. From there, she went on to work in the White House, the office of the Director of National Intelligence, the State Department, and the Defense Department, where she rose to the rank of acting assistant secretary of Defense for International Security Affairs. During her campaign, Slotkin refused to support Nancy Pelosi as House Democratic leader or accept corporate contributions to her campaign. She highlighted incumbent Rep. Mike Bishop’s vote to repeal the Affordable Care Act as a key theme of her campaign.</a:t>
                      </a:r>
                      <a:endParaRPr kumimoji="0" lang="en-US" sz="1000" b="0" i="0" u="none" strike="noStrike" kern="1200" cap="none" normalizeH="0" baseline="0" dirty="0">
                        <a:ln>
                          <a:noFill/>
                        </a:ln>
                        <a:solidFill>
                          <a:schemeClr val="tx1"/>
                        </a:solidFill>
                        <a:effectLst/>
                        <a:latin typeface="+mj-lt"/>
                        <a:ea typeface="MS PGothic" pitchFamily="34" charset="-128"/>
                        <a:cs typeface="MS PGothic" pitchFamily="34" charset="-128"/>
                      </a:endParaRP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nvPr>
        </p:nvGraphicFramePr>
        <p:xfrm>
          <a:off x="3303312" y="3264377"/>
          <a:ext cx="2816381" cy="2376936"/>
        </p:xfrm>
        <a:graphic>
          <a:graphicData uri="http://schemas.openxmlformats.org/drawingml/2006/table">
            <a:tbl>
              <a:tblPr/>
              <a:tblGrid>
                <a:gridCol w="2816381">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First Elected: 11/6/2018</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Party: Democrat</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Birth date: 7/10/1976</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Education: MA, International Affairs/National Security Policy/Middle Eastern Affairs, Columbia University School of International and Public Affairs, 2001-2003; Certified, Intensive Arabic, American University of Cairo, 2001; Bachelor's, Rural Sociology, Cornell University, 1994-1998</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chemeClr val="tx1"/>
                          </a:solidFill>
                          <a:effectLst/>
                          <a:latin typeface="+mj-lt"/>
                          <a:ea typeface="MS PGothic" panose="020B0600070205080204" pitchFamily="34" charset="-128"/>
                          <a:cs typeface="+mn-cs"/>
                        </a:rPr>
                        <a:t>Family: Spouse: Dave; 2 Children</a:t>
                      </a:r>
                      <a:endParaRPr kumimoji="0" lang="en-US" altLang="en-US" sz="1000" b="0" i="0" u="none" strike="noStrike" kern="1200" cap="none" normalizeH="0" baseline="0" dirty="0">
                        <a:ln>
                          <a:noFill/>
                        </a:ln>
                        <a:solidFill>
                          <a:schemeClr val="tx1"/>
                        </a:solidFill>
                        <a:effectLst/>
                        <a:latin typeface="+mj-lt"/>
                        <a:ea typeface="MS PGothic" panose="020B0600070205080204" pitchFamily="34" charset="-128"/>
                        <a:cs typeface="+mn-cs"/>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nvPr>
        </p:nvGraphicFramePr>
        <p:xfrm>
          <a:off x="6227210" y="3264378"/>
          <a:ext cx="2611990" cy="1219334"/>
        </p:xfrm>
        <a:graphic>
          <a:graphicData uri="http://schemas.openxmlformats.org/drawingml/2006/table">
            <a:tbl>
              <a:tblPr/>
              <a:tblGrid>
                <a:gridCol w="2132154">
                  <a:extLst>
                    <a:ext uri="{9D8B030D-6E8A-4147-A177-3AD203B41FA5}">
                      <a16:colId xmlns:a16="http://schemas.microsoft.com/office/drawing/2014/main" val="20000"/>
                    </a:ext>
                  </a:extLst>
                </a:gridCol>
                <a:gridCol w="479836">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284D81"/>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2018 General</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Elissa Slotkin (D)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51%</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Mike Bishop (R)</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47%</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0" name="Table 13" title="District Profile"/>
          <p:cNvGraphicFramePr>
            <a:graphicFrameLocks noGrp="1"/>
          </p:cNvGraphicFramePr>
          <p:nvPr>
            <p:extLst/>
          </p:nvPr>
        </p:nvGraphicFramePr>
        <p:xfrm>
          <a:off x="427497" y="3264377"/>
          <a:ext cx="2743200" cy="1218780"/>
        </p:xfrm>
        <a:graphic>
          <a:graphicData uri="http://schemas.openxmlformats.org/drawingml/2006/table">
            <a:tbl>
              <a:tblPr/>
              <a:tblGrid>
                <a:gridCol w="274320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mj-lt"/>
                          <a:ea typeface="MS PGothic" panose="020B0600070205080204" pitchFamily="34" charset="-128"/>
                        </a:rPr>
                        <a:t>District Profile</a:t>
                      </a:r>
                      <a:endParaRPr kumimoji="0" lang="en-US" altLang="en-US" sz="1000" b="0" i="0" u="none" strike="noStrike" cap="none" normalizeH="0" baseline="0" dirty="0">
                        <a:ln>
                          <a:noFill/>
                        </a:ln>
                        <a:solidFill>
                          <a:schemeClr val="bg1"/>
                        </a:solidFill>
                        <a:effectLst/>
                        <a:latin typeface="+mj-lt"/>
                        <a:ea typeface="MS PGothic" panose="020B0600070205080204" pitchFamily="34" charset="-128"/>
                      </a:endParaRP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State: Michigan</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District: 8th</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Central: Lansing, Detroit Exurbs</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Cook PVI: R+4</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0957354"/>
                  </a:ext>
                </a:extLst>
              </a:tr>
            </a:tbl>
          </a:graphicData>
        </a:graphic>
      </p:graphicFrame>
      <p:graphicFrame>
        <p:nvGraphicFramePr>
          <p:cNvPr id="11" name="Table 10" title="Contact"/>
          <p:cNvGraphicFramePr>
            <a:graphicFrameLocks noGrp="1"/>
          </p:cNvGraphicFramePr>
          <p:nvPr>
            <p:extLst/>
          </p:nvPr>
        </p:nvGraphicFramePr>
        <p:xfrm>
          <a:off x="427498" y="4624423"/>
          <a:ext cx="2743200" cy="1707286"/>
        </p:xfrm>
        <a:graphic>
          <a:graphicData uri="http://schemas.openxmlformats.org/drawingml/2006/table">
            <a:tbl>
              <a:tblPr/>
              <a:tblGrid>
                <a:gridCol w="2743200">
                  <a:extLst>
                    <a:ext uri="{9D8B030D-6E8A-4147-A177-3AD203B41FA5}">
                      <a16:colId xmlns:a16="http://schemas.microsoft.com/office/drawing/2014/main" val="20002"/>
                    </a:ext>
                  </a:extLst>
                </a:gridCol>
              </a:tblGrid>
              <a:tr h="0">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Official Contact Info</a:t>
                      </a:r>
                    </a:p>
                  </a:txBody>
                  <a:tcPr marL="91432" marR="91432" marT="45749" marB="45749"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Capitol Hill Office Building: Longworth</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Room Number: 1531</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3240426283"/>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Phone Number: (202) 225-4872</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860728395"/>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Facebook: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009905484"/>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Instagram: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Twitter: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3" name="Table 13" title="Committees"/>
          <p:cNvGraphicFramePr>
            <a:graphicFrameLocks noGrp="1"/>
          </p:cNvGraphicFramePr>
          <p:nvPr>
            <p:extLst/>
          </p:nvPr>
        </p:nvGraphicFramePr>
        <p:xfrm>
          <a:off x="6252310" y="4624423"/>
          <a:ext cx="2586890" cy="487512"/>
        </p:xfrm>
        <a:graphic>
          <a:graphicData uri="http://schemas.openxmlformats.org/drawingml/2006/table">
            <a:tbl>
              <a:tblPr/>
              <a:tblGrid>
                <a:gridCol w="258689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Committees</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TBD</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68" y="1051560"/>
            <a:ext cx="1169755" cy="1435608"/>
          </a:xfrm>
          <a:prstGeom prst="rect">
            <a:avLst/>
          </a:prstGeom>
        </p:spPr>
      </p:pic>
    </p:spTree>
    <p:extLst>
      <p:ext uri="{BB962C8B-B14F-4D97-AF65-F5344CB8AC3E}">
        <p14:creationId xmlns:p14="http://schemas.microsoft.com/office/powerpoint/2010/main" val="11127699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SlideTitle"/>
          <p:cNvSpPr>
            <a:spLocks noGrp="1"/>
          </p:cNvSpPr>
          <p:nvPr>
            <p:ph type="title"/>
          </p:nvPr>
        </p:nvSpPr>
        <p:spPr>
          <a:xfrm>
            <a:off x="401620" y="637194"/>
            <a:ext cx="8412480" cy="640080"/>
          </a:xfrm>
        </p:spPr>
        <p:txBody>
          <a:bodyPr/>
          <a:lstStyle/>
          <a:p>
            <a:r>
              <a:rPr lang="en-US" altLang="en-US">
                <a:latin typeface="+mj-lt"/>
                <a:ea typeface="ＭＳ Ｐゴシック" charset="-128"/>
                <a:cs typeface="MS PGothic" charset="-128"/>
              </a:rPr>
              <a:t>Rep. Andy Levin (D-MI-9)</a:t>
            </a:r>
            <a:endParaRPr lang="en-US" dirty="0">
              <a:latin typeface="+mj-lt"/>
            </a:endParaRPr>
          </a:p>
        </p:txBody>
      </p:sp>
      <p:sp>
        <p:nvSpPr>
          <p:cNvPr id="122" name="Text Placeholder 18" title="SlideDate"/>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a:latin typeface="Georgia"/>
                <a:cs typeface="Georgia"/>
              </a:rPr>
              <a:t>Slide updated: January 04, 2019</a:t>
            </a:r>
            <a:endParaRPr lang="en-US" sz="700" dirty="0">
              <a:latin typeface="Georgia"/>
              <a:cs typeface="Georgia"/>
            </a:endParaRPr>
          </a:p>
        </p:txBody>
      </p:sp>
      <p:graphicFrame>
        <p:nvGraphicFramePr>
          <p:cNvPr id="7" name="Table 6" descr="BackgroundText" title="BackgroundText"/>
          <p:cNvGraphicFramePr>
            <a:graphicFrameLocks noGrp="1"/>
          </p:cNvGraphicFramePr>
          <p:nvPr>
            <p:extLst/>
          </p:nvPr>
        </p:nvGraphicFramePr>
        <p:xfrm>
          <a:off x="1656272" y="1047297"/>
          <a:ext cx="7182928" cy="2254114"/>
        </p:xfrm>
        <a:graphic>
          <a:graphicData uri="http://schemas.openxmlformats.org/drawingml/2006/table">
            <a:tbl>
              <a:tblPr/>
              <a:tblGrid>
                <a:gridCol w="7182928">
                  <a:extLst>
                    <a:ext uri="{9D8B030D-6E8A-4147-A177-3AD203B41FA5}">
                      <a16:colId xmlns:a16="http://schemas.microsoft.com/office/drawing/2014/main" val="20000"/>
                    </a:ext>
                  </a:extLst>
                </a:gridCol>
              </a:tblGrid>
              <a:tr h="16902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Background</a:t>
                      </a:r>
                      <a:endParaRPr kumimoji="0" lang="en-US" altLang="en-US" sz="1200" b="0" i="0" u="none" strike="noStrike" cap="none" normalizeH="0" baseline="0" dirty="0">
                        <a:ln>
                          <a:noFill/>
                        </a:ln>
                        <a:solidFill>
                          <a:schemeClr val="bg1"/>
                        </a:solidFill>
                        <a:effectLst/>
                        <a:latin typeface="+mj-lt"/>
                        <a:ea typeface="MS PGothic" panose="020B0600070205080204" pitchFamily="34" charset="-128"/>
                      </a:endParaRPr>
                    </a:p>
                  </a:txBody>
                  <a:tcPr marL="91430" marR="91430" marT="45760" marB="45760" anchor="ctr" horzOverflow="overflow">
                    <a:lnL>
                      <a:noFill/>
                    </a:lnL>
                    <a:lnR>
                      <a:noFill/>
                    </a:lnR>
                    <a:lnT>
                      <a:noFill/>
                    </a:lnT>
                    <a:lnB>
                      <a:noFill/>
                    </a:lnB>
                    <a:lnTlToBr>
                      <a:noFill/>
                    </a:lnTlToBr>
                    <a:lnBlToTr>
                      <a:noFill/>
                    </a:lnBlToTr>
                    <a:solidFill>
                      <a:srgbClr val="284D81"/>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a:ln>
                            <a:noFill/>
                          </a:ln>
                          <a:solidFill>
                            <a:schemeClr val="tx1"/>
                          </a:solidFill>
                          <a:effectLst/>
                          <a:latin typeface="+mj-lt"/>
                          <a:ea typeface="MS PGothic" pitchFamily="34" charset="-128"/>
                          <a:cs typeface="MS PGothic" pitchFamily="34" charset="-128"/>
                        </a:rPr>
                        <a:t>Levin won a contested Democratic primary against two candidates, one of whom, Michigan State Rep. Ellen Lipton, had secured the backing of EMILY’s List. Levin comes from a prominent Michigan political family. His dad, Sandy Levin represented the 9th district for over thirty years. Andy’s uncle, Carl Levin, was Michigan’s senior senator until he retired in 2015. Other members of the Levin family served in the federal judiciary in Michigan. Andy ran for Michigan Senate in 2006, losing a close election to Republican John Pappageorge. Prior to entering electoral politics, Andy worked as an attorney, as a clean energy entrepreneur, and in state government, where he helped to retrain Michigan workers for clean energy jobs.</a:t>
                      </a:r>
                      <a:endParaRPr kumimoji="0" lang="en-US" sz="1000" b="0" i="0" u="none" strike="noStrike" kern="1200" cap="none" normalizeH="0" baseline="0" dirty="0">
                        <a:ln>
                          <a:noFill/>
                        </a:ln>
                        <a:solidFill>
                          <a:schemeClr val="tx1"/>
                        </a:solidFill>
                        <a:effectLst/>
                        <a:latin typeface="+mj-lt"/>
                        <a:ea typeface="MS PGothic" pitchFamily="34" charset="-128"/>
                        <a:cs typeface="MS PGothic" pitchFamily="34" charset="-128"/>
                      </a:endParaRP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nvPr>
        </p:nvGraphicFramePr>
        <p:xfrm>
          <a:off x="3303312" y="3264377"/>
          <a:ext cx="2816381" cy="2072136"/>
        </p:xfrm>
        <a:graphic>
          <a:graphicData uri="http://schemas.openxmlformats.org/drawingml/2006/table">
            <a:tbl>
              <a:tblPr/>
              <a:tblGrid>
                <a:gridCol w="2816381">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First Elected: 11/6/2018</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Party: Democrat</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Birth date: 8/10/1960</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Education: JD, Harvard Law School, 1991-1994; MA, Asian Languages &amp; Cultures, University of Michigan, 1988-1990; BA, Religion, Williams College, 1978-1983</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chemeClr val="tx1"/>
                          </a:solidFill>
                          <a:effectLst/>
                          <a:latin typeface="+mj-lt"/>
                          <a:ea typeface="MS PGothic" panose="020B0600070205080204" pitchFamily="34" charset="-128"/>
                          <a:cs typeface="+mn-cs"/>
                        </a:rPr>
                        <a:t>Family: Spouse: Mary; 4 Children: Koby, Saul, Ben, Molly</a:t>
                      </a:r>
                      <a:endParaRPr kumimoji="0" lang="en-US" altLang="en-US" sz="1000" b="0" i="0" u="none" strike="noStrike" kern="1200" cap="none" normalizeH="0" baseline="0" dirty="0">
                        <a:ln>
                          <a:noFill/>
                        </a:ln>
                        <a:solidFill>
                          <a:schemeClr val="tx1"/>
                        </a:solidFill>
                        <a:effectLst/>
                        <a:latin typeface="+mj-lt"/>
                        <a:ea typeface="MS PGothic" panose="020B0600070205080204" pitchFamily="34" charset="-128"/>
                        <a:cs typeface="+mn-cs"/>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nvPr>
        </p:nvGraphicFramePr>
        <p:xfrm>
          <a:off x="6227210" y="3264378"/>
          <a:ext cx="2611990" cy="1219334"/>
        </p:xfrm>
        <a:graphic>
          <a:graphicData uri="http://schemas.openxmlformats.org/drawingml/2006/table">
            <a:tbl>
              <a:tblPr/>
              <a:tblGrid>
                <a:gridCol w="2132154">
                  <a:extLst>
                    <a:ext uri="{9D8B030D-6E8A-4147-A177-3AD203B41FA5}">
                      <a16:colId xmlns:a16="http://schemas.microsoft.com/office/drawing/2014/main" val="20000"/>
                    </a:ext>
                  </a:extLst>
                </a:gridCol>
                <a:gridCol w="479836">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284D81"/>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2018 General</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Andy Levin (D)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60%</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Candius Stearns (R)</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37%</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0" name="Table 13" title="District Profile"/>
          <p:cNvGraphicFramePr>
            <a:graphicFrameLocks noGrp="1"/>
          </p:cNvGraphicFramePr>
          <p:nvPr>
            <p:extLst/>
          </p:nvPr>
        </p:nvGraphicFramePr>
        <p:xfrm>
          <a:off x="427497" y="3264377"/>
          <a:ext cx="2743200" cy="1218780"/>
        </p:xfrm>
        <a:graphic>
          <a:graphicData uri="http://schemas.openxmlformats.org/drawingml/2006/table">
            <a:tbl>
              <a:tblPr/>
              <a:tblGrid>
                <a:gridCol w="274320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mj-lt"/>
                          <a:ea typeface="MS PGothic" panose="020B0600070205080204" pitchFamily="34" charset="-128"/>
                        </a:rPr>
                        <a:t>District Profile</a:t>
                      </a:r>
                      <a:endParaRPr kumimoji="0" lang="en-US" altLang="en-US" sz="1000" b="0" i="0" u="none" strike="noStrike" cap="none" normalizeH="0" baseline="0" dirty="0">
                        <a:ln>
                          <a:noFill/>
                        </a:ln>
                        <a:solidFill>
                          <a:schemeClr val="bg1"/>
                        </a:solidFill>
                        <a:effectLst/>
                        <a:latin typeface="+mj-lt"/>
                        <a:ea typeface="MS PGothic" panose="020B0600070205080204" pitchFamily="34" charset="-128"/>
                      </a:endParaRP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State: Michigan</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District: 9th</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en-US" sz="1000" b="0" i="0" u="none" strike="noStrike" cap="none" normalizeH="0" baseline="0">
                          <a:ln>
                            <a:noFill/>
                          </a:ln>
                          <a:solidFill>
                            <a:schemeClr val="tx1"/>
                          </a:solidFill>
                          <a:effectLst/>
                          <a:latin typeface="+mj-lt"/>
                          <a:ea typeface="MS PGothic" panose="020B0600070205080204" pitchFamily="34" charset="-128"/>
                        </a:rPr>
                        <a:t>Detroit Suburbs: Warren, Royal Oak</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Cook PVI: D+4</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0957354"/>
                  </a:ext>
                </a:extLst>
              </a:tr>
            </a:tbl>
          </a:graphicData>
        </a:graphic>
      </p:graphicFrame>
      <p:graphicFrame>
        <p:nvGraphicFramePr>
          <p:cNvPr id="11" name="Table 10" title="Contact"/>
          <p:cNvGraphicFramePr>
            <a:graphicFrameLocks noGrp="1"/>
          </p:cNvGraphicFramePr>
          <p:nvPr>
            <p:extLst/>
          </p:nvPr>
        </p:nvGraphicFramePr>
        <p:xfrm>
          <a:off x="427498" y="4624423"/>
          <a:ext cx="2743200" cy="1707286"/>
        </p:xfrm>
        <a:graphic>
          <a:graphicData uri="http://schemas.openxmlformats.org/drawingml/2006/table">
            <a:tbl>
              <a:tblPr/>
              <a:tblGrid>
                <a:gridCol w="2743200">
                  <a:extLst>
                    <a:ext uri="{9D8B030D-6E8A-4147-A177-3AD203B41FA5}">
                      <a16:colId xmlns:a16="http://schemas.microsoft.com/office/drawing/2014/main" val="20002"/>
                    </a:ext>
                  </a:extLst>
                </a:gridCol>
              </a:tblGrid>
              <a:tr h="0">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Official Contact Info</a:t>
                      </a:r>
                    </a:p>
                  </a:txBody>
                  <a:tcPr marL="91432" marR="91432" marT="45749" marB="45749"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Capitol Hill Office Building: Cannon</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Room Number: 228</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3240426283"/>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Phone Number: (202) 225-4961</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860728395"/>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Facebook: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009905484"/>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Instagram: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Twitter: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3" name="Table 13" title="Committees"/>
          <p:cNvGraphicFramePr>
            <a:graphicFrameLocks noGrp="1"/>
          </p:cNvGraphicFramePr>
          <p:nvPr>
            <p:extLst/>
          </p:nvPr>
        </p:nvGraphicFramePr>
        <p:xfrm>
          <a:off x="6252310" y="4624423"/>
          <a:ext cx="2586890" cy="487512"/>
        </p:xfrm>
        <a:graphic>
          <a:graphicData uri="http://schemas.openxmlformats.org/drawingml/2006/table">
            <a:tbl>
              <a:tblPr/>
              <a:tblGrid>
                <a:gridCol w="258689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Committees</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TBD</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68" y="1051560"/>
            <a:ext cx="1169755" cy="1435608"/>
          </a:xfrm>
          <a:prstGeom prst="rect">
            <a:avLst/>
          </a:prstGeom>
        </p:spPr>
      </p:pic>
    </p:spTree>
    <p:extLst>
      <p:ext uri="{BB962C8B-B14F-4D97-AF65-F5344CB8AC3E}">
        <p14:creationId xmlns:p14="http://schemas.microsoft.com/office/powerpoint/2010/main" val="16147593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SlideTitle"/>
          <p:cNvSpPr>
            <a:spLocks noGrp="1"/>
          </p:cNvSpPr>
          <p:nvPr>
            <p:ph type="title"/>
          </p:nvPr>
        </p:nvSpPr>
        <p:spPr>
          <a:xfrm>
            <a:off x="401620" y="637194"/>
            <a:ext cx="8412480" cy="640080"/>
          </a:xfrm>
        </p:spPr>
        <p:txBody>
          <a:bodyPr/>
          <a:lstStyle/>
          <a:p>
            <a:r>
              <a:rPr lang="en-US" altLang="en-US">
                <a:latin typeface="+mj-lt"/>
                <a:ea typeface="ＭＳ Ｐゴシック" charset="-128"/>
                <a:cs typeface="MS PGothic" charset="-128"/>
              </a:rPr>
              <a:t>Rep. Haley Stevens (D-MI-11)</a:t>
            </a:r>
            <a:endParaRPr lang="en-US" dirty="0">
              <a:latin typeface="+mj-lt"/>
            </a:endParaRPr>
          </a:p>
        </p:txBody>
      </p:sp>
      <p:sp>
        <p:nvSpPr>
          <p:cNvPr id="122" name="Text Placeholder 18" title="SlideDate"/>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a:latin typeface="Georgia"/>
                <a:cs typeface="Georgia"/>
              </a:rPr>
              <a:t>Slide updated: January 04, 2019</a:t>
            </a:r>
            <a:endParaRPr lang="en-US" sz="700" dirty="0">
              <a:latin typeface="Georgia"/>
              <a:cs typeface="Georgia"/>
            </a:endParaRPr>
          </a:p>
        </p:txBody>
      </p:sp>
      <p:graphicFrame>
        <p:nvGraphicFramePr>
          <p:cNvPr id="7" name="Table 6" descr="BackgroundText" title="BackgroundText"/>
          <p:cNvGraphicFramePr>
            <a:graphicFrameLocks noGrp="1"/>
          </p:cNvGraphicFramePr>
          <p:nvPr>
            <p:extLst/>
          </p:nvPr>
        </p:nvGraphicFramePr>
        <p:xfrm>
          <a:off x="1656272" y="1047297"/>
          <a:ext cx="7182928" cy="2254114"/>
        </p:xfrm>
        <a:graphic>
          <a:graphicData uri="http://schemas.openxmlformats.org/drawingml/2006/table">
            <a:tbl>
              <a:tblPr/>
              <a:tblGrid>
                <a:gridCol w="7182928">
                  <a:extLst>
                    <a:ext uri="{9D8B030D-6E8A-4147-A177-3AD203B41FA5}">
                      <a16:colId xmlns:a16="http://schemas.microsoft.com/office/drawing/2014/main" val="20000"/>
                    </a:ext>
                  </a:extLst>
                </a:gridCol>
              </a:tblGrid>
              <a:tr h="16902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Background</a:t>
                      </a:r>
                      <a:endParaRPr kumimoji="0" lang="en-US" altLang="en-US" sz="1200" b="0" i="0" u="none" strike="noStrike" cap="none" normalizeH="0" baseline="0" dirty="0">
                        <a:ln>
                          <a:noFill/>
                        </a:ln>
                        <a:solidFill>
                          <a:schemeClr val="bg1"/>
                        </a:solidFill>
                        <a:effectLst/>
                        <a:latin typeface="+mj-lt"/>
                        <a:ea typeface="MS PGothic" panose="020B0600070205080204" pitchFamily="34" charset="-128"/>
                      </a:endParaRPr>
                    </a:p>
                  </a:txBody>
                  <a:tcPr marL="91430" marR="91430" marT="45760" marB="45760" anchor="ctr" horzOverflow="overflow">
                    <a:lnL>
                      <a:noFill/>
                    </a:lnL>
                    <a:lnR>
                      <a:noFill/>
                    </a:lnR>
                    <a:lnT>
                      <a:noFill/>
                    </a:lnT>
                    <a:lnB>
                      <a:noFill/>
                    </a:lnB>
                    <a:lnTlToBr>
                      <a:noFill/>
                    </a:lnTlToBr>
                    <a:lnBlToTr>
                      <a:noFill/>
                    </a:lnBlToTr>
                    <a:solidFill>
                      <a:srgbClr val="284D81"/>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a:ln>
                            <a:noFill/>
                          </a:ln>
                          <a:solidFill>
                            <a:schemeClr val="tx1"/>
                          </a:solidFill>
                          <a:effectLst/>
                          <a:latin typeface="+mj-lt"/>
                          <a:ea typeface="MS PGothic" pitchFamily="34" charset="-128"/>
                          <a:cs typeface="MS PGothic" pitchFamily="34" charset="-128"/>
                        </a:rPr>
                        <a:t>Born in Rochester Hills, Michigan, Stevens is a native of the 11th district. She earned her bachelor’s and master’s degrees from American University, in Washington, D.C. Prior to entering electoral politics, she served as the chief of staff of the Treasury Department task force assigned to rescuing the auto industry after the 2007 financial crisis. Additionally, she served as a policy advisor to the Economic Development Administration. Stevens played a role in setting up the Office of Recovery for Automotive Communities and Workers and the White House Office of Manufacturing Policy. Outside of government, she worked on job training programs and STEM education initiatives in Michigan. Beating five other candidates in the Democratic primary, Stevens’ platform emphasized the cost of prescription drugs and a need to encourage manufacturers and researchers to relocate to the district.</a:t>
                      </a:r>
                      <a:endParaRPr kumimoji="0" lang="en-US" sz="1000" b="0" i="0" u="none" strike="noStrike" kern="1200" cap="none" normalizeH="0" baseline="0" dirty="0">
                        <a:ln>
                          <a:noFill/>
                        </a:ln>
                        <a:solidFill>
                          <a:schemeClr val="tx1"/>
                        </a:solidFill>
                        <a:effectLst/>
                        <a:latin typeface="+mj-lt"/>
                        <a:ea typeface="MS PGothic" pitchFamily="34" charset="-128"/>
                        <a:cs typeface="MS PGothic" pitchFamily="34" charset="-128"/>
                      </a:endParaRP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nvPr>
        </p:nvGraphicFramePr>
        <p:xfrm>
          <a:off x="3303312" y="3264377"/>
          <a:ext cx="2816381" cy="1767336"/>
        </p:xfrm>
        <a:graphic>
          <a:graphicData uri="http://schemas.openxmlformats.org/drawingml/2006/table">
            <a:tbl>
              <a:tblPr/>
              <a:tblGrid>
                <a:gridCol w="2816381">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First Elected: 11/6/2018</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Party: Democrat</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Birth date: 6/1/1983</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Education: Bachelor's, American University; Master's, Social Policy/Philosophy, American University</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chemeClr val="tx1"/>
                          </a:solidFill>
                          <a:effectLst/>
                          <a:latin typeface="+mj-lt"/>
                          <a:ea typeface="MS PGothic" panose="020B0600070205080204" pitchFamily="34" charset="-128"/>
                          <a:cs typeface="+mn-cs"/>
                        </a:rPr>
                        <a:t>Family: Single</a:t>
                      </a:r>
                      <a:endParaRPr kumimoji="0" lang="en-US" altLang="en-US" sz="1000" b="0" i="0" u="none" strike="noStrike" kern="1200" cap="none" normalizeH="0" baseline="0" dirty="0">
                        <a:ln>
                          <a:noFill/>
                        </a:ln>
                        <a:solidFill>
                          <a:schemeClr val="tx1"/>
                        </a:solidFill>
                        <a:effectLst/>
                        <a:latin typeface="+mj-lt"/>
                        <a:ea typeface="MS PGothic" panose="020B0600070205080204" pitchFamily="34" charset="-128"/>
                        <a:cs typeface="+mn-cs"/>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nvPr>
        </p:nvGraphicFramePr>
        <p:xfrm>
          <a:off x="6227210" y="3264378"/>
          <a:ext cx="2611990" cy="1219334"/>
        </p:xfrm>
        <a:graphic>
          <a:graphicData uri="http://schemas.openxmlformats.org/drawingml/2006/table">
            <a:tbl>
              <a:tblPr/>
              <a:tblGrid>
                <a:gridCol w="2132154">
                  <a:extLst>
                    <a:ext uri="{9D8B030D-6E8A-4147-A177-3AD203B41FA5}">
                      <a16:colId xmlns:a16="http://schemas.microsoft.com/office/drawing/2014/main" val="20000"/>
                    </a:ext>
                  </a:extLst>
                </a:gridCol>
                <a:gridCol w="479836">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284D81"/>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2018 General</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Haley Stevens (D)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52%</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Lena Epstein (R)</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45%</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0" name="Table 13" title="District Profile"/>
          <p:cNvGraphicFramePr>
            <a:graphicFrameLocks noGrp="1"/>
          </p:cNvGraphicFramePr>
          <p:nvPr>
            <p:extLst/>
          </p:nvPr>
        </p:nvGraphicFramePr>
        <p:xfrm>
          <a:off x="427497" y="3264377"/>
          <a:ext cx="2743200" cy="1218780"/>
        </p:xfrm>
        <a:graphic>
          <a:graphicData uri="http://schemas.openxmlformats.org/drawingml/2006/table">
            <a:tbl>
              <a:tblPr/>
              <a:tblGrid>
                <a:gridCol w="274320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mj-lt"/>
                          <a:ea typeface="MS PGothic" panose="020B0600070205080204" pitchFamily="34" charset="-128"/>
                        </a:rPr>
                        <a:t>District Profile</a:t>
                      </a:r>
                      <a:endParaRPr kumimoji="0" lang="en-US" altLang="en-US" sz="1000" b="0" i="0" u="none" strike="noStrike" cap="none" normalizeH="0" baseline="0" dirty="0">
                        <a:ln>
                          <a:noFill/>
                        </a:ln>
                        <a:solidFill>
                          <a:schemeClr val="bg1"/>
                        </a:solidFill>
                        <a:effectLst/>
                        <a:latin typeface="+mj-lt"/>
                        <a:ea typeface="MS PGothic" panose="020B0600070205080204" pitchFamily="34" charset="-128"/>
                      </a:endParaRP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State: Michigan</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District: 11st</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Detroit Suburbs: Livonia, Troy</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Cook PVI: R+4</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0957354"/>
                  </a:ext>
                </a:extLst>
              </a:tr>
            </a:tbl>
          </a:graphicData>
        </a:graphic>
      </p:graphicFrame>
      <p:graphicFrame>
        <p:nvGraphicFramePr>
          <p:cNvPr id="11" name="Table 10" title="Contact"/>
          <p:cNvGraphicFramePr>
            <a:graphicFrameLocks noGrp="1"/>
          </p:cNvGraphicFramePr>
          <p:nvPr>
            <p:extLst/>
          </p:nvPr>
        </p:nvGraphicFramePr>
        <p:xfrm>
          <a:off x="427498" y="4624423"/>
          <a:ext cx="2743200" cy="1707286"/>
        </p:xfrm>
        <a:graphic>
          <a:graphicData uri="http://schemas.openxmlformats.org/drawingml/2006/table">
            <a:tbl>
              <a:tblPr/>
              <a:tblGrid>
                <a:gridCol w="2743200">
                  <a:extLst>
                    <a:ext uri="{9D8B030D-6E8A-4147-A177-3AD203B41FA5}">
                      <a16:colId xmlns:a16="http://schemas.microsoft.com/office/drawing/2014/main" val="20002"/>
                    </a:ext>
                  </a:extLst>
                </a:gridCol>
              </a:tblGrid>
              <a:tr h="0">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Official Contact Info</a:t>
                      </a:r>
                    </a:p>
                  </a:txBody>
                  <a:tcPr marL="91432" marR="91432" marT="45749" marB="45749"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Capitol Hill Office Building: Cannon</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Room Number: 227</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3240426283"/>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Phone Number: (202) 225-8171</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860728395"/>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Facebook: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009905484"/>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Instagram: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Twitter: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3" name="Table 13" title="Committees"/>
          <p:cNvGraphicFramePr>
            <a:graphicFrameLocks noGrp="1"/>
          </p:cNvGraphicFramePr>
          <p:nvPr>
            <p:extLst/>
          </p:nvPr>
        </p:nvGraphicFramePr>
        <p:xfrm>
          <a:off x="6252310" y="4624423"/>
          <a:ext cx="2586890" cy="487512"/>
        </p:xfrm>
        <a:graphic>
          <a:graphicData uri="http://schemas.openxmlformats.org/drawingml/2006/table">
            <a:tbl>
              <a:tblPr/>
              <a:tblGrid>
                <a:gridCol w="258689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Committees</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TBD</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68" y="1051560"/>
            <a:ext cx="1169755" cy="1435608"/>
          </a:xfrm>
          <a:prstGeom prst="rect">
            <a:avLst/>
          </a:prstGeom>
        </p:spPr>
      </p:pic>
    </p:spTree>
    <p:extLst>
      <p:ext uri="{BB962C8B-B14F-4D97-AF65-F5344CB8AC3E}">
        <p14:creationId xmlns:p14="http://schemas.microsoft.com/office/powerpoint/2010/main" val="20986551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SlideTitle"/>
          <p:cNvSpPr>
            <a:spLocks noGrp="1"/>
          </p:cNvSpPr>
          <p:nvPr>
            <p:ph type="title"/>
          </p:nvPr>
        </p:nvSpPr>
        <p:spPr>
          <a:xfrm>
            <a:off x="401620" y="637194"/>
            <a:ext cx="8412480" cy="640080"/>
          </a:xfrm>
        </p:spPr>
        <p:txBody>
          <a:bodyPr/>
          <a:lstStyle/>
          <a:p>
            <a:r>
              <a:rPr lang="en-US" altLang="en-US">
                <a:latin typeface="+mj-lt"/>
                <a:ea typeface="ＭＳ Ｐゴシック" charset="-128"/>
                <a:cs typeface="MS PGothic" charset="-128"/>
              </a:rPr>
              <a:t>Rep. Rashida Tlaib (D-MI-13)</a:t>
            </a:r>
            <a:endParaRPr lang="en-US" dirty="0">
              <a:latin typeface="+mj-lt"/>
            </a:endParaRPr>
          </a:p>
        </p:txBody>
      </p:sp>
      <p:sp>
        <p:nvSpPr>
          <p:cNvPr id="122" name="Text Placeholder 18" title="SlideDate"/>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a:latin typeface="Georgia"/>
                <a:cs typeface="Georgia"/>
              </a:rPr>
              <a:t>Slide updated: January 04, 2019</a:t>
            </a:r>
            <a:endParaRPr lang="en-US" sz="700" dirty="0">
              <a:latin typeface="Georgia"/>
              <a:cs typeface="Georgia"/>
            </a:endParaRPr>
          </a:p>
        </p:txBody>
      </p:sp>
      <p:graphicFrame>
        <p:nvGraphicFramePr>
          <p:cNvPr id="7" name="Table 6" descr="BackgroundText" title="BackgroundText"/>
          <p:cNvGraphicFramePr>
            <a:graphicFrameLocks noGrp="1"/>
          </p:cNvGraphicFramePr>
          <p:nvPr>
            <p:extLst/>
          </p:nvPr>
        </p:nvGraphicFramePr>
        <p:xfrm>
          <a:off x="1656272" y="1047297"/>
          <a:ext cx="7182928" cy="2254114"/>
        </p:xfrm>
        <a:graphic>
          <a:graphicData uri="http://schemas.openxmlformats.org/drawingml/2006/table">
            <a:tbl>
              <a:tblPr/>
              <a:tblGrid>
                <a:gridCol w="7182928">
                  <a:extLst>
                    <a:ext uri="{9D8B030D-6E8A-4147-A177-3AD203B41FA5}">
                      <a16:colId xmlns:a16="http://schemas.microsoft.com/office/drawing/2014/main" val="20000"/>
                    </a:ext>
                  </a:extLst>
                </a:gridCol>
              </a:tblGrid>
              <a:tr h="16902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Background</a:t>
                      </a:r>
                      <a:endParaRPr kumimoji="0" lang="en-US" altLang="en-US" sz="1200" b="0" i="0" u="none" strike="noStrike" cap="none" normalizeH="0" baseline="0" dirty="0">
                        <a:ln>
                          <a:noFill/>
                        </a:ln>
                        <a:solidFill>
                          <a:schemeClr val="bg1"/>
                        </a:solidFill>
                        <a:effectLst/>
                        <a:latin typeface="+mj-lt"/>
                        <a:ea typeface="MS PGothic" panose="020B0600070205080204" pitchFamily="34" charset="-128"/>
                      </a:endParaRPr>
                    </a:p>
                  </a:txBody>
                  <a:tcPr marL="91430" marR="91430" marT="45760" marB="45760" anchor="ctr" horzOverflow="overflow">
                    <a:lnL>
                      <a:noFill/>
                    </a:lnL>
                    <a:lnR>
                      <a:noFill/>
                    </a:lnR>
                    <a:lnT>
                      <a:noFill/>
                    </a:lnT>
                    <a:lnB>
                      <a:noFill/>
                    </a:lnB>
                    <a:lnTlToBr>
                      <a:noFill/>
                    </a:lnTlToBr>
                    <a:lnBlToTr>
                      <a:noFill/>
                    </a:lnBlToTr>
                    <a:solidFill>
                      <a:srgbClr val="284D81"/>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a:ln>
                            <a:noFill/>
                          </a:ln>
                          <a:solidFill>
                            <a:schemeClr val="tx1"/>
                          </a:solidFill>
                          <a:effectLst/>
                          <a:latin typeface="+mj-lt"/>
                          <a:ea typeface="MS PGothic" pitchFamily="34" charset="-128"/>
                          <a:cs typeface="MS PGothic" pitchFamily="34" charset="-128"/>
                        </a:rPr>
                        <a:t>The daughter of Palestinian immigrants, Tlaib earned a B.A. in political science at Wayne State University and a J.D. at Western Michigan University Thomas Cooley Law School, in 2004. Tlaib, who was endorsed by the Democratic Socialists of America, won the Democratic primary seat of retiring John Conyers and ran uncontested in the general election. Tlaib had been a member of the Michigan state legislature for more than 10 years and becomes one of two Muslim elected members of Congress in 2018.  She lives with her two children in Detroit.</a:t>
                      </a:r>
                      <a:endParaRPr kumimoji="0" lang="en-US" sz="1000" b="0" i="0" u="none" strike="noStrike" kern="1200" cap="none" normalizeH="0" baseline="0" dirty="0">
                        <a:ln>
                          <a:noFill/>
                        </a:ln>
                        <a:solidFill>
                          <a:schemeClr val="tx1"/>
                        </a:solidFill>
                        <a:effectLst/>
                        <a:latin typeface="+mj-lt"/>
                        <a:ea typeface="MS PGothic" pitchFamily="34" charset="-128"/>
                        <a:cs typeface="MS PGothic" pitchFamily="34" charset="-128"/>
                      </a:endParaRP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nvPr>
        </p:nvGraphicFramePr>
        <p:xfrm>
          <a:off x="3303312" y="3264377"/>
          <a:ext cx="2816381" cy="1919736"/>
        </p:xfrm>
        <a:graphic>
          <a:graphicData uri="http://schemas.openxmlformats.org/drawingml/2006/table">
            <a:tbl>
              <a:tblPr/>
              <a:tblGrid>
                <a:gridCol w="2816381">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First Elected: 11/6/2018</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Party: Democrat</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Birth date: 7/24/1976</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Education: JD, Western Michigan University Thomas Cooley Law School, 2004; BA, Political Science/Government, Wayne State University, 1994-1998</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chemeClr val="tx1"/>
                          </a:solidFill>
                          <a:effectLst/>
                          <a:latin typeface="+mj-lt"/>
                          <a:ea typeface="MS PGothic" panose="020B0600070205080204" pitchFamily="34" charset="-128"/>
                          <a:cs typeface="+mn-cs"/>
                        </a:rPr>
                        <a:t>Family: Divorced; 2 Children</a:t>
                      </a:r>
                      <a:endParaRPr kumimoji="0" lang="en-US" altLang="en-US" sz="1000" b="0" i="0" u="none" strike="noStrike" kern="1200" cap="none" normalizeH="0" baseline="0" dirty="0">
                        <a:ln>
                          <a:noFill/>
                        </a:ln>
                        <a:solidFill>
                          <a:schemeClr val="tx1"/>
                        </a:solidFill>
                        <a:effectLst/>
                        <a:latin typeface="+mj-lt"/>
                        <a:ea typeface="MS PGothic" panose="020B0600070205080204" pitchFamily="34" charset="-128"/>
                        <a:cs typeface="+mn-cs"/>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nvPr>
        </p:nvGraphicFramePr>
        <p:xfrm>
          <a:off x="6227210" y="3264378"/>
          <a:ext cx="2611990" cy="1219334"/>
        </p:xfrm>
        <a:graphic>
          <a:graphicData uri="http://schemas.openxmlformats.org/drawingml/2006/table">
            <a:tbl>
              <a:tblPr/>
              <a:tblGrid>
                <a:gridCol w="2132154">
                  <a:extLst>
                    <a:ext uri="{9D8B030D-6E8A-4147-A177-3AD203B41FA5}">
                      <a16:colId xmlns:a16="http://schemas.microsoft.com/office/drawing/2014/main" val="20000"/>
                    </a:ext>
                  </a:extLst>
                </a:gridCol>
                <a:gridCol w="479836">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284D81"/>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2018 General</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Rashida Tlaib (D)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N/A</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NO OPPONENT</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N/A</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0" name="Table 13" title="District Profile"/>
          <p:cNvGraphicFramePr>
            <a:graphicFrameLocks noGrp="1"/>
          </p:cNvGraphicFramePr>
          <p:nvPr>
            <p:extLst/>
          </p:nvPr>
        </p:nvGraphicFramePr>
        <p:xfrm>
          <a:off x="427497" y="3264377"/>
          <a:ext cx="2743200" cy="1218780"/>
        </p:xfrm>
        <a:graphic>
          <a:graphicData uri="http://schemas.openxmlformats.org/drawingml/2006/table">
            <a:tbl>
              <a:tblPr/>
              <a:tblGrid>
                <a:gridCol w="274320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mj-lt"/>
                          <a:ea typeface="MS PGothic" panose="020B0600070205080204" pitchFamily="34" charset="-128"/>
                        </a:rPr>
                        <a:t>District Profile</a:t>
                      </a:r>
                      <a:endParaRPr kumimoji="0" lang="en-US" altLang="en-US" sz="1000" b="0" i="0" u="none" strike="noStrike" cap="none" normalizeH="0" baseline="0" dirty="0">
                        <a:ln>
                          <a:noFill/>
                        </a:ln>
                        <a:solidFill>
                          <a:schemeClr val="bg1"/>
                        </a:solidFill>
                        <a:effectLst/>
                        <a:latin typeface="+mj-lt"/>
                        <a:ea typeface="MS PGothic" panose="020B0600070205080204" pitchFamily="34" charset="-128"/>
                      </a:endParaRP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State: Michigan</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District: 13th</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West Detroit</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Cook PVI: D+32</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0957354"/>
                  </a:ext>
                </a:extLst>
              </a:tr>
            </a:tbl>
          </a:graphicData>
        </a:graphic>
      </p:graphicFrame>
      <p:graphicFrame>
        <p:nvGraphicFramePr>
          <p:cNvPr id="11" name="Table 10" title="Contact"/>
          <p:cNvGraphicFramePr>
            <a:graphicFrameLocks noGrp="1"/>
          </p:cNvGraphicFramePr>
          <p:nvPr>
            <p:extLst/>
          </p:nvPr>
        </p:nvGraphicFramePr>
        <p:xfrm>
          <a:off x="427498" y="4624423"/>
          <a:ext cx="2743200" cy="1707286"/>
        </p:xfrm>
        <a:graphic>
          <a:graphicData uri="http://schemas.openxmlformats.org/drawingml/2006/table">
            <a:tbl>
              <a:tblPr/>
              <a:tblGrid>
                <a:gridCol w="2743200">
                  <a:extLst>
                    <a:ext uri="{9D8B030D-6E8A-4147-A177-3AD203B41FA5}">
                      <a16:colId xmlns:a16="http://schemas.microsoft.com/office/drawing/2014/main" val="20002"/>
                    </a:ext>
                  </a:extLst>
                </a:gridCol>
              </a:tblGrid>
              <a:tr h="0">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Official Contact Info</a:t>
                      </a:r>
                    </a:p>
                  </a:txBody>
                  <a:tcPr marL="91432" marR="91432" marT="45749" marB="45749"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Capitol Hill Office Building: Longworth</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Room Number: 1628</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3240426283"/>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Phone Number: (202) 225-5126</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860728395"/>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Facebook: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009905484"/>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Instagram: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Twitter: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3" name="Table 13" title="Committees"/>
          <p:cNvGraphicFramePr>
            <a:graphicFrameLocks noGrp="1"/>
          </p:cNvGraphicFramePr>
          <p:nvPr>
            <p:extLst/>
          </p:nvPr>
        </p:nvGraphicFramePr>
        <p:xfrm>
          <a:off x="6252310" y="4624423"/>
          <a:ext cx="2586890" cy="487512"/>
        </p:xfrm>
        <a:graphic>
          <a:graphicData uri="http://schemas.openxmlformats.org/drawingml/2006/table">
            <a:tbl>
              <a:tblPr/>
              <a:tblGrid>
                <a:gridCol w="258689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Committees</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TBD</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68" y="1051560"/>
            <a:ext cx="1169755" cy="1435608"/>
          </a:xfrm>
          <a:prstGeom prst="rect">
            <a:avLst/>
          </a:prstGeom>
        </p:spPr>
      </p:pic>
    </p:spTree>
    <p:extLst>
      <p:ext uri="{BB962C8B-B14F-4D97-AF65-F5344CB8AC3E}">
        <p14:creationId xmlns:p14="http://schemas.microsoft.com/office/powerpoint/2010/main" val="3196942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SlideTitle"/>
          <p:cNvSpPr>
            <a:spLocks noGrp="1"/>
          </p:cNvSpPr>
          <p:nvPr>
            <p:ph type="title"/>
          </p:nvPr>
        </p:nvSpPr>
        <p:spPr>
          <a:xfrm>
            <a:off x="401620" y="637194"/>
            <a:ext cx="8412480" cy="640080"/>
          </a:xfrm>
        </p:spPr>
        <p:txBody>
          <a:bodyPr/>
          <a:lstStyle/>
          <a:p>
            <a:r>
              <a:rPr lang="en-US" altLang="en-US">
                <a:latin typeface="+mj-lt"/>
                <a:ea typeface="ＭＳ Ｐゴシック" charset="-128"/>
                <a:cs typeface="MS PGothic" charset="-128"/>
              </a:rPr>
              <a:t>Sen. Rick Scott (R-FL)</a:t>
            </a:r>
            <a:endParaRPr lang="en-US" dirty="0">
              <a:latin typeface="+mj-lt"/>
            </a:endParaRPr>
          </a:p>
        </p:txBody>
      </p:sp>
      <p:sp>
        <p:nvSpPr>
          <p:cNvPr id="122" name="Text Placeholder 18" title="SlideDate"/>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a:latin typeface="Georgia"/>
                <a:cs typeface="Georgia"/>
              </a:rPr>
              <a:t>Slide updated: January 15, 2019</a:t>
            </a:r>
            <a:endParaRPr lang="en-US" sz="700" dirty="0">
              <a:latin typeface="Georgia"/>
              <a:cs typeface="Georgia"/>
            </a:endParaRPr>
          </a:p>
        </p:txBody>
      </p:sp>
      <p:graphicFrame>
        <p:nvGraphicFramePr>
          <p:cNvPr id="7" name="Table 6" descr="BackgroundText" title="BackgroundText"/>
          <p:cNvGraphicFramePr>
            <a:graphicFrameLocks noGrp="1"/>
          </p:cNvGraphicFramePr>
          <p:nvPr>
            <p:extLst/>
          </p:nvPr>
        </p:nvGraphicFramePr>
        <p:xfrm>
          <a:off x="1656272" y="1047297"/>
          <a:ext cx="7182928" cy="2254114"/>
        </p:xfrm>
        <a:graphic>
          <a:graphicData uri="http://schemas.openxmlformats.org/drawingml/2006/table">
            <a:tbl>
              <a:tblPr/>
              <a:tblGrid>
                <a:gridCol w="7182928">
                  <a:extLst>
                    <a:ext uri="{9D8B030D-6E8A-4147-A177-3AD203B41FA5}">
                      <a16:colId xmlns:a16="http://schemas.microsoft.com/office/drawing/2014/main" val="20000"/>
                    </a:ext>
                  </a:extLst>
                </a:gridCol>
              </a:tblGrid>
              <a:tr h="16902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Background</a:t>
                      </a:r>
                      <a:endParaRPr kumimoji="0" lang="en-US" altLang="en-US" sz="1200" b="0" i="0" u="none" strike="noStrike" cap="none" normalizeH="0" baseline="0" dirty="0">
                        <a:ln>
                          <a:noFill/>
                        </a:ln>
                        <a:solidFill>
                          <a:schemeClr val="bg1"/>
                        </a:solidFill>
                        <a:effectLst/>
                        <a:latin typeface="+mj-lt"/>
                        <a:ea typeface="MS PGothic" panose="020B0600070205080204" pitchFamily="34" charset="-128"/>
                      </a:endParaRPr>
                    </a:p>
                  </a:txBody>
                  <a:tcPr marL="91430" marR="91430" marT="45760" marB="45760" anchor="ctr" horzOverflow="overflow">
                    <a:lnL>
                      <a:noFill/>
                    </a:lnL>
                    <a:lnR>
                      <a:noFill/>
                    </a:lnR>
                    <a:lnT>
                      <a:noFill/>
                    </a:lnT>
                    <a:lnB>
                      <a:noFill/>
                    </a:lnB>
                    <a:lnTlToBr>
                      <a:noFill/>
                    </a:lnTlToBr>
                    <a:lnBlToTr>
                      <a:noFill/>
                    </a:lnBlToTr>
                    <a:solidFill>
                      <a:srgbClr val="A02C1C"/>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a:ln>
                            <a:noFill/>
                          </a:ln>
                          <a:solidFill>
                            <a:schemeClr val="tx1"/>
                          </a:solidFill>
                          <a:effectLst/>
                          <a:latin typeface="+mj-lt"/>
                          <a:ea typeface="MS PGothic" pitchFamily="34" charset="-128"/>
                          <a:cs typeface="MS PGothic" pitchFamily="34" charset="-128"/>
                        </a:rPr>
                        <a:t>Scott enlisted in the US Navy after graduating high school, then attended college using the GI Bill. He had a 30-year career in business, first in the healthcare industry and then as a venture capitalist. After being elected governor in 2010, Scott focused primarily on the economy and jobs, with a campaign promise to create 700,000 jobs in the state. During his race for Senate against incumbent Bill Nelson, Scott made his record on job creation and tax cuts a key part of his platform. His 2018 senate run garnered national attention, as the race was too close to call up until the day of the election.</a:t>
                      </a:r>
                      <a:endParaRPr kumimoji="0" lang="en-US" sz="1000" b="0" i="0" u="none" strike="noStrike" kern="1200" cap="none" normalizeH="0" baseline="0" dirty="0">
                        <a:ln>
                          <a:noFill/>
                        </a:ln>
                        <a:solidFill>
                          <a:schemeClr val="tx1"/>
                        </a:solidFill>
                        <a:effectLst/>
                        <a:latin typeface="+mj-lt"/>
                        <a:ea typeface="MS PGothic" pitchFamily="34" charset="-128"/>
                        <a:cs typeface="MS PGothic" pitchFamily="34" charset="-128"/>
                      </a:endParaRP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nvPr>
        </p:nvGraphicFramePr>
        <p:xfrm>
          <a:off x="3303312" y="3264377"/>
          <a:ext cx="2816381" cy="1919736"/>
        </p:xfrm>
        <a:graphic>
          <a:graphicData uri="http://schemas.openxmlformats.org/drawingml/2006/table">
            <a:tbl>
              <a:tblPr/>
              <a:tblGrid>
                <a:gridCol w="2816381">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First Elected: 11/6/2018</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Party: Republican</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Birth date: 12/1/1952</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Education: BS, Business Administration, University of Missouri-Kansas City; JD, Southern Methodist University</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chemeClr val="tx1"/>
                          </a:solidFill>
                          <a:effectLst/>
                          <a:latin typeface="+mj-lt"/>
                          <a:ea typeface="MS PGothic" panose="020B0600070205080204" pitchFamily="34" charset="-128"/>
                          <a:cs typeface="+mn-cs"/>
                        </a:rPr>
                        <a:t>Family: Spouse: Ann; 2 Children: Allison, Jordan</a:t>
                      </a:r>
                      <a:endParaRPr kumimoji="0" lang="en-US" altLang="en-US" sz="1000" b="0" i="0" u="none" strike="noStrike" kern="1200" cap="none" normalizeH="0" baseline="0" dirty="0">
                        <a:ln>
                          <a:noFill/>
                        </a:ln>
                        <a:solidFill>
                          <a:schemeClr val="tx1"/>
                        </a:solidFill>
                        <a:effectLst/>
                        <a:latin typeface="+mj-lt"/>
                        <a:ea typeface="MS PGothic" panose="020B0600070205080204" pitchFamily="34" charset="-128"/>
                        <a:cs typeface="+mn-cs"/>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nvPr>
        </p:nvGraphicFramePr>
        <p:xfrm>
          <a:off x="6227210" y="3264378"/>
          <a:ext cx="2611990" cy="1219334"/>
        </p:xfrm>
        <a:graphic>
          <a:graphicData uri="http://schemas.openxmlformats.org/drawingml/2006/table">
            <a:tbl>
              <a:tblPr/>
              <a:tblGrid>
                <a:gridCol w="2132154">
                  <a:extLst>
                    <a:ext uri="{9D8B030D-6E8A-4147-A177-3AD203B41FA5}">
                      <a16:colId xmlns:a16="http://schemas.microsoft.com/office/drawing/2014/main" val="20000"/>
                    </a:ext>
                  </a:extLst>
                </a:gridCol>
                <a:gridCol w="479836">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A02C1C"/>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2018 General</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Rick Scott (R)</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50%</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Bill Nelson (D)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50%</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0" name="Table 13" title="District Profile"/>
          <p:cNvGraphicFramePr>
            <a:graphicFrameLocks noGrp="1"/>
          </p:cNvGraphicFramePr>
          <p:nvPr>
            <p:extLst/>
          </p:nvPr>
        </p:nvGraphicFramePr>
        <p:xfrm>
          <a:off x="427497" y="3264377"/>
          <a:ext cx="2743200" cy="1218780"/>
        </p:xfrm>
        <a:graphic>
          <a:graphicData uri="http://schemas.openxmlformats.org/drawingml/2006/table">
            <a:tbl>
              <a:tblPr/>
              <a:tblGrid>
                <a:gridCol w="274320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mj-lt"/>
                          <a:ea typeface="MS PGothic" panose="020B0600070205080204" pitchFamily="34" charset="-128"/>
                        </a:rPr>
                        <a:t>State Profile</a:t>
                      </a:r>
                      <a:endParaRPr kumimoji="0" lang="en-US" altLang="en-US" sz="1000" b="0" i="0" u="none" strike="noStrike" cap="none" normalizeH="0" baseline="0" dirty="0">
                        <a:ln>
                          <a:noFill/>
                        </a:ln>
                        <a:solidFill>
                          <a:schemeClr val="bg1"/>
                        </a:solidFill>
                        <a:effectLst/>
                        <a:latin typeface="+mj-lt"/>
                        <a:ea typeface="MS PGothic" panose="020B0600070205080204" pitchFamily="34" charset="-128"/>
                      </a:endParaRP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State: Florida</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Status: Junior Senator</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Serving with: Marco Rubio (R)</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Cook PVI: R+2</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0957354"/>
                  </a:ext>
                </a:extLst>
              </a:tr>
            </a:tbl>
          </a:graphicData>
        </a:graphic>
      </p:graphicFrame>
      <p:graphicFrame>
        <p:nvGraphicFramePr>
          <p:cNvPr id="11" name="Table 10" title="Contact"/>
          <p:cNvGraphicFramePr>
            <a:graphicFrameLocks noGrp="1"/>
          </p:cNvGraphicFramePr>
          <p:nvPr>
            <p:extLst/>
          </p:nvPr>
        </p:nvGraphicFramePr>
        <p:xfrm>
          <a:off x="427498" y="4624423"/>
          <a:ext cx="2743200" cy="1707286"/>
        </p:xfrm>
        <a:graphic>
          <a:graphicData uri="http://schemas.openxmlformats.org/drawingml/2006/table">
            <a:tbl>
              <a:tblPr/>
              <a:tblGrid>
                <a:gridCol w="2743200">
                  <a:extLst>
                    <a:ext uri="{9D8B030D-6E8A-4147-A177-3AD203B41FA5}">
                      <a16:colId xmlns:a16="http://schemas.microsoft.com/office/drawing/2014/main" val="20002"/>
                    </a:ext>
                  </a:extLst>
                </a:gridCol>
              </a:tblGrid>
              <a:tr h="0">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Official Contact Info</a:t>
                      </a:r>
                    </a:p>
                  </a:txBody>
                  <a:tcPr marL="91432" marR="91432" marT="45749" marB="45749"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Capitol Hill Office Building: Russell </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Room Number: B3</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3240426283"/>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Phone Number: (202) 224-5274</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860728395"/>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Facebook: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009905484"/>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Instagram: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Twitter: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3" name="Table 13" title="Committees"/>
          <p:cNvGraphicFramePr>
            <a:graphicFrameLocks noGrp="1"/>
          </p:cNvGraphicFramePr>
          <p:nvPr>
            <p:extLst/>
          </p:nvPr>
        </p:nvGraphicFramePr>
        <p:xfrm>
          <a:off x="6252310" y="4624423"/>
          <a:ext cx="2586890" cy="1249512"/>
        </p:xfrm>
        <a:graphic>
          <a:graphicData uri="http://schemas.openxmlformats.org/drawingml/2006/table">
            <a:tbl>
              <a:tblPr/>
              <a:tblGrid>
                <a:gridCol w="258689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Committees</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Armed Services
Commerce, Science &amp; Transportation
Homeland Security and Governmental Affairs
the Budget
Aging</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68" y="1051560"/>
            <a:ext cx="1169755" cy="1435608"/>
          </a:xfrm>
          <a:prstGeom prst="rect">
            <a:avLst/>
          </a:prstGeom>
        </p:spPr>
      </p:pic>
    </p:spTree>
    <p:extLst>
      <p:ext uri="{BB962C8B-B14F-4D97-AF65-F5344CB8AC3E}">
        <p14:creationId xmlns:p14="http://schemas.microsoft.com/office/powerpoint/2010/main" val="22977170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SlideTitle"/>
          <p:cNvSpPr>
            <a:spLocks noGrp="1"/>
          </p:cNvSpPr>
          <p:nvPr>
            <p:ph type="title"/>
          </p:nvPr>
        </p:nvSpPr>
        <p:spPr>
          <a:xfrm>
            <a:off x="401620" y="637194"/>
            <a:ext cx="8412480" cy="640080"/>
          </a:xfrm>
        </p:spPr>
        <p:txBody>
          <a:bodyPr/>
          <a:lstStyle/>
          <a:p>
            <a:r>
              <a:rPr lang="en-US" altLang="en-US">
                <a:latin typeface="+mj-lt"/>
                <a:ea typeface="ＭＳ Ｐゴシック" charset="-128"/>
                <a:cs typeface="MS PGothic" charset="-128"/>
              </a:rPr>
              <a:t>Rep. Jim Hagedorn (R-MN-1)</a:t>
            </a:r>
            <a:endParaRPr lang="en-US" dirty="0">
              <a:latin typeface="+mj-lt"/>
            </a:endParaRPr>
          </a:p>
        </p:txBody>
      </p:sp>
      <p:sp>
        <p:nvSpPr>
          <p:cNvPr id="122" name="Text Placeholder 18" title="SlideDate"/>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a:latin typeface="Georgia"/>
                <a:cs typeface="Georgia"/>
              </a:rPr>
              <a:t>Slide updated: January 04, 2019</a:t>
            </a:r>
            <a:endParaRPr lang="en-US" sz="700" dirty="0">
              <a:latin typeface="Georgia"/>
              <a:cs typeface="Georgia"/>
            </a:endParaRPr>
          </a:p>
        </p:txBody>
      </p:sp>
      <p:graphicFrame>
        <p:nvGraphicFramePr>
          <p:cNvPr id="7" name="Table 6" descr="BackgroundText" title="BackgroundText"/>
          <p:cNvGraphicFramePr>
            <a:graphicFrameLocks noGrp="1"/>
          </p:cNvGraphicFramePr>
          <p:nvPr>
            <p:extLst/>
          </p:nvPr>
        </p:nvGraphicFramePr>
        <p:xfrm>
          <a:off x="1656272" y="1047297"/>
          <a:ext cx="7182928" cy="2254114"/>
        </p:xfrm>
        <a:graphic>
          <a:graphicData uri="http://schemas.openxmlformats.org/drawingml/2006/table">
            <a:tbl>
              <a:tblPr/>
              <a:tblGrid>
                <a:gridCol w="7182928">
                  <a:extLst>
                    <a:ext uri="{9D8B030D-6E8A-4147-A177-3AD203B41FA5}">
                      <a16:colId xmlns:a16="http://schemas.microsoft.com/office/drawing/2014/main" val="20000"/>
                    </a:ext>
                  </a:extLst>
                </a:gridCol>
              </a:tblGrid>
              <a:tr h="16902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Background</a:t>
                      </a:r>
                      <a:endParaRPr kumimoji="0" lang="en-US" altLang="en-US" sz="1200" b="0" i="0" u="none" strike="noStrike" cap="none" normalizeH="0" baseline="0" dirty="0">
                        <a:ln>
                          <a:noFill/>
                        </a:ln>
                        <a:solidFill>
                          <a:schemeClr val="bg1"/>
                        </a:solidFill>
                        <a:effectLst/>
                        <a:latin typeface="+mj-lt"/>
                        <a:ea typeface="MS PGothic" panose="020B0600070205080204" pitchFamily="34" charset="-128"/>
                      </a:endParaRPr>
                    </a:p>
                  </a:txBody>
                  <a:tcPr marL="91430" marR="91430" marT="45760" marB="45760" anchor="ctr" horzOverflow="overflow">
                    <a:lnL>
                      <a:noFill/>
                    </a:lnL>
                    <a:lnR>
                      <a:noFill/>
                    </a:lnR>
                    <a:lnT>
                      <a:noFill/>
                    </a:lnT>
                    <a:lnB>
                      <a:noFill/>
                    </a:lnB>
                    <a:lnTlToBr>
                      <a:noFill/>
                    </a:lnTlToBr>
                    <a:lnBlToTr>
                      <a:noFill/>
                    </a:lnBlToTr>
                    <a:solidFill>
                      <a:srgbClr val="A02C1C"/>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a:ln>
                            <a:noFill/>
                          </a:ln>
                          <a:solidFill>
                            <a:schemeClr val="tx1"/>
                          </a:solidFill>
                          <a:effectLst/>
                          <a:latin typeface="+mj-lt"/>
                          <a:ea typeface="MS PGothic" pitchFamily="34" charset="-128"/>
                          <a:cs typeface="MS PGothic" pitchFamily="34" charset="-128"/>
                        </a:rPr>
                        <a:t>Hagedorn was born in Blue Earth, and raised on a grain-and-hog farm. After college, he worked as a legislative assistant to Rep. Arlan Stangeland. He then worked as the director for legislative and public affairs for the Financial Management Service and later as a congressional-affairs officer for the Bureau of Engraving and Printing. One of Hagedorn’s campaign points was a biometric US visa and passport system to track temporary visitors and deport those who overstay. He is also a proponent of seeking energy independence by pursuing all possible sources of production.</a:t>
                      </a:r>
                      <a:endParaRPr kumimoji="0" lang="en-US" sz="1000" b="0" i="0" u="none" strike="noStrike" kern="1200" cap="none" normalizeH="0" baseline="0" dirty="0">
                        <a:ln>
                          <a:noFill/>
                        </a:ln>
                        <a:solidFill>
                          <a:schemeClr val="tx1"/>
                        </a:solidFill>
                        <a:effectLst/>
                        <a:latin typeface="+mj-lt"/>
                        <a:ea typeface="MS PGothic" pitchFamily="34" charset="-128"/>
                        <a:cs typeface="MS PGothic" pitchFamily="34" charset="-128"/>
                      </a:endParaRP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nvPr>
        </p:nvGraphicFramePr>
        <p:xfrm>
          <a:off x="3303312" y="3264377"/>
          <a:ext cx="2816381" cy="1614936"/>
        </p:xfrm>
        <a:graphic>
          <a:graphicData uri="http://schemas.openxmlformats.org/drawingml/2006/table">
            <a:tbl>
              <a:tblPr/>
              <a:tblGrid>
                <a:gridCol w="2816381">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First Elected: 11/6/2018</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Party: Republican</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Birth date: 8/4/1962</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Education: BA, Government and Politics, George Mason University</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chemeClr val="tx1"/>
                          </a:solidFill>
                          <a:effectLst/>
                          <a:latin typeface="+mj-lt"/>
                          <a:ea typeface="MS PGothic" panose="020B0600070205080204" pitchFamily="34" charset="-128"/>
                          <a:cs typeface="+mn-cs"/>
                        </a:rPr>
                        <a:t>Family: Unknown</a:t>
                      </a:r>
                      <a:endParaRPr kumimoji="0" lang="en-US" altLang="en-US" sz="1000" b="0" i="0" u="none" strike="noStrike" kern="1200" cap="none" normalizeH="0" baseline="0" dirty="0">
                        <a:ln>
                          <a:noFill/>
                        </a:ln>
                        <a:solidFill>
                          <a:schemeClr val="tx1"/>
                        </a:solidFill>
                        <a:effectLst/>
                        <a:latin typeface="+mj-lt"/>
                        <a:ea typeface="MS PGothic" panose="020B0600070205080204" pitchFamily="34" charset="-128"/>
                        <a:cs typeface="+mn-cs"/>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nvPr>
        </p:nvGraphicFramePr>
        <p:xfrm>
          <a:off x="6227210" y="3264378"/>
          <a:ext cx="2611990" cy="1219334"/>
        </p:xfrm>
        <a:graphic>
          <a:graphicData uri="http://schemas.openxmlformats.org/drawingml/2006/table">
            <a:tbl>
              <a:tblPr/>
              <a:tblGrid>
                <a:gridCol w="2132154">
                  <a:extLst>
                    <a:ext uri="{9D8B030D-6E8A-4147-A177-3AD203B41FA5}">
                      <a16:colId xmlns:a16="http://schemas.microsoft.com/office/drawing/2014/main" val="20000"/>
                    </a:ext>
                  </a:extLst>
                </a:gridCol>
                <a:gridCol w="479836">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A02C1C"/>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2018 General</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Jim Hagedorn (R)</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50%</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Dan Feehan (D)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50%</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0" name="Table 13" title="District Profile"/>
          <p:cNvGraphicFramePr>
            <a:graphicFrameLocks noGrp="1"/>
          </p:cNvGraphicFramePr>
          <p:nvPr>
            <p:extLst/>
          </p:nvPr>
        </p:nvGraphicFramePr>
        <p:xfrm>
          <a:off x="427497" y="3264377"/>
          <a:ext cx="2743200" cy="1218780"/>
        </p:xfrm>
        <a:graphic>
          <a:graphicData uri="http://schemas.openxmlformats.org/drawingml/2006/table">
            <a:tbl>
              <a:tblPr/>
              <a:tblGrid>
                <a:gridCol w="274320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mj-lt"/>
                          <a:ea typeface="MS PGothic" panose="020B0600070205080204" pitchFamily="34" charset="-128"/>
                        </a:rPr>
                        <a:t>District Profile</a:t>
                      </a:r>
                      <a:endParaRPr kumimoji="0" lang="en-US" altLang="en-US" sz="1000" b="0" i="0" u="none" strike="noStrike" cap="none" normalizeH="0" baseline="0" dirty="0">
                        <a:ln>
                          <a:noFill/>
                        </a:ln>
                        <a:solidFill>
                          <a:schemeClr val="bg1"/>
                        </a:solidFill>
                        <a:effectLst/>
                        <a:latin typeface="+mj-lt"/>
                        <a:ea typeface="MS PGothic" panose="020B0600070205080204" pitchFamily="34" charset="-128"/>
                      </a:endParaRP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State: Minnesota</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District: 1st</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South: Rochester</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Cook PVI: R+5</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0957354"/>
                  </a:ext>
                </a:extLst>
              </a:tr>
            </a:tbl>
          </a:graphicData>
        </a:graphic>
      </p:graphicFrame>
      <p:graphicFrame>
        <p:nvGraphicFramePr>
          <p:cNvPr id="11" name="Table 10" title="Contact"/>
          <p:cNvGraphicFramePr>
            <a:graphicFrameLocks noGrp="1"/>
          </p:cNvGraphicFramePr>
          <p:nvPr>
            <p:extLst/>
          </p:nvPr>
        </p:nvGraphicFramePr>
        <p:xfrm>
          <a:off x="427498" y="4624423"/>
          <a:ext cx="2743200" cy="1707286"/>
        </p:xfrm>
        <a:graphic>
          <a:graphicData uri="http://schemas.openxmlformats.org/drawingml/2006/table">
            <a:tbl>
              <a:tblPr/>
              <a:tblGrid>
                <a:gridCol w="2743200">
                  <a:extLst>
                    <a:ext uri="{9D8B030D-6E8A-4147-A177-3AD203B41FA5}">
                      <a16:colId xmlns:a16="http://schemas.microsoft.com/office/drawing/2014/main" val="20002"/>
                    </a:ext>
                  </a:extLst>
                </a:gridCol>
              </a:tblGrid>
              <a:tr h="0">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Official Contact Info</a:t>
                      </a:r>
                    </a:p>
                  </a:txBody>
                  <a:tcPr marL="91432" marR="91432" marT="45749" marB="45749"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Capitol Hill Office Building: Cannon</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Room Number: 325</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3240426283"/>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Phone Number: (202) 225-2472</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860728395"/>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Facebook: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009905484"/>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Instagram: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Twitter: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3" name="Table 13" title="Committees"/>
          <p:cNvGraphicFramePr>
            <a:graphicFrameLocks noGrp="1"/>
          </p:cNvGraphicFramePr>
          <p:nvPr>
            <p:extLst/>
          </p:nvPr>
        </p:nvGraphicFramePr>
        <p:xfrm>
          <a:off x="6252310" y="4624423"/>
          <a:ext cx="2586890" cy="487512"/>
        </p:xfrm>
        <a:graphic>
          <a:graphicData uri="http://schemas.openxmlformats.org/drawingml/2006/table">
            <a:tbl>
              <a:tblPr/>
              <a:tblGrid>
                <a:gridCol w="258689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Committees</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TBD</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68" y="1051560"/>
            <a:ext cx="1169755" cy="1435608"/>
          </a:xfrm>
          <a:prstGeom prst="rect">
            <a:avLst/>
          </a:prstGeom>
        </p:spPr>
      </p:pic>
    </p:spTree>
    <p:extLst>
      <p:ext uri="{BB962C8B-B14F-4D97-AF65-F5344CB8AC3E}">
        <p14:creationId xmlns:p14="http://schemas.microsoft.com/office/powerpoint/2010/main" val="28301056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SlideTitle"/>
          <p:cNvSpPr>
            <a:spLocks noGrp="1"/>
          </p:cNvSpPr>
          <p:nvPr>
            <p:ph type="title"/>
          </p:nvPr>
        </p:nvSpPr>
        <p:spPr>
          <a:xfrm>
            <a:off x="401620" y="637194"/>
            <a:ext cx="8412480" cy="640080"/>
          </a:xfrm>
        </p:spPr>
        <p:txBody>
          <a:bodyPr/>
          <a:lstStyle/>
          <a:p>
            <a:r>
              <a:rPr lang="en-US" altLang="en-US">
                <a:latin typeface="+mj-lt"/>
                <a:ea typeface="ＭＳ Ｐゴシック" charset="-128"/>
                <a:cs typeface="MS PGothic" charset="-128"/>
              </a:rPr>
              <a:t>Rep. Angie Craig (D-MN-2)</a:t>
            </a:r>
            <a:endParaRPr lang="en-US" dirty="0">
              <a:latin typeface="+mj-lt"/>
            </a:endParaRPr>
          </a:p>
        </p:txBody>
      </p:sp>
      <p:sp>
        <p:nvSpPr>
          <p:cNvPr id="122" name="Text Placeholder 18" title="SlideDate"/>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a:latin typeface="Georgia"/>
                <a:cs typeface="Georgia"/>
              </a:rPr>
              <a:t>Slide updated: January 04, 2019</a:t>
            </a:r>
            <a:endParaRPr lang="en-US" sz="700" dirty="0">
              <a:latin typeface="Georgia"/>
              <a:cs typeface="Georgia"/>
            </a:endParaRPr>
          </a:p>
        </p:txBody>
      </p:sp>
      <p:graphicFrame>
        <p:nvGraphicFramePr>
          <p:cNvPr id="7" name="Table 6" descr="BackgroundText" title="BackgroundText"/>
          <p:cNvGraphicFramePr>
            <a:graphicFrameLocks noGrp="1"/>
          </p:cNvGraphicFramePr>
          <p:nvPr>
            <p:extLst/>
          </p:nvPr>
        </p:nvGraphicFramePr>
        <p:xfrm>
          <a:off x="1656272" y="1047297"/>
          <a:ext cx="7182928" cy="2254114"/>
        </p:xfrm>
        <a:graphic>
          <a:graphicData uri="http://schemas.openxmlformats.org/drawingml/2006/table">
            <a:tbl>
              <a:tblPr/>
              <a:tblGrid>
                <a:gridCol w="7182928">
                  <a:extLst>
                    <a:ext uri="{9D8B030D-6E8A-4147-A177-3AD203B41FA5}">
                      <a16:colId xmlns:a16="http://schemas.microsoft.com/office/drawing/2014/main" val="20000"/>
                    </a:ext>
                  </a:extLst>
                </a:gridCol>
              </a:tblGrid>
              <a:tr h="16902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Background</a:t>
                      </a:r>
                      <a:endParaRPr kumimoji="0" lang="en-US" altLang="en-US" sz="1200" b="0" i="0" u="none" strike="noStrike" cap="none" normalizeH="0" baseline="0" dirty="0">
                        <a:ln>
                          <a:noFill/>
                        </a:ln>
                        <a:solidFill>
                          <a:schemeClr val="bg1"/>
                        </a:solidFill>
                        <a:effectLst/>
                        <a:latin typeface="+mj-lt"/>
                        <a:ea typeface="MS PGothic" panose="020B0600070205080204" pitchFamily="34" charset="-128"/>
                      </a:endParaRPr>
                    </a:p>
                  </a:txBody>
                  <a:tcPr marL="91430" marR="91430" marT="45760" marB="45760" anchor="ctr" horzOverflow="overflow">
                    <a:lnL>
                      <a:noFill/>
                    </a:lnL>
                    <a:lnR>
                      <a:noFill/>
                    </a:lnR>
                    <a:lnT>
                      <a:noFill/>
                    </a:lnT>
                    <a:lnB>
                      <a:noFill/>
                    </a:lnB>
                    <a:lnTlToBr>
                      <a:noFill/>
                    </a:lnTlToBr>
                    <a:lnBlToTr>
                      <a:noFill/>
                    </a:lnBlToTr>
                    <a:solidFill>
                      <a:srgbClr val="284D81"/>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a:ln>
                            <a:noFill/>
                          </a:ln>
                          <a:solidFill>
                            <a:schemeClr val="tx1"/>
                          </a:solidFill>
                          <a:effectLst/>
                          <a:latin typeface="+mj-lt"/>
                          <a:ea typeface="MS PGothic" pitchFamily="34" charset="-128"/>
                          <a:cs typeface="MS PGothic" pitchFamily="34" charset="-128"/>
                        </a:rPr>
                        <a:t>Craig built a career as a newspaper reporter and was the head of global human resources for Saint Jude Medical. Craig was endorsed by former President Obama, Planned Parenthood, the Sierra Club, and several others. She campaigned on a platform of investing in education, health care, job training, and infrastructure. She supports a path to citizenship for Deferred Action for Childhood Arrival recipients, affordable college, and the Affordable Care Act. Craig lives in Eagan with her wife, Cheryl, and four sons.</a:t>
                      </a:r>
                      <a:endParaRPr kumimoji="0" lang="en-US" sz="1000" b="0" i="0" u="none" strike="noStrike" kern="1200" cap="none" normalizeH="0" baseline="0" dirty="0">
                        <a:ln>
                          <a:noFill/>
                        </a:ln>
                        <a:solidFill>
                          <a:schemeClr val="tx1"/>
                        </a:solidFill>
                        <a:effectLst/>
                        <a:latin typeface="+mj-lt"/>
                        <a:ea typeface="MS PGothic" pitchFamily="34" charset="-128"/>
                        <a:cs typeface="MS PGothic" pitchFamily="34" charset="-128"/>
                      </a:endParaRP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nvPr>
        </p:nvGraphicFramePr>
        <p:xfrm>
          <a:off x="3303312" y="3264377"/>
          <a:ext cx="2816381" cy="1767336"/>
        </p:xfrm>
        <a:graphic>
          <a:graphicData uri="http://schemas.openxmlformats.org/drawingml/2006/table">
            <a:tbl>
              <a:tblPr/>
              <a:tblGrid>
                <a:gridCol w="2816381">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First Elected: 11/6/2018</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Party: Democrat</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Birth date: 2/14/1972</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Education: Graduated, BA in Journalism, University of Memphis, 1994</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chemeClr val="tx1"/>
                          </a:solidFill>
                          <a:effectLst/>
                          <a:latin typeface="+mj-lt"/>
                          <a:ea typeface="MS PGothic" panose="020B0600070205080204" pitchFamily="34" charset="-128"/>
                          <a:cs typeface="+mn-cs"/>
                        </a:rPr>
                        <a:t>Family: Spouse: Cheryl; 4 Children: Josh, Jonas, Jacob, Isaac</a:t>
                      </a:r>
                      <a:endParaRPr kumimoji="0" lang="en-US" altLang="en-US" sz="1000" b="0" i="0" u="none" strike="noStrike" kern="1200" cap="none" normalizeH="0" baseline="0" dirty="0">
                        <a:ln>
                          <a:noFill/>
                        </a:ln>
                        <a:solidFill>
                          <a:schemeClr val="tx1"/>
                        </a:solidFill>
                        <a:effectLst/>
                        <a:latin typeface="+mj-lt"/>
                        <a:ea typeface="MS PGothic" panose="020B0600070205080204" pitchFamily="34" charset="-128"/>
                        <a:cs typeface="+mn-cs"/>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nvPr>
        </p:nvGraphicFramePr>
        <p:xfrm>
          <a:off x="6227210" y="3264378"/>
          <a:ext cx="2611990" cy="1219334"/>
        </p:xfrm>
        <a:graphic>
          <a:graphicData uri="http://schemas.openxmlformats.org/drawingml/2006/table">
            <a:tbl>
              <a:tblPr/>
              <a:tblGrid>
                <a:gridCol w="2132154">
                  <a:extLst>
                    <a:ext uri="{9D8B030D-6E8A-4147-A177-3AD203B41FA5}">
                      <a16:colId xmlns:a16="http://schemas.microsoft.com/office/drawing/2014/main" val="20000"/>
                    </a:ext>
                  </a:extLst>
                </a:gridCol>
                <a:gridCol w="479836">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284D81"/>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2018 General</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Angie Craig (D)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53%</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Jason Lewis (R)</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47%</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0" name="Table 13" title="District Profile"/>
          <p:cNvGraphicFramePr>
            <a:graphicFrameLocks noGrp="1"/>
          </p:cNvGraphicFramePr>
          <p:nvPr>
            <p:extLst/>
          </p:nvPr>
        </p:nvGraphicFramePr>
        <p:xfrm>
          <a:off x="427497" y="3264377"/>
          <a:ext cx="2743200" cy="1218780"/>
        </p:xfrm>
        <a:graphic>
          <a:graphicData uri="http://schemas.openxmlformats.org/drawingml/2006/table">
            <a:tbl>
              <a:tblPr/>
              <a:tblGrid>
                <a:gridCol w="274320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mj-lt"/>
                          <a:ea typeface="MS PGothic" panose="020B0600070205080204" pitchFamily="34" charset="-128"/>
                        </a:rPr>
                        <a:t>District Profile</a:t>
                      </a:r>
                      <a:endParaRPr kumimoji="0" lang="en-US" altLang="en-US" sz="1000" b="0" i="0" u="none" strike="noStrike" cap="none" normalizeH="0" baseline="0" dirty="0">
                        <a:ln>
                          <a:noFill/>
                        </a:ln>
                        <a:solidFill>
                          <a:schemeClr val="bg1"/>
                        </a:solidFill>
                        <a:effectLst/>
                        <a:latin typeface="+mj-lt"/>
                        <a:ea typeface="MS PGothic" panose="020B0600070205080204" pitchFamily="34" charset="-128"/>
                      </a:endParaRP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State: Minnesota</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District: 2nd</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Twin Cities' South Suburbs</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Cook PVI: R+2</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0957354"/>
                  </a:ext>
                </a:extLst>
              </a:tr>
            </a:tbl>
          </a:graphicData>
        </a:graphic>
      </p:graphicFrame>
      <p:graphicFrame>
        <p:nvGraphicFramePr>
          <p:cNvPr id="11" name="Table 10" title="Contact"/>
          <p:cNvGraphicFramePr>
            <a:graphicFrameLocks noGrp="1"/>
          </p:cNvGraphicFramePr>
          <p:nvPr>
            <p:extLst/>
          </p:nvPr>
        </p:nvGraphicFramePr>
        <p:xfrm>
          <a:off x="427498" y="4624423"/>
          <a:ext cx="2743200" cy="1707286"/>
        </p:xfrm>
        <a:graphic>
          <a:graphicData uri="http://schemas.openxmlformats.org/drawingml/2006/table">
            <a:tbl>
              <a:tblPr/>
              <a:tblGrid>
                <a:gridCol w="2743200">
                  <a:extLst>
                    <a:ext uri="{9D8B030D-6E8A-4147-A177-3AD203B41FA5}">
                      <a16:colId xmlns:a16="http://schemas.microsoft.com/office/drawing/2014/main" val="20002"/>
                    </a:ext>
                  </a:extLst>
                </a:gridCol>
              </a:tblGrid>
              <a:tr h="0">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Official Contact Info</a:t>
                      </a:r>
                    </a:p>
                  </a:txBody>
                  <a:tcPr marL="91432" marR="91432" marT="45749" marB="45749"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Capitol Hill Office Building: Longworth</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Room Number: 1523</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3240426283"/>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Phone Number: (202) 225-2271</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860728395"/>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Facebook: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009905484"/>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Instagram: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Twitter: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3" name="Table 13" title="Committees"/>
          <p:cNvGraphicFramePr>
            <a:graphicFrameLocks noGrp="1"/>
          </p:cNvGraphicFramePr>
          <p:nvPr>
            <p:extLst/>
          </p:nvPr>
        </p:nvGraphicFramePr>
        <p:xfrm>
          <a:off x="6252310" y="4624423"/>
          <a:ext cx="2586890" cy="487512"/>
        </p:xfrm>
        <a:graphic>
          <a:graphicData uri="http://schemas.openxmlformats.org/drawingml/2006/table">
            <a:tbl>
              <a:tblPr/>
              <a:tblGrid>
                <a:gridCol w="258689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Committees</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TBD</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68" y="1051560"/>
            <a:ext cx="1169755" cy="1435608"/>
          </a:xfrm>
          <a:prstGeom prst="rect">
            <a:avLst/>
          </a:prstGeom>
        </p:spPr>
      </p:pic>
    </p:spTree>
    <p:extLst>
      <p:ext uri="{BB962C8B-B14F-4D97-AF65-F5344CB8AC3E}">
        <p14:creationId xmlns:p14="http://schemas.microsoft.com/office/powerpoint/2010/main" val="21320386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SlideTitle"/>
          <p:cNvSpPr>
            <a:spLocks noGrp="1"/>
          </p:cNvSpPr>
          <p:nvPr>
            <p:ph type="title"/>
          </p:nvPr>
        </p:nvSpPr>
        <p:spPr>
          <a:xfrm>
            <a:off x="401620" y="637194"/>
            <a:ext cx="8412480" cy="640080"/>
          </a:xfrm>
        </p:spPr>
        <p:txBody>
          <a:bodyPr/>
          <a:lstStyle/>
          <a:p>
            <a:r>
              <a:rPr lang="en-US" altLang="en-US">
                <a:latin typeface="+mj-lt"/>
                <a:ea typeface="ＭＳ Ｐゴシック" charset="-128"/>
                <a:cs typeface="MS PGothic" charset="-128"/>
              </a:rPr>
              <a:t>Rep. Dean Phillips (D-MN-3)</a:t>
            </a:r>
            <a:endParaRPr lang="en-US" dirty="0">
              <a:latin typeface="+mj-lt"/>
            </a:endParaRPr>
          </a:p>
        </p:txBody>
      </p:sp>
      <p:sp>
        <p:nvSpPr>
          <p:cNvPr id="122" name="Text Placeholder 18" title="SlideDate"/>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a:latin typeface="Georgia"/>
                <a:cs typeface="Georgia"/>
              </a:rPr>
              <a:t>Slide updated: January 04, 2019</a:t>
            </a:r>
            <a:endParaRPr lang="en-US" sz="700" dirty="0">
              <a:latin typeface="Georgia"/>
              <a:cs typeface="Georgia"/>
            </a:endParaRPr>
          </a:p>
        </p:txBody>
      </p:sp>
      <p:graphicFrame>
        <p:nvGraphicFramePr>
          <p:cNvPr id="7" name="Table 6" descr="BackgroundText" title="BackgroundText"/>
          <p:cNvGraphicFramePr>
            <a:graphicFrameLocks noGrp="1"/>
          </p:cNvGraphicFramePr>
          <p:nvPr>
            <p:extLst/>
          </p:nvPr>
        </p:nvGraphicFramePr>
        <p:xfrm>
          <a:off x="1656272" y="1047297"/>
          <a:ext cx="7182928" cy="2254114"/>
        </p:xfrm>
        <a:graphic>
          <a:graphicData uri="http://schemas.openxmlformats.org/drawingml/2006/table">
            <a:tbl>
              <a:tblPr/>
              <a:tblGrid>
                <a:gridCol w="7182928">
                  <a:extLst>
                    <a:ext uri="{9D8B030D-6E8A-4147-A177-3AD203B41FA5}">
                      <a16:colId xmlns:a16="http://schemas.microsoft.com/office/drawing/2014/main" val="20000"/>
                    </a:ext>
                  </a:extLst>
                </a:gridCol>
              </a:tblGrid>
              <a:tr h="16902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Background</a:t>
                      </a:r>
                      <a:endParaRPr kumimoji="0" lang="en-US" altLang="en-US" sz="1200" b="0" i="0" u="none" strike="noStrike" cap="none" normalizeH="0" baseline="0" dirty="0">
                        <a:ln>
                          <a:noFill/>
                        </a:ln>
                        <a:solidFill>
                          <a:schemeClr val="bg1"/>
                        </a:solidFill>
                        <a:effectLst/>
                        <a:latin typeface="+mj-lt"/>
                        <a:ea typeface="MS PGothic" panose="020B0600070205080204" pitchFamily="34" charset="-128"/>
                      </a:endParaRPr>
                    </a:p>
                  </a:txBody>
                  <a:tcPr marL="91430" marR="91430" marT="45760" marB="45760" anchor="ctr" horzOverflow="overflow">
                    <a:lnL>
                      <a:noFill/>
                    </a:lnL>
                    <a:lnR>
                      <a:noFill/>
                    </a:lnR>
                    <a:lnT>
                      <a:noFill/>
                    </a:lnT>
                    <a:lnB>
                      <a:noFill/>
                    </a:lnB>
                    <a:lnTlToBr>
                      <a:noFill/>
                    </a:lnTlToBr>
                    <a:lnBlToTr>
                      <a:noFill/>
                    </a:lnBlToTr>
                    <a:solidFill>
                      <a:srgbClr val="284D81"/>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a:ln>
                            <a:noFill/>
                          </a:ln>
                          <a:solidFill>
                            <a:schemeClr val="tx1"/>
                          </a:solidFill>
                          <a:effectLst/>
                          <a:latin typeface="+mj-lt"/>
                          <a:ea typeface="MS PGothic" pitchFamily="34" charset="-128"/>
                          <a:cs typeface="MS PGothic" pitchFamily="34" charset="-128"/>
                        </a:rPr>
                        <a:t>The heir to the Phillips Distilling Company liquor fortune, as well as the step-grandson of Abigail Van Buren (better known as “Dear Abby”), Phillips is a relative newcomer to politics. Before entering politics, Phillips also served in a number of philanthropic roles throughout the Minneapolis area as the chair of the Phillips family foundations and several other charitable enterprises. Phillips also was chair of Talenti Gelato until the company was sold to Unilever. Notably, Phillips most recent business ventures were two coffee shops that pledged to offer a $15 minimum wage for their employees. Phillips campaigned against incumbent Erik Paulsen’s support for the repeal of the Affordable Care Act, though Phillips declined to back a “Medicare for-all” proposal. Phillips rejected corporate PAC donations and also pledged not to self-fund his campaign. </a:t>
                      </a:r>
                      <a:endParaRPr kumimoji="0" lang="en-US" sz="1000" b="0" i="0" u="none" strike="noStrike" kern="1200" cap="none" normalizeH="0" baseline="0" dirty="0">
                        <a:ln>
                          <a:noFill/>
                        </a:ln>
                        <a:solidFill>
                          <a:schemeClr val="tx1"/>
                        </a:solidFill>
                        <a:effectLst/>
                        <a:latin typeface="+mj-lt"/>
                        <a:ea typeface="MS PGothic" pitchFamily="34" charset="-128"/>
                        <a:cs typeface="MS PGothic" pitchFamily="34" charset="-128"/>
                      </a:endParaRP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nvPr>
        </p:nvGraphicFramePr>
        <p:xfrm>
          <a:off x="3303312" y="3264377"/>
          <a:ext cx="2816381" cy="1919736"/>
        </p:xfrm>
        <a:graphic>
          <a:graphicData uri="http://schemas.openxmlformats.org/drawingml/2006/table">
            <a:tbl>
              <a:tblPr/>
              <a:tblGrid>
                <a:gridCol w="2816381">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First Elected: 11/6/2018</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Party: Democrat</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Birth date: 1/20/1969</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Education: MBA, University of Minnesota - Carlson School of Management, 1998-2000; BA, Urban Studies, Brown University, 1988-1991</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chemeClr val="tx1"/>
                          </a:solidFill>
                          <a:effectLst/>
                          <a:latin typeface="+mj-lt"/>
                          <a:ea typeface="MS PGothic" panose="020B0600070205080204" pitchFamily="34" charset="-128"/>
                          <a:cs typeface="+mn-cs"/>
                        </a:rPr>
                        <a:t>Family: Divorced; 2 Children: Daniela, Pia</a:t>
                      </a:r>
                      <a:endParaRPr kumimoji="0" lang="en-US" altLang="en-US" sz="1000" b="0" i="0" u="none" strike="noStrike" kern="1200" cap="none" normalizeH="0" baseline="0" dirty="0">
                        <a:ln>
                          <a:noFill/>
                        </a:ln>
                        <a:solidFill>
                          <a:schemeClr val="tx1"/>
                        </a:solidFill>
                        <a:effectLst/>
                        <a:latin typeface="+mj-lt"/>
                        <a:ea typeface="MS PGothic" panose="020B0600070205080204" pitchFamily="34" charset="-128"/>
                        <a:cs typeface="+mn-cs"/>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nvPr>
        </p:nvGraphicFramePr>
        <p:xfrm>
          <a:off x="6227210" y="3264378"/>
          <a:ext cx="2611990" cy="1219334"/>
        </p:xfrm>
        <a:graphic>
          <a:graphicData uri="http://schemas.openxmlformats.org/drawingml/2006/table">
            <a:tbl>
              <a:tblPr/>
              <a:tblGrid>
                <a:gridCol w="2132154">
                  <a:extLst>
                    <a:ext uri="{9D8B030D-6E8A-4147-A177-3AD203B41FA5}">
                      <a16:colId xmlns:a16="http://schemas.microsoft.com/office/drawing/2014/main" val="20000"/>
                    </a:ext>
                  </a:extLst>
                </a:gridCol>
                <a:gridCol w="479836">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284D81"/>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2018 General</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Dean Phillips (D)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56%</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Erik Paulsen (R)</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44%</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0" name="Table 13" title="District Profile"/>
          <p:cNvGraphicFramePr>
            <a:graphicFrameLocks noGrp="1"/>
          </p:cNvGraphicFramePr>
          <p:nvPr>
            <p:extLst/>
          </p:nvPr>
        </p:nvGraphicFramePr>
        <p:xfrm>
          <a:off x="427497" y="3264377"/>
          <a:ext cx="2743200" cy="1218780"/>
        </p:xfrm>
        <a:graphic>
          <a:graphicData uri="http://schemas.openxmlformats.org/drawingml/2006/table">
            <a:tbl>
              <a:tblPr/>
              <a:tblGrid>
                <a:gridCol w="274320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mj-lt"/>
                          <a:ea typeface="MS PGothic" panose="020B0600070205080204" pitchFamily="34" charset="-128"/>
                        </a:rPr>
                        <a:t>District Profile</a:t>
                      </a:r>
                      <a:endParaRPr kumimoji="0" lang="en-US" altLang="en-US" sz="1000" b="0" i="0" u="none" strike="noStrike" cap="none" normalizeH="0" baseline="0" dirty="0">
                        <a:ln>
                          <a:noFill/>
                        </a:ln>
                        <a:solidFill>
                          <a:schemeClr val="bg1"/>
                        </a:solidFill>
                        <a:effectLst/>
                        <a:latin typeface="+mj-lt"/>
                        <a:ea typeface="MS PGothic" panose="020B0600070205080204" pitchFamily="34" charset="-128"/>
                      </a:endParaRP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State: Minnesota</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District: 3rd</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Twin Cities' West Suburbs</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Cook PVI: D+1</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0957354"/>
                  </a:ext>
                </a:extLst>
              </a:tr>
            </a:tbl>
          </a:graphicData>
        </a:graphic>
      </p:graphicFrame>
      <p:graphicFrame>
        <p:nvGraphicFramePr>
          <p:cNvPr id="11" name="Table 10" title="Contact"/>
          <p:cNvGraphicFramePr>
            <a:graphicFrameLocks noGrp="1"/>
          </p:cNvGraphicFramePr>
          <p:nvPr>
            <p:extLst/>
          </p:nvPr>
        </p:nvGraphicFramePr>
        <p:xfrm>
          <a:off x="427498" y="4624423"/>
          <a:ext cx="2743200" cy="1707286"/>
        </p:xfrm>
        <a:graphic>
          <a:graphicData uri="http://schemas.openxmlformats.org/drawingml/2006/table">
            <a:tbl>
              <a:tblPr/>
              <a:tblGrid>
                <a:gridCol w="2743200">
                  <a:extLst>
                    <a:ext uri="{9D8B030D-6E8A-4147-A177-3AD203B41FA5}">
                      <a16:colId xmlns:a16="http://schemas.microsoft.com/office/drawing/2014/main" val="20002"/>
                    </a:ext>
                  </a:extLst>
                </a:gridCol>
              </a:tblGrid>
              <a:tr h="0">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Official Contact Info</a:t>
                      </a:r>
                    </a:p>
                  </a:txBody>
                  <a:tcPr marL="91432" marR="91432" marT="45749" marB="45749"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Capitol Hill Office Building: Longworth</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Room Number: 1305</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3240426283"/>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Phone Number: (202) 225-2871</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860728395"/>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Facebook: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009905484"/>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Instagram: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Twitter: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3" name="Table 13" title="Committees"/>
          <p:cNvGraphicFramePr>
            <a:graphicFrameLocks noGrp="1"/>
          </p:cNvGraphicFramePr>
          <p:nvPr>
            <p:extLst/>
          </p:nvPr>
        </p:nvGraphicFramePr>
        <p:xfrm>
          <a:off x="6252310" y="4624423"/>
          <a:ext cx="2586890" cy="487512"/>
        </p:xfrm>
        <a:graphic>
          <a:graphicData uri="http://schemas.openxmlformats.org/drawingml/2006/table">
            <a:tbl>
              <a:tblPr/>
              <a:tblGrid>
                <a:gridCol w="258689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Committees</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TBD</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68" y="1051560"/>
            <a:ext cx="1169755" cy="1435608"/>
          </a:xfrm>
          <a:prstGeom prst="rect">
            <a:avLst/>
          </a:prstGeom>
        </p:spPr>
      </p:pic>
    </p:spTree>
    <p:extLst>
      <p:ext uri="{BB962C8B-B14F-4D97-AF65-F5344CB8AC3E}">
        <p14:creationId xmlns:p14="http://schemas.microsoft.com/office/powerpoint/2010/main" val="8613651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SlideTitle"/>
          <p:cNvSpPr>
            <a:spLocks noGrp="1"/>
          </p:cNvSpPr>
          <p:nvPr>
            <p:ph type="title"/>
          </p:nvPr>
        </p:nvSpPr>
        <p:spPr>
          <a:xfrm>
            <a:off x="401620" y="637194"/>
            <a:ext cx="8412480" cy="640080"/>
          </a:xfrm>
        </p:spPr>
        <p:txBody>
          <a:bodyPr/>
          <a:lstStyle/>
          <a:p>
            <a:r>
              <a:rPr lang="en-US" altLang="en-US">
                <a:latin typeface="+mj-lt"/>
                <a:ea typeface="ＭＳ Ｐゴシック" charset="-128"/>
                <a:cs typeface="MS PGothic" charset="-128"/>
              </a:rPr>
              <a:t>Rep. Ilhan Omar (D-MN-5)</a:t>
            </a:r>
            <a:endParaRPr lang="en-US" dirty="0">
              <a:latin typeface="+mj-lt"/>
            </a:endParaRPr>
          </a:p>
        </p:txBody>
      </p:sp>
      <p:sp>
        <p:nvSpPr>
          <p:cNvPr id="122" name="Text Placeholder 18" title="SlideDate"/>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a:latin typeface="Georgia"/>
                <a:cs typeface="Georgia"/>
              </a:rPr>
              <a:t>Slide updated: January 04, 2019</a:t>
            </a:r>
            <a:endParaRPr lang="en-US" sz="700" dirty="0">
              <a:latin typeface="Georgia"/>
              <a:cs typeface="Georgia"/>
            </a:endParaRPr>
          </a:p>
        </p:txBody>
      </p:sp>
      <p:graphicFrame>
        <p:nvGraphicFramePr>
          <p:cNvPr id="7" name="Table 6" descr="BackgroundText" title="BackgroundText"/>
          <p:cNvGraphicFramePr>
            <a:graphicFrameLocks noGrp="1"/>
          </p:cNvGraphicFramePr>
          <p:nvPr>
            <p:extLst/>
          </p:nvPr>
        </p:nvGraphicFramePr>
        <p:xfrm>
          <a:off x="1656272" y="1047297"/>
          <a:ext cx="7182928" cy="2254114"/>
        </p:xfrm>
        <a:graphic>
          <a:graphicData uri="http://schemas.openxmlformats.org/drawingml/2006/table">
            <a:tbl>
              <a:tblPr/>
              <a:tblGrid>
                <a:gridCol w="7182928">
                  <a:extLst>
                    <a:ext uri="{9D8B030D-6E8A-4147-A177-3AD203B41FA5}">
                      <a16:colId xmlns:a16="http://schemas.microsoft.com/office/drawing/2014/main" val="20000"/>
                    </a:ext>
                  </a:extLst>
                </a:gridCol>
              </a:tblGrid>
              <a:tr h="16902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Background</a:t>
                      </a:r>
                      <a:endParaRPr kumimoji="0" lang="en-US" altLang="en-US" sz="1200" b="0" i="0" u="none" strike="noStrike" cap="none" normalizeH="0" baseline="0" dirty="0">
                        <a:ln>
                          <a:noFill/>
                        </a:ln>
                        <a:solidFill>
                          <a:schemeClr val="bg1"/>
                        </a:solidFill>
                        <a:effectLst/>
                        <a:latin typeface="+mj-lt"/>
                        <a:ea typeface="MS PGothic" panose="020B0600070205080204" pitchFamily="34" charset="-128"/>
                      </a:endParaRPr>
                    </a:p>
                  </a:txBody>
                  <a:tcPr marL="91430" marR="91430" marT="45760" marB="45760" anchor="ctr" horzOverflow="overflow">
                    <a:lnL>
                      <a:noFill/>
                    </a:lnL>
                    <a:lnR>
                      <a:noFill/>
                    </a:lnR>
                    <a:lnT>
                      <a:noFill/>
                    </a:lnT>
                    <a:lnB>
                      <a:noFill/>
                    </a:lnB>
                    <a:lnTlToBr>
                      <a:noFill/>
                    </a:lnTlToBr>
                    <a:lnBlToTr>
                      <a:noFill/>
                    </a:lnBlToTr>
                    <a:solidFill>
                      <a:srgbClr val="284D81"/>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a:ln>
                            <a:noFill/>
                          </a:ln>
                          <a:solidFill>
                            <a:schemeClr val="tx1"/>
                          </a:solidFill>
                          <a:effectLst/>
                          <a:latin typeface="+mj-lt"/>
                          <a:ea typeface="MS PGothic" pitchFamily="34" charset="-128"/>
                          <a:cs typeface="MS PGothic" pitchFamily="34" charset="-128"/>
                        </a:rPr>
                        <a:t>Born in Somalia, Omar and her family fled the civil war when she was 8, moving to a refugee camp in Kenya for four years before eventually settling down in Minneapolis in 1997. After college, Omar worked as a community nutrition educator and later became a Humphrey Policy fellow, serving as a senior policy aide for a Minneapolis city-council member. In 2016, she became the first Somali-American, Muslim legislator in the US, when she was elected to the Minnesota House of Representatives. Omar is a proponent of funding pre-kindergarten programs nationwide, abolishing Immigration and Customs Enforcement, and automatically registering every 18-year old to vote.</a:t>
                      </a:r>
                      <a:endParaRPr kumimoji="0" lang="en-US" sz="1000" b="0" i="0" u="none" strike="noStrike" kern="1200" cap="none" normalizeH="0" baseline="0" dirty="0">
                        <a:ln>
                          <a:noFill/>
                        </a:ln>
                        <a:solidFill>
                          <a:schemeClr val="tx1"/>
                        </a:solidFill>
                        <a:effectLst/>
                        <a:latin typeface="+mj-lt"/>
                        <a:ea typeface="MS PGothic" pitchFamily="34" charset="-128"/>
                        <a:cs typeface="MS PGothic" pitchFamily="34" charset="-128"/>
                      </a:endParaRP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nvPr>
        </p:nvGraphicFramePr>
        <p:xfrm>
          <a:off x="3303312" y="3264377"/>
          <a:ext cx="2816381" cy="2072136"/>
        </p:xfrm>
        <a:graphic>
          <a:graphicData uri="http://schemas.openxmlformats.org/drawingml/2006/table">
            <a:tbl>
              <a:tblPr/>
              <a:tblGrid>
                <a:gridCol w="2816381">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First Elected: 11/6/2018</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Party: Democrat</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Birth date: 10/4/1981</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Education: BA, Political Science, North Dakota State University; BS, International Studies, North Dakota State University; Policy Fellowship, University Of Minnesota's Humphrey School of Public Affairs</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chemeClr val="tx1"/>
                          </a:solidFill>
                          <a:effectLst/>
                          <a:latin typeface="+mj-lt"/>
                          <a:ea typeface="MS PGothic" panose="020B0600070205080204" pitchFamily="34" charset="-128"/>
                          <a:cs typeface="+mn-cs"/>
                        </a:rPr>
                        <a:t>Family: Spouse: Ahmed; 3 Children</a:t>
                      </a:r>
                      <a:endParaRPr kumimoji="0" lang="en-US" altLang="en-US" sz="1000" b="0" i="0" u="none" strike="noStrike" kern="1200" cap="none" normalizeH="0" baseline="0" dirty="0">
                        <a:ln>
                          <a:noFill/>
                        </a:ln>
                        <a:solidFill>
                          <a:schemeClr val="tx1"/>
                        </a:solidFill>
                        <a:effectLst/>
                        <a:latin typeface="+mj-lt"/>
                        <a:ea typeface="MS PGothic" panose="020B0600070205080204" pitchFamily="34" charset="-128"/>
                        <a:cs typeface="+mn-cs"/>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nvPr>
        </p:nvGraphicFramePr>
        <p:xfrm>
          <a:off x="6227210" y="3264378"/>
          <a:ext cx="2611990" cy="1219334"/>
        </p:xfrm>
        <a:graphic>
          <a:graphicData uri="http://schemas.openxmlformats.org/drawingml/2006/table">
            <a:tbl>
              <a:tblPr/>
              <a:tblGrid>
                <a:gridCol w="2132154">
                  <a:extLst>
                    <a:ext uri="{9D8B030D-6E8A-4147-A177-3AD203B41FA5}">
                      <a16:colId xmlns:a16="http://schemas.microsoft.com/office/drawing/2014/main" val="20000"/>
                    </a:ext>
                  </a:extLst>
                </a:gridCol>
                <a:gridCol w="479836">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284D81"/>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2018 General</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Ilhan Omar (D)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78%</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Jennifer Zielinski (R)</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22%</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0" name="Table 13" title="District Profile"/>
          <p:cNvGraphicFramePr>
            <a:graphicFrameLocks noGrp="1"/>
          </p:cNvGraphicFramePr>
          <p:nvPr>
            <p:extLst/>
          </p:nvPr>
        </p:nvGraphicFramePr>
        <p:xfrm>
          <a:off x="427497" y="3264377"/>
          <a:ext cx="2743200" cy="1218780"/>
        </p:xfrm>
        <a:graphic>
          <a:graphicData uri="http://schemas.openxmlformats.org/drawingml/2006/table">
            <a:tbl>
              <a:tblPr/>
              <a:tblGrid>
                <a:gridCol w="274320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mj-lt"/>
                          <a:ea typeface="MS PGothic" panose="020B0600070205080204" pitchFamily="34" charset="-128"/>
                        </a:rPr>
                        <a:t>District Profile</a:t>
                      </a:r>
                      <a:endParaRPr kumimoji="0" lang="en-US" altLang="en-US" sz="1000" b="0" i="0" u="none" strike="noStrike" cap="none" normalizeH="0" baseline="0" dirty="0">
                        <a:ln>
                          <a:noFill/>
                        </a:ln>
                        <a:solidFill>
                          <a:schemeClr val="bg1"/>
                        </a:solidFill>
                        <a:effectLst/>
                        <a:latin typeface="+mj-lt"/>
                        <a:ea typeface="MS PGothic" panose="020B0600070205080204" pitchFamily="34" charset="-128"/>
                      </a:endParaRP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State: Minnesota</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District: 5th</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Minneapolis</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Cook PVI: D+26</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0957354"/>
                  </a:ext>
                </a:extLst>
              </a:tr>
            </a:tbl>
          </a:graphicData>
        </a:graphic>
      </p:graphicFrame>
      <p:graphicFrame>
        <p:nvGraphicFramePr>
          <p:cNvPr id="11" name="Table 10" title="Contact"/>
          <p:cNvGraphicFramePr>
            <a:graphicFrameLocks noGrp="1"/>
          </p:cNvGraphicFramePr>
          <p:nvPr>
            <p:extLst/>
          </p:nvPr>
        </p:nvGraphicFramePr>
        <p:xfrm>
          <a:off x="427498" y="4624423"/>
          <a:ext cx="2743200" cy="1707286"/>
        </p:xfrm>
        <a:graphic>
          <a:graphicData uri="http://schemas.openxmlformats.org/drawingml/2006/table">
            <a:tbl>
              <a:tblPr/>
              <a:tblGrid>
                <a:gridCol w="2743200">
                  <a:extLst>
                    <a:ext uri="{9D8B030D-6E8A-4147-A177-3AD203B41FA5}">
                      <a16:colId xmlns:a16="http://schemas.microsoft.com/office/drawing/2014/main" val="20002"/>
                    </a:ext>
                  </a:extLst>
                </a:gridCol>
              </a:tblGrid>
              <a:tr h="0">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Official Contact Info</a:t>
                      </a:r>
                    </a:p>
                  </a:txBody>
                  <a:tcPr marL="91432" marR="91432" marT="45749" marB="45749"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Capitol Hill Office Building: Longworth</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Room Number: 1517</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3240426283"/>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Phone Number: (202) 225-4755</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860728395"/>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Facebook: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009905484"/>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Instagram: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Twitter: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3" name="Table 13" title="Committees"/>
          <p:cNvGraphicFramePr>
            <a:graphicFrameLocks noGrp="1"/>
          </p:cNvGraphicFramePr>
          <p:nvPr>
            <p:extLst/>
          </p:nvPr>
        </p:nvGraphicFramePr>
        <p:xfrm>
          <a:off x="6252310" y="4624423"/>
          <a:ext cx="2586890" cy="487512"/>
        </p:xfrm>
        <a:graphic>
          <a:graphicData uri="http://schemas.openxmlformats.org/drawingml/2006/table">
            <a:tbl>
              <a:tblPr/>
              <a:tblGrid>
                <a:gridCol w="258689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Committees</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TBD</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768" y="1051560"/>
            <a:ext cx="1169755" cy="1435608"/>
          </a:xfrm>
          <a:prstGeom prst="rect">
            <a:avLst/>
          </a:prstGeom>
        </p:spPr>
      </p:pic>
    </p:spTree>
    <p:extLst>
      <p:ext uri="{BB962C8B-B14F-4D97-AF65-F5344CB8AC3E}">
        <p14:creationId xmlns:p14="http://schemas.microsoft.com/office/powerpoint/2010/main" val="23186363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SlideTitle"/>
          <p:cNvSpPr>
            <a:spLocks noGrp="1"/>
          </p:cNvSpPr>
          <p:nvPr>
            <p:ph type="title"/>
          </p:nvPr>
        </p:nvSpPr>
        <p:spPr>
          <a:xfrm>
            <a:off x="401620" y="637194"/>
            <a:ext cx="8412480" cy="640080"/>
          </a:xfrm>
        </p:spPr>
        <p:txBody>
          <a:bodyPr/>
          <a:lstStyle/>
          <a:p>
            <a:r>
              <a:rPr lang="en-US" altLang="en-US">
                <a:latin typeface="+mj-lt"/>
                <a:ea typeface="ＭＳ Ｐゴシック" charset="-128"/>
                <a:cs typeface="MS PGothic" charset="-128"/>
              </a:rPr>
              <a:t>Rep. Peter Stauber (R-MN-8)</a:t>
            </a:r>
            <a:endParaRPr lang="en-US" dirty="0">
              <a:latin typeface="+mj-lt"/>
            </a:endParaRPr>
          </a:p>
        </p:txBody>
      </p:sp>
      <p:sp>
        <p:nvSpPr>
          <p:cNvPr id="122" name="Text Placeholder 18" title="SlideDate"/>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a:latin typeface="Georgia"/>
                <a:cs typeface="Georgia"/>
              </a:rPr>
              <a:t>Slide updated: January 04, 2019</a:t>
            </a:r>
            <a:endParaRPr lang="en-US" sz="700" dirty="0">
              <a:latin typeface="Georgia"/>
              <a:cs typeface="Georgia"/>
            </a:endParaRPr>
          </a:p>
        </p:txBody>
      </p:sp>
      <p:graphicFrame>
        <p:nvGraphicFramePr>
          <p:cNvPr id="7" name="Table 6" descr="BackgroundText" title="BackgroundText"/>
          <p:cNvGraphicFramePr>
            <a:graphicFrameLocks noGrp="1"/>
          </p:cNvGraphicFramePr>
          <p:nvPr>
            <p:extLst/>
          </p:nvPr>
        </p:nvGraphicFramePr>
        <p:xfrm>
          <a:off x="1656272" y="1047297"/>
          <a:ext cx="7182928" cy="2254114"/>
        </p:xfrm>
        <a:graphic>
          <a:graphicData uri="http://schemas.openxmlformats.org/drawingml/2006/table">
            <a:tbl>
              <a:tblPr/>
              <a:tblGrid>
                <a:gridCol w="7182928">
                  <a:extLst>
                    <a:ext uri="{9D8B030D-6E8A-4147-A177-3AD203B41FA5}">
                      <a16:colId xmlns:a16="http://schemas.microsoft.com/office/drawing/2014/main" val="20000"/>
                    </a:ext>
                  </a:extLst>
                </a:gridCol>
              </a:tblGrid>
              <a:tr h="16902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Background</a:t>
                      </a:r>
                      <a:endParaRPr kumimoji="0" lang="en-US" altLang="en-US" sz="1200" b="0" i="0" u="none" strike="noStrike" cap="none" normalizeH="0" baseline="0" dirty="0">
                        <a:ln>
                          <a:noFill/>
                        </a:ln>
                        <a:solidFill>
                          <a:schemeClr val="bg1"/>
                        </a:solidFill>
                        <a:effectLst/>
                        <a:latin typeface="+mj-lt"/>
                        <a:ea typeface="MS PGothic" panose="020B0600070205080204" pitchFamily="34" charset="-128"/>
                      </a:endParaRPr>
                    </a:p>
                  </a:txBody>
                  <a:tcPr marL="91430" marR="91430" marT="45760" marB="45760" anchor="ctr" horzOverflow="overflow">
                    <a:lnL>
                      <a:noFill/>
                    </a:lnL>
                    <a:lnR>
                      <a:noFill/>
                    </a:lnR>
                    <a:lnT>
                      <a:noFill/>
                    </a:lnT>
                    <a:lnB>
                      <a:noFill/>
                    </a:lnB>
                    <a:lnTlToBr>
                      <a:noFill/>
                    </a:lnTlToBr>
                    <a:lnBlToTr>
                      <a:noFill/>
                    </a:lnBlToTr>
                    <a:solidFill>
                      <a:srgbClr val="A02C1C"/>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a:ln>
                            <a:noFill/>
                          </a:ln>
                          <a:solidFill>
                            <a:schemeClr val="tx1"/>
                          </a:solidFill>
                          <a:effectLst/>
                          <a:latin typeface="+mj-lt"/>
                          <a:ea typeface="MS PGothic" pitchFamily="34" charset="-128"/>
                          <a:cs typeface="MS PGothic" pitchFamily="34" charset="-128"/>
                        </a:rPr>
                        <a:t>Stauber was born in 1966 in Duluth and played hockey from a young age. After suiting up for the Lake Superior State University team, he played for minor-league affiliates of the Detroit Red Wings before retiring in 1993 and returning to Minnesota. He co-owns the Duluth Hockey Company with his five brothers. He worked in law enforcement for over two decades, serving as the president of the Law Enforcement Labor Services Union, Local 363 and as a commander with the Duluth Police Department. He served on the Hermantown City Council for eight years before becoming a St. Louis County commissioner in 2012, defeating the incumbent. Stauber is a supporter of the 2017 GOP tax-reform bill and Trump’s actions on tariffs, and he is a strong opponent of abortion.</a:t>
                      </a:r>
                      <a:endParaRPr kumimoji="0" lang="en-US" sz="1000" b="0" i="0" u="none" strike="noStrike" kern="1200" cap="none" normalizeH="0" baseline="0" dirty="0">
                        <a:ln>
                          <a:noFill/>
                        </a:ln>
                        <a:solidFill>
                          <a:schemeClr val="tx1"/>
                        </a:solidFill>
                        <a:effectLst/>
                        <a:latin typeface="+mj-lt"/>
                        <a:ea typeface="MS PGothic" pitchFamily="34" charset="-128"/>
                        <a:cs typeface="MS PGothic" pitchFamily="34" charset="-128"/>
                      </a:endParaRP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nvPr>
        </p:nvGraphicFramePr>
        <p:xfrm>
          <a:off x="3303312" y="3264377"/>
          <a:ext cx="2816381" cy="1767336"/>
        </p:xfrm>
        <a:graphic>
          <a:graphicData uri="http://schemas.openxmlformats.org/drawingml/2006/table">
            <a:tbl>
              <a:tblPr/>
              <a:tblGrid>
                <a:gridCol w="2816381">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First Elected: 11/6/2018</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Party: Republican</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Birth date: 5/10/1966</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Education: BS, Criminal Justice, Lake Superior State University</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chemeClr val="tx1"/>
                          </a:solidFill>
                          <a:effectLst/>
                          <a:latin typeface="+mj-lt"/>
                          <a:ea typeface="MS PGothic" panose="020B0600070205080204" pitchFamily="34" charset="-128"/>
                          <a:cs typeface="+mn-cs"/>
                        </a:rPr>
                        <a:t>Family: Spouse: Jodi; 4 Children: Levi, Luke, Isaac, Addilynn</a:t>
                      </a:r>
                      <a:endParaRPr kumimoji="0" lang="en-US" altLang="en-US" sz="1000" b="0" i="0" u="none" strike="noStrike" kern="1200" cap="none" normalizeH="0" baseline="0" dirty="0">
                        <a:ln>
                          <a:noFill/>
                        </a:ln>
                        <a:solidFill>
                          <a:schemeClr val="tx1"/>
                        </a:solidFill>
                        <a:effectLst/>
                        <a:latin typeface="+mj-lt"/>
                        <a:ea typeface="MS PGothic" panose="020B0600070205080204" pitchFamily="34" charset="-128"/>
                        <a:cs typeface="+mn-cs"/>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nvPr>
        </p:nvGraphicFramePr>
        <p:xfrm>
          <a:off x="6227210" y="3264378"/>
          <a:ext cx="2611990" cy="1219334"/>
        </p:xfrm>
        <a:graphic>
          <a:graphicData uri="http://schemas.openxmlformats.org/drawingml/2006/table">
            <a:tbl>
              <a:tblPr/>
              <a:tblGrid>
                <a:gridCol w="2132154">
                  <a:extLst>
                    <a:ext uri="{9D8B030D-6E8A-4147-A177-3AD203B41FA5}">
                      <a16:colId xmlns:a16="http://schemas.microsoft.com/office/drawing/2014/main" val="20000"/>
                    </a:ext>
                  </a:extLst>
                </a:gridCol>
                <a:gridCol w="479836">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A02C1C"/>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2018 General</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Peter Stauber (R)</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51%</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Joe Radinovich (D)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45%</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0" name="Table 13" title="District Profile"/>
          <p:cNvGraphicFramePr>
            <a:graphicFrameLocks noGrp="1"/>
          </p:cNvGraphicFramePr>
          <p:nvPr>
            <p:extLst/>
          </p:nvPr>
        </p:nvGraphicFramePr>
        <p:xfrm>
          <a:off x="427497" y="3264377"/>
          <a:ext cx="2743200" cy="1218780"/>
        </p:xfrm>
        <a:graphic>
          <a:graphicData uri="http://schemas.openxmlformats.org/drawingml/2006/table">
            <a:tbl>
              <a:tblPr/>
              <a:tblGrid>
                <a:gridCol w="274320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mj-lt"/>
                          <a:ea typeface="MS PGothic" panose="020B0600070205080204" pitchFamily="34" charset="-128"/>
                        </a:rPr>
                        <a:t>District Profile</a:t>
                      </a:r>
                      <a:endParaRPr kumimoji="0" lang="en-US" altLang="en-US" sz="1000" b="0" i="0" u="none" strike="noStrike" cap="none" normalizeH="0" baseline="0" dirty="0">
                        <a:ln>
                          <a:noFill/>
                        </a:ln>
                        <a:solidFill>
                          <a:schemeClr val="bg1"/>
                        </a:solidFill>
                        <a:effectLst/>
                        <a:latin typeface="+mj-lt"/>
                        <a:ea typeface="MS PGothic" panose="020B0600070205080204" pitchFamily="34" charset="-128"/>
                      </a:endParaRP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State: Minnesota</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District: 8th</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Northeast: Duluth</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Cook PVI: R+4</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0957354"/>
                  </a:ext>
                </a:extLst>
              </a:tr>
            </a:tbl>
          </a:graphicData>
        </a:graphic>
      </p:graphicFrame>
      <p:graphicFrame>
        <p:nvGraphicFramePr>
          <p:cNvPr id="11" name="Table 10" title="Contact"/>
          <p:cNvGraphicFramePr>
            <a:graphicFrameLocks noGrp="1"/>
          </p:cNvGraphicFramePr>
          <p:nvPr>
            <p:extLst/>
          </p:nvPr>
        </p:nvGraphicFramePr>
        <p:xfrm>
          <a:off x="427498" y="4624423"/>
          <a:ext cx="2743200" cy="1707286"/>
        </p:xfrm>
        <a:graphic>
          <a:graphicData uri="http://schemas.openxmlformats.org/drawingml/2006/table">
            <a:tbl>
              <a:tblPr/>
              <a:tblGrid>
                <a:gridCol w="2743200">
                  <a:extLst>
                    <a:ext uri="{9D8B030D-6E8A-4147-A177-3AD203B41FA5}">
                      <a16:colId xmlns:a16="http://schemas.microsoft.com/office/drawing/2014/main" val="20002"/>
                    </a:ext>
                  </a:extLst>
                </a:gridCol>
              </a:tblGrid>
              <a:tr h="0">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Official Contact Info</a:t>
                      </a:r>
                    </a:p>
                  </a:txBody>
                  <a:tcPr marL="91432" marR="91432" marT="45749" marB="45749"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Capitol Hill Office Building: Cannon</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Room Number: 126</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3240426283"/>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Phone Number: (202) 225-6211</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860728395"/>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Facebook: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009905484"/>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Instagram: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Twitter: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3" name="Table 13" title="Committees"/>
          <p:cNvGraphicFramePr>
            <a:graphicFrameLocks noGrp="1"/>
          </p:cNvGraphicFramePr>
          <p:nvPr>
            <p:extLst/>
          </p:nvPr>
        </p:nvGraphicFramePr>
        <p:xfrm>
          <a:off x="6252310" y="4624423"/>
          <a:ext cx="2586890" cy="487512"/>
        </p:xfrm>
        <a:graphic>
          <a:graphicData uri="http://schemas.openxmlformats.org/drawingml/2006/table">
            <a:tbl>
              <a:tblPr/>
              <a:tblGrid>
                <a:gridCol w="258689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Committees</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TBD</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68" y="1051560"/>
            <a:ext cx="1169755" cy="1435608"/>
          </a:xfrm>
          <a:prstGeom prst="rect">
            <a:avLst/>
          </a:prstGeom>
        </p:spPr>
      </p:pic>
    </p:spTree>
    <p:extLst>
      <p:ext uri="{BB962C8B-B14F-4D97-AF65-F5344CB8AC3E}">
        <p14:creationId xmlns:p14="http://schemas.microsoft.com/office/powerpoint/2010/main" val="42925528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SlideTitle"/>
          <p:cNvSpPr>
            <a:spLocks noGrp="1"/>
          </p:cNvSpPr>
          <p:nvPr>
            <p:ph type="title"/>
          </p:nvPr>
        </p:nvSpPr>
        <p:spPr>
          <a:xfrm>
            <a:off x="401620" y="637194"/>
            <a:ext cx="8412480" cy="640080"/>
          </a:xfrm>
        </p:spPr>
        <p:txBody>
          <a:bodyPr/>
          <a:lstStyle/>
          <a:p>
            <a:r>
              <a:rPr lang="en-US" altLang="en-US">
                <a:latin typeface="+mj-lt"/>
                <a:ea typeface="ＭＳ Ｐゴシック" charset="-128"/>
                <a:cs typeface="MS PGothic" charset="-128"/>
              </a:rPr>
              <a:t>Rep. Michael Guest (R-MS-3)</a:t>
            </a:r>
            <a:endParaRPr lang="en-US" dirty="0">
              <a:latin typeface="+mj-lt"/>
            </a:endParaRPr>
          </a:p>
        </p:txBody>
      </p:sp>
      <p:sp>
        <p:nvSpPr>
          <p:cNvPr id="122" name="Text Placeholder 18" title="SlideDate"/>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a:latin typeface="Georgia"/>
                <a:cs typeface="Georgia"/>
              </a:rPr>
              <a:t>Slide updated: January 04, 2019</a:t>
            </a:r>
            <a:endParaRPr lang="en-US" sz="700" dirty="0">
              <a:latin typeface="Georgia"/>
              <a:cs typeface="Georgia"/>
            </a:endParaRPr>
          </a:p>
        </p:txBody>
      </p:sp>
      <p:graphicFrame>
        <p:nvGraphicFramePr>
          <p:cNvPr id="7" name="Table 6" descr="BackgroundText" title="BackgroundText"/>
          <p:cNvGraphicFramePr>
            <a:graphicFrameLocks noGrp="1"/>
          </p:cNvGraphicFramePr>
          <p:nvPr>
            <p:extLst/>
          </p:nvPr>
        </p:nvGraphicFramePr>
        <p:xfrm>
          <a:off x="1656272" y="1047297"/>
          <a:ext cx="7182928" cy="2254114"/>
        </p:xfrm>
        <a:graphic>
          <a:graphicData uri="http://schemas.openxmlformats.org/drawingml/2006/table">
            <a:tbl>
              <a:tblPr/>
              <a:tblGrid>
                <a:gridCol w="7182928">
                  <a:extLst>
                    <a:ext uri="{9D8B030D-6E8A-4147-A177-3AD203B41FA5}">
                      <a16:colId xmlns:a16="http://schemas.microsoft.com/office/drawing/2014/main" val="20000"/>
                    </a:ext>
                  </a:extLst>
                </a:gridCol>
              </a:tblGrid>
              <a:tr h="16902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Background</a:t>
                      </a:r>
                      <a:endParaRPr kumimoji="0" lang="en-US" altLang="en-US" sz="1200" b="0" i="0" u="none" strike="noStrike" cap="none" normalizeH="0" baseline="0" dirty="0">
                        <a:ln>
                          <a:noFill/>
                        </a:ln>
                        <a:solidFill>
                          <a:schemeClr val="bg1"/>
                        </a:solidFill>
                        <a:effectLst/>
                        <a:latin typeface="+mj-lt"/>
                        <a:ea typeface="MS PGothic" panose="020B0600070205080204" pitchFamily="34" charset="-128"/>
                      </a:endParaRPr>
                    </a:p>
                  </a:txBody>
                  <a:tcPr marL="91430" marR="91430" marT="45760" marB="45760" anchor="ctr" horzOverflow="overflow">
                    <a:lnL>
                      <a:noFill/>
                    </a:lnL>
                    <a:lnR>
                      <a:noFill/>
                    </a:lnR>
                    <a:lnT>
                      <a:noFill/>
                    </a:lnT>
                    <a:lnB>
                      <a:noFill/>
                    </a:lnB>
                    <a:lnTlToBr>
                      <a:noFill/>
                    </a:lnTlToBr>
                    <a:lnBlToTr>
                      <a:noFill/>
                    </a:lnBlToTr>
                    <a:solidFill>
                      <a:srgbClr val="A02C1C"/>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a:ln>
                            <a:noFill/>
                          </a:ln>
                          <a:solidFill>
                            <a:schemeClr val="tx1"/>
                          </a:solidFill>
                          <a:effectLst/>
                          <a:latin typeface="+mj-lt"/>
                          <a:ea typeface="MS PGothic" pitchFamily="34" charset="-128"/>
                          <a:cs typeface="MS PGothic" pitchFamily="34" charset="-128"/>
                        </a:rPr>
                        <a:t>Guest beat five other candidates in the race to replace retiring Rep. Gregg Harper, first in the Republican primary, and then in the runoff. Guest ran on a tough-on-crime and restrictionist immigration platform, pledging to end illegal immigration by building a wall on the US-Mexico border. Prior to entering electoral politics, Guest served as the assistant district attorney and then district attorney for Madison and Rankin Counties. Guest also served as President of the Foundation for Rankin County Public Schools, and served on the Boards of the State and Central Mississippi Crime Stoppers. </a:t>
                      </a:r>
                      <a:endParaRPr kumimoji="0" lang="en-US" sz="1000" b="0" i="0" u="none" strike="noStrike" kern="1200" cap="none" normalizeH="0" baseline="0" dirty="0">
                        <a:ln>
                          <a:noFill/>
                        </a:ln>
                        <a:solidFill>
                          <a:schemeClr val="tx1"/>
                        </a:solidFill>
                        <a:effectLst/>
                        <a:latin typeface="+mj-lt"/>
                        <a:ea typeface="MS PGothic" pitchFamily="34" charset="-128"/>
                        <a:cs typeface="MS PGothic" pitchFamily="34" charset="-128"/>
                      </a:endParaRP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nvPr>
        </p:nvGraphicFramePr>
        <p:xfrm>
          <a:off x="3303312" y="3264377"/>
          <a:ext cx="2816381" cy="1919736"/>
        </p:xfrm>
        <a:graphic>
          <a:graphicData uri="http://schemas.openxmlformats.org/drawingml/2006/table">
            <a:tbl>
              <a:tblPr/>
              <a:tblGrid>
                <a:gridCol w="2816381">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First Elected: 11/6/2018</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Party: Republican</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Birth date: 11/30/1953</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Education: Graduated, Law, University of Mississippi; Graduated, Accounting, Mississippi State University</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chemeClr val="tx1"/>
                          </a:solidFill>
                          <a:effectLst/>
                          <a:latin typeface="+mj-lt"/>
                          <a:ea typeface="MS PGothic" panose="020B0600070205080204" pitchFamily="34" charset="-128"/>
                          <a:cs typeface="+mn-cs"/>
                        </a:rPr>
                        <a:t>Family: Spouse: Haley; 2 Children: Kennedy, Patton</a:t>
                      </a:r>
                      <a:endParaRPr kumimoji="0" lang="en-US" altLang="en-US" sz="1000" b="0" i="0" u="none" strike="noStrike" kern="1200" cap="none" normalizeH="0" baseline="0" dirty="0">
                        <a:ln>
                          <a:noFill/>
                        </a:ln>
                        <a:solidFill>
                          <a:schemeClr val="tx1"/>
                        </a:solidFill>
                        <a:effectLst/>
                        <a:latin typeface="+mj-lt"/>
                        <a:ea typeface="MS PGothic" panose="020B0600070205080204" pitchFamily="34" charset="-128"/>
                        <a:cs typeface="+mn-cs"/>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nvPr>
        </p:nvGraphicFramePr>
        <p:xfrm>
          <a:off x="6227210" y="3264378"/>
          <a:ext cx="2611990" cy="1219334"/>
        </p:xfrm>
        <a:graphic>
          <a:graphicData uri="http://schemas.openxmlformats.org/drawingml/2006/table">
            <a:tbl>
              <a:tblPr/>
              <a:tblGrid>
                <a:gridCol w="2132154">
                  <a:extLst>
                    <a:ext uri="{9D8B030D-6E8A-4147-A177-3AD203B41FA5}">
                      <a16:colId xmlns:a16="http://schemas.microsoft.com/office/drawing/2014/main" val="20000"/>
                    </a:ext>
                  </a:extLst>
                </a:gridCol>
                <a:gridCol w="479836">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A02C1C"/>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2018 General</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Michael Guest (R)</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63%</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Michael Evans (D)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36%</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0" name="Table 13" title="District Profile"/>
          <p:cNvGraphicFramePr>
            <a:graphicFrameLocks noGrp="1"/>
          </p:cNvGraphicFramePr>
          <p:nvPr>
            <p:extLst/>
          </p:nvPr>
        </p:nvGraphicFramePr>
        <p:xfrm>
          <a:off x="427497" y="3264377"/>
          <a:ext cx="2743200" cy="1218780"/>
        </p:xfrm>
        <a:graphic>
          <a:graphicData uri="http://schemas.openxmlformats.org/drawingml/2006/table">
            <a:tbl>
              <a:tblPr/>
              <a:tblGrid>
                <a:gridCol w="274320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mj-lt"/>
                          <a:ea typeface="MS PGothic" panose="020B0600070205080204" pitchFamily="34" charset="-128"/>
                        </a:rPr>
                        <a:t>District Profile</a:t>
                      </a:r>
                      <a:endParaRPr kumimoji="0" lang="en-US" altLang="en-US" sz="1000" b="0" i="0" u="none" strike="noStrike" cap="none" normalizeH="0" baseline="0" dirty="0">
                        <a:ln>
                          <a:noFill/>
                        </a:ln>
                        <a:solidFill>
                          <a:schemeClr val="bg1"/>
                        </a:solidFill>
                        <a:effectLst/>
                        <a:latin typeface="+mj-lt"/>
                        <a:ea typeface="MS PGothic" panose="020B0600070205080204" pitchFamily="34" charset="-128"/>
                      </a:endParaRP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State: Mississippi</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District: 3rd</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South Central Mississippi: Jackson Suburbs</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Cook PVI: R+13</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0957354"/>
                  </a:ext>
                </a:extLst>
              </a:tr>
            </a:tbl>
          </a:graphicData>
        </a:graphic>
      </p:graphicFrame>
      <p:graphicFrame>
        <p:nvGraphicFramePr>
          <p:cNvPr id="11" name="Table 10" title="Contact"/>
          <p:cNvGraphicFramePr>
            <a:graphicFrameLocks noGrp="1"/>
          </p:cNvGraphicFramePr>
          <p:nvPr>
            <p:extLst/>
          </p:nvPr>
        </p:nvGraphicFramePr>
        <p:xfrm>
          <a:off x="427498" y="4624423"/>
          <a:ext cx="2743200" cy="1707286"/>
        </p:xfrm>
        <a:graphic>
          <a:graphicData uri="http://schemas.openxmlformats.org/drawingml/2006/table">
            <a:tbl>
              <a:tblPr/>
              <a:tblGrid>
                <a:gridCol w="2743200">
                  <a:extLst>
                    <a:ext uri="{9D8B030D-6E8A-4147-A177-3AD203B41FA5}">
                      <a16:colId xmlns:a16="http://schemas.microsoft.com/office/drawing/2014/main" val="20002"/>
                    </a:ext>
                  </a:extLst>
                </a:gridCol>
              </a:tblGrid>
              <a:tr h="0">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Official Contact Info</a:t>
                      </a:r>
                    </a:p>
                  </a:txBody>
                  <a:tcPr marL="91432" marR="91432" marT="45749" marB="45749"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Capitol Hill Office Building: Cannon</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Room Number: 230</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3240426283"/>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Phone Number: (202) 225-5031</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860728395"/>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Facebook: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009905484"/>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Instagram: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Twitter: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3" name="Table 13" title="Committees"/>
          <p:cNvGraphicFramePr>
            <a:graphicFrameLocks noGrp="1"/>
          </p:cNvGraphicFramePr>
          <p:nvPr>
            <p:extLst/>
          </p:nvPr>
        </p:nvGraphicFramePr>
        <p:xfrm>
          <a:off x="6252310" y="4624423"/>
          <a:ext cx="2586890" cy="487512"/>
        </p:xfrm>
        <a:graphic>
          <a:graphicData uri="http://schemas.openxmlformats.org/drawingml/2006/table">
            <a:tbl>
              <a:tblPr/>
              <a:tblGrid>
                <a:gridCol w="258689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Committees</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TBD</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68" y="1051560"/>
            <a:ext cx="1169755" cy="1435608"/>
          </a:xfrm>
          <a:prstGeom prst="rect">
            <a:avLst/>
          </a:prstGeom>
        </p:spPr>
      </p:pic>
    </p:spTree>
    <p:extLst>
      <p:ext uri="{BB962C8B-B14F-4D97-AF65-F5344CB8AC3E}">
        <p14:creationId xmlns:p14="http://schemas.microsoft.com/office/powerpoint/2010/main" val="38844598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SlideTitle"/>
          <p:cNvSpPr>
            <a:spLocks noGrp="1"/>
          </p:cNvSpPr>
          <p:nvPr>
            <p:ph type="title"/>
          </p:nvPr>
        </p:nvSpPr>
        <p:spPr>
          <a:xfrm>
            <a:off x="401620" y="637194"/>
            <a:ext cx="8412480" cy="640080"/>
          </a:xfrm>
        </p:spPr>
        <p:txBody>
          <a:bodyPr/>
          <a:lstStyle/>
          <a:p>
            <a:r>
              <a:rPr lang="en-US" altLang="en-US">
                <a:latin typeface="+mj-lt"/>
                <a:ea typeface="ＭＳ Ｐゴシック" charset="-128"/>
                <a:cs typeface="MS PGothic" charset="-128"/>
              </a:rPr>
              <a:t>Rep. Susie Lee (D-NV-3)</a:t>
            </a:r>
            <a:endParaRPr lang="en-US" dirty="0">
              <a:latin typeface="+mj-lt"/>
            </a:endParaRPr>
          </a:p>
        </p:txBody>
      </p:sp>
      <p:sp>
        <p:nvSpPr>
          <p:cNvPr id="122" name="Text Placeholder 18" title="SlideDate"/>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a:latin typeface="Georgia"/>
                <a:cs typeface="Georgia"/>
              </a:rPr>
              <a:t>Slide updated: January 04, 2019</a:t>
            </a:r>
            <a:endParaRPr lang="en-US" sz="700" dirty="0">
              <a:latin typeface="Georgia"/>
              <a:cs typeface="Georgia"/>
            </a:endParaRPr>
          </a:p>
        </p:txBody>
      </p:sp>
      <p:graphicFrame>
        <p:nvGraphicFramePr>
          <p:cNvPr id="7" name="Table 6" descr="BackgroundText" title="BackgroundText"/>
          <p:cNvGraphicFramePr>
            <a:graphicFrameLocks noGrp="1"/>
          </p:cNvGraphicFramePr>
          <p:nvPr>
            <p:extLst/>
          </p:nvPr>
        </p:nvGraphicFramePr>
        <p:xfrm>
          <a:off x="1656272" y="1047297"/>
          <a:ext cx="7182928" cy="2254114"/>
        </p:xfrm>
        <a:graphic>
          <a:graphicData uri="http://schemas.openxmlformats.org/drawingml/2006/table">
            <a:tbl>
              <a:tblPr/>
              <a:tblGrid>
                <a:gridCol w="7182928">
                  <a:extLst>
                    <a:ext uri="{9D8B030D-6E8A-4147-A177-3AD203B41FA5}">
                      <a16:colId xmlns:a16="http://schemas.microsoft.com/office/drawing/2014/main" val="20000"/>
                    </a:ext>
                  </a:extLst>
                </a:gridCol>
              </a:tblGrid>
              <a:tr h="16902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Background</a:t>
                      </a:r>
                      <a:endParaRPr kumimoji="0" lang="en-US" altLang="en-US" sz="1200" b="0" i="0" u="none" strike="noStrike" cap="none" normalizeH="0" baseline="0" dirty="0">
                        <a:ln>
                          <a:noFill/>
                        </a:ln>
                        <a:solidFill>
                          <a:schemeClr val="bg1"/>
                        </a:solidFill>
                        <a:effectLst/>
                        <a:latin typeface="+mj-lt"/>
                        <a:ea typeface="MS PGothic" panose="020B0600070205080204" pitchFamily="34" charset="-128"/>
                      </a:endParaRPr>
                    </a:p>
                  </a:txBody>
                  <a:tcPr marL="91430" marR="91430" marT="45760" marB="45760" anchor="ctr" horzOverflow="overflow">
                    <a:lnL>
                      <a:noFill/>
                    </a:lnL>
                    <a:lnR>
                      <a:noFill/>
                    </a:lnR>
                    <a:lnT>
                      <a:noFill/>
                    </a:lnT>
                    <a:lnB>
                      <a:noFill/>
                    </a:lnB>
                    <a:lnTlToBr>
                      <a:noFill/>
                    </a:lnTlToBr>
                    <a:lnBlToTr>
                      <a:noFill/>
                    </a:lnBlToTr>
                    <a:solidFill>
                      <a:srgbClr val="284D81"/>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a:ln>
                            <a:noFill/>
                          </a:ln>
                          <a:solidFill>
                            <a:schemeClr val="tx1"/>
                          </a:solidFill>
                          <a:effectLst/>
                          <a:latin typeface="+mj-lt"/>
                          <a:ea typeface="MS PGothic" pitchFamily="34" charset="-128"/>
                          <a:cs typeface="MS PGothic" pitchFamily="34" charset="-128"/>
                        </a:rPr>
                        <a:t>Lee is originally from Canton, Ohio. After college, Lee worked at an environmental-consulting firm in Massachusetts, specializing in water-resource issues. Lee moved to Las Vegas in 1993 and worked as a campaign policy advisor to Las Vegas Mayor Jan Laverty Jones. During this time, Lee also founded After-School All-Stars, which is a nonprofit organization that provides after-school care for low-income students. She has also served as board president of Communities In Schools of Nevada, an organization that tries to prevent school dropouts, as well as the founding director of a crisis-intervention homeless center. Lee lives in Las Vegas with her husband, Dan, and their two children. </a:t>
                      </a:r>
                      <a:endParaRPr kumimoji="0" lang="en-US" sz="1000" b="0" i="0" u="none" strike="noStrike" kern="1200" cap="none" normalizeH="0" baseline="0" dirty="0">
                        <a:ln>
                          <a:noFill/>
                        </a:ln>
                        <a:solidFill>
                          <a:schemeClr val="tx1"/>
                        </a:solidFill>
                        <a:effectLst/>
                        <a:latin typeface="+mj-lt"/>
                        <a:ea typeface="MS PGothic" pitchFamily="34" charset="-128"/>
                        <a:cs typeface="MS PGothic" pitchFamily="34" charset="-128"/>
                      </a:endParaRP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nvPr>
        </p:nvGraphicFramePr>
        <p:xfrm>
          <a:off x="3303312" y="3264377"/>
          <a:ext cx="2816381" cy="1767336"/>
        </p:xfrm>
        <a:graphic>
          <a:graphicData uri="http://schemas.openxmlformats.org/drawingml/2006/table">
            <a:tbl>
              <a:tblPr/>
              <a:tblGrid>
                <a:gridCol w="2816381">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First Elected: 11/6/2018</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Party: Democrat</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Birth date: Unknown </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Education: MS, Public Management, Carnegie Mellon University, 1985-1990; BA from Carnegie Mellon</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chemeClr val="tx1"/>
                          </a:solidFill>
                          <a:effectLst/>
                          <a:latin typeface="+mj-lt"/>
                          <a:ea typeface="MS PGothic" panose="020B0600070205080204" pitchFamily="34" charset="-128"/>
                          <a:cs typeface="+mn-cs"/>
                        </a:rPr>
                        <a:t>Family: Spouse: Dan; 2 Children</a:t>
                      </a:r>
                      <a:endParaRPr kumimoji="0" lang="en-US" altLang="en-US" sz="1000" b="0" i="0" u="none" strike="noStrike" kern="1200" cap="none" normalizeH="0" baseline="0" dirty="0">
                        <a:ln>
                          <a:noFill/>
                        </a:ln>
                        <a:solidFill>
                          <a:schemeClr val="tx1"/>
                        </a:solidFill>
                        <a:effectLst/>
                        <a:latin typeface="+mj-lt"/>
                        <a:ea typeface="MS PGothic" panose="020B0600070205080204" pitchFamily="34" charset="-128"/>
                        <a:cs typeface="+mn-cs"/>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nvPr>
        </p:nvGraphicFramePr>
        <p:xfrm>
          <a:off x="6227210" y="3264378"/>
          <a:ext cx="2611990" cy="1219334"/>
        </p:xfrm>
        <a:graphic>
          <a:graphicData uri="http://schemas.openxmlformats.org/drawingml/2006/table">
            <a:tbl>
              <a:tblPr/>
              <a:tblGrid>
                <a:gridCol w="2132154">
                  <a:extLst>
                    <a:ext uri="{9D8B030D-6E8A-4147-A177-3AD203B41FA5}">
                      <a16:colId xmlns:a16="http://schemas.microsoft.com/office/drawing/2014/main" val="20000"/>
                    </a:ext>
                  </a:extLst>
                </a:gridCol>
                <a:gridCol w="479836">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284D81"/>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2018 General</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Susie Lee (D)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52%</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Danny Tarkanian (R)</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43%</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0" name="Table 13" title="District Profile"/>
          <p:cNvGraphicFramePr>
            <a:graphicFrameLocks noGrp="1"/>
          </p:cNvGraphicFramePr>
          <p:nvPr>
            <p:extLst/>
          </p:nvPr>
        </p:nvGraphicFramePr>
        <p:xfrm>
          <a:off x="427497" y="3264377"/>
          <a:ext cx="2743200" cy="1218780"/>
        </p:xfrm>
        <a:graphic>
          <a:graphicData uri="http://schemas.openxmlformats.org/drawingml/2006/table">
            <a:tbl>
              <a:tblPr/>
              <a:tblGrid>
                <a:gridCol w="274320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mj-lt"/>
                          <a:ea typeface="MS PGothic" panose="020B0600070205080204" pitchFamily="34" charset="-128"/>
                        </a:rPr>
                        <a:t>District Profile</a:t>
                      </a:r>
                      <a:endParaRPr kumimoji="0" lang="en-US" altLang="en-US" sz="1000" b="0" i="0" u="none" strike="noStrike" cap="none" normalizeH="0" baseline="0" dirty="0">
                        <a:ln>
                          <a:noFill/>
                        </a:ln>
                        <a:solidFill>
                          <a:schemeClr val="bg1"/>
                        </a:solidFill>
                        <a:effectLst/>
                        <a:latin typeface="+mj-lt"/>
                        <a:ea typeface="MS PGothic" panose="020B0600070205080204" pitchFamily="34" charset="-128"/>
                      </a:endParaRP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State: Nevada</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District: 3rd</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Las Vegas Suburbs: Henderson</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Cook PVI: R+2</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0957354"/>
                  </a:ext>
                </a:extLst>
              </a:tr>
            </a:tbl>
          </a:graphicData>
        </a:graphic>
      </p:graphicFrame>
      <p:graphicFrame>
        <p:nvGraphicFramePr>
          <p:cNvPr id="11" name="Table 10" title="Contact"/>
          <p:cNvGraphicFramePr>
            <a:graphicFrameLocks noGrp="1"/>
          </p:cNvGraphicFramePr>
          <p:nvPr>
            <p:extLst/>
          </p:nvPr>
        </p:nvGraphicFramePr>
        <p:xfrm>
          <a:off x="427498" y="4624423"/>
          <a:ext cx="2743200" cy="1707286"/>
        </p:xfrm>
        <a:graphic>
          <a:graphicData uri="http://schemas.openxmlformats.org/drawingml/2006/table">
            <a:tbl>
              <a:tblPr/>
              <a:tblGrid>
                <a:gridCol w="2743200">
                  <a:extLst>
                    <a:ext uri="{9D8B030D-6E8A-4147-A177-3AD203B41FA5}">
                      <a16:colId xmlns:a16="http://schemas.microsoft.com/office/drawing/2014/main" val="20002"/>
                    </a:ext>
                  </a:extLst>
                </a:gridCol>
              </a:tblGrid>
              <a:tr h="0">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Official Contact Info</a:t>
                      </a:r>
                    </a:p>
                  </a:txBody>
                  <a:tcPr marL="91432" marR="91432" marT="45749" marB="45749"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Capitol Hill Office Building: Cannon</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Room Number: 522</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3240426283"/>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Phone Number: (202) 225-3252</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860728395"/>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Facebook: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009905484"/>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Instagram: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Twitter: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3" name="Table 13" title="Committees"/>
          <p:cNvGraphicFramePr>
            <a:graphicFrameLocks noGrp="1"/>
          </p:cNvGraphicFramePr>
          <p:nvPr>
            <p:extLst/>
          </p:nvPr>
        </p:nvGraphicFramePr>
        <p:xfrm>
          <a:off x="6252310" y="4624423"/>
          <a:ext cx="2586890" cy="487512"/>
        </p:xfrm>
        <a:graphic>
          <a:graphicData uri="http://schemas.openxmlformats.org/drawingml/2006/table">
            <a:tbl>
              <a:tblPr/>
              <a:tblGrid>
                <a:gridCol w="258689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Committees</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TBD</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68" y="1051560"/>
            <a:ext cx="1169755" cy="1435608"/>
          </a:xfrm>
          <a:prstGeom prst="rect">
            <a:avLst/>
          </a:prstGeom>
        </p:spPr>
      </p:pic>
    </p:spTree>
    <p:extLst>
      <p:ext uri="{BB962C8B-B14F-4D97-AF65-F5344CB8AC3E}">
        <p14:creationId xmlns:p14="http://schemas.microsoft.com/office/powerpoint/2010/main" val="17586669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SlideTitle"/>
          <p:cNvSpPr>
            <a:spLocks noGrp="1"/>
          </p:cNvSpPr>
          <p:nvPr>
            <p:ph type="title"/>
          </p:nvPr>
        </p:nvSpPr>
        <p:spPr>
          <a:xfrm>
            <a:off x="401620" y="637194"/>
            <a:ext cx="8412480" cy="640080"/>
          </a:xfrm>
        </p:spPr>
        <p:txBody>
          <a:bodyPr/>
          <a:lstStyle/>
          <a:p>
            <a:r>
              <a:rPr lang="en-US" altLang="en-US">
                <a:latin typeface="+mj-lt"/>
                <a:ea typeface="ＭＳ Ｐゴシック" charset="-128"/>
                <a:cs typeface="MS PGothic" charset="-128"/>
              </a:rPr>
              <a:t>Rep. Steven Horsford (D-NV-4)</a:t>
            </a:r>
            <a:endParaRPr lang="en-US" dirty="0">
              <a:latin typeface="+mj-lt"/>
            </a:endParaRPr>
          </a:p>
        </p:txBody>
      </p:sp>
      <p:sp>
        <p:nvSpPr>
          <p:cNvPr id="122" name="Text Placeholder 18" title="SlideDate"/>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a:latin typeface="Georgia"/>
                <a:cs typeface="Georgia"/>
              </a:rPr>
              <a:t>Slide updated: January 04, 2019</a:t>
            </a:r>
            <a:endParaRPr lang="en-US" sz="700" dirty="0">
              <a:latin typeface="Georgia"/>
              <a:cs typeface="Georgia"/>
            </a:endParaRPr>
          </a:p>
        </p:txBody>
      </p:sp>
      <p:graphicFrame>
        <p:nvGraphicFramePr>
          <p:cNvPr id="7" name="Table 6" descr="BackgroundText" title="BackgroundText"/>
          <p:cNvGraphicFramePr>
            <a:graphicFrameLocks noGrp="1"/>
          </p:cNvGraphicFramePr>
          <p:nvPr>
            <p:extLst/>
          </p:nvPr>
        </p:nvGraphicFramePr>
        <p:xfrm>
          <a:off x="1656272" y="1047297"/>
          <a:ext cx="7182928" cy="2254114"/>
        </p:xfrm>
        <a:graphic>
          <a:graphicData uri="http://schemas.openxmlformats.org/drawingml/2006/table">
            <a:tbl>
              <a:tblPr/>
              <a:tblGrid>
                <a:gridCol w="7182928">
                  <a:extLst>
                    <a:ext uri="{9D8B030D-6E8A-4147-A177-3AD203B41FA5}">
                      <a16:colId xmlns:a16="http://schemas.microsoft.com/office/drawing/2014/main" val="20000"/>
                    </a:ext>
                  </a:extLst>
                </a:gridCol>
              </a:tblGrid>
              <a:tr h="16902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Background</a:t>
                      </a:r>
                      <a:endParaRPr kumimoji="0" lang="en-US" altLang="en-US" sz="1200" b="0" i="0" u="none" strike="noStrike" cap="none" normalizeH="0" baseline="0" dirty="0">
                        <a:ln>
                          <a:noFill/>
                        </a:ln>
                        <a:solidFill>
                          <a:schemeClr val="bg1"/>
                        </a:solidFill>
                        <a:effectLst/>
                        <a:latin typeface="+mj-lt"/>
                        <a:ea typeface="MS PGothic" panose="020B0600070205080204" pitchFamily="34" charset="-128"/>
                      </a:endParaRPr>
                    </a:p>
                  </a:txBody>
                  <a:tcPr marL="91430" marR="91430" marT="45760" marB="45760" anchor="ctr" horzOverflow="overflow">
                    <a:lnL>
                      <a:noFill/>
                    </a:lnL>
                    <a:lnR>
                      <a:noFill/>
                    </a:lnR>
                    <a:lnT>
                      <a:noFill/>
                    </a:lnT>
                    <a:lnB>
                      <a:noFill/>
                    </a:lnB>
                    <a:lnTlToBr>
                      <a:noFill/>
                    </a:lnTlToBr>
                    <a:lnBlToTr>
                      <a:noFill/>
                    </a:lnBlToTr>
                    <a:solidFill>
                      <a:srgbClr val="284D81"/>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a:ln>
                            <a:noFill/>
                          </a:ln>
                          <a:solidFill>
                            <a:schemeClr val="tx1"/>
                          </a:solidFill>
                          <a:effectLst/>
                          <a:latin typeface="+mj-lt"/>
                          <a:ea typeface="MS PGothic" pitchFamily="34" charset="-128"/>
                          <a:cs typeface="MS PGothic" pitchFamily="34" charset="-128"/>
                        </a:rPr>
                        <a:t>Horsford is serving his second, non-consecutive term as Nevada’s 4th district representative. He was first elected in 2012, after Nevada added another district following the 2010 census, then lost re-election in 2014. Horsford supports responsible gun control after losing his father to gun violence when he was 19 years old. Prior to his most recent election, he was CEO of the Culinary Academy and led Nevada Partners, the largest job training program in Nevada. Horsford served as Nevada’s first African American state Senate Majority Leader. While in the state legislature, Horsford authored and passed the Nevada Lands Bill to create jobs across the state. He also worked to pass the Clean energy Jobs Initiative to progress Nevada’s role in renewable energy. Horsford beat Cresent Hardy in the November 6 general election. Between terms, he ran his own small business.</a:t>
                      </a:r>
                      <a:endParaRPr kumimoji="0" lang="en-US" sz="1000" b="0" i="0" u="none" strike="noStrike" kern="1200" cap="none" normalizeH="0" baseline="0" dirty="0">
                        <a:ln>
                          <a:noFill/>
                        </a:ln>
                        <a:solidFill>
                          <a:schemeClr val="tx1"/>
                        </a:solidFill>
                        <a:effectLst/>
                        <a:latin typeface="+mj-lt"/>
                        <a:ea typeface="MS PGothic" pitchFamily="34" charset="-128"/>
                        <a:cs typeface="MS PGothic" pitchFamily="34" charset="-128"/>
                      </a:endParaRP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nvPr>
        </p:nvGraphicFramePr>
        <p:xfrm>
          <a:off x="3303312" y="3264377"/>
          <a:ext cx="2816381" cy="2224536"/>
        </p:xfrm>
        <a:graphic>
          <a:graphicData uri="http://schemas.openxmlformats.org/drawingml/2006/table">
            <a:tbl>
              <a:tblPr/>
              <a:tblGrid>
                <a:gridCol w="2816381">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First Elected: 11/6/2018</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Party: Democrat</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Birth date: 4/29/1973</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Education: Graduated, Executive Development, Leadership Las Vegas, Las Vegas Metro Chamber of Commerce, 2002; Bachelors, Political Science, Communications, University of Nevada, Reno, 1997</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chemeClr val="tx1"/>
                          </a:solidFill>
                          <a:effectLst/>
                          <a:latin typeface="+mj-lt"/>
                          <a:ea typeface="MS PGothic" panose="020B0600070205080204" pitchFamily="34" charset="-128"/>
                          <a:cs typeface="+mn-cs"/>
                        </a:rPr>
                        <a:t>Family: Spouse: Sonya; 3 Children: Benjamin, Bryson, Ella</a:t>
                      </a:r>
                      <a:endParaRPr kumimoji="0" lang="en-US" altLang="en-US" sz="1000" b="0" i="0" u="none" strike="noStrike" kern="1200" cap="none" normalizeH="0" baseline="0" dirty="0">
                        <a:ln>
                          <a:noFill/>
                        </a:ln>
                        <a:solidFill>
                          <a:schemeClr val="tx1"/>
                        </a:solidFill>
                        <a:effectLst/>
                        <a:latin typeface="+mj-lt"/>
                        <a:ea typeface="MS PGothic" panose="020B0600070205080204" pitchFamily="34" charset="-128"/>
                        <a:cs typeface="+mn-cs"/>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nvPr>
        </p:nvGraphicFramePr>
        <p:xfrm>
          <a:off x="6227210" y="3264378"/>
          <a:ext cx="2611990" cy="1219334"/>
        </p:xfrm>
        <a:graphic>
          <a:graphicData uri="http://schemas.openxmlformats.org/drawingml/2006/table">
            <a:tbl>
              <a:tblPr/>
              <a:tblGrid>
                <a:gridCol w="2132154">
                  <a:extLst>
                    <a:ext uri="{9D8B030D-6E8A-4147-A177-3AD203B41FA5}">
                      <a16:colId xmlns:a16="http://schemas.microsoft.com/office/drawing/2014/main" val="20000"/>
                    </a:ext>
                  </a:extLst>
                </a:gridCol>
                <a:gridCol w="479836">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284D81"/>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2018 General</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Steven Horsford (D)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52%</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Cresent Hardy (R)</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44%</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0" name="Table 13" title="District Profile"/>
          <p:cNvGraphicFramePr>
            <a:graphicFrameLocks noGrp="1"/>
          </p:cNvGraphicFramePr>
          <p:nvPr>
            <p:extLst/>
          </p:nvPr>
        </p:nvGraphicFramePr>
        <p:xfrm>
          <a:off x="427497" y="3264377"/>
          <a:ext cx="2743200" cy="1218780"/>
        </p:xfrm>
        <a:graphic>
          <a:graphicData uri="http://schemas.openxmlformats.org/drawingml/2006/table">
            <a:tbl>
              <a:tblPr/>
              <a:tblGrid>
                <a:gridCol w="274320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mj-lt"/>
                          <a:ea typeface="MS PGothic" panose="020B0600070205080204" pitchFamily="34" charset="-128"/>
                        </a:rPr>
                        <a:t>District Profile</a:t>
                      </a:r>
                      <a:endParaRPr kumimoji="0" lang="en-US" altLang="en-US" sz="1000" b="0" i="0" u="none" strike="noStrike" cap="none" normalizeH="0" baseline="0" dirty="0">
                        <a:ln>
                          <a:noFill/>
                        </a:ln>
                        <a:solidFill>
                          <a:schemeClr val="bg1"/>
                        </a:solidFill>
                        <a:effectLst/>
                        <a:latin typeface="+mj-lt"/>
                        <a:ea typeface="MS PGothic" panose="020B0600070205080204" pitchFamily="34" charset="-128"/>
                      </a:endParaRP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State: Nevada</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District: 4th</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Central, Las Vegas Suburbs</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Cook PVI: D+3</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0957354"/>
                  </a:ext>
                </a:extLst>
              </a:tr>
            </a:tbl>
          </a:graphicData>
        </a:graphic>
      </p:graphicFrame>
      <p:graphicFrame>
        <p:nvGraphicFramePr>
          <p:cNvPr id="11" name="Table 10" title="Contact"/>
          <p:cNvGraphicFramePr>
            <a:graphicFrameLocks noGrp="1"/>
          </p:cNvGraphicFramePr>
          <p:nvPr>
            <p:extLst/>
          </p:nvPr>
        </p:nvGraphicFramePr>
        <p:xfrm>
          <a:off x="427498" y="4624423"/>
          <a:ext cx="2743200" cy="1707286"/>
        </p:xfrm>
        <a:graphic>
          <a:graphicData uri="http://schemas.openxmlformats.org/drawingml/2006/table">
            <a:tbl>
              <a:tblPr/>
              <a:tblGrid>
                <a:gridCol w="2743200">
                  <a:extLst>
                    <a:ext uri="{9D8B030D-6E8A-4147-A177-3AD203B41FA5}">
                      <a16:colId xmlns:a16="http://schemas.microsoft.com/office/drawing/2014/main" val="20002"/>
                    </a:ext>
                  </a:extLst>
                </a:gridCol>
              </a:tblGrid>
              <a:tr h="0">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Official Contact Info</a:t>
                      </a:r>
                    </a:p>
                  </a:txBody>
                  <a:tcPr marL="91432" marR="91432" marT="45749" marB="45749"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Capitol Hill Office Building: Longworth</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Room Number: 1330</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3240426283"/>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Phone Number: (202) 225-9894</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860728395"/>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Facebook: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009905484"/>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Instagram: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Twitter: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3" name="Table 13" title="Committees"/>
          <p:cNvGraphicFramePr>
            <a:graphicFrameLocks noGrp="1"/>
          </p:cNvGraphicFramePr>
          <p:nvPr>
            <p:extLst/>
          </p:nvPr>
        </p:nvGraphicFramePr>
        <p:xfrm>
          <a:off x="6252310" y="4624423"/>
          <a:ext cx="2586890" cy="487512"/>
        </p:xfrm>
        <a:graphic>
          <a:graphicData uri="http://schemas.openxmlformats.org/drawingml/2006/table">
            <a:tbl>
              <a:tblPr/>
              <a:tblGrid>
                <a:gridCol w="258689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Committees</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TBD</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68" y="1051560"/>
            <a:ext cx="1169755" cy="1435608"/>
          </a:xfrm>
          <a:prstGeom prst="rect">
            <a:avLst/>
          </a:prstGeom>
        </p:spPr>
      </p:pic>
    </p:spTree>
    <p:extLst>
      <p:ext uri="{BB962C8B-B14F-4D97-AF65-F5344CB8AC3E}">
        <p14:creationId xmlns:p14="http://schemas.microsoft.com/office/powerpoint/2010/main" val="42839162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SlideTitle"/>
          <p:cNvSpPr>
            <a:spLocks noGrp="1"/>
          </p:cNvSpPr>
          <p:nvPr>
            <p:ph type="title"/>
          </p:nvPr>
        </p:nvSpPr>
        <p:spPr>
          <a:xfrm>
            <a:off x="401620" y="637194"/>
            <a:ext cx="8412480" cy="640080"/>
          </a:xfrm>
        </p:spPr>
        <p:txBody>
          <a:bodyPr/>
          <a:lstStyle/>
          <a:p>
            <a:r>
              <a:rPr lang="en-US" altLang="en-US">
                <a:latin typeface="+mj-lt"/>
                <a:ea typeface="ＭＳ Ｐゴシック" charset="-128"/>
                <a:cs typeface="MS PGothic" charset="-128"/>
              </a:rPr>
              <a:t>Rep. Christopher Pappas (D-NH-1)</a:t>
            </a:r>
            <a:endParaRPr lang="en-US" dirty="0">
              <a:latin typeface="+mj-lt"/>
            </a:endParaRPr>
          </a:p>
        </p:txBody>
      </p:sp>
      <p:sp>
        <p:nvSpPr>
          <p:cNvPr id="122" name="Text Placeholder 18" title="SlideDate"/>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a:latin typeface="Georgia"/>
                <a:cs typeface="Georgia"/>
              </a:rPr>
              <a:t>Slide updated: January 04, 2019</a:t>
            </a:r>
            <a:endParaRPr lang="en-US" sz="700" dirty="0">
              <a:latin typeface="Georgia"/>
              <a:cs typeface="Georgia"/>
            </a:endParaRPr>
          </a:p>
        </p:txBody>
      </p:sp>
      <p:graphicFrame>
        <p:nvGraphicFramePr>
          <p:cNvPr id="7" name="Table 6" descr="BackgroundText" title="BackgroundText"/>
          <p:cNvGraphicFramePr>
            <a:graphicFrameLocks noGrp="1"/>
          </p:cNvGraphicFramePr>
          <p:nvPr>
            <p:extLst/>
          </p:nvPr>
        </p:nvGraphicFramePr>
        <p:xfrm>
          <a:off x="1656272" y="1047297"/>
          <a:ext cx="7182928" cy="2254114"/>
        </p:xfrm>
        <a:graphic>
          <a:graphicData uri="http://schemas.openxmlformats.org/drawingml/2006/table">
            <a:tbl>
              <a:tblPr/>
              <a:tblGrid>
                <a:gridCol w="7182928">
                  <a:extLst>
                    <a:ext uri="{9D8B030D-6E8A-4147-A177-3AD203B41FA5}">
                      <a16:colId xmlns:a16="http://schemas.microsoft.com/office/drawing/2014/main" val="20000"/>
                    </a:ext>
                  </a:extLst>
                </a:gridCol>
              </a:tblGrid>
              <a:tr h="16902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Background</a:t>
                      </a:r>
                      <a:endParaRPr kumimoji="0" lang="en-US" altLang="en-US" sz="1200" b="0" i="0" u="none" strike="noStrike" cap="none" normalizeH="0" baseline="0" dirty="0">
                        <a:ln>
                          <a:noFill/>
                        </a:ln>
                        <a:solidFill>
                          <a:schemeClr val="bg1"/>
                        </a:solidFill>
                        <a:effectLst/>
                        <a:latin typeface="+mj-lt"/>
                        <a:ea typeface="MS PGothic" panose="020B0600070205080204" pitchFamily="34" charset="-128"/>
                      </a:endParaRPr>
                    </a:p>
                  </a:txBody>
                  <a:tcPr marL="91430" marR="91430" marT="45760" marB="45760" anchor="ctr" horzOverflow="overflow">
                    <a:lnL>
                      <a:noFill/>
                    </a:lnL>
                    <a:lnR>
                      <a:noFill/>
                    </a:lnR>
                    <a:lnT>
                      <a:noFill/>
                    </a:lnT>
                    <a:lnB>
                      <a:noFill/>
                    </a:lnB>
                    <a:lnTlToBr>
                      <a:noFill/>
                    </a:lnTlToBr>
                    <a:lnBlToTr>
                      <a:noFill/>
                    </a:lnBlToTr>
                    <a:solidFill>
                      <a:srgbClr val="284D81"/>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a:ln>
                            <a:noFill/>
                          </a:ln>
                          <a:solidFill>
                            <a:schemeClr val="tx1"/>
                          </a:solidFill>
                          <a:effectLst/>
                          <a:latin typeface="+mj-lt"/>
                          <a:ea typeface="MS PGothic" pitchFamily="34" charset="-128"/>
                          <a:cs typeface="MS PGothic" pitchFamily="34" charset="-128"/>
                        </a:rPr>
                        <a:t>Pappas is a restaurant owner and former New Hampshire state representative from Manchester, New Hampshire. His first entrance to politics was in 1996 when he volunteered for now Senator Jeanne Shaheen’s gubernatorial race while he was still in high school. He attended Harvard University and graduated in 2002 with a BA in Government. Following college, he returned to Manchester to help run his family’s restaurant. He is now the fourth-generation owner of the Puritan Backroom. Pappas served two terms in the New Hampshire House of Representatives from 2002 to 2004 and also served as a county treasurer and executive councilor. He campaigned on a platform that supports comprehensive legislation to combat the opioid crisis, expanding Medicaid, and implement environmental regulation. He received endorsements from both US Senators from New Hampshire, Planned Parenthood, and others. </a:t>
                      </a:r>
                      <a:endParaRPr kumimoji="0" lang="en-US" sz="1000" b="0" i="0" u="none" strike="noStrike" kern="1200" cap="none" normalizeH="0" baseline="0" dirty="0">
                        <a:ln>
                          <a:noFill/>
                        </a:ln>
                        <a:solidFill>
                          <a:schemeClr val="tx1"/>
                        </a:solidFill>
                        <a:effectLst/>
                        <a:latin typeface="+mj-lt"/>
                        <a:ea typeface="MS PGothic" pitchFamily="34" charset="-128"/>
                        <a:cs typeface="MS PGothic" pitchFamily="34" charset="-128"/>
                      </a:endParaRP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nvPr>
        </p:nvGraphicFramePr>
        <p:xfrm>
          <a:off x="3303312" y="3264377"/>
          <a:ext cx="2816381" cy="1614936"/>
        </p:xfrm>
        <a:graphic>
          <a:graphicData uri="http://schemas.openxmlformats.org/drawingml/2006/table">
            <a:tbl>
              <a:tblPr/>
              <a:tblGrid>
                <a:gridCol w="2816381">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First Elected: 11/6/2018</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Party: Democrat</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Birth date: 6/4/1980</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Education: BA, Government, Harvard University, 1998-2002</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chemeClr val="tx1"/>
                          </a:solidFill>
                          <a:effectLst/>
                          <a:latin typeface="+mj-lt"/>
                          <a:ea typeface="MS PGothic" panose="020B0600070205080204" pitchFamily="34" charset="-128"/>
                          <a:cs typeface="+mn-cs"/>
                        </a:rPr>
                        <a:t>Family: Single</a:t>
                      </a:r>
                      <a:endParaRPr kumimoji="0" lang="en-US" altLang="en-US" sz="1000" b="0" i="0" u="none" strike="noStrike" kern="1200" cap="none" normalizeH="0" baseline="0" dirty="0">
                        <a:ln>
                          <a:noFill/>
                        </a:ln>
                        <a:solidFill>
                          <a:schemeClr val="tx1"/>
                        </a:solidFill>
                        <a:effectLst/>
                        <a:latin typeface="+mj-lt"/>
                        <a:ea typeface="MS PGothic" panose="020B0600070205080204" pitchFamily="34" charset="-128"/>
                        <a:cs typeface="+mn-cs"/>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nvPr>
        </p:nvGraphicFramePr>
        <p:xfrm>
          <a:off x="6227210" y="3264378"/>
          <a:ext cx="2611990" cy="1219334"/>
        </p:xfrm>
        <a:graphic>
          <a:graphicData uri="http://schemas.openxmlformats.org/drawingml/2006/table">
            <a:tbl>
              <a:tblPr/>
              <a:tblGrid>
                <a:gridCol w="2132154">
                  <a:extLst>
                    <a:ext uri="{9D8B030D-6E8A-4147-A177-3AD203B41FA5}">
                      <a16:colId xmlns:a16="http://schemas.microsoft.com/office/drawing/2014/main" val="20000"/>
                    </a:ext>
                  </a:extLst>
                </a:gridCol>
                <a:gridCol w="479836">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284D81"/>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2018 General</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Christopher Pappas (D)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54%</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Eddie Edwards (R)</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45%</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0" name="Table 13" title="District Profile"/>
          <p:cNvGraphicFramePr>
            <a:graphicFrameLocks noGrp="1"/>
          </p:cNvGraphicFramePr>
          <p:nvPr>
            <p:extLst/>
          </p:nvPr>
        </p:nvGraphicFramePr>
        <p:xfrm>
          <a:off x="427497" y="3264377"/>
          <a:ext cx="2743200" cy="1218780"/>
        </p:xfrm>
        <a:graphic>
          <a:graphicData uri="http://schemas.openxmlformats.org/drawingml/2006/table">
            <a:tbl>
              <a:tblPr/>
              <a:tblGrid>
                <a:gridCol w="274320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mj-lt"/>
                          <a:ea typeface="MS PGothic" panose="020B0600070205080204" pitchFamily="34" charset="-128"/>
                        </a:rPr>
                        <a:t>District Profile</a:t>
                      </a:r>
                      <a:endParaRPr kumimoji="0" lang="en-US" altLang="en-US" sz="1000" b="0" i="0" u="none" strike="noStrike" cap="none" normalizeH="0" baseline="0" dirty="0">
                        <a:ln>
                          <a:noFill/>
                        </a:ln>
                        <a:solidFill>
                          <a:schemeClr val="bg1"/>
                        </a:solidFill>
                        <a:effectLst/>
                        <a:latin typeface="+mj-lt"/>
                        <a:ea typeface="MS PGothic" panose="020B0600070205080204" pitchFamily="34" charset="-128"/>
                      </a:endParaRP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State: New Hampshire</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District: 1st</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Eastern New Hampshire, Manchester</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Cook PVI: R+2</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0957354"/>
                  </a:ext>
                </a:extLst>
              </a:tr>
            </a:tbl>
          </a:graphicData>
        </a:graphic>
      </p:graphicFrame>
      <p:graphicFrame>
        <p:nvGraphicFramePr>
          <p:cNvPr id="11" name="Table 10" title="Contact"/>
          <p:cNvGraphicFramePr>
            <a:graphicFrameLocks noGrp="1"/>
          </p:cNvGraphicFramePr>
          <p:nvPr>
            <p:extLst/>
          </p:nvPr>
        </p:nvGraphicFramePr>
        <p:xfrm>
          <a:off x="427498" y="4624423"/>
          <a:ext cx="2743200" cy="1707286"/>
        </p:xfrm>
        <a:graphic>
          <a:graphicData uri="http://schemas.openxmlformats.org/drawingml/2006/table">
            <a:tbl>
              <a:tblPr/>
              <a:tblGrid>
                <a:gridCol w="2743200">
                  <a:extLst>
                    <a:ext uri="{9D8B030D-6E8A-4147-A177-3AD203B41FA5}">
                      <a16:colId xmlns:a16="http://schemas.microsoft.com/office/drawing/2014/main" val="20002"/>
                    </a:ext>
                  </a:extLst>
                </a:gridCol>
              </a:tblGrid>
              <a:tr h="0">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Official Contact Info</a:t>
                      </a:r>
                    </a:p>
                  </a:txBody>
                  <a:tcPr marL="91432" marR="91432" marT="45749" marB="45749"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Capitol Hill Office Building: Cannon</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Room Number: 323</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3240426283"/>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Phone Number: (202) 225-5456</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860728395"/>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Facebook: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009905484"/>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Instagram: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Twitter: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3" name="Table 13" title="Committees"/>
          <p:cNvGraphicFramePr>
            <a:graphicFrameLocks noGrp="1"/>
          </p:cNvGraphicFramePr>
          <p:nvPr>
            <p:extLst/>
          </p:nvPr>
        </p:nvGraphicFramePr>
        <p:xfrm>
          <a:off x="6252310" y="4624423"/>
          <a:ext cx="2586890" cy="487512"/>
        </p:xfrm>
        <a:graphic>
          <a:graphicData uri="http://schemas.openxmlformats.org/drawingml/2006/table">
            <a:tbl>
              <a:tblPr/>
              <a:tblGrid>
                <a:gridCol w="258689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Committees</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TBD</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68" y="1051560"/>
            <a:ext cx="1169755" cy="1435608"/>
          </a:xfrm>
          <a:prstGeom prst="rect">
            <a:avLst/>
          </a:prstGeom>
        </p:spPr>
      </p:pic>
    </p:spTree>
    <p:extLst>
      <p:ext uri="{BB962C8B-B14F-4D97-AF65-F5344CB8AC3E}">
        <p14:creationId xmlns:p14="http://schemas.microsoft.com/office/powerpoint/2010/main" val="29441340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SlideTitle"/>
          <p:cNvSpPr>
            <a:spLocks noGrp="1"/>
          </p:cNvSpPr>
          <p:nvPr>
            <p:ph type="title"/>
          </p:nvPr>
        </p:nvSpPr>
        <p:spPr>
          <a:xfrm>
            <a:off x="401620" y="637194"/>
            <a:ext cx="8412480" cy="640080"/>
          </a:xfrm>
        </p:spPr>
        <p:txBody>
          <a:bodyPr/>
          <a:lstStyle/>
          <a:p>
            <a:r>
              <a:rPr lang="nl-NL" altLang="en-US">
                <a:latin typeface="+mj-lt"/>
                <a:ea typeface="ＭＳ Ｐゴシック" charset="-128"/>
                <a:cs typeface="MS PGothic" charset="-128"/>
              </a:rPr>
              <a:t>Rep. Jeff Van Drew (D-NJ-2)</a:t>
            </a:r>
            <a:endParaRPr lang="en-US" dirty="0">
              <a:latin typeface="+mj-lt"/>
            </a:endParaRPr>
          </a:p>
        </p:txBody>
      </p:sp>
      <p:sp>
        <p:nvSpPr>
          <p:cNvPr id="122" name="Text Placeholder 18" title="SlideDate"/>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a:latin typeface="Georgia"/>
                <a:cs typeface="Georgia"/>
              </a:rPr>
              <a:t>Slide updated: January 04, 2019</a:t>
            </a:r>
            <a:endParaRPr lang="en-US" sz="700" dirty="0">
              <a:latin typeface="Georgia"/>
              <a:cs typeface="Georgia"/>
            </a:endParaRPr>
          </a:p>
        </p:txBody>
      </p:sp>
      <p:graphicFrame>
        <p:nvGraphicFramePr>
          <p:cNvPr id="7" name="Table 6" descr="BackgroundText" title="BackgroundText"/>
          <p:cNvGraphicFramePr>
            <a:graphicFrameLocks noGrp="1"/>
          </p:cNvGraphicFramePr>
          <p:nvPr>
            <p:extLst/>
          </p:nvPr>
        </p:nvGraphicFramePr>
        <p:xfrm>
          <a:off x="1656272" y="1047297"/>
          <a:ext cx="7182928" cy="2254114"/>
        </p:xfrm>
        <a:graphic>
          <a:graphicData uri="http://schemas.openxmlformats.org/drawingml/2006/table">
            <a:tbl>
              <a:tblPr/>
              <a:tblGrid>
                <a:gridCol w="7182928">
                  <a:extLst>
                    <a:ext uri="{9D8B030D-6E8A-4147-A177-3AD203B41FA5}">
                      <a16:colId xmlns:a16="http://schemas.microsoft.com/office/drawing/2014/main" val="20000"/>
                    </a:ext>
                  </a:extLst>
                </a:gridCol>
              </a:tblGrid>
              <a:tr h="16902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Background</a:t>
                      </a:r>
                      <a:endParaRPr kumimoji="0" lang="en-US" altLang="en-US" sz="1200" b="0" i="0" u="none" strike="noStrike" cap="none" normalizeH="0" baseline="0" dirty="0">
                        <a:ln>
                          <a:noFill/>
                        </a:ln>
                        <a:solidFill>
                          <a:schemeClr val="bg1"/>
                        </a:solidFill>
                        <a:effectLst/>
                        <a:latin typeface="+mj-lt"/>
                        <a:ea typeface="MS PGothic" panose="020B0600070205080204" pitchFamily="34" charset="-128"/>
                      </a:endParaRPr>
                    </a:p>
                  </a:txBody>
                  <a:tcPr marL="91430" marR="91430" marT="45760" marB="45760" anchor="ctr" horzOverflow="overflow">
                    <a:lnL>
                      <a:noFill/>
                    </a:lnL>
                    <a:lnR>
                      <a:noFill/>
                    </a:lnR>
                    <a:lnT>
                      <a:noFill/>
                    </a:lnT>
                    <a:lnB>
                      <a:noFill/>
                    </a:lnB>
                    <a:lnTlToBr>
                      <a:noFill/>
                    </a:lnTlToBr>
                    <a:lnBlToTr>
                      <a:noFill/>
                    </a:lnBlToTr>
                    <a:solidFill>
                      <a:srgbClr val="284D81"/>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a:ln>
                            <a:noFill/>
                          </a:ln>
                          <a:solidFill>
                            <a:schemeClr val="tx1"/>
                          </a:solidFill>
                          <a:effectLst/>
                          <a:latin typeface="+mj-lt"/>
                          <a:ea typeface="MS PGothic" pitchFamily="34" charset="-128"/>
                          <a:cs typeface="MS PGothic" pitchFamily="34" charset="-128"/>
                        </a:rPr>
                        <a:t>Van Drew is originally from Southern New Jersey and lives in Cape May County, where he was a dentist. He was a member of the state General Assembly from 2002 to 2008, then was elected to the state Senate, where he has served since. While in the New Jersey legislature, Van Drew voted against Democrats on raising the minimum wage and gun regulations, receiving an A rating from the NRA. His 2018 campaign focused on bringing manufacturing jobs to South Jersey and promoting tourism in the region. He also voiced support for comprehensive immigration reform.</a:t>
                      </a:r>
                      <a:endParaRPr kumimoji="0" lang="en-US" sz="1000" b="0" i="0" u="none" strike="noStrike" kern="1200" cap="none" normalizeH="0" baseline="0" dirty="0">
                        <a:ln>
                          <a:noFill/>
                        </a:ln>
                        <a:solidFill>
                          <a:schemeClr val="tx1"/>
                        </a:solidFill>
                        <a:effectLst/>
                        <a:latin typeface="+mj-lt"/>
                        <a:ea typeface="MS PGothic" pitchFamily="34" charset="-128"/>
                        <a:cs typeface="MS PGothic" pitchFamily="34" charset="-128"/>
                      </a:endParaRP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nvPr>
        </p:nvGraphicFramePr>
        <p:xfrm>
          <a:off x="3303312" y="3264377"/>
          <a:ext cx="2816381" cy="1767336"/>
        </p:xfrm>
        <a:graphic>
          <a:graphicData uri="http://schemas.openxmlformats.org/drawingml/2006/table">
            <a:tbl>
              <a:tblPr/>
              <a:tblGrid>
                <a:gridCol w="2816381">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First Elected: 11/6/2018</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Party: Democrat</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Birth date: 2/23/1953</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Education: DDS, Farleigh Dickinson University Dental School, 1979; BS, Rutgers University, 1974</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chemeClr val="tx1"/>
                          </a:solidFill>
                          <a:effectLst/>
                          <a:latin typeface="+mj-lt"/>
                          <a:ea typeface="MS PGothic" panose="020B0600070205080204" pitchFamily="34" charset="-128"/>
                          <a:cs typeface="+mn-cs"/>
                        </a:rPr>
                        <a:t>Family: Spouse: Ricarda; 2 Children</a:t>
                      </a:r>
                      <a:endParaRPr kumimoji="0" lang="en-US" altLang="en-US" sz="1000" b="0" i="0" u="none" strike="noStrike" kern="1200" cap="none" normalizeH="0" baseline="0" dirty="0">
                        <a:ln>
                          <a:noFill/>
                        </a:ln>
                        <a:solidFill>
                          <a:schemeClr val="tx1"/>
                        </a:solidFill>
                        <a:effectLst/>
                        <a:latin typeface="+mj-lt"/>
                        <a:ea typeface="MS PGothic" panose="020B0600070205080204" pitchFamily="34" charset="-128"/>
                        <a:cs typeface="+mn-cs"/>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nvPr>
        </p:nvGraphicFramePr>
        <p:xfrm>
          <a:off x="6227210" y="3264378"/>
          <a:ext cx="2611990" cy="1219334"/>
        </p:xfrm>
        <a:graphic>
          <a:graphicData uri="http://schemas.openxmlformats.org/drawingml/2006/table">
            <a:tbl>
              <a:tblPr/>
              <a:tblGrid>
                <a:gridCol w="2132154">
                  <a:extLst>
                    <a:ext uri="{9D8B030D-6E8A-4147-A177-3AD203B41FA5}">
                      <a16:colId xmlns:a16="http://schemas.microsoft.com/office/drawing/2014/main" val="20000"/>
                    </a:ext>
                  </a:extLst>
                </a:gridCol>
                <a:gridCol w="479836">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284D81"/>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2018 General</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Jeff Van Drew (D)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52%</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Seth Grossman (R)</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46%</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0" name="Table 13" title="District Profile"/>
          <p:cNvGraphicFramePr>
            <a:graphicFrameLocks noGrp="1"/>
          </p:cNvGraphicFramePr>
          <p:nvPr>
            <p:extLst/>
          </p:nvPr>
        </p:nvGraphicFramePr>
        <p:xfrm>
          <a:off x="427497" y="3264377"/>
          <a:ext cx="2743200" cy="1218780"/>
        </p:xfrm>
        <a:graphic>
          <a:graphicData uri="http://schemas.openxmlformats.org/drawingml/2006/table">
            <a:tbl>
              <a:tblPr/>
              <a:tblGrid>
                <a:gridCol w="274320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mj-lt"/>
                          <a:ea typeface="MS PGothic" panose="020B0600070205080204" pitchFamily="34" charset="-128"/>
                        </a:rPr>
                        <a:t>District Profile</a:t>
                      </a:r>
                      <a:endParaRPr kumimoji="0" lang="en-US" altLang="en-US" sz="1000" b="0" i="0" u="none" strike="noStrike" cap="none" normalizeH="0" baseline="0" dirty="0">
                        <a:ln>
                          <a:noFill/>
                        </a:ln>
                        <a:solidFill>
                          <a:schemeClr val="bg1"/>
                        </a:solidFill>
                        <a:effectLst/>
                        <a:latin typeface="+mj-lt"/>
                        <a:ea typeface="MS PGothic" panose="020B0600070205080204" pitchFamily="34" charset="-128"/>
                      </a:endParaRP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State: New Jersey</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District: 2nd</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South Jersey Shore: Atlantic City</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Cook PVI: R+1</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0957354"/>
                  </a:ext>
                </a:extLst>
              </a:tr>
            </a:tbl>
          </a:graphicData>
        </a:graphic>
      </p:graphicFrame>
      <p:graphicFrame>
        <p:nvGraphicFramePr>
          <p:cNvPr id="11" name="Table 10" title="Contact"/>
          <p:cNvGraphicFramePr>
            <a:graphicFrameLocks noGrp="1"/>
          </p:cNvGraphicFramePr>
          <p:nvPr>
            <p:extLst/>
          </p:nvPr>
        </p:nvGraphicFramePr>
        <p:xfrm>
          <a:off x="427498" y="4624423"/>
          <a:ext cx="2743200" cy="1707286"/>
        </p:xfrm>
        <a:graphic>
          <a:graphicData uri="http://schemas.openxmlformats.org/drawingml/2006/table">
            <a:tbl>
              <a:tblPr/>
              <a:tblGrid>
                <a:gridCol w="2743200">
                  <a:extLst>
                    <a:ext uri="{9D8B030D-6E8A-4147-A177-3AD203B41FA5}">
                      <a16:colId xmlns:a16="http://schemas.microsoft.com/office/drawing/2014/main" val="20002"/>
                    </a:ext>
                  </a:extLst>
                </a:gridCol>
              </a:tblGrid>
              <a:tr h="0">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Official Contact Info</a:t>
                      </a:r>
                    </a:p>
                  </a:txBody>
                  <a:tcPr marL="91432" marR="91432" marT="45749" marB="45749"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Capitol Hill Office Building: Cannon</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Room Number: 331</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3240426283"/>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Phone Number: (202) 225-6572</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860728395"/>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Facebook: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009905484"/>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Instagram: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Twitter: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3" name="Table 13" title="Committees"/>
          <p:cNvGraphicFramePr>
            <a:graphicFrameLocks noGrp="1"/>
          </p:cNvGraphicFramePr>
          <p:nvPr>
            <p:extLst/>
          </p:nvPr>
        </p:nvGraphicFramePr>
        <p:xfrm>
          <a:off x="6252310" y="4624423"/>
          <a:ext cx="2586890" cy="487512"/>
        </p:xfrm>
        <a:graphic>
          <a:graphicData uri="http://schemas.openxmlformats.org/drawingml/2006/table">
            <a:tbl>
              <a:tblPr/>
              <a:tblGrid>
                <a:gridCol w="258689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Committees</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TBD</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68" y="1051560"/>
            <a:ext cx="1169755" cy="1435608"/>
          </a:xfrm>
          <a:prstGeom prst="rect">
            <a:avLst/>
          </a:prstGeom>
        </p:spPr>
      </p:pic>
    </p:spTree>
    <p:extLst>
      <p:ext uri="{BB962C8B-B14F-4D97-AF65-F5344CB8AC3E}">
        <p14:creationId xmlns:p14="http://schemas.microsoft.com/office/powerpoint/2010/main" val="3555981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SlideTitle"/>
          <p:cNvSpPr>
            <a:spLocks noGrp="1"/>
          </p:cNvSpPr>
          <p:nvPr>
            <p:ph type="title"/>
          </p:nvPr>
        </p:nvSpPr>
        <p:spPr>
          <a:xfrm>
            <a:off x="401620" y="637194"/>
            <a:ext cx="8412480" cy="640080"/>
          </a:xfrm>
        </p:spPr>
        <p:txBody>
          <a:bodyPr/>
          <a:lstStyle/>
          <a:p>
            <a:r>
              <a:rPr lang="en-US" altLang="en-US">
                <a:latin typeface="+mj-lt"/>
                <a:ea typeface="ＭＳ Ｐゴシック" charset="-128"/>
                <a:cs typeface="MS PGothic" charset="-128"/>
              </a:rPr>
              <a:t>Sen. Mike Braun (R-IN)</a:t>
            </a:r>
            <a:endParaRPr lang="en-US" dirty="0">
              <a:latin typeface="+mj-lt"/>
            </a:endParaRPr>
          </a:p>
        </p:txBody>
      </p:sp>
      <p:sp>
        <p:nvSpPr>
          <p:cNvPr id="122" name="Text Placeholder 18" title="SlideDate"/>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a:latin typeface="Georgia"/>
                <a:cs typeface="Georgia"/>
              </a:rPr>
              <a:t>Slide updated: January 15, 2019</a:t>
            </a:r>
            <a:endParaRPr lang="en-US" sz="700" dirty="0">
              <a:latin typeface="Georgia"/>
              <a:cs typeface="Georgia"/>
            </a:endParaRPr>
          </a:p>
        </p:txBody>
      </p:sp>
      <p:graphicFrame>
        <p:nvGraphicFramePr>
          <p:cNvPr id="7" name="Table 6" descr="BackgroundText" title="BackgroundText"/>
          <p:cNvGraphicFramePr>
            <a:graphicFrameLocks noGrp="1"/>
          </p:cNvGraphicFramePr>
          <p:nvPr>
            <p:extLst/>
          </p:nvPr>
        </p:nvGraphicFramePr>
        <p:xfrm>
          <a:off x="1656272" y="1047297"/>
          <a:ext cx="7182928" cy="2254114"/>
        </p:xfrm>
        <a:graphic>
          <a:graphicData uri="http://schemas.openxmlformats.org/drawingml/2006/table">
            <a:tbl>
              <a:tblPr/>
              <a:tblGrid>
                <a:gridCol w="7182928">
                  <a:extLst>
                    <a:ext uri="{9D8B030D-6E8A-4147-A177-3AD203B41FA5}">
                      <a16:colId xmlns:a16="http://schemas.microsoft.com/office/drawing/2014/main" val="20000"/>
                    </a:ext>
                  </a:extLst>
                </a:gridCol>
              </a:tblGrid>
              <a:tr h="16902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Background</a:t>
                      </a:r>
                      <a:endParaRPr kumimoji="0" lang="en-US" altLang="en-US" sz="1200" b="0" i="0" u="none" strike="noStrike" cap="none" normalizeH="0" baseline="0" dirty="0">
                        <a:ln>
                          <a:noFill/>
                        </a:ln>
                        <a:solidFill>
                          <a:schemeClr val="bg1"/>
                        </a:solidFill>
                        <a:effectLst/>
                        <a:latin typeface="+mj-lt"/>
                        <a:ea typeface="MS PGothic" panose="020B0600070205080204" pitchFamily="34" charset="-128"/>
                      </a:endParaRPr>
                    </a:p>
                  </a:txBody>
                  <a:tcPr marL="91430" marR="91430" marT="45760" marB="45760" anchor="ctr" horzOverflow="overflow">
                    <a:lnL>
                      <a:noFill/>
                    </a:lnL>
                    <a:lnR>
                      <a:noFill/>
                    </a:lnR>
                    <a:lnT>
                      <a:noFill/>
                    </a:lnT>
                    <a:lnB>
                      <a:noFill/>
                    </a:lnB>
                    <a:lnTlToBr>
                      <a:noFill/>
                    </a:lnTlToBr>
                    <a:lnBlToTr>
                      <a:noFill/>
                    </a:lnBlToTr>
                    <a:solidFill>
                      <a:srgbClr val="A02C1C"/>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a:ln>
                            <a:noFill/>
                          </a:ln>
                          <a:solidFill>
                            <a:schemeClr val="tx1"/>
                          </a:solidFill>
                          <a:effectLst/>
                          <a:latin typeface="+mj-lt"/>
                          <a:ea typeface="MS PGothic" pitchFamily="34" charset="-128"/>
                          <a:cs typeface="MS PGothic" pitchFamily="34" charset="-128"/>
                        </a:rPr>
                        <a:t>Prior to his 2018 election to federal office, Braun was a member of the Indiana House of Representatives from 2014 to 2017, when he resigned to focus on his Senate campaign. A lifelong Hoosier, Braun grew up in Jasper and attended Wabash College, then Harvard Business School. He is president and CEO of Meyer Distributing, an aftermarket vehicle parts distributor which he joined in 1981 and eventually bought. In his campaign, Braun highlighted his opposition to gun control and promised to push for an economic agenda of regulatory tailoring and tax simplification.</a:t>
                      </a:r>
                      <a:endParaRPr kumimoji="0" lang="en-US" sz="1000" b="0" i="0" u="none" strike="noStrike" kern="1200" cap="none" normalizeH="0" baseline="0" dirty="0">
                        <a:ln>
                          <a:noFill/>
                        </a:ln>
                        <a:solidFill>
                          <a:schemeClr val="tx1"/>
                        </a:solidFill>
                        <a:effectLst/>
                        <a:latin typeface="+mj-lt"/>
                        <a:ea typeface="MS PGothic" pitchFamily="34" charset="-128"/>
                        <a:cs typeface="MS PGothic" pitchFamily="34" charset="-128"/>
                      </a:endParaRP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nvPr>
        </p:nvGraphicFramePr>
        <p:xfrm>
          <a:off x="3303312" y="3264377"/>
          <a:ext cx="2816381" cy="1767336"/>
        </p:xfrm>
        <a:graphic>
          <a:graphicData uri="http://schemas.openxmlformats.org/drawingml/2006/table">
            <a:tbl>
              <a:tblPr/>
              <a:tblGrid>
                <a:gridCol w="2816381">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First Elected: 11/6/2018</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Party: Republican</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Birth date: 3/24/1954</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Education: MBA, Harvard College, 1978; Bachelors, Economics, Wabash College</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chemeClr val="tx1"/>
                          </a:solidFill>
                          <a:effectLst/>
                          <a:latin typeface="+mj-lt"/>
                          <a:ea typeface="MS PGothic" panose="020B0600070205080204" pitchFamily="34" charset="-128"/>
                          <a:cs typeface="+mn-cs"/>
                        </a:rPr>
                        <a:t>Family: Spouse: Maureen; 4 Children: Jason, Jeff, Ashley, Kristen</a:t>
                      </a:r>
                      <a:endParaRPr kumimoji="0" lang="en-US" altLang="en-US" sz="1000" b="0" i="0" u="none" strike="noStrike" kern="1200" cap="none" normalizeH="0" baseline="0" dirty="0">
                        <a:ln>
                          <a:noFill/>
                        </a:ln>
                        <a:solidFill>
                          <a:schemeClr val="tx1"/>
                        </a:solidFill>
                        <a:effectLst/>
                        <a:latin typeface="+mj-lt"/>
                        <a:ea typeface="MS PGothic" panose="020B0600070205080204" pitchFamily="34" charset="-128"/>
                        <a:cs typeface="+mn-cs"/>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nvPr>
        </p:nvGraphicFramePr>
        <p:xfrm>
          <a:off x="6227210" y="3264378"/>
          <a:ext cx="2611990" cy="1219334"/>
        </p:xfrm>
        <a:graphic>
          <a:graphicData uri="http://schemas.openxmlformats.org/drawingml/2006/table">
            <a:tbl>
              <a:tblPr/>
              <a:tblGrid>
                <a:gridCol w="2132154">
                  <a:extLst>
                    <a:ext uri="{9D8B030D-6E8A-4147-A177-3AD203B41FA5}">
                      <a16:colId xmlns:a16="http://schemas.microsoft.com/office/drawing/2014/main" val="20000"/>
                    </a:ext>
                  </a:extLst>
                </a:gridCol>
                <a:gridCol w="479836">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A02C1C"/>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2018 General</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Mike Braun (R)</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52%</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Joe Donnelly (D)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44%</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0" name="Table 13" title="District Profile"/>
          <p:cNvGraphicFramePr>
            <a:graphicFrameLocks noGrp="1"/>
          </p:cNvGraphicFramePr>
          <p:nvPr>
            <p:extLst/>
          </p:nvPr>
        </p:nvGraphicFramePr>
        <p:xfrm>
          <a:off x="427497" y="3264377"/>
          <a:ext cx="2743200" cy="1218780"/>
        </p:xfrm>
        <a:graphic>
          <a:graphicData uri="http://schemas.openxmlformats.org/drawingml/2006/table">
            <a:tbl>
              <a:tblPr/>
              <a:tblGrid>
                <a:gridCol w="274320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mj-lt"/>
                          <a:ea typeface="MS PGothic" panose="020B0600070205080204" pitchFamily="34" charset="-128"/>
                        </a:rPr>
                        <a:t>State Profile</a:t>
                      </a:r>
                      <a:endParaRPr kumimoji="0" lang="en-US" altLang="en-US" sz="1000" b="0" i="0" u="none" strike="noStrike" cap="none" normalizeH="0" baseline="0" dirty="0">
                        <a:ln>
                          <a:noFill/>
                        </a:ln>
                        <a:solidFill>
                          <a:schemeClr val="bg1"/>
                        </a:solidFill>
                        <a:effectLst/>
                        <a:latin typeface="+mj-lt"/>
                        <a:ea typeface="MS PGothic" panose="020B0600070205080204" pitchFamily="34" charset="-128"/>
                      </a:endParaRP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State: Indiana</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Status: Junior Senator</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Serving with: Todd Young (R)</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Cook PVI: R+9</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0957354"/>
                  </a:ext>
                </a:extLst>
              </a:tr>
            </a:tbl>
          </a:graphicData>
        </a:graphic>
      </p:graphicFrame>
      <p:graphicFrame>
        <p:nvGraphicFramePr>
          <p:cNvPr id="11" name="Table 10" title="Contact"/>
          <p:cNvGraphicFramePr>
            <a:graphicFrameLocks noGrp="1"/>
          </p:cNvGraphicFramePr>
          <p:nvPr>
            <p:extLst/>
          </p:nvPr>
        </p:nvGraphicFramePr>
        <p:xfrm>
          <a:off x="427498" y="4624423"/>
          <a:ext cx="2743200" cy="1707286"/>
        </p:xfrm>
        <a:graphic>
          <a:graphicData uri="http://schemas.openxmlformats.org/drawingml/2006/table">
            <a:tbl>
              <a:tblPr/>
              <a:tblGrid>
                <a:gridCol w="2743200">
                  <a:extLst>
                    <a:ext uri="{9D8B030D-6E8A-4147-A177-3AD203B41FA5}">
                      <a16:colId xmlns:a16="http://schemas.microsoft.com/office/drawing/2014/main" val="20002"/>
                    </a:ext>
                  </a:extLst>
                </a:gridCol>
              </a:tblGrid>
              <a:tr h="0">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Official Contact Info</a:t>
                      </a:r>
                    </a:p>
                  </a:txBody>
                  <a:tcPr marL="91432" marR="91432" marT="45749" marB="45749"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Capitol Hill Office Building: Russell </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Room Number: B85</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3240426283"/>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Phone Number: (202) 224-4814</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860728395"/>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Facebook: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009905484"/>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Instagram: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Twitter: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3" name="Table 13" title="Committees"/>
          <p:cNvGraphicFramePr>
            <a:graphicFrameLocks noGrp="1"/>
          </p:cNvGraphicFramePr>
          <p:nvPr>
            <p:extLst/>
          </p:nvPr>
        </p:nvGraphicFramePr>
        <p:xfrm>
          <a:off x="6252310" y="4624423"/>
          <a:ext cx="2586890" cy="1097112"/>
        </p:xfrm>
        <a:graphic>
          <a:graphicData uri="http://schemas.openxmlformats.org/drawingml/2006/table">
            <a:tbl>
              <a:tblPr/>
              <a:tblGrid>
                <a:gridCol w="258689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Committees</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Agriculture, Nutrition &amp; Forestry
Environment and Public Works
Health, Education, Labor &amp; Pensions
the Budget
Aging</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68" y="1051560"/>
            <a:ext cx="1169755" cy="1435608"/>
          </a:xfrm>
          <a:prstGeom prst="rect">
            <a:avLst/>
          </a:prstGeom>
        </p:spPr>
      </p:pic>
    </p:spTree>
    <p:extLst>
      <p:ext uri="{BB962C8B-B14F-4D97-AF65-F5344CB8AC3E}">
        <p14:creationId xmlns:p14="http://schemas.microsoft.com/office/powerpoint/2010/main" val="11846313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SlideTitle"/>
          <p:cNvSpPr>
            <a:spLocks noGrp="1"/>
          </p:cNvSpPr>
          <p:nvPr>
            <p:ph type="title"/>
          </p:nvPr>
        </p:nvSpPr>
        <p:spPr>
          <a:xfrm>
            <a:off x="401620" y="637194"/>
            <a:ext cx="8412480" cy="640080"/>
          </a:xfrm>
        </p:spPr>
        <p:txBody>
          <a:bodyPr/>
          <a:lstStyle/>
          <a:p>
            <a:r>
              <a:rPr lang="en-US" altLang="en-US">
                <a:latin typeface="+mj-lt"/>
                <a:ea typeface="ＭＳ Ｐゴシック" charset="-128"/>
                <a:cs typeface="MS PGothic" charset="-128"/>
              </a:rPr>
              <a:t>Rep. Andy Kim (D-NJ-3)</a:t>
            </a:r>
            <a:endParaRPr lang="en-US" dirty="0">
              <a:latin typeface="+mj-lt"/>
            </a:endParaRPr>
          </a:p>
        </p:txBody>
      </p:sp>
      <p:sp>
        <p:nvSpPr>
          <p:cNvPr id="122" name="Text Placeholder 18" title="SlideDate"/>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a:latin typeface="Georgia"/>
                <a:cs typeface="Georgia"/>
              </a:rPr>
              <a:t>Slide updated: January 04, 2019</a:t>
            </a:r>
            <a:endParaRPr lang="en-US" sz="700" dirty="0">
              <a:latin typeface="Georgia"/>
              <a:cs typeface="Georgia"/>
            </a:endParaRPr>
          </a:p>
        </p:txBody>
      </p:sp>
      <p:graphicFrame>
        <p:nvGraphicFramePr>
          <p:cNvPr id="7" name="Table 6" descr="BackgroundText" title="BackgroundText"/>
          <p:cNvGraphicFramePr>
            <a:graphicFrameLocks noGrp="1"/>
          </p:cNvGraphicFramePr>
          <p:nvPr>
            <p:extLst/>
          </p:nvPr>
        </p:nvGraphicFramePr>
        <p:xfrm>
          <a:off x="1656272" y="1047297"/>
          <a:ext cx="7182928" cy="2254114"/>
        </p:xfrm>
        <a:graphic>
          <a:graphicData uri="http://schemas.openxmlformats.org/drawingml/2006/table">
            <a:tbl>
              <a:tblPr/>
              <a:tblGrid>
                <a:gridCol w="7182928">
                  <a:extLst>
                    <a:ext uri="{9D8B030D-6E8A-4147-A177-3AD203B41FA5}">
                      <a16:colId xmlns:a16="http://schemas.microsoft.com/office/drawing/2014/main" val="20000"/>
                    </a:ext>
                  </a:extLst>
                </a:gridCol>
              </a:tblGrid>
              <a:tr h="16902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Background</a:t>
                      </a:r>
                      <a:endParaRPr kumimoji="0" lang="en-US" altLang="en-US" sz="1200" b="0" i="0" u="none" strike="noStrike" cap="none" normalizeH="0" baseline="0" dirty="0">
                        <a:ln>
                          <a:noFill/>
                        </a:ln>
                        <a:solidFill>
                          <a:schemeClr val="bg1"/>
                        </a:solidFill>
                        <a:effectLst/>
                        <a:latin typeface="+mj-lt"/>
                        <a:ea typeface="MS PGothic" panose="020B0600070205080204" pitchFamily="34" charset="-128"/>
                      </a:endParaRPr>
                    </a:p>
                  </a:txBody>
                  <a:tcPr marL="91430" marR="91430" marT="45760" marB="45760" anchor="ctr" horzOverflow="overflow">
                    <a:lnL>
                      <a:noFill/>
                    </a:lnL>
                    <a:lnR>
                      <a:noFill/>
                    </a:lnR>
                    <a:lnT>
                      <a:noFill/>
                    </a:lnT>
                    <a:lnB>
                      <a:noFill/>
                    </a:lnB>
                    <a:lnTlToBr>
                      <a:noFill/>
                    </a:lnTlToBr>
                    <a:lnBlToTr>
                      <a:noFill/>
                    </a:lnBlToTr>
                    <a:solidFill>
                      <a:srgbClr val="284D81"/>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a:ln>
                            <a:noFill/>
                          </a:ln>
                          <a:solidFill>
                            <a:schemeClr val="tx1"/>
                          </a:solidFill>
                          <a:effectLst/>
                          <a:latin typeface="+mj-lt"/>
                          <a:ea typeface="MS PGothic" pitchFamily="34" charset="-128"/>
                          <a:cs typeface="MS PGothic" pitchFamily="34" charset="-128"/>
                        </a:rPr>
                        <a:t>Kim was born and raised in southern New Jersey. After finishing his education, he worked in the White House on counterterrorism issues, as the Director for Iraq for the National Security Council. He also served in the State and Defense Departments. Kim ran against two-term incumbent GOP Rep. Tom MacArthur’s support over the Trump administration’s efforts to repeal the Affordable Care Act. He also campaigned against MacArthur’s support for the GOP tax-reform bill and its limitations on deductions for state and local taxes, an unpopular provision in New Jersey, where property taxes are among the highest in the country. Kim also refused to accept corporate contributions to his campaign.</a:t>
                      </a:r>
                      <a:endParaRPr kumimoji="0" lang="en-US" sz="1000" b="0" i="0" u="none" strike="noStrike" kern="1200" cap="none" normalizeH="0" baseline="0" dirty="0">
                        <a:ln>
                          <a:noFill/>
                        </a:ln>
                        <a:solidFill>
                          <a:schemeClr val="tx1"/>
                        </a:solidFill>
                        <a:effectLst/>
                        <a:latin typeface="+mj-lt"/>
                        <a:ea typeface="MS PGothic" pitchFamily="34" charset="-128"/>
                        <a:cs typeface="MS PGothic" pitchFamily="34" charset="-128"/>
                      </a:endParaRP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nvPr>
        </p:nvGraphicFramePr>
        <p:xfrm>
          <a:off x="3303312" y="3264377"/>
          <a:ext cx="2816381" cy="2224536"/>
        </p:xfrm>
        <a:graphic>
          <a:graphicData uri="http://schemas.openxmlformats.org/drawingml/2006/table">
            <a:tbl>
              <a:tblPr/>
              <a:tblGrid>
                <a:gridCol w="2816381">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First Elected: 11/6/2018</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Party: Democrat</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Birth date: 7/12/1982</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Education: PhD, International Relations, University of Oxford, 2007-2010; Master's, International Relations, Oxford University, 2005-2007; BA, Political Science, University of Chicago, 2002-2004; Attended, Deep Springs College, 2000-2002</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chemeClr val="tx1"/>
                          </a:solidFill>
                          <a:effectLst/>
                          <a:latin typeface="+mj-lt"/>
                          <a:ea typeface="MS PGothic" panose="020B0600070205080204" pitchFamily="34" charset="-128"/>
                          <a:cs typeface="+mn-cs"/>
                        </a:rPr>
                        <a:t>Family: Spouse: Kammy Lai; 2 Children</a:t>
                      </a:r>
                      <a:endParaRPr kumimoji="0" lang="en-US" altLang="en-US" sz="1000" b="0" i="0" u="none" strike="noStrike" kern="1200" cap="none" normalizeH="0" baseline="0" dirty="0">
                        <a:ln>
                          <a:noFill/>
                        </a:ln>
                        <a:solidFill>
                          <a:schemeClr val="tx1"/>
                        </a:solidFill>
                        <a:effectLst/>
                        <a:latin typeface="+mj-lt"/>
                        <a:ea typeface="MS PGothic" panose="020B0600070205080204" pitchFamily="34" charset="-128"/>
                        <a:cs typeface="+mn-cs"/>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nvPr>
        </p:nvGraphicFramePr>
        <p:xfrm>
          <a:off x="6227210" y="3264378"/>
          <a:ext cx="2611990" cy="1219334"/>
        </p:xfrm>
        <a:graphic>
          <a:graphicData uri="http://schemas.openxmlformats.org/drawingml/2006/table">
            <a:tbl>
              <a:tblPr/>
              <a:tblGrid>
                <a:gridCol w="2132154">
                  <a:extLst>
                    <a:ext uri="{9D8B030D-6E8A-4147-A177-3AD203B41FA5}">
                      <a16:colId xmlns:a16="http://schemas.microsoft.com/office/drawing/2014/main" val="20000"/>
                    </a:ext>
                  </a:extLst>
                </a:gridCol>
                <a:gridCol w="479836">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284D81"/>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2018 General</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Andy Kim (D)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50%</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Tom MacArthur (R)</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49%</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0" name="Table 13" title="District Profile"/>
          <p:cNvGraphicFramePr>
            <a:graphicFrameLocks noGrp="1"/>
          </p:cNvGraphicFramePr>
          <p:nvPr>
            <p:extLst/>
          </p:nvPr>
        </p:nvGraphicFramePr>
        <p:xfrm>
          <a:off x="427497" y="3264377"/>
          <a:ext cx="2743200" cy="1218780"/>
        </p:xfrm>
        <a:graphic>
          <a:graphicData uri="http://schemas.openxmlformats.org/drawingml/2006/table">
            <a:tbl>
              <a:tblPr/>
              <a:tblGrid>
                <a:gridCol w="274320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mj-lt"/>
                          <a:ea typeface="MS PGothic" panose="020B0600070205080204" pitchFamily="34" charset="-128"/>
                        </a:rPr>
                        <a:t>District Profile</a:t>
                      </a:r>
                      <a:endParaRPr kumimoji="0" lang="en-US" altLang="en-US" sz="1000" b="0" i="0" u="none" strike="noStrike" cap="none" normalizeH="0" baseline="0" dirty="0">
                        <a:ln>
                          <a:noFill/>
                        </a:ln>
                        <a:solidFill>
                          <a:schemeClr val="bg1"/>
                        </a:solidFill>
                        <a:effectLst/>
                        <a:latin typeface="+mj-lt"/>
                        <a:ea typeface="MS PGothic" panose="020B0600070205080204" pitchFamily="34" charset="-128"/>
                      </a:endParaRP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State: New Jersey</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District: 3rd</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South Central: Pine Barrens</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Cook PVI: R+2</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0957354"/>
                  </a:ext>
                </a:extLst>
              </a:tr>
            </a:tbl>
          </a:graphicData>
        </a:graphic>
      </p:graphicFrame>
      <p:graphicFrame>
        <p:nvGraphicFramePr>
          <p:cNvPr id="11" name="Table 10" title="Contact"/>
          <p:cNvGraphicFramePr>
            <a:graphicFrameLocks noGrp="1"/>
          </p:cNvGraphicFramePr>
          <p:nvPr>
            <p:extLst/>
          </p:nvPr>
        </p:nvGraphicFramePr>
        <p:xfrm>
          <a:off x="427498" y="4624423"/>
          <a:ext cx="2743200" cy="1707286"/>
        </p:xfrm>
        <a:graphic>
          <a:graphicData uri="http://schemas.openxmlformats.org/drawingml/2006/table">
            <a:tbl>
              <a:tblPr/>
              <a:tblGrid>
                <a:gridCol w="2743200">
                  <a:extLst>
                    <a:ext uri="{9D8B030D-6E8A-4147-A177-3AD203B41FA5}">
                      <a16:colId xmlns:a16="http://schemas.microsoft.com/office/drawing/2014/main" val="20002"/>
                    </a:ext>
                  </a:extLst>
                </a:gridCol>
              </a:tblGrid>
              <a:tr h="0">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Official Contact Info</a:t>
                      </a:r>
                    </a:p>
                  </a:txBody>
                  <a:tcPr marL="91432" marR="91432" marT="45749" marB="45749"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Capitol Hill Office Building: Longworth</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Room Number: 1516</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3240426283"/>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Phone Number: (202) 225-4765</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860728395"/>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Facebook: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009905484"/>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Instagram: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Twitter: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3" name="Table 13" title="Committees"/>
          <p:cNvGraphicFramePr>
            <a:graphicFrameLocks noGrp="1"/>
          </p:cNvGraphicFramePr>
          <p:nvPr>
            <p:extLst/>
          </p:nvPr>
        </p:nvGraphicFramePr>
        <p:xfrm>
          <a:off x="6252310" y="4624423"/>
          <a:ext cx="2586890" cy="487512"/>
        </p:xfrm>
        <a:graphic>
          <a:graphicData uri="http://schemas.openxmlformats.org/drawingml/2006/table">
            <a:tbl>
              <a:tblPr/>
              <a:tblGrid>
                <a:gridCol w="258689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Committees</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TBD</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68" y="1051560"/>
            <a:ext cx="1169755" cy="1435608"/>
          </a:xfrm>
          <a:prstGeom prst="rect">
            <a:avLst/>
          </a:prstGeom>
        </p:spPr>
      </p:pic>
    </p:spTree>
    <p:extLst>
      <p:ext uri="{BB962C8B-B14F-4D97-AF65-F5344CB8AC3E}">
        <p14:creationId xmlns:p14="http://schemas.microsoft.com/office/powerpoint/2010/main" val="26598375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SlideTitle"/>
          <p:cNvSpPr>
            <a:spLocks noGrp="1"/>
          </p:cNvSpPr>
          <p:nvPr>
            <p:ph type="title"/>
          </p:nvPr>
        </p:nvSpPr>
        <p:spPr>
          <a:xfrm>
            <a:off x="401620" y="637194"/>
            <a:ext cx="8412480" cy="640080"/>
          </a:xfrm>
        </p:spPr>
        <p:txBody>
          <a:bodyPr/>
          <a:lstStyle/>
          <a:p>
            <a:r>
              <a:rPr lang="en-US" altLang="en-US">
                <a:latin typeface="+mj-lt"/>
                <a:ea typeface="ＭＳ Ｐゴシック" charset="-128"/>
                <a:cs typeface="MS PGothic" charset="-128"/>
              </a:rPr>
              <a:t>Rep. Tom Malinowski (D-NJ-7)</a:t>
            </a:r>
            <a:endParaRPr lang="en-US" dirty="0">
              <a:latin typeface="+mj-lt"/>
            </a:endParaRPr>
          </a:p>
        </p:txBody>
      </p:sp>
      <p:sp>
        <p:nvSpPr>
          <p:cNvPr id="122" name="Text Placeholder 18" title="SlideDate"/>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a:latin typeface="Georgia"/>
                <a:cs typeface="Georgia"/>
              </a:rPr>
              <a:t>Slide updated: January 04, 2019</a:t>
            </a:r>
            <a:endParaRPr lang="en-US" sz="700" dirty="0">
              <a:latin typeface="Georgia"/>
              <a:cs typeface="Georgia"/>
            </a:endParaRPr>
          </a:p>
        </p:txBody>
      </p:sp>
      <p:graphicFrame>
        <p:nvGraphicFramePr>
          <p:cNvPr id="7" name="Table 6" descr="BackgroundText" title="BackgroundText"/>
          <p:cNvGraphicFramePr>
            <a:graphicFrameLocks noGrp="1"/>
          </p:cNvGraphicFramePr>
          <p:nvPr>
            <p:extLst/>
          </p:nvPr>
        </p:nvGraphicFramePr>
        <p:xfrm>
          <a:off x="1656272" y="1047297"/>
          <a:ext cx="7182928" cy="2254114"/>
        </p:xfrm>
        <a:graphic>
          <a:graphicData uri="http://schemas.openxmlformats.org/drawingml/2006/table">
            <a:tbl>
              <a:tblPr/>
              <a:tblGrid>
                <a:gridCol w="7182928">
                  <a:extLst>
                    <a:ext uri="{9D8B030D-6E8A-4147-A177-3AD203B41FA5}">
                      <a16:colId xmlns:a16="http://schemas.microsoft.com/office/drawing/2014/main" val="20000"/>
                    </a:ext>
                  </a:extLst>
                </a:gridCol>
              </a:tblGrid>
              <a:tr h="16902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Background</a:t>
                      </a:r>
                      <a:endParaRPr kumimoji="0" lang="en-US" altLang="en-US" sz="1200" b="0" i="0" u="none" strike="noStrike" cap="none" normalizeH="0" baseline="0" dirty="0">
                        <a:ln>
                          <a:noFill/>
                        </a:ln>
                        <a:solidFill>
                          <a:schemeClr val="bg1"/>
                        </a:solidFill>
                        <a:effectLst/>
                        <a:latin typeface="+mj-lt"/>
                        <a:ea typeface="MS PGothic" panose="020B0600070205080204" pitchFamily="34" charset="-128"/>
                      </a:endParaRPr>
                    </a:p>
                  </a:txBody>
                  <a:tcPr marL="91430" marR="91430" marT="45760" marB="45760" anchor="ctr" horzOverflow="overflow">
                    <a:lnL>
                      <a:noFill/>
                    </a:lnL>
                    <a:lnR>
                      <a:noFill/>
                    </a:lnR>
                    <a:lnT>
                      <a:noFill/>
                    </a:lnT>
                    <a:lnB>
                      <a:noFill/>
                    </a:lnB>
                    <a:lnTlToBr>
                      <a:noFill/>
                    </a:lnTlToBr>
                    <a:lnBlToTr>
                      <a:noFill/>
                    </a:lnBlToTr>
                    <a:solidFill>
                      <a:srgbClr val="284D81"/>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a:ln>
                            <a:noFill/>
                          </a:ln>
                          <a:solidFill>
                            <a:schemeClr val="tx1"/>
                          </a:solidFill>
                          <a:effectLst/>
                          <a:latin typeface="+mj-lt"/>
                          <a:ea typeface="MS PGothic" pitchFamily="34" charset="-128"/>
                          <a:cs typeface="MS PGothic" pitchFamily="34" charset="-128"/>
                        </a:rPr>
                        <a:t>Born in Poland, Malinowski came to America when he was six years old and was raised in Princeton. While at Oxford University, he was named a Rhodes Scholar. Malinowski served in several roles in the State Department and President Clinton’s National Security Council. He left government to work as the Washington director for Human Rights Watch. In 2013, President Obama nominated Malinowski as the Assistant Secretary of State for Democracy, Human Rights, and Labor. Malinowski ran on a platform of protecting the Affordable Care Act and its coverage for preexisting conditions, as well as the repeal and replacement of the Republican tax-reform plan.</a:t>
                      </a:r>
                      <a:endParaRPr kumimoji="0" lang="en-US" sz="1000" b="0" i="0" u="none" strike="noStrike" kern="1200" cap="none" normalizeH="0" baseline="0" dirty="0">
                        <a:ln>
                          <a:noFill/>
                        </a:ln>
                        <a:solidFill>
                          <a:schemeClr val="tx1"/>
                        </a:solidFill>
                        <a:effectLst/>
                        <a:latin typeface="+mj-lt"/>
                        <a:ea typeface="MS PGothic" pitchFamily="34" charset="-128"/>
                        <a:cs typeface="MS PGothic" pitchFamily="34" charset="-128"/>
                      </a:endParaRP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nvPr>
        </p:nvGraphicFramePr>
        <p:xfrm>
          <a:off x="3303312" y="3264377"/>
          <a:ext cx="2816381" cy="1767336"/>
        </p:xfrm>
        <a:graphic>
          <a:graphicData uri="http://schemas.openxmlformats.org/drawingml/2006/table">
            <a:tbl>
              <a:tblPr/>
              <a:tblGrid>
                <a:gridCol w="2816381">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First Elected: 11/6/2018</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Party: Democrat</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Birth date: 9/23/1965</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Education: BA in Political Science, Univerity of California, Berkeley, 1987; MA in Philosophy, Oxford University, 1991</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chemeClr val="tx1"/>
                          </a:solidFill>
                          <a:effectLst/>
                          <a:latin typeface="+mj-lt"/>
                          <a:ea typeface="MS PGothic" panose="020B0600070205080204" pitchFamily="34" charset="-128"/>
                          <a:cs typeface="+mn-cs"/>
                        </a:rPr>
                        <a:t>Family: Unknown</a:t>
                      </a:r>
                      <a:endParaRPr kumimoji="0" lang="en-US" altLang="en-US" sz="1000" b="0" i="0" u="none" strike="noStrike" kern="1200" cap="none" normalizeH="0" baseline="0" dirty="0">
                        <a:ln>
                          <a:noFill/>
                        </a:ln>
                        <a:solidFill>
                          <a:schemeClr val="tx1"/>
                        </a:solidFill>
                        <a:effectLst/>
                        <a:latin typeface="+mj-lt"/>
                        <a:ea typeface="MS PGothic" panose="020B0600070205080204" pitchFamily="34" charset="-128"/>
                        <a:cs typeface="+mn-cs"/>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nvPr>
        </p:nvGraphicFramePr>
        <p:xfrm>
          <a:off x="6227210" y="3264378"/>
          <a:ext cx="2611990" cy="1219334"/>
        </p:xfrm>
        <a:graphic>
          <a:graphicData uri="http://schemas.openxmlformats.org/drawingml/2006/table">
            <a:tbl>
              <a:tblPr/>
              <a:tblGrid>
                <a:gridCol w="2132154">
                  <a:extLst>
                    <a:ext uri="{9D8B030D-6E8A-4147-A177-3AD203B41FA5}">
                      <a16:colId xmlns:a16="http://schemas.microsoft.com/office/drawing/2014/main" val="20000"/>
                    </a:ext>
                  </a:extLst>
                </a:gridCol>
                <a:gridCol w="479836">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284D81"/>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2018 General</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Tom Malinowski (D)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52%</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Leonard Lance (R)</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47%</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0" name="Table 13" title="District Profile"/>
          <p:cNvGraphicFramePr>
            <a:graphicFrameLocks noGrp="1"/>
          </p:cNvGraphicFramePr>
          <p:nvPr>
            <p:extLst/>
          </p:nvPr>
        </p:nvGraphicFramePr>
        <p:xfrm>
          <a:off x="427497" y="3264377"/>
          <a:ext cx="2743200" cy="1218780"/>
        </p:xfrm>
        <a:graphic>
          <a:graphicData uri="http://schemas.openxmlformats.org/drawingml/2006/table">
            <a:tbl>
              <a:tblPr/>
              <a:tblGrid>
                <a:gridCol w="274320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mj-lt"/>
                          <a:ea typeface="MS PGothic" panose="020B0600070205080204" pitchFamily="34" charset="-128"/>
                        </a:rPr>
                        <a:t>District Profile</a:t>
                      </a:r>
                      <a:endParaRPr kumimoji="0" lang="en-US" altLang="en-US" sz="1000" b="0" i="0" u="none" strike="noStrike" cap="none" normalizeH="0" baseline="0" dirty="0">
                        <a:ln>
                          <a:noFill/>
                        </a:ln>
                        <a:solidFill>
                          <a:schemeClr val="bg1"/>
                        </a:solidFill>
                        <a:effectLst/>
                        <a:latin typeface="+mj-lt"/>
                        <a:ea typeface="MS PGothic" panose="020B0600070205080204" pitchFamily="34" charset="-128"/>
                      </a:endParaRP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State: New Jersey</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District: 7th</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North Central</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Cook PVI: R+3</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0957354"/>
                  </a:ext>
                </a:extLst>
              </a:tr>
            </a:tbl>
          </a:graphicData>
        </a:graphic>
      </p:graphicFrame>
      <p:graphicFrame>
        <p:nvGraphicFramePr>
          <p:cNvPr id="11" name="Table 10" title="Contact"/>
          <p:cNvGraphicFramePr>
            <a:graphicFrameLocks noGrp="1"/>
          </p:cNvGraphicFramePr>
          <p:nvPr>
            <p:extLst/>
          </p:nvPr>
        </p:nvGraphicFramePr>
        <p:xfrm>
          <a:off x="427498" y="4624423"/>
          <a:ext cx="2743200" cy="1707286"/>
        </p:xfrm>
        <a:graphic>
          <a:graphicData uri="http://schemas.openxmlformats.org/drawingml/2006/table">
            <a:tbl>
              <a:tblPr/>
              <a:tblGrid>
                <a:gridCol w="2743200">
                  <a:extLst>
                    <a:ext uri="{9D8B030D-6E8A-4147-A177-3AD203B41FA5}">
                      <a16:colId xmlns:a16="http://schemas.microsoft.com/office/drawing/2014/main" val="20002"/>
                    </a:ext>
                  </a:extLst>
                </a:gridCol>
              </a:tblGrid>
              <a:tr h="0">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Official Contact Info</a:t>
                      </a:r>
                    </a:p>
                  </a:txBody>
                  <a:tcPr marL="91432" marR="91432" marT="45749" marB="45749"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Capitol Hill Office Building: Cannon</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Room Number: 426</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3240426283"/>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Phone Number: (202) 225-5361</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860728395"/>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Facebook: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009905484"/>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Instagram: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Twitter: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3" name="Table 13" title="Committees"/>
          <p:cNvGraphicFramePr>
            <a:graphicFrameLocks noGrp="1"/>
          </p:cNvGraphicFramePr>
          <p:nvPr>
            <p:extLst/>
          </p:nvPr>
        </p:nvGraphicFramePr>
        <p:xfrm>
          <a:off x="6252310" y="4624423"/>
          <a:ext cx="2586890" cy="487512"/>
        </p:xfrm>
        <a:graphic>
          <a:graphicData uri="http://schemas.openxmlformats.org/drawingml/2006/table">
            <a:tbl>
              <a:tblPr/>
              <a:tblGrid>
                <a:gridCol w="258689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Committees</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TBD</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68" y="1051560"/>
            <a:ext cx="1169755" cy="1435608"/>
          </a:xfrm>
          <a:prstGeom prst="rect">
            <a:avLst/>
          </a:prstGeom>
        </p:spPr>
      </p:pic>
    </p:spTree>
    <p:extLst>
      <p:ext uri="{BB962C8B-B14F-4D97-AF65-F5344CB8AC3E}">
        <p14:creationId xmlns:p14="http://schemas.microsoft.com/office/powerpoint/2010/main" val="30974927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SlideTitle"/>
          <p:cNvSpPr>
            <a:spLocks noGrp="1"/>
          </p:cNvSpPr>
          <p:nvPr>
            <p:ph type="title"/>
          </p:nvPr>
        </p:nvSpPr>
        <p:spPr>
          <a:xfrm>
            <a:off x="401620" y="637194"/>
            <a:ext cx="8412480" cy="640080"/>
          </a:xfrm>
        </p:spPr>
        <p:txBody>
          <a:bodyPr/>
          <a:lstStyle/>
          <a:p>
            <a:r>
              <a:rPr lang="en-US" altLang="en-US">
                <a:latin typeface="+mj-lt"/>
                <a:ea typeface="ＭＳ Ｐゴシック" charset="-128"/>
                <a:cs typeface="MS PGothic" charset="-128"/>
              </a:rPr>
              <a:t>Rep. Mikie Sherrill (D-NJ-11)</a:t>
            </a:r>
            <a:endParaRPr lang="en-US" dirty="0">
              <a:latin typeface="+mj-lt"/>
            </a:endParaRPr>
          </a:p>
        </p:txBody>
      </p:sp>
      <p:sp>
        <p:nvSpPr>
          <p:cNvPr id="122" name="Text Placeholder 18" title="SlideDate"/>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a:latin typeface="Georgia"/>
                <a:cs typeface="Georgia"/>
              </a:rPr>
              <a:t>Slide updated: January 04, 2019</a:t>
            </a:r>
            <a:endParaRPr lang="en-US" sz="700" dirty="0">
              <a:latin typeface="Georgia"/>
              <a:cs typeface="Georgia"/>
            </a:endParaRPr>
          </a:p>
        </p:txBody>
      </p:sp>
      <p:graphicFrame>
        <p:nvGraphicFramePr>
          <p:cNvPr id="7" name="Table 6" descr="BackgroundText" title="BackgroundText"/>
          <p:cNvGraphicFramePr>
            <a:graphicFrameLocks noGrp="1"/>
          </p:cNvGraphicFramePr>
          <p:nvPr>
            <p:extLst/>
          </p:nvPr>
        </p:nvGraphicFramePr>
        <p:xfrm>
          <a:off x="1656272" y="1047297"/>
          <a:ext cx="7182928" cy="2254114"/>
        </p:xfrm>
        <a:graphic>
          <a:graphicData uri="http://schemas.openxmlformats.org/drawingml/2006/table">
            <a:tbl>
              <a:tblPr/>
              <a:tblGrid>
                <a:gridCol w="7182928">
                  <a:extLst>
                    <a:ext uri="{9D8B030D-6E8A-4147-A177-3AD203B41FA5}">
                      <a16:colId xmlns:a16="http://schemas.microsoft.com/office/drawing/2014/main" val="20000"/>
                    </a:ext>
                  </a:extLst>
                </a:gridCol>
              </a:tblGrid>
              <a:tr h="16902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Background</a:t>
                      </a:r>
                      <a:endParaRPr kumimoji="0" lang="en-US" altLang="en-US" sz="1200" b="0" i="0" u="none" strike="noStrike" cap="none" normalizeH="0" baseline="0" dirty="0">
                        <a:ln>
                          <a:noFill/>
                        </a:ln>
                        <a:solidFill>
                          <a:schemeClr val="bg1"/>
                        </a:solidFill>
                        <a:effectLst/>
                        <a:latin typeface="+mj-lt"/>
                        <a:ea typeface="MS PGothic" panose="020B0600070205080204" pitchFamily="34" charset="-128"/>
                      </a:endParaRPr>
                    </a:p>
                  </a:txBody>
                  <a:tcPr marL="91430" marR="91430" marT="45760" marB="45760" anchor="ctr" horzOverflow="overflow">
                    <a:lnL>
                      <a:noFill/>
                    </a:lnL>
                    <a:lnR>
                      <a:noFill/>
                    </a:lnR>
                    <a:lnT>
                      <a:noFill/>
                    </a:lnT>
                    <a:lnB>
                      <a:noFill/>
                    </a:lnB>
                    <a:lnTlToBr>
                      <a:noFill/>
                    </a:lnTlToBr>
                    <a:lnBlToTr>
                      <a:noFill/>
                    </a:lnBlToTr>
                    <a:solidFill>
                      <a:srgbClr val="284D81"/>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a:ln>
                            <a:noFill/>
                          </a:ln>
                          <a:solidFill>
                            <a:schemeClr val="tx1"/>
                          </a:solidFill>
                          <a:effectLst/>
                          <a:latin typeface="+mj-lt"/>
                          <a:ea typeface="MS PGothic" pitchFamily="34" charset="-128"/>
                          <a:cs typeface="MS PGothic" pitchFamily="34" charset="-128"/>
                        </a:rPr>
                        <a:t>Sherrill graduated from flight school as part of the first class of women eligible for combat, and went on to serve as a helicopter pilot for the Navy. Before entering government, Sherrill worked in the litigation department of Kirkland &amp; Ellis. Sherrill left that firm in 2012 to join the US Attorney’s Office for the District of New Jersey, where she rose to become a federal prosecutor as an assistant US attorney for the District of New Jersey. She launched her political campaign to replace 12-incumbent GOP Rep. Rodney Frelinghuysen, who announced his retirement in January. Sherrill ran on a platform of protecting the Affordable Care Act, and she refused corporate donations to her campaign. </a:t>
                      </a:r>
                      <a:endParaRPr kumimoji="0" lang="en-US" sz="1000" b="0" i="0" u="none" strike="noStrike" kern="1200" cap="none" normalizeH="0" baseline="0" dirty="0">
                        <a:ln>
                          <a:noFill/>
                        </a:ln>
                        <a:solidFill>
                          <a:schemeClr val="tx1"/>
                        </a:solidFill>
                        <a:effectLst/>
                        <a:latin typeface="+mj-lt"/>
                        <a:ea typeface="MS PGothic" pitchFamily="34" charset="-128"/>
                        <a:cs typeface="MS PGothic" pitchFamily="34" charset="-128"/>
                      </a:endParaRP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nvPr>
        </p:nvGraphicFramePr>
        <p:xfrm>
          <a:off x="3303312" y="3264377"/>
          <a:ext cx="2816381" cy="2224536"/>
        </p:xfrm>
        <a:graphic>
          <a:graphicData uri="http://schemas.openxmlformats.org/drawingml/2006/table">
            <a:tbl>
              <a:tblPr/>
              <a:tblGrid>
                <a:gridCol w="2816381">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First Elected: 11/6/2018</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Party: Democrat</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Birth date: 1/19/1972</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Education: JD, Georgetown University Law Center, 2007; Certificate, Arabic Language, American University in Cairo, 2004; MS, Global History, London School of Economics and Political Science, 2003; BS, United States Naval Academy, 1994</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chemeClr val="tx1"/>
                          </a:solidFill>
                          <a:effectLst/>
                          <a:latin typeface="+mj-lt"/>
                          <a:ea typeface="MS PGothic" panose="020B0600070205080204" pitchFamily="34" charset="-128"/>
                          <a:cs typeface="+mn-cs"/>
                        </a:rPr>
                        <a:t>Family: Spouse: Jason; 4 Children</a:t>
                      </a:r>
                      <a:endParaRPr kumimoji="0" lang="en-US" altLang="en-US" sz="1000" b="0" i="0" u="none" strike="noStrike" kern="1200" cap="none" normalizeH="0" baseline="0" dirty="0">
                        <a:ln>
                          <a:noFill/>
                        </a:ln>
                        <a:solidFill>
                          <a:schemeClr val="tx1"/>
                        </a:solidFill>
                        <a:effectLst/>
                        <a:latin typeface="+mj-lt"/>
                        <a:ea typeface="MS PGothic" panose="020B0600070205080204" pitchFamily="34" charset="-128"/>
                        <a:cs typeface="+mn-cs"/>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nvPr>
        </p:nvGraphicFramePr>
        <p:xfrm>
          <a:off x="6227210" y="3264378"/>
          <a:ext cx="2611990" cy="1219334"/>
        </p:xfrm>
        <a:graphic>
          <a:graphicData uri="http://schemas.openxmlformats.org/drawingml/2006/table">
            <a:tbl>
              <a:tblPr/>
              <a:tblGrid>
                <a:gridCol w="2132154">
                  <a:extLst>
                    <a:ext uri="{9D8B030D-6E8A-4147-A177-3AD203B41FA5}">
                      <a16:colId xmlns:a16="http://schemas.microsoft.com/office/drawing/2014/main" val="20000"/>
                    </a:ext>
                  </a:extLst>
                </a:gridCol>
                <a:gridCol w="479836">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284D81"/>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2018 General</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Mikie Sherrill (D)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56%</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Jay Webber (R)</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43%</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0" name="Table 13" title="District Profile"/>
          <p:cNvGraphicFramePr>
            <a:graphicFrameLocks noGrp="1"/>
          </p:cNvGraphicFramePr>
          <p:nvPr>
            <p:extLst/>
          </p:nvPr>
        </p:nvGraphicFramePr>
        <p:xfrm>
          <a:off x="427497" y="3264377"/>
          <a:ext cx="2743200" cy="1218780"/>
        </p:xfrm>
        <a:graphic>
          <a:graphicData uri="http://schemas.openxmlformats.org/drawingml/2006/table">
            <a:tbl>
              <a:tblPr/>
              <a:tblGrid>
                <a:gridCol w="274320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mj-lt"/>
                          <a:ea typeface="MS PGothic" panose="020B0600070205080204" pitchFamily="34" charset="-128"/>
                        </a:rPr>
                        <a:t>District Profile</a:t>
                      </a:r>
                      <a:endParaRPr kumimoji="0" lang="en-US" altLang="en-US" sz="1000" b="0" i="0" u="none" strike="noStrike" cap="none" normalizeH="0" baseline="0" dirty="0">
                        <a:ln>
                          <a:noFill/>
                        </a:ln>
                        <a:solidFill>
                          <a:schemeClr val="bg1"/>
                        </a:solidFill>
                        <a:effectLst/>
                        <a:latin typeface="+mj-lt"/>
                        <a:ea typeface="MS PGothic" panose="020B0600070205080204" pitchFamily="34" charset="-128"/>
                      </a:endParaRP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State: New Jersey</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District: 11st</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North: Morris County</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Cook PVI: R+3</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0957354"/>
                  </a:ext>
                </a:extLst>
              </a:tr>
            </a:tbl>
          </a:graphicData>
        </a:graphic>
      </p:graphicFrame>
      <p:graphicFrame>
        <p:nvGraphicFramePr>
          <p:cNvPr id="11" name="Table 10" title="Contact"/>
          <p:cNvGraphicFramePr>
            <a:graphicFrameLocks noGrp="1"/>
          </p:cNvGraphicFramePr>
          <p:nvPr>
            <p:extLst/>
          </p:nvPr>
        </p:nvGraphicFramePr>
        <p:xfrm>
          <a:off x="427498" y="4624423"/>
          <a:ext cx="2743200" cy="1707286"/>
        </p:xfrm>
        <a:graphic>
          <a:graphicData uri="http://schemas.openxmlformats.org/drawingml/2006/table">
            <a:tbl>
              <a:tblPr/>
              <a:tblGrid>
                <a:gridCol w="2743200">
                  <a:extLst>
                    <a:ext uri="{9D8B030D-6E8A-4147-A177-3AD203B41FA5}">
                      <a16:colId xmlns:a16="http://schemas.microsoft.com/office/drawing/2014/main" val="20002"/>
                    </a:ext>
                  </a:extLst>
                </a:gridCol>
              </a:tblGrid>
              <a:tr h="0">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Official Contact Info</a:t>
                      </a:r>
                    </a:p>
                  </a:txBody>
                  <a:tcPr marL="91432" marR="91432" marT="45749" marB="45749"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Capitol Hill Office Building: Longworth</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Room Number: 1208</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3240426283"/>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Phone Number: (202) 225-5034</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860728395"/>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Facebook: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009905484"/>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Instagram: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Twitter: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3" name="Table 13" title="Committees"/>
          <p:cNvGraphicFramePr>
            <a:graphicFrameLocks noGrp="1"/>
          </p:cNvGraphicFramePr>
          <p:nvPr>
            <p:extLst/>
          </p:nvPr>
        </p:nvGraphicFramePr>
        <p:xfrm>
          <a:off x="6252310" y="4624423"/>
          <a:ext cx="2586890" cy="487512"/>
        </p:xfrm>
        <a:graphic>
          <a:graphicData uri="http://schemas.openxmlformats.org/drawingml/2006/table">
            <a:tbl>
              <a:tblPr/>
              <a:tblGrid>
                <a:gridCol w="258689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Committees</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TBD</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68" y="1051560"/>
            <a:ext cx="1169755" cy="1435608"/>
          </a:xfrm>
          <a:prstGeom prst="rect">
            <a:avLst/>
          </a:prstGeom>
        </p:spPr>
      </p:pic>
    </p:spTree>
    <p:extLst>
      <p:ext uri="{BB962C8B-B14F-4D97-AF65-F5344CB8AC3E}">
        <p14:creationId xmlns:p14="http://schemas.microsoft.com/office/powerpoint/2010/main" val="10094887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SlideTitle"/>
          <p:cNvSpPr>
            <a:spLocks noGrp="1"/>
          </p:cNvSpPr>
          <p:nvPr>
            <p:ph type="title"/>
          </p:nvPr>
        </p:nvSpPr>
        <p:spPr>
          <a:xfrm>
            <a:off x="401620" y="637194"/>
            <a:ext cx="8412480" cy="640080"/>
          </a:xfrm>
        </p:spPr>
        <p:txBody>
          <a:bodyPr/>
          <a:lstStyle/>
          <a:p>
            <a:r>
              <a:rPr lang="en-US" altLang="en-US">
                <a:latin typeface="+mj-lt"/>
                <a:ea typeface="ＭＳ Ｐゴシック" charset="-128"/>
                <a:cs typeface="MS PGothic" charset="-128"/>
              </a:rPr>
              <a:t>Rep. Deb Haaland (D-NM-1)</a:t>
            </a:r>
            <a:endParaRPr lang="en-US" dirty="0">
              <a:latin typeface="+mj-lt"/>
            </a:endParaRPr>
          </a:p>
        </p:txBody>
      </p:sp>
      <p:sp>
        <p:nvSpPr>
          <p:cNvPr id="122" name="Text Placeholder 18" title="SlideDate"/>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a:latin typeface="Georgia"/>
                <a:cs typeface="Georgia"/>
              </a:rPr>
              <a:t>Slide updated: January 04, 2019</a:t>
            </a:r>
            <a:endParaRPr lang="en-US" sz="700" dirty="0">
              <a:latin typeface="Georgia"/>
              <a:cs typeface="Georgia"/>
            </a:endParaRPr>
          </a:p>
        </p:txBody>
      </p:sp>
      <p:graphicFrame>
        <p:nvGraphicFramePr>
          <p:cNvPr id="7" name="Table 6" descr="BackgroundText" title="BackgroundText"/>
          <p:cNvGraphicFramePr>
            <a:graphicFrameLocks noGrp="1"/>
          </p:cNvGraphicFramePr>
          <p:nvPr>
            <p:extLst/>
          </p:nvPr>
        </p:nvGraphicFramePr>
        <p:xfrm>
          <a:off x="1656272" y="1047297"/>
          <a:ext cx="7182928" cy="2254114"/>
        </p:xfrm>
        <a:graphic>
          <a:graphicData uri="http://schemas.openxmlformats.org/drawingml/2006/table">
            <a:tbl>
              <a:tblPr/>
              <a:tblGrid>
                <a:gridCol w="7182928">
                  <a:extLst>
                    <a:ext uri="{9D8B030D-6E8A-4147-A177-3AD203B41FA5}">
                      <a16:colId xmlns:a16="http://schemas.microsoft.com/office/drawing/2014/main" val="20000"/>
                    </a:ext>
                  </a:extLst>
                </a:gridCol>
              </a:tblGrid>
              <a:tr h="16902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Background</a:t>
                      </a:r>
                      <a:endParaRPr kumimoji="0" lang="en-US" altLang="en-US" sz="1200" b="0" i="0" u="none" strike="noStrike" cap="none" normalizeH="0" baseline="0" dirty="0">
                        <a:ln>
                          <a:noFill/>
                        </a:ln>
                        <a:solidFill>
                          <a:schemeClr val="bg1"/>
                        </a:solidFill>
                        <a:effectLst/>
                        <a:latin typeface="+mj-lt"/>
                        <a:ea typeface="MS PGothic" panose="020B0600070205080204" pitchFamily="34" charset="-128"/>
                      </a:endParaRPr>
                    </a:p>
                  </a:txBody>
                  <a:tcPr marL="91430" marR="91430" marT="45760" marB="45760" anchor="ctr" horzOverflow="overflow">
                    <a:lnL>
                      <a:noFill/>
                    </a:lnL>
                    <a:lnR>
                      <a:noFill/>
                    </a:lnR>
                    <a:lnT>
                      <a:noFill/>
                    </a:lnT>
                    <a:lnB>
                      <a:noFill/>
                    </a:lnB>
                    <a:lnTlToBr>
                      <a:noFill/>
                    </a:lnTlToBr>
                    <a:lnBlToTr>
                      <a:noFill/>
                    </a:lnBlToTr>
                    <a:solidFill>
                      <a:srgbClr val="284D81"/>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a:ln>
                            <a:noFill/>
                          </a:ln>
                          <a:solidFill>
                            <a:schemeClr val="tx1"/>
                          </a:solidFill>
                          <a:effectLst/>
                          <a:latin typeface="+mj-lt"/>
                          <a:ea typeface="MS PGothic" pitchFamily="34" charset="-128"/>
                          <a:cs typeface="MS PGothic" pitchFamily="34" charset="-128"/>
                        </a:rPr>
                        <a:t>Originally from Winslow, Arizona, Haaland is a member of the Laguna Pueblo people. Her mother, a Native American, served in the US Navy and her father, a Norwegian American, served in Vietnam. She earned her BA in English and her JD in Indian Law from the University of New Mexico. In 2014, Haaland ran for Lieutenant Governor of New Mexico, but her party's nominee for Governor lost the election. Haaland was the Chair of the Democratic Party of New Mexico from 2015 to 2017. She has strong ties with the Native American community and is a single mother. Alongside Sharice Davids, Haaland is one of the first Native American women to be elected to Congress.</a:t>
                      </a:r>
                      <a:endParaRPr kumimoji="0" lang="en-US" sz="1000" b="0" i="0" u="none" strike="noStrike" kern="1200" cap="none" normalizeH="0" baseline="0" dirty="0">
                        <a:ln>
                          <a:noFill/>
                        </a:ln>
                        <a:solidFill>
                          <a:schemeClr val="tx1"/>
                        </a:solidFill>
                        <a:effectLst/>
                        <a:latin typeface="+mj-lt"/>
                        <a:ea typeface="MS PGothic" pitchFamily="34" charset="-128"/>
                        <a:cs typeface="MS PGothic" pitchFamily="34" charset="-128"/>
                      </a:endParaRP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nvPr>
        </p:nvGraphicFramePr>
        <p:xfrm>
          <a:off x="3303312" y="3264377"/>
          <a:ext cx="2816381" cy="1919736"/>
        </p:xfrm>
        <a:graphic>
          <a:graphicData uri="http://schemas.openxmlformats.org/drawingml/2006/table">
            <a:tbl>
              <a:tblPr/>
              <a:tblGrid>
                <a:gridCol w="2816381">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First Elected: 11/6/2018</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Party: Democrat</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Birth date: 12/2/1960</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Education: JD, University of New Mexico School of Law, 2003-2006; BA, English/Professional Writing, University of New Mexico, 1990-1994</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chemeClr val="tx1"/>
                          </a:solidFill>
                          <a:effectLst/>
                          <a:latin typeface="+mj-lt"/>
                          <a:ea typeface="MS PGothic" panose="020B0600070205080204" pitchFamily="34" charset="-128"/>
                          <a:cs typeface="+mn-cs"/>
                        </a:rPr>
                        <a:t>Family: 1 Child: Somáh</a:t>
                      </a:r>
                      <a:endParaRPr kumimoji="0" lang="en-US" altLang="en-US" sz="1000" b="0" i="0" u="none" strike="noStrike" kern="1200" cap="none" normalizeH="0" baseline="0" dirty="0">
                        <a:ln>
                          <a:noFill/>
                        </a:ln>
                        <a:solidFill>
                          <a:schemeClr val="tx1"/>
                        </a:solidFill>
                        <a:effectLst/>
                        <a:latin typeface="+mj-lt"/>
                        <a:ea typeface="MS PGothic" panose="020B0600070205080204" pitchFamily="34" charset="-128"/>
                        <a:cs typeface="+mn-cs"/>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nvPr>
        </p:nvGraphicFramePr>
        <p:xfrm>
          <a:off x="6227210" y="3264378"/>
          <a:ext cx="2611990" cy="1219334"/>
        </p:xfrm>
        <a:graphic>
          <a:graphicData uri="http://schemas.openxmlformats.org/drawingml/2006/table">
            <a:tbl>
              <a:tblPr/>
              <a:tblGrid>
                <a:gridCol w="2132154">
                  <a:extLst>
                    <a:ext uri="{9D8B030D-6E8A-4147-A177-3AD203B41FA5}">
                      <a16:colId xmlns:a16="http://schemas.microsoft.com/office/drawing/2014/main" val="20000"/>
                    </a:ext>
                  </a:extLst>
                </a:gridCol>
                <a:gridCol w="479836">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284D81"/>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2018 General</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Deb Haaland (D)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59%</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Janice Arnold-Jones (R)</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36%</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0" name="Table 13" title="District Profile"/>
          <p:cNvGraphicFramePr>
            <a:graphicFrameLocks noGrp="1"/>
          </p:cNvGraphicFramePr>
          <p:nvPr>
            <p:extLst/>
          </p:nvPr>
        </p:nvGraphicFramePr>
        <p:xfrm>
          <a:off x="427497" y="3264377"/>
          <a:ext cx="2743200" cy="1218780"/>
        </p:xfrm>
        <a:graphic>
          <a:graphicData uri="http://schemas.openxmlformats.org/drawingml/2006/table">
            <a:tbl>
              <a:tblPr/>
              <a:tblGrid>
                <a:gridCol w="274320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mj-lt"/>
                          <a:ea typeface="MS PGothic" panose="020B0600070205080204" pitchFamily="34" charset="-128"/>
                        </a:rPr>
                        <a:t>District Profile</a:t>
                      </a:r>
                      <a:endParaRPr kumimoji="0" lang="en-US" altLang="en-US" sz="1000" b="0" i="0" u="none" strike="noStrike" cap="none" normalizeH="0" baseline="0" dirty="0">
                        <a:ln>
                          <a:noFill/>
                        </a:ln>
                        <a:solidFill>
                          <a:schemeClr val="bg1"/>
                        </a:solidFill>
                        <a:effectLst/>
                        <a:latin typeface="+mj-lt"/>
                        <a:ea typeface="MS PGothic" panose="020B0600070205080204" pitchFamily="34" charset="-128"/>
                      </a:endParaRP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State: New Mexico</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District: 1st</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Central New Mexico: Albuquerque</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Cook PVI: D+7</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0957354"/>
                  </a:ext>
                </a:extLst>
              </a:tr>
            </a:tbl>
          </a:graphicData>
        </a:graphic>
      </p:graphicFrame>
      <p:graphicFrame>
        <p:nvGraphicFramePr>
          <p:cNvPr id="11" name="Table 10" title="Contact"/>
          <p:cNvGraphicFramePr>
            <a:graphicFrameLocks noGrp="1"/>
          </p:cNvGraphicFramePr>
          <p:nvPr>
            <p:extLst/>
          </p:nvPr>
        </p:nvGraphicFramePr>
        <p:xfrm>
          <a:off x="427498" y="4624423"/>
          <a:ext cx="2743200" cy="1707286"/>
        </p:xfrm>
        <a:graphic>
          <a:graphicData uri="http://schemas.openxmlformats.org/drawingml/2006/table">
            <a:tbl>
              <a:tblPr/>
              <a:tblGrid>
                <a:gridCol w="2743200">
                  <a:extLst>
                    <a:ext uri="{9D8B030D-6E8A-4147-A177-3AD203B41FA5}">
                      <a16:colId xmlns:a16="http://schemas.microsoft.com/office/drawing/2014/main" val="20002"/>
                    </a:ext>
                  </a:extLst>
                </a:gridCol>
              </a:tblGrid>
              <a:tr h="0">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Official Contact Info</a:t>
                      </a:r>
                    </a:p>
                  </a:txBody>
                  <a:tcPr marL="91432" marR="91432" marT="45749" marB="45749"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Capitol Hill Office Building: Longworth</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Room Number: 1237</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3240426283"/>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Phone Number: (202) 225-6316</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860728395"/>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Facebook: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009905484"/>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Instagram: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Twitter: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3" name="Table 13" title="Committees"/>
          <p:cNvGraphicFramePr>
            <a:graphicFrameLocks noGrp="1"/>
          </p:cNvGraphicFramePr>
          <p:nvPr>
            <p:extLst/>
          </p:nvPr>
        </p:nvGraphicFramePr>
        <p:xfrm>
          <a:off x="6252310" y="4624423"/>
          <a:ext cx="2586890" cy="487512"/>
        </p:xfrm>
        <a:graphic>
          <a:graphicData uri="http://schemas.openxmlformats.org/drawingml/2006/table">
            <a:tbl>
              <a:tblPr/>
              <a:tblGrid>
                <a:gridCol w="258689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Committees</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TBD</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68" y="1051560"/>
            <a:ext cx="1169755" cy="1435608"/>
          </a:xfrm>
          <a:prstGeom prst="rect">
            <a:avLst/>
          </a:prstGeom>
        </p:spPr>
      </p:pic>
    </p:spTree>
    <p:extLst>
      <p:ext uri="{BB962C8B-B14F-4D97-AF65-F5344CB8AC3E}">
        <p14:creationId xmlns:p14="http://schemas.microsoft.com/office/powerpoint/2010/main" val="35420708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SlideTitle"/>
          <p:cNvSpPr>
            <a:spLocks noGrp="1"/>
          </p:cNvSpPr>
          <p:nvPr>
            <p:ph type="title"/>
          </p:nvPr>
        </p:nvSpPr>
        <p:spPr>
          <a:xfrm>
            <a:off x="401620" y="637194"/>
            <a:ext cx="8412480" cy="640080"/>
          </a:xfrm>
        </p:spPr>
        <p:txBody>
          <a:bodyPr/>
          <a:lstStyle/>
          <a:p>
            <a:r>
              <a:rPr lang="en-US" altLang="en-US">
                <a:latin typeface="+mj-lt"/>
                <a:ea typeface="ＭＳ Ｐゴシック" charset="-128"/>
                <a:cs typeface="MS PGothic" charset="-128"/>
              </a:rPr>
              <a:t>Rep. Xochitl Small (D-NM-2)</a:t>
            </a:r>
            <a:endParaRPr lang="en-US" dirty="0">
              <a:latin typeface="+mj-lt"/>
            </a:endParaRPr>
          </a:p>
        </p:txBody>
      </p:sp>
      <p:sp>
        <p:nvSpPr>
          <p:cNvPr id="122" name="Text Placeholder 18" title="SlideDate"/>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a:latin typeface="Georgia"/>
                <a:cs typeface="Georgia"/>
              </a:rPr>
              <a:t>Slide updated: January 04, 2019</a:t>
            </a:r>
            <a:endParaRPr lang="en-US" sz="700" dirty="0">
              <a:latin typeface="Georgia"/>
              <a:cs typeface="Georgia"/>
            </a:endParaRPr>
          </a:p>
        </p:txBody>
      </p:sp>
      <p:graphicFrame>
        <p:nvGraphicFramePr>
          <p:cNvPr id="7" name="Table 6" descr="BackgroundText" title="BackgroundText"/>
          <p:cNvGraphicFramePr>
            <a:graphicFrameLocks noGrp="1"/>
          </p:cNvGraphicFramePr>
          <p:nvPr>
            <p:extLst/>
          </p:nvPr>
        </p:nvGraphicFramePr>
        <p:xfrm>
          <a:off x="1656272" y="1047297"/>
          <a:ext cx="7182928" cy="2254114"/>
        </p:xfrm>
        <a:graphic>
          <a:graphicData uri="http://schemas.openxmlformats.org/drawingml/2006/table">
            <a:tbl>
              <a:tblPr/>
              <a:tblGrid>
                <a:gridCol w="7182928">
                  <a:extLst>
                    <a:ext uri="{9D8B030D-6E8A-4147-A177-3AD203B41FA5}">
                      <a16:colId xmlns:a16="http://schemas.microsoft.com/office/drawing/2014/main" val="20000"/>
                    </a:ext>
                  </a:extLst>
                </a:gridCol>
              </a:tblGrid>
              <a:tr h="16902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Background</a:t>
                      </a:r>
                      <a:endParaRPr kumimoji="0" lang="en-US" altLang="en-US" sz="1200" b="0" i="0" u="none" strike="noStrike" cap="none" normalizeH="0" baseline="0" dirty="0">
                        <a:ln>
                          <a:noFill/>
                        </a:ln>
                        <a:solidFill>
                          <a:schemeClr val="bg1"/>
                        </a:solidFill>
                        <a:effectLst/>
                        <a:latin typeface="+mj-lt"/>
                        <a:ea typeface="MS PGothic" panose="020B0600070205080204" pitchFamily="34" charset="-128"/>
                      </a:endParaRPr>
                    </a:p>
                  </a:txBody>
                  <a:tcPr marL="91430" marR="91430" marT="45760" marB="45760" anchor="ctr" horzOverflow="overflow">
                    <a:lnL>
                      <a:noFill/>
                    </a:lnL>
                    <a:lnR>
                      <a:noFill/>
                    </a:lnR>
                    <a:lnT>
                      <a:noFill/>
                    </a:lnT>
                    <a:lnB>
                      <a:noFill/>
                    </a:lnB>
                    <a:lnTlToBr>
                      <a:noFill/>
                    </a:lnTlToBr>
                    <a:lnBlToTr>
                      <a:noFill/>
                    </a:lnBlToTr>
                    <a:solidFill>
                      <a:srgbClr val="284D81"/>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a:ln>
                            <a:noFill/>
                          </a:ln>
                          <a:solidFill>
                            <a:schemeClr val="tx1"/>
                          </a:solidFill>
                          <a:effectLst/>
                          <a:latin typeface="+mj-lt"/>
                          <a:ea typeface="MS PGothic" pitchFamily="34" charset="-128"/>
                          <a:cs typeface="MS PGothic" pitchFamily="34" charset="-128"/>
                        </a:rPr>
                        <a:t>Torres Small won the House seat left open by Rep. Steve Pearce. She grew up in Las Cruces, the daughter of a teacher and a social worker. After college, she returned to Las Cruces, where she worked as a field representative for Sen. Tom Udall, working to increase cell-phone service, broadband and other lines of communication in rural New Mexico. She later worked as a judicial law clerk for federal District Judge Robert Brack. Torres Small was as an attorney at Kemp Smith, working  to protect the local water supply. In addition, she volunteered at  homeless shelter, where she gave free counsel.</a:t>
                      </a:r>
                      <a:endParaRPr kumimoji="0" lang="en-US" sz="1000" b="0" i="0" u="none" strike="noStrike" kern="1200" cap="none" normalizeH="0" baseline="0" dirty="0">
                        <a:ln>
                          <a:noFill/>
                        </a:ln>
                        <a:solidFill>
                          <a:schemeClr val="tx1"/>
                        </a:solidFill>
                        <a:effectLst/>
                        <a:latin typeface="+mj-lt"/>
                        <a:ea typeface="MS PGothic" pitchFamily="34" charset="-128"/>
                        <a:cs typeface="MS PGothic" pitchFamily="34" charset="-128"/>
                      </a:endParaRP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nvPr>
        </p:nvGraphicFramePr>
        <p:xfrm>
          <a:off x="3303312" y="3264377"/>
          <a:ext cx="2816381" cy="1767336"/>
        </p:xfrm>
        <a:graphic>
          <a:graphicData uri="http://schemas.openxmlformats.org/drawingml/2006/table">
            <a:tbl>
              <a:tblPr/>
              <a:tblGrid>
                <a:gridCol w="2816381">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First Elected: 11/6/2018</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Party: Democrat</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Birth date: 11/15/1984</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Education: JD, University of New Mexico School of Law, 2012-2015; Bachelor's, Georgetown University, 2004-2007</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chemeClr val="tx1"/>
                          </a:solidFill>
                          <a:effectLst/>
                          <a:latin typeface="+mj-lt"/>
                          <a:ea typeface="MS PGothic" panose="020B0600070205080204" pitchFamily="34" charset="-128"/>
                          <a:cs typeface="+mn-cs"/>
                        </a:rPr>
                        <a:t>Family: Spouse: Nathan </a:t>
                      </a:r>
                      <a:endParaRPr kumimoji="0" lang="en-US" altLang="en-US" sz="1000" b="0" i="0" u="none" strike="noStrike" kern="1200" cap="none" normalizeH="0" baseline="0" dirty="0">
                        <a:ln>
                          <a:noFill/>
                        </a:ln>
                        <a:solidFill>
                          <a:schemeClr val="tx1"/>
                        </a:solidFill>
                        <a:effectLst/>
                        <a:latin typeface="+mj-lt"/>
                        <a:ea typeface="MS PGothic" panose="020B0600070205080204" pitchFamily="34" charset="-128"/>
                        <a:cs typeface="+mn-cs"/>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nvPr>
        </p:nvGraphicFramePr>
        <p:xfrm>
          <a:off x="6227210" y="3264378"/>
          <a:ext cx="2611990" cy="1219334"/>
        </p:xfrm>
        <a:graphic>
          <a:graphicData uri="http://schemas.openxmlformats.org/drawingml/2006/table">
            <a:tbl>
              <a:tblPr/>
              <a:tblGrid>
                <a:gridCol w="2132154">
                  <a:extLst>
                    <a:ext uri="{9D8B030D-6E8A-4147-A177-3AD203B41FA5}">
                      <a16:colId xmlns:a16="http://schemas.microsoft.com/office/drawing/2014/main" val="20000"/>
                    </a:ext>
                  </a:extLst>
                </a:gridCol>
                <a:gridCol w="479836">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284D81"/>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2018 General</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Xochitl Small (D)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51%</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Yvette Herrell (R)</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49%</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0" name="Table 13" title="District Profile"/>
          <p:cNvGraphicFramePr>
            <a:graphicFrameLocks noGrp="1"/>
          </p:cNvGraphicFramePr>
          <p:nvPr>
            <p:extLst/>
          </p:nvPr>
        </p:nvGraphicFramePr>
        <p:xfrm>
          <a:off x="427497" y="3264377"/>
          <a:ext cx="2743200" cy="1218780"/>
        </p:xfrm>
        <a:graphic>
          <a:graphicData uri="http://schemas.openxmlformats.org/drawingml/2006/table">
            <a:tbl>
              <a:tblPr/>
              <a:tblGrid>
                <a:gridCol w="274320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mj-lt"/>
                          <a:ea typeface="MS PGothic" panose="020B0600070205080204" pitchFamily="34" charset="-128"/>
                        </a:rPr>
                        <a:t>District Profile</a:t>
                      </a:r>
                      <a:endParaRPr kumimoji="0" lang="en-US" altLang="en-US" sz="1000" b="0" i="0" u="none" strike="noStrike" cap="none" normalizeH="0" baseline="0" dirty="0">
                        <a:ln>
                          <a:noFill/>
                        </a:ln>
                        <a:solidFill>
                          <a:schemeClr val="bg1"/>
                        </a:solidFill>
                        <a:effectLst/>
                        <a:latin typeface="+mj-lt"/>
                        <a:ea typeface="MS PGothic" panose="020B0600070205080204" pitchFamily="34" charset="-128"/>
                      </a:endParaRP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State: New Mexico</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District: 2nd</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Southern New Mexico: Las Cruces</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Cook PVI: R+6</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0957354"/>
                  </a:ext>
                </a:extLst>
              </a:tr>
            </a:tbl>
          </a:graphicData>
        </a:graphic>
      </p:graphicFrame>
      <p:graphicFrame>
        <p:nvGraphicFramePr>
          <p:cNvPr id="11" name="Table 10" title="Contact"/>
          <p:cNvGraphicFramePr>
            <a:graphicFrameLocks noGrp="1"/>
          </p:cNvGraphicFramePr>
          <p:nvPr>
            <p:extLst/>
          </p:nvPr>
        </p:nvGraphicFramePr>
        <p:xfrm>
          <a:off x="427498" y="4624423"/>
          <a:ext cx="2743200" cy="1707286"/>
        </p:xfrm>
        <a:graphic>
          <a:graphicData uri="http://schemas.openxmlformats.org/drawingml/2006/table">
            <a:tbl>
              <a:tblPr/>
              <a:tblGrid>
                <a:gridCol w="2743200">
                  <a:extLst>
                    <a:ext uri="{9D8B030D-6E8A-4147-A177-3AD203B41FA5}">
                      <a16:colId xmlns:a16="http://schemas.microsoft.com/office/drawing/2014/main" val="20002"/>
                    </a:ext>
                  </a:extLst>
                </a:gridCol>
              </a:tblGrid>
              <a:tr h="0">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Official Contact Info</a:t>
                      </a:r>
                    </a:p>
                  </a:txBody>
                  <a:tcPr marL="91432" marR="91432" marT="45749" marB="45749"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Capitol Hill Office Building: Cannon</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Room Number: 430</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3240426283"/>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Phone Number: (202) 225-2365</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860728395"/>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Facebook: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009905484"/>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Instagram: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Twitter: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3" name="Table 13" title="Committees"/>
          <p:cNvGraphicFramePr>
            <a:graphicFrameLocks noGrp="1"/>
          </p:cNvGraphicFramePr>
          <p:nvPr>
            <p:extLst/>
          </p:nvPr>
        </p:nvGraphicFramePr>
        <p:xfrm>
          <a:off x="6252310" y="4624423"/>
          <a:ext cx="2586890" cy="487512"/>
        </p:xfrm>
        <a:graphic>
          <a:graphicData uri="http://schemas.openxmlformats.org/drawingml/2006/table">
            <a:tbl>
              <a:tblPr/>
              <a:tblGrid>
                <a:gridCol w="258689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Committees</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TBD</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68" y="1051560"/>
            <a:ext cx="1169755" cy="1435608"/>
          </a:xfrm>
          <a:prstGeom prst="rect">
            <a:avLst/>
          </a:prstGeom>
        </p:spPr>
      </p:pic>
    </p:spTree>
    <p:extLst>
      <p:ext uri="{BB962C8B-B14F-4D97-AF65-F5344CB8AC3E}">
        <p14:creationId xmlns:p14="http://schemas.microsoft.com/office/powerpoint/2010/main" val="33372352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SlideTitle"/>
          <p:cNvSpPr>
            <a:spLocks noGrp="1"/>
          </p:cNvSpPr>
          <p:nvPr>
            <p:ph type="title"/>
          </p:nvPr>
        </p:nvSpPr>
        <p:spPr>
          <a:xfrm>
            <a:off x="401620" y="637194"/>
            <a:ext cx="8412480" cy="640080"/>
          </a:xfrm>
        </p:spPr>
        <p:txBody>
          <a:bodyPr/>
          <a:lstStyle/>
          <a:p>
            <a:r>
              <a:rPr lang="en-US" altLang="en-US">
                <a:latin typeface="+mj-lt"/>
                <a:ea typeface="ＭＳ Ｐゴシック" charset="-128"/>
                <a:cs typeface="MS PGothic" charset="-128"/>
              </a:rPr>
              <a:t>Rep. Max Rose (D-NY-11)</a:t>
            </a:r>
            <a:endParaRPr lang="en-US" dirty="0">
              <a:latin typeface="+mj-lt"/>
            </a:endParaRPr>
          </a:p>
        </p:txBody>
      </p:sp>
      <p:sp>
        <p:nvSpPr>
          <p:cNvPr id="122" name="Text Placeholder 18" title="SlideDate"/>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a:latin typeface="Georgia"/>
                <a:cs typeface="Georgia"/>
              </a:rPr>
              <a:t>Slide updated: January 04, 2019</a:t>
            </a:r>
            <a:endParaRPr lang="en-US" sz="700" dirty="0">
              <a:latin typeface="Georgia"/>
              <a:cs typeface="Georgia"/>
            </a:endParaRPr>
          </a:p>
        </p:txBody>
      </p:sp>
      <p:graphicFrame>
        <p:nvGraphicFramePr>
          <p:cNvPr id="7" name="Table 6" descr="BackgroundText" title="BackgroundText"/>
          <p:cNvGraphicFramePr>
            <a:graphicFrameLocks noGrp="1"/>
          </p:cNvGraphicFramePr>
          <p:nvPr>
            <p:extLst/>
          </p:nvPr>
        </p:nvGraphicFramePr>
        <p:xfrm>
          <a:off x="1656272" y="1047297"/>
          <a:ext cx="7182928" cy="2254114"/>
        </p:xfrm>
        <a:graphic>
          <a:graphicData uri="http://schemas.openxmlformats.org/drawingml/2006/table">
            <a:tbl>
              <a:tblPr/>
              <a:tblGrid>
                <a:gridCol w="7182928">
                  <a:extLst>
                    <a:ext uri="{9D8B030D-6E8A-4147-A177-3AD203B41FA5}">
                      <a16:colId xmlns:a16="http://schemas.microsoft.com/office/drawing/2014/main" val="20000"/>
                    </a:ext>
                  </a:extLst>
                </a:gridCol>
              </a:tblGrid>
              <a:tr h="16902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Background</a:t>
                      </a:r>
                      <a:endParaRPr kumimoji="0" lang="en-US" altLang="en-US" sz="1200" b="0" i="0" u="none" strike="noStrike" cap="none" normalizeH="0" baseline="0" dirty="0">
                        <a:ln>
                          <a:noFill/>
                        </a:ln>
                        <a:solidFill>
                          <a:schemeClr val="bg1"/>
                        </a:solidFill>
                        <a:effectLst/>
                        <a:latin typeface="+mj-lt"/>
                        <a:ea typeface="MS PGothic" panose="020B0600070205080204" pitchFamily="34" charset="-128"/>
                      </a:endParaRPr>
                    </a:p>
                  </a:txBody>
                  <a:tcPr marL="91430" marR="91430" marT="45760" marB="45760" anchor="ctr" horzOverflow="overflow">
                    <a:lnL>
                      <a:noFill/>
                    </a:lnL>
                    <a:lnR>
                      <a:noFill/>
                    </a:lnR>
                    <a:lnT>
                      <a:noFill/>
                    </a:lnT>
                    <a:lnB>
                      <a:noFill/>
                    </a:lnB>
                    <a:lnTlToBr>
                      <a:noFill/>
                    </a:lnTlToBr>
                    <a:lnBlToTr>
                      <a:noFill/>
                    </a:lnBlToTr>
                    <a:solidFill>
                      <a:srgbClr val="284D81"/>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a:ln>
                            <a:noFill/>
                          </a:ln>
                          <a:solidFill>
                            <a:schemeClr val="tx1"/>
                          </a:solidFill>
                          <a:effectLst/>
                          <a:latin typeface="+mj-lt"/>
                          <a:ea typeface="MS PGothic" pitchFamily="34" charset="-128"/>
                          <a:cs typeface="MS PGothic" pitchFamily="34" charset="-128"/>
                        </a:rPr>
                        <a:t>Rose is the former Chief of Staff for Brightpoint Health, a non-profit healthcare organization that operates a health clinic, food pantries and substance abuse. An army veteran, Rose served as an active duty officer in Afghanistan from 2012-2013, and earned a Bronze Star, Purple Heart and Combat Infantryman Badge. He serves in the National Guard, and is also Ranger-qualified. After his military service, Rose worked as Director of Public Engagement and Special Assistant to the late Brooklyn District Attorney Ken Thompson. There he helped lead in the development of Begin Again and other criminal justice-related programs in New York City. Rose currently lives in Staten Island with his wife, Leigh.</a:t>
                      </a:r>
                      <a:endParaRPr kumimoji="0" lang="en-US" sz="1000" b="0" i="0" u="none" strike="noStrike" kern="1200" cap="none" normalizeH="0" baseline="0" dirty="0">
                        <a:ln>
                          <a:noFill/>
                        </a:ln>
                        <a:solidFill>
                          <a:schemeClr val="tx1"/>
                        </a:solidFill>
                        <a:effectLst/>
                        <a:latin typeface="+mj-lt"/>
                        <a:ea typeface="MS PGothic" pitchFamily="34" charset="-128"/>
                        <a:cs typeface="MS PGothic" pitchFamily="34" charset="-128"/>
                      </a:endParaRP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nvPr>
        </p:nvGraphicFramePr>
        <p:xfrm>
          <a:off x="3303312" y="3264377"/>
          <a:ext cx="2816381" cy="1919736"/>
        </p:xfrm>
        <a:graphic>
          <a:graphicData uri="http://schemas.openxmlformats.org/drawingml/2006/table">
            <a:tbl>
              <a:tblPr/>
              <a:tblGrid>
                <a:gridCol w="2816381">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First Elected: 11/6/2018</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Party: Democrat</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Birth date: 11/28/1986</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Education: Attended, Oxford University; BA, History, Wesleyan University; MSC, Philosophy/Public Policy, London School of Economics</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chemeClr val="tx1"/>
                          </a:solidFill>
                          <a:effectLst/>
                          <a:latin typeface="+mj-lt"/>
                          <a:ea typeface="MS PGothic" panose="020B0600070205080204" pitchFamily="34" charset="-128"/>
                          <a:cs typeface="+mn-cs"/>
                        </a:rPr>
                        <a:t>Family: Spouse: Leigh</a:t>
                      </a:r>
                      <a:endParaRPr kumimoji="0" lang="en-US" altLang="en-US" sz="1000" b="0" i="0" u="none" strike="noStrike" kern="1200" cap="none" normalizeH="0" baseline="0" dirty="0">
                        <a:ln>
                          <a:noFill/>
                        </a:ln>
                        <a:solidFill>
                          <a:schemeClr val="tx1"/>
                        </a:solidFill>
                        <a:effectLst/>
                        <a:latin typeface="+mj-lt"/>
                        <a:ea typeface="MS PGothic" panose="020B0600070205080204" pitchFamily="34" charset="-128"/>
                        <a:cs typeface="+mn-cs"/>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nvPr>
        </p:nvGraphicFramePr>
        <p:xfrm>
          <a:off x="6227210" y="3264378"/>
          <a:ext cx="2611990" cy="1219334"/>
        </p:xfrm>
        <a:graphic>
          <a:graphicData uri="http://schemas.openxmlformats.org/drawingml/2006/table">
            <a:tbl>
              <a:tblPr/>
              <a:tblGrid>
                <a:gridCol w="2132154">
                  <a:extLst>
                    <a:ext uri="{9D8B030D-6E8A-4147-A177-3AD203B41FA5}">
                      <a16:colId xmlns:a16="http://schemas.microsoft.com/office/drawing/2014/main" val="20000"/>
                    </a:ext>
                  </a:extLst>
                </a:gridCol>
                <a:gridCol w="479836">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284D81"/>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2018 General</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Max Rose (D)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53%</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Dan Donovan (R)</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47%</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0" name="Table 13" title="District Profile"/>
          <p:cNvGraphicFramePr>
            <a:graphicFrameLocks noGrp="1"/>
          </p:cNvGraphicFramePr>
          <p:nvPr>
            <p:extLst/>
          </p:nvPr>
        </p:nvGraphicFramePr>
        <p:xfrm>
          <a:off x="427497" y="3264377"/>
          <a:ext cx="2743200" cy="1218780"/>
        </p:xfrm>
        <a:graphic>
          <a:graphicData uri="http://schemas.openxmlformats.org/drawingml/2006/table">
            <a:tbl>
              <a:tblPr/>
              <a:tblGrid>
                <a:gridCol w="274320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mj-lt"/>
                          <a:ea typeface="MS PGothic" panose="020B0600070205080204" pitchFamily="34" charset="-128"/>
                        </a:rPr>
                        <a:t>District Profile</a:t>
                      </a:r>
                      <a:endParaRPr kumimoji="0" lang="en-US" altLang="en-US" sz="1000" b="0" i="0" u="none" strike="noStrike" cap="none" normalizeH="0" baseline="0" dirty="0">
                        <a:ln>
                          <a:noFill/>
                        </a:ln>
                        <a:solidFill>
                          <a:schemeClr val="bg1"/>
                        </a:solidFill>
                        <a:effectLst/>
                        <a:latin typeface="+mj-lt"/>
                        <a:ea typeface="MS PGothic" panose="020B0600070205080204" pitchFamily="34" charset="-128"/>
                      </a:endParaRP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State: New York</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District: 11st</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Staten Island, South Brooklyn</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Cook PVI: R+3</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0957354"/>
                  </a:ext>
                </a:extLst>
              </a:tr>
            </a:tbl>
          </a:graphicData>
        </a:graphic>
      </p:graphicFrame>
      <p:graphicFrame>
        <p:nvGraphicFramePr>
          <p:cNvPr id="11" name="Table 10" title="Contact"/>
          <p:cNvGraphicFramePr>
            <a:graphicFrameLocks noGrp="1"/>
          </p:cNvGraphicFramePr>
          <p:nvPr>
            <p:extLst/>
          </p:nvPr>
        </p:nvGraphicFramePr>
        <p:xfrm>
          <a:off x="427498" y="4624423"/>
          <a:ext cx="2743200" cy="1707286"/>
        </p:xfrm>
        <a:graphic>
          <a:graphicData uri="http://schemas.openxmlformats.org/drawingml/2006/table">
            <a:tbl>
              <a:tblPr/>
              <a:tblGrid>
                <a:gridCol w="2743200">
                  <a:extLst>
                    <a:ext uri="{9D8B030D-6E8A-4147-A177-3AD203B41FA5}">
                      <a16:colId xmlns:a16="http://schemas.microsoft.com/office/drawing/2014/main" val="20002"/>
                    </a:ext>
                  </a:extLst>
                </a:gridCol>
              </a:tblGrid>
              <a:tr h="0">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Official Contact Info</a:t>
                      </a:r>
                    </a:p>
                  </a:txBody>
                  <a:tcPr marL="91432" marR="91432" marT="45749" marB="45749"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Capitol Hill Office Building: Longworth</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Room Number: 1529</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3240426283"/>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Phone Number: (202) 225-3371</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860728395"/>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Facebook: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009905484"/>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Instagram: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Twitter: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3" name="Table 13" title="Committees"/>
          <p:cNvGraphicFramePr>
            <a:graphicFrameLocks noGrp="1"/>
          </p:cNvGraphicFramePr>
          <p:nvPr>
            <p:extLst/>
          </p:nvPr>
        </p:nvGraphicFramePr>
        <p:xfrm>
          <a:off x="6252310" y="4624423"/>
          <a:ext cx="2586890" cy="487512"/>
        </p:xfrm>
        <a:graphic>
          <a:graphicData uri="http://schemas.openxmlformats.org/drawingml/2006/table">
            <a:tbl>
              <a:tblPr/>
              <a:tblGrid>
                <a:gridCol w="258689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Committees</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TBD</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68" y="1051560"/>
            <a:ext cx="1169755" cy="1435608"/>
          </a:xfrm>
          <a:prstGeom prst="rect">
            <a:avLst/>
          </a:prstGeom>
        </p:spPr>
      </p:pic>
    </p:spTree>
    <p:extLst>
      <p:ext uri="{BB962C8B-B14F-4D97-AF65-F5344CB8AC3E}">
        <p14:creationId xmlns:p14="http://schemas.microsoft.com/office/powerpoint/2010/main" val="962465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SlideTitle"/>
          <p:cNvSpPr>
            <a:spLocks noGrp="1"/>
          </p:cNvSpPr>
          <p:nvPr>
            <p:ph type="title"/>
          </p:nvPr>
        </p:nvSpPr>
        <p:spPr>
          <a:xfrm>
            <a:off x="401620" y="637194"/>
            <a:ext cx="8412480" cy="640080"/>
          </a:xfrm>
        </p:spPr>
        <p:txBody>
          <a:bodyPr/>
          <a:lstStyle/>
          <a:p>
            <a:r>
              <a:rPr lang="en-US" altLang="en-US">
                <a:latin typeface="+mj-lt"/>
                <a:ea typeface="ＭＳ Ｐゴシック" charset="-128"/>
                <a:cs typeface="MS PGothic" charset="-128"/>
              </a:rPr>
              <a:t>Rep. Alexandria Ocasio-Cortez (D-NY-14)</a:t>
            </a:r>
            <a:endParaRPr lang="en-US" dirty="0">
              <a:latin typeface="+mj-lt"/>
            </a:endParaRPr>
          </a:p>
        </p:txBody>
      </p:sp>
      <p:sp>
        <p:nvSpPr>
          <p:cNvPr id="122" name="Text Placeholder 18" title="SlideDate"/>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a:latin typeface="Georgia"/>
                <a:cs typeface="Georgia"/>
              </a:rPr>
              <a:t>Slide updated: January 04, 2019</a:t>
            </a:r>
            <a:endParaRPr lang="en-US" sz="700" dirty="0">
              <a:latin typeface="Georgia"/>
              <a:cs typeface="Georgia"/>
            </a:endParaRPr>
          </a:p>
        </p:txBody>
      </p:sp>
      <p:graphicFrame>
        <p:nvGraphicFramePr>
          <p:cNvPr id="7" name="Table 6" descr="BackgroundText" title="BackgroundText"/>
          <p:cNvGraphicFramePr>
            <a:graphicFrameLocks noGrp="1"/>
          </p:cNvGraphicFramePr>
          <p:nvPr>
            <p:extLst/>
          </p:nvPr>
        </p:nvGraphicFramePr>
        <p:xfrm>
          <a:off x="1656272" y="1047297"/>
          <a:ext cx="7182928" cy="2254114"/>
        </p:xfrm>
        <a:graphic>
          <a:graphicData uri="http://schemas.openxmlformats.org/drawingml/2006/table">
            <a:tbl>
              <a:tblPr/>
              <a:tblGrid>
                <a:gridCol w="7182928">
                  <a:extLst>
                    <a:ext uri="{9D8B030D-6E8A-4147-A177-3AD203B41FA5}">
                      <a16:colId xmlns:a16="http://schemas.microsoft.com/office/drawing/2014/main" val="20000"/>
                    </a:ext>
                  </a:extLst>
                </a:gridCol>
              </a:tblGrid>
              <a:tr h="16902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Background</a:t>
                      </a:r>
                      <a:endParaRPr kumimoji="0" lang="en-US" altLang="en-US" sz="1200" b="0" i="0" u="none" strike="noStrike" cap="none" normalizeH="0" baseline="0" dirty="0">
                        <a:ln>
                          <a:noFill/>
                        </a:ln>
                        <a:solidFill>
                          <a:schemeClr val="bg1"/>
                        </a:solidFill>
                        <a:effectLst/>
                        <a:latin typeface="+mj-lt"/>
                        <a:ea typeface="MS PGothic" panose="020B0600070205080204" pitchFamily="34" charset="-128"/>
                      </a:endParaRPr>
                    </a:p>
                  </a:txBody>
                  <a:tcPr marL="91430" marR="91430" marT="45760" marB="45760" anchor="ctr" horzOverflow="overflow">
                    <a:lnL>
                      <a:noFill/>
                    </a:lnL>
                    <a:lnR>
                      <a:noFill/>
                    </a:lnR>
                    <a:lnT>
                      <a:noFill/>
                    </a:lnT>
                    <a:lnB>
                      <a:noFill/>
                    </a:lnB>
                    <a:lnTlToBr>
                      <a:noFill/>
                    </a:lnTlToBr>
                    <a:lnBlToTr>
                      <a:noFill/>
                    </a:lnBlToTr>
                    <a:solidFill>
                      <a:srgbClr val="284D81"/>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a:ln>
                            <a:noFill/>
                          </a:ln>
                          <a:solidFill>
                            <a:schemeClr val="tx1"/>
                          </a:solidFill>
                          <a:effectLst/>
                          <a:latin typeface="+mj-lt"/>
                          <a:ea typeface="MS PGothic" pitchFamily="34" charset="-128"/>
                          <a:cs typeface="MS PGothic" pitchFamily="34" charset="-128"/>
                        </a:rPr>
                        <a:t>At 28, Ocasio-Cortez is the youngest woman to be elected to Congress. She unseated longtime incumbent Rep. Joe Crowley in a district that encompasses areas of the Bronx and Queens. Since her primary win in June, Ocasio-Cortez has become a progressive figurehead. She is a member of the Democratic-Socialist Party and promotes issues such as Medicare-for-all and an assault-rifle ban. While in school she worked for Sen. Ted Kennedy on foreign affairs and immigration casework for constituent families.</a:t>
                      </a:r>
                      <a:endParaRPr kumimoji="0" lang="en-US" sz="1000" b="0" i="0" u="none" strike="noStrike" kern="1200" cap="none" normalizeH="0" baseline="0" dirty="0">
                        <a:ln>
                          <a:noFill/>
                        </a:ln>
                        <a:solidFill>
                          <a:schemeClr val="tx1"/>
                        </a:solidFill>
                        <a:effectLst/>
                        <a:latin typeface="+mj-lt"/>
                        <a:ea typeface="MS PGothic" pitchFamily="34" charset="-128"/>
                        <a:cs typeface="MS PGothic" pitchFamily="34" charset="-128"/>
                      </a:endParaRP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nvPr>
        </p:nvGraphicFramePr>
        <p:xfrm>
          <a:off x="3303312" y="3264377"/>
          <a:ext cx="2816381" cy="1767336"/>
        </p:xfrm>
        <a:graphic>
          <a:graphicData uri="http://schemas.openxmlformats.org/drawingml/2006/table">
            <a:tbl>
              <a:tblPr/>
              <a:tblGrid>
                <a:gridCol w="2816381">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First Elected: 11/6/2018</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Party: Democrat</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Birth date: 10/13/1989</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Education: Attended, Economics/International Relations, Boston University</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chemeClr val="tx1"/>
                          </a:solidFill>
                          <a:effectLst/>
                          <a:latin typeface="+mj-lt"/>
                          <a:ea typeface="MS PGothic" panose="020B0600070205080204" pitchFamily="34" charset="-128"/>
                          <a:cs typeface="+mn-cs"/>
                        </a:rPr>
                        <a:t>Family: Single;</a:t>
                      </a:r>
                      <a:endParaRPr kumimoji="0" lang="en-US" altLang="en-US" sz="1000" b="0" i="0" u="none" strike="noStrike" kern="1200" cap="none" normalizeH="0" baseline="0" dirty="0">
                        <a:ln>
                          <a:noFill/>
                        </a:ln>
                        <a:solidFill>
                          <a:schemeClr val="tx1"/>
                        </a:solidFill>
                        <a:effectLst/>
                        <a:latin typeface="+mj-lt"/>
                        <a:ea typeface="MS PGothic" panose="020B0600070205080204" pitchFamily="34" charset="-128"/>
                        <a:cs typeface="+mn-cs"/>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nvPr>
        </p:nvGraphicFramePr>
        <p:xfrm>
          <a:off x="6227210" y="3264378"/>
          <a:ext cx="2611990" cy="1219334"/>
        </p:xfrm>
        <a:graphic>
          <a:graphicData uri="http://schemas.openxmlformats.org/drawingml/2006/table">
            <a:tbl>
              <a:tblPr/>
              <a:tblGrid>
                <a:gridCol w="2132154">
                  <a:extLst>
                    <a:ext uri="{9D8B030D-6E8A-4147-A177-3AD203B41FA5}">
                      <a16:colId xmlns:a16="http://schemas.microsoft.com/office/drawing/2014/main" val="20000"/>
                    </a:ext>
                  </a:extLst>
                </a:gridCol>
                <a:gridCol w="479836">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284D81"/>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2018 General</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Alexandria Ocasio-Cortez (D)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78%</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Anthony Pappas (R)</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14%</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0" name="Table 13" title="District Profile"/>
          <p:cNvGraphicFramePr>
            <a:graphicFrameLocks noGrp="1"/>
          </p:cNvGraphicFramePr>
          <p:nvPr>
            <p:extLst/>
          </p:nvPr>
        </p:nvGraphicFramePr>
        <p:xfrm>
          <a:off x="427497" y="3264377"/>
          <a:ext cx="2743200" cy="1218780"/>
        </p:xfrm>
        <a:graphic>
          <a:graphicData uri="http://schemas.openxmlformats.org/drawingml/2006/table">
            <a:tbl>
              <a:tblPr/>
              <a:tblGrid>
                <a:gridCol w="274320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mj-lt"/>
                          <a:ea typeface="MS PGothic" panose="020B0600070205080204" pitchFamily="34" charset="-128"/>
                        </a:rPr>
                        <a:t>District Profile</a:t>
                      </a:r>
                      <a:endParaRPr kumimoji="0" lang="en-US" altLang="en-US" sz="1000" b="0" i="0" u="none" strike="noStrike" cap="none" normalizeH="0" baseline="0" dirty="0">
                        <a:ln>
                          <a:noFill/>
                        </a:ln>
                        <a:solidFill>
                          <a:schemeClr val="bg1"/>
                        </a:solidFill>
                        <a:effectLst/>
                        <a:latin typeface="+mj-lt"/>
                        <a:ea typeface="MS PGothic" panose="020B0600070205080204" pitchFamily="34" charset="-128"/>
                      </a:endParaRP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State: New York</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District: 14th</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Eastern Bronx, Northern Queens</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Cook PVI: D+29</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0957354"/>
                  </a:ext>
                </a:extLst>
              </a:tr>
            </a:tbl>
          </a:graphicData>
        </a:graphic>
      </p:graphicFrame>
      <p:graphicFrame>
        <p:nvGraphicFramePr>
          <p:cNvPr id="11" name="Table 10" title="Contact"/>
          <p:cNvGraphicFramePr>
            <a:graphicFrameLocks noGrp="1"/>
          </p:cNvGraphicFramePr>
          <p:nvPr>
            <p:extLst/>
          </p:nvPr>
        </p:nvGraphicFramePr>
        <p:xfrm>
          <a:off x="427498" y="4624423"/>
          <a:ext cx="2743200" cy="1707286"/>
        </p:xfrm>
        <a:graphic>
          <a:graphicData uri="http://schemas.openxmlformats.org/drawingml/2006/table">
            <a:tbl>
              <a:tblPr/>
              <a:tblGrid>
                <a:gridCol w="2743200">
                  <a:extLst>
                    <a:ext uri="{9D8B030D-6E8A-4147-A177-3AD203B41FA5}">
                      <a16:colId xmlns:a16="http://schemas.microsoft.com/office/drawing/2014/main" val="20002"/>
                    </a:ext>
                  </a:extLst>
                </a:gridCol>
              </a:tblGrid>
              <a:tr h="0">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Official Contact Info</a:t>
                      </a:r>
                    </a:p>
                  </a:txBody>
                  <a:tcPr marL="91432" marR="91432" marT="45749" marB="45749"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Capitol Hill Office Building: Cannon</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Room Number: 229</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3240426283"/>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Phone Number: (202) 225-3965</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860728395"/>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Facebook: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009905484"/>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Instagram: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Twitter: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3" name="Table 13" title="Committees"/>
          <p:cNvGraphicFramePr>
            <a:graphicFrameLocks noGrp="1"/>
          </p:cNvGraphicFramePr>
          <p:nvPr>
            <p:extLst/>
          </p:nvPr>
        </p:nvGraphicFramePr>
        <p:xfrm>
          <a:off x="6252310" y="4624423"/>
          <a:ext cx="2586890" cy="487512"/>
        </p:xfrm>
        <a:graphic>
          <a:graphicData uri="http://schemas.openxmlformats.org/drawingml/2006/table">
            <a:tbl>
              <a:tblPr/>
              <a:tblGrid>
                <a:gridCol w="258689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Committees</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TBD</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68" y="1051560"/>
            <a:ext cx="1169755" cy="1435608"/>
          </a:xfrm>
          <a:prstGeom prst="rect">
            <a:avLst/>
          </a:prstGeom>
        </p:spPr>
      </p:pic>
    </p:spTree>
    <p:extLst>
      <p:ext uri="{BB962C8B-B14F-4D97-AF65-F5344CB8AC3E}">
        <p14:creationId xmlns:p14="http://schemas.microsoft.com/office/powerpoint/2010/main" val="397716731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SlideTitle"/>
          <p:cNvSpPr>
            <a:spLocks noGrp="1"/>
          </p:cNvSpPr>
          <p:nvPr>
            <p:ph type="title"/>
          </p:nvPr>
        </p:nvSpPr>
        <p:spPr>
          <a:xfrm>
            <a:off x="401620" y="637194"/>
            <a:ext cx="8412480" cy="640080"/>
          </a:xfrm>
        </p:spPr>
        <p:txBody>
          <a:bodyPr/>
          <a:lstStyle/>
          <a:p>
            <a:r>
              <a:rPr lang="en-US" altLang="en-US">
                <a:latin typeface="+mj-lt"/>
                <a:ea typeface="ＭＳ Ｐゴシック" charset="-128"/>
                <a:cs typeface="MS PGothic" charset="-128"/>
              </a:rPr>
              <a:t>Rep. Antonio Delgado (D-NY-19)</a:t>
            </a:r>
            <a:endParaRPr lang="en-US" dirty="0">
              <a:latin typeface="+mj-lt"/>
            </a:endParaRPr>
          </a:p>
        </p:txBody>
      </p:sp>
      <p:sp>
        <p:nvSpPr>
          <p:cNvPr id="122" name="Text Placeholder 18" title="SlideDate"/>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a:latin typeface="Georgia"/>
                <a:cs typeface="Georgia"/>
              </a:rPr>
              <a:t>Slide updated: January 04, 2019</a:t>
            </a:r>
            <a:endParaRPr lang="en-US" sz="700" dirty="0">
              <a:latin typeface="Georgia"/>
              <a:cs typeface="Georgia"/>
            </a:endParaRPr>
          </a:p>
        </p:txBody>
      </p:sp>
      <p:graphicFrame>
        <p:nvGraphicFramePr>
          <p:cNvPr id="7" name="Table 6" descr="BackgroundText" title="BackgroundText"/>
          <p:cNvGraphicFramePr>
            <a:graphicFrameLocks noGrp="1"/>
          </p:cNvGraphicFramePr>
          <p:nvPr>
            <p:extLst/>
          </p:nvPr>
        </p:nvGraphicFramePr>
        <p:xfrm>
          <a:off x="1656272" y="1047297"/>
          <a:ext cx="7182928" cy="2254114"/>
        </p:xfrm>
        <a:graphic>
          <a:graphicData uri="http://schemas.openxmlformats.org/drawingml/2006/table">
            <a:tbl>
              <a:tblPr/>
              <a:tblGrid>
                <a:gridCol w="7182928">
                  <a:extLst>
                    <a:ext uri="{9D8B030D-6E8A-4147-A177-3AD203B41FA5}">
                      <a16:colId xmlns:a16="http://schemas.microsoft.com/office/drawing/2014/main" val="20000"/>
                    </a:ext>
                  </a:extLst>
                </a:gridCol>
              </a:tblGrid>
              <a:tr h="16902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Background</a:t>
                      </a:r>
                      <a:endParaRPr kumimoji="0" lang="en-US" altLang="en-US" sz="1200" b="0" i="0" u="none" strike="noStrike" cap="none" normalizeH="0" baseline="0" dirty="0">
                        <a:ln>
                          <a:noFill/>
                        </a:ln>
                        <a:solidFill>
                          <a:schemeClr val="bg1"/>
                        </a:solidFill>
                        <a:effectLst/>
                        <a:latin typeface="+mj-lt"/>
                        <a:ea typeface="MS PGothic" panose="020B0600070205080204" pitchFamily="34" charset="-128"/>
                      </a:endParaRPr>
                    </a:p>
                  </a:txBody>
                  <a:tcPr marL="91430" marR="91430" marT="45760" marB="45760" anchor="ctr" horzOverflow="overflow">
                    <a:lnL>
                      <a:noFill/>
                    </a:lnL>
                    <a:lnR>
                      <a:noFill/>
                    </a:lnR>
                    <a:lnT>
                      <a:noFill/>
                    </a:lnT>
                    <a:lnB>
                      <a:noFill/>
                    </a:lnB>
                    <a:lnTlToBr>
                      <a:noFill/>
                    </a:lnTlToBr>
                    <a:lnBlToTr>
                      <a:noFill/>
                    </a:lnBlToTr>
                    <a:solidFill>
                      <a:srgbClr val="284D81"/>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a:ln>
                            <a:noFill/>
                          </a:ln>
                          <a:solidFill>
                            <a:schemeClr val="tx1"/>
                          </a:solidFill>
                          <a:effectLst/>
                          <a:latin typeface="+mj-lt"/>
                          <a:ea typeface="MS PGothic" pitchFamily="34" charset="-128"/>
                          <a:cs typeface="MS PGothic" pitchFamily="34" charset="-128"/>
                        </a:rPr>
                        <a:t>Delgado, born and raised in Schenectady, was first elected to represent New York’s 19th district in November 2018. He grew up in upstate New York, the son of two General Electric employees. Antonio attended Colgate University, in Hamilton, New York, where he graduated with high honors and earned a Rhodes Scholarship to Oxford. From there, he went to law school at Harvard, which is where he met his wife Lacey. Delgado and his wife live in Rhinebeck. They have two sons, Maxwell and Coltrane. Delgado, an attorney by trade, challenged incumbent Representative John Faso in a race that The Wall Street Journal and CNBC called a solid pickup opportunity for Democrats.</a:t>
                      </a:r>
                      <a:endParaRPr kumimoji="0" lang="en-US" sz="1000" b="0" i="0" u="none" strike="noStrike" kern="1200" cap="none" normalizeH="0" baseline="0" dirty="0">
                        <a:ln>
                          <a:noFill/>
                        </a:ln>
                        <a:solidFill>
                          <a:schemeClr val="tx1"/>
                        </a:solidFill>
                        <a:effectLst/>
                        <a:latin typeface="+mj-lt"/>
                        <a:ea typeface="MS PGothic" pitchFamily="34" charset="-128"/>
                        <a:cs typeface="MS PGothic" pitchFamily="34" charset="-128"/>
                      </a:endParaRP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nvPr>
        </p:nvGraphicFramePr>
        <p:xfrm>
          <a:off x="3303312" y="3264377"/>
          <a:ext cx="2816381" cy="2224536"/>
        </p:xfrm>
        <a:graphic>
          <a:graphicData uri="http://schemas.openxmlformats.org/drawingml/2006/table">
            <a:tbl>
              <a:tblPr/>
              <a:tblGrid>
                <a:gridCol w="2816381">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First Elected: 11/6/2018</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Party: Democrat</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Birth date: 1/19/1977</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Education: JD, Harvard University, 2002-2005; MA, Philosophy, Politics and Economics, Oxford University, 1999-2001; BA, Philosophy and Political Science, Colgate University, 1995-1999</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chemeClr val="tx1"/>
                          </a:solidFill>
                          <a:effectLst/>
                          <a:latin typeface="+mj-lt"/>
                          <a:ea typeface="MS PGothic" panose="020B0600070205080204" pitchFamily="34" charset="-128"/>
                          <a:cs typeface="+mn-cs"/>
                        </a:rPr>
                        <a:t>Family: Spouse: Lacey; 2 Children: Maxwell, Coltrane</a:t>
                      </a:r>
                      <a:endParaRPr kumimoji="0" lang="en-US" altLang="en-US" sz="1000" b="0" i="0" u="none" strike="noStrike" kern="1200" cap="none" normalizeH="0" baseline="0" dirty="0">
                        <a:ln>
                          <a:noFill/>
                        </a:ln>
                        <a:solidFill>
                          <a:schemeClr val="tx1"/>
                        </a:solidFill>
                        <a:effectLst/>
                        <a:latin typeface="+mj-lt"/>
                        <a:ea typeface="MS PGothic" panose="020B0600070205080204" pitchFamily="34" charset="-128"/>
                        <a:cs typeface="+mn-cs"/>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nvPr>
        </p:nvGraphicFramePr>
        <p:xfrm>
          <a:off x="6227210" y="3264378"/>
          <a:ext cx="2611990" cy="1219334"/>
        </p:xfrm>
        <a:graphic>
          <a:graphicData uri="http://schemas.openxmlformats.org/drawingml/2006/table">
            <a:tbl>
              <a:tblPr/>
              <a:tblGrid>
                <a:gridCol w="2132154">
                  <a:extLst>
                    <a:ext uri="{9D8B030D-6E8A-4147-A177-3AD203B41FA5}">
                      <a16:colId xmlns:a16="http://schemas.microsoft.com/office/drawing/2014/main" val="20000"/>
                    </a:ext>
                  </a:extLst>
                </a:gridCol>
                <a:gridCol w="479836">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284D81"/>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2018 General</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Antonio Delgado (D)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50%</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John Faso (R)</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47%</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0" name="Table 13" title="District Profile"/>
          <p:cNvGraphicFramePr>
            <a:graphicFrameLocks noGrp="1"/>
          </p:cNvGraphicFramePr>
          <p:nvPr>
            <p:extLst/>
          </p:nvPr>
        </p:nvGraphicFramePr>
        <p:xfrm>
          <a:off x="427497" y="3264377"/>
          <a:ext cx="2743200" cy="1218780"/>
        </p:xfrm>
        <a:graphic>
          <a:graphicData uri="http://schemas.openxmlformats.org/drawingml/2006/table">
            <a:tbl>
              <a:tblPr/>
              <a:tblGrid>
                <a:gridCol w="274320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mj-lt"/>
                          <a:ea typeface="MS PGothic" panose="020B0600070205080204" pitchFamily="34" charset="-128"/>
                        </a:rPr>
                        <a:t>District Profile</a:t>
                      </a:r>
                      <a:endParaRPr kumimoji="0" lang="en-US" altLang="en-US" sz="1000" b="0" i="0" u="none" strike="noStrike" cap="none" normalizeH="0" baseline="0" dirty="0">
                        <a:ln>
                          <a:noFill/>
                        </a:ln>
                        <a:solidFill>
                          <a:schemeClr val="bg1"/>
                        </a:solidFill>
                        <a:effectLst/>
                        <a:latin typeface="+mj-lt"/>
                        <a:ea typeface="MS PGothic" panose="020B0600070205080204" pitchFamily="34" charset="-128"/>
                      </a:endParaRP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State: New York</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District: 19th</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Northern Hudson Valley, the Catskills</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Cook PVI: R+2</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0957354"/>
                  </a:ext>
                </a:extLst>
              </a:tr>
            </a:tbl>
          </a:graphicData>
        </a:graphic>
      </p:graphicFrame>
      <p:graphicFrame>
        <p:nvGraphicFramePr>
          <p:cNvPr id="11" name="Table 10" title="Contact"/>
          <p:cNvGraphicFramePr>
            <a:graphicFrameLocks noGrp="1"/>
          </p:cNvGraphicFramePr>
          <p:nvPr>
            <p:extLst/>
          </p:nvPr>
        </p:nvGraphicFramePr>
        <p:xfrm>
          <a:off x="427498" y="4624423"/>
          <a:ext cx="2743200" cy="1707286"/>
        </p:xfrm>
        <a:graphic>
          <a:graphicData uri="http://schemas.openxmlformats.org/drawingml/2006/table">
            <a:tbl>
              <a:tblPr/>
              <a:tblGrid>
                <a:gridCol w="2743200">
                  <a:extLst>
                    <a:ext uri="{9D8B030D-6E8A-4147-A177-3AD203B41FA5}">
                      <a16:colId xmlns:a16="http://schemas.microsoft.com/office/drawing/2014/main" val="20002"/>
                    </a:ext>
                  </a:extLst>
                </a:gridCol>
              </a:tblGrid>
              <a:tr h="0">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Official Contact Info</a:t>
                      </a:r>
                    </a:p>
                  </a:txBody>
                  <a:tcPr marL="91432" marR="91432" marT="45749" marB="45749"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Capitol Hill Office Building: Longworth</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Room Number: 1007</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3240426283"/>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Phone Number: (202) 225-5614</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860728395"/>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Facebook: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009905484"/>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Instagram: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Twitter: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3" name="Table 13" title="Committees"/>
          <p:cNvGraphicFramePr>
            <a:graphicFrameLocks noGrp="1"/>
          </p:cNvGraphicFramePr>
          <p:nvPr>
            <p:extLst/>
          </p:nvPr>
        </p:nvGraphicFramePr>
        <p:xfrm>
          <a:off x="6252310" y="4624423"/>
          <a:ext cx="2586890" cy="487512"/>
        </p:xfrm>
        <a:graphic>
          <a:graphicData uri="http://schemas.openxmlformats.org/drawingml/2006/table">
            <a:tbl>
              <a:tblPr/>
              <a:tblGrid>
                <a:gridCol w="258689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Committees</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TBD</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768" y="1051560"/>
            <a:ext cx="1159408" cy="1159408"/>
          </a:xfrm>
          <a:prstGeom prst="rect">
            <a:avLst/>
          </a:prstGeom>
        </p:spPr>
      </p:pic>
    </p:spTree>
    <p:extLst>
      <p:ext uri="{BB962C8B-B14F-4D97-AF65-F5344CB8AC3E}">
        <p14:creationId xmlns:p14="http://schemas.microsoft.com/office/powerpoint/2010/main" val="280891496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SlideTitle"/>
          <p:cNvSpPr>
            <a:spLocks noGrp="1"/>
          </p:cNvSpPr>
          <p:nvPr>
            <p:ph type="title"/>
          </p:nvPr>
        </p:nvSpPr>
        <p:spPr>
          <a:xfrm>
            <a:off x="401620" y="637194"/>
            <a:ext cx="8412480" cy="640080"/>
          </a:xfrm>
        </p:spPr>
        <p:txBody>
          <a:bodyPr/>
          <a:lstStyle/>
          <a:p>
            <a:r>
              <a:rPr lang="en-US" altLang="en-US">
                <a:latin typeface="+mj-lt"/>
                <a:ea typeface="ＭＳ Ｐゴシック" charset="-128"/>
                <a:cs typeface="MS PGothic" charset="-128"/>
              </a:rPr>
              <a:t>Rep. Anthony Brindisi (D-NY-22)</a:t>
            </a:r>
            <a:endParaRPr lang="en-US" dirty="0">
              <a:latin typeface="+mj-lt"/>
            </a:endParaRPr>
          </a:p>
        </p:txBody>
      </p:sp>
      <p:sp>
        <p:nvSpPr>
          <p:cNvPr id="122" name="Text Placeholder 18" title="SlideDate"/>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a:latin typeface="Georgia"/>
                <a:cs typeface="Georgia"/>
              </a:rPr>
              <a:t>Slide updated: January 04, 2019</a:t>
            </a:r>
            <a:endParaRPr lang="en-US" sz="700" dirty="0">
              <a:latin typeface="Georgia"/>
              <a:cs typeface="Georgia"/>
            </a:endParaRPr>
          </a:p>
        </p:txBody>
      </p:sp>
      <p:graphicFrame>
        <p:nvGraphicFramePr>
          <p:cNvPr id="7" name="Table 6" descr="BackgroundText" title="BackgroundText"/>
          <p:cNvGraphicFramePr>
            <a:graphicFrameLocks noGrp="1"/>
          </p:cNvGraphicFramePr>
          <p:nvPr>
            <p:extLst/>
          </p:nvPr>
        </p:nvGraphicFramePr>
        <p:xfrm>
          <a:off x="1656272" y="1047297"/>
          <a:ext cx="7182928" cy="2254114"/>
        </p:xfrm>
        <a:graphic>
          <a:graphicData uri="http://schemas.openxmlformats.org/drawingml/2006/table">
            <a:tbl>
              <a:tblPr/>
              <a:tblGrid>
                <a:gridCol w="7182928">
                  <a:extLst>
                    <a:ext uri="{9D8B030D-6E8A-4147-A177-3AD203B41FA5}">
                      <a16:colId xmlns:a16="http://schemas.microsoft.com/office/drawing/2014/main" val="20000"/>
                    </a:ext>
                  </a:extLst>
                </a:gridCol>
              </a:tblGrid>
              <a:tr h="16902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Background</a:t>
                      </a:r>
                      <a:endParaRPr kumimoji="0" lang="en-US" altLang="en-US" sz="1200" b="0" i="0" u="none" strike="noStrike" cap="none" normalizeH="0" baseline="0" dirty="0">
                        <a:ln>
                          <a:noFill/>
                        </a:ln>
                        <a:solidFill>
                          <a:schemeClr val="bg1"/>
                        </a:solidFill>
                        <a:effectLst/>
                        <a:latin typeface="+mj-lt"/>
                        <a:ea typeface="MS PGothic" panose="020B0600070205080204" pitchFamily="34" charset="-128"/>
                      </a:endParaRPr>
                    </a:p>
                  </a:txBody>
                  <a:tcPr marL="91430" marR="91430" marT="45760" marB="45760" anchor="ctr" horzOverflow="overflow">
                    <a:lnL>
                      <a:noFill/>
                    </a:lnL>
                    <a:lnR>
                      <a:noFill/>
                    </a:lnR>
                    <a:lnT>
                      <a:noFill/>
                    </a:lnT>
                    <a:lnB>
                      <a:noFill/>
                    </a:lnB>
                    <a:lnTlToBr>
                      <a:noFill/>
                    </a:lnTlToBr>
                    <a:lnBlToTr>
                      <a:noFill/>
                    </a:lnBlToTr>
                    <a:solidFill>
                      <a:srgbClr val="284D81"/>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a:ln>
                            <a:noFill/>
                          </a:ln>
                          <a:solidFill>
                            <a:schemeClr val="tx1"/>
                          </a:solidFill>
                          <a:effectLst/>
                          <a:latin typeface="+mj-lt"/>
                          <a:ea typeface="MS PGothic" pitchFamily="34" charset="-128"/>
                          <a:cs typeface="MS PGothic" pitchFamily="34" charset="-128"/>
                        </a:rPr>
                        <a:t>Brindisi was born and raised in Utica, where he lives today with his wife, Erica, and their two children. He served on the Utica School Board, where he helped to modernize school building infrastructure. In 2011, he won a special election to the New York State Assembly. As an assembly member, he championed the 21st Century Education Initiative to help prepare high school students for careers. He advocated for infrastructure funding, tax cuts for middle-class families, and state budgeting. As a congressional candidate, his campaign focused on tax breaks for middle-class families, investments in education and infrastructure, job training, and health care reform.</a:t>
                      </a:r>
                      <a:endParaRPr kumimoji="0" lang="en-US" sz="1000" b="0" i="0" u="none" strike="noStrike" kern="1200" cap="none" normalizeH="0" baseline="0" dirty="0">
                        <a:ln>
                          <a:noFill/>
                        </a:ln>
                        <a:solidFill>
                          <a:schemeClr val="tx1"/>
                        </a:solidFill>
                        <a:effectLst/>
                        <a:latin typeface="+mj-lt"/>
                        <a:ea typeface="MS PGothic" pitchFamily="34" charset="-128"/>
                        <a:cs typeface="MS PGothic" pitchFamily="34" charset="-128"/>
                      </a:endParaRP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nvPr>
        </p:nvGraphicFramePr>
        <p:xfrm>
          <a:off x="3303312" y="3264377"/>
          <a:ext cx="2816381" cy="1919736"/>
        </p:xfrm>
        <a:graphic>
          <a:graphicData uri="http://schemas.openxmlformats.org/drawingml/2006/table">
            <a:tbl>
              <a:tblPr/>
              <a:tblGrid>
                <a:gridCol w="2816381">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First Elected: 11/8/2016</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Party: Democrat</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Birth date: 11/22/1978</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Education: JD, Albany Law School, Union University, 2004; Attended, Mohawk Valley Community College; BS, History, Siena College</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chemeClr val="tx1"/>
                          </a:solidFill>
                          <a:effectLst/>
                          <a:latin typeface="+mj-lt"/>
                          <a:ea typeface="MS PGothic" panose="020B0600070205080204" pitchFamily="34" charset="-128"/>
                          <a:cs typeface="+mn-cs"/>
                        </a:rPr>
                        <a:t>Family: Spouse: Erica; 2 Children: Anthony Jr., Lily Grace</a:t>
                      </a:r>
                      <a:endParaRPr kumimoji="0" lang="en-US" altLang="en-US" sz="1000" b="0" i="0" u="none" strike="noStrike" kern="1200" cap="none" normalizeH="0" baseline="0" dirty="0">
                        <a:ln>
                          <a:noFill/>
                        </a:ln>
                        <a:solidFill>
                          <a:schemeClr val="tx1"/>
                        </a:solidFill>
                        <a:effectLst/>
                        <a:latin typeface="+mj-lt"/>
                        <a:ea typeface="MS PGothic" panose="020B0600070205080204" pitchFamily="34" charset="-128"/>
                        <a:cs typeface="+mn-cs"/>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nvPr>
        </p:nvGraphicFramePr>
        <p:xfrm>
          <a:off x="6227210" y="3264378"/>
          <a:ext cx="2611990" cy="1219334"/>
        </p:xfrm>
        <a:graphic>
          <a:graphicData uri="http://schemas.openxmlformats.org/drawingml/2006/table">
            <a:tbl>
              <a:tblPr/>
              <a:tblGrid>
                <a:gridCol w="2132154">
                  <a:extLst>
                    <a:ext uri="{9D8B030D-6E8A-4147-A177-3AD203B41FA5}">
                      <a16:colId xmlns:a16="http://schemas.microsoft.com/office/drawing/2014/main" val="20000"/>
                    </a:ext>
                  </a:extLst>
                </a:gridCol>
                <a:gridCol w="479836">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284D81"/>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2018 General</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Anthony Brindisi (D)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50%</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Claudia Tenney (R)</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50%</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0" name="Table 13" title="District Profile"/>
          <p:cNvGraphicFramePr>
            <a:graphicFrameLocks noGrp="1"/>
          </p:cNvGraphicFramePr>
          <p:nvPr>
            <p:extLst/>
          </p:nvPr>
        </p:nvGraphicFramePr>
        <p:xfrm>
          <a:off x="427497" y="3264377"/>
          <a:ext cx="2743200" cy="1218780"/>
        </p:xfrm>
        <a:graphic>
          <a:graphicData uri="http://schemas.openxmlformats.org/drawingml/2006/table">
            <a:tbl>
              <a:tblPr/>
              <a:tblGrid>
                <a:gridCol w="274320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mj-lt"/>
                          <a:ea typeface="MS PGothic" panose="020B0600070205080204" pitchFamily="34" charset="-128"/>
                        </a:rPr>
                        <a:t>District Profile</a:t>
                      </a:r>
                      <a:endParaRPr kumimoji="0" lang="en-US" altLang="en-US" sz="1000" b="0" i="0" u="none" strike="noStrike" cap="none" normalizeH="0" baseline="0" dirty="0">
                        <a:ln>
                          <a:noFill/>
                        </a:ln>
                        <a:solidFill>
                          <a:schemeClr val="bg1"/>
                        </a:solidFill>
                        <a:effectLst/>
                        <a:latin typeface="+mj-lt"/>
                        <a:ea typeface="MS PGothic" panose="020B0600070205080204" pitchFamily="34" charset="-128"/>
                      </a:endParaRP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State: New York</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District: 22nd</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Central: Utica, Binghamton</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Cook PVI: R+6</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0957354"/>
                  </a:ext>
                </a:extLst>
              </a:tr>
            </a:tbl>
          </a:graphicData>
        </a:graphic>
      </p:graphicFrame>
      <p:graphicFrame>
        <p:nvGraphicFramePr>
          <p:cNvPr id="11" name="Table 10" title="Contact"/>
          <p:cNvGraphicFramePr>
            <a:graphicFrameLocks noGrp="1"/>
          </p:cNvGraphicFramePr>
          <p:nvPr>
            <p:extLst/>
          </p:nvPr>
        </p:nvGraphicFramePr>
        <p:xfrm>
          <a:off x="427498" y="4624423"/>
          <a:ext cx="2743200" cy="1707286"/>
        </p:xfrm>
        <a:graphic>
          <a:graphicData uri="http://schemas.openxmlformats.org/drawingml/2006/table">
            <a:tbl>
              <a:tblPr/>
              <a:tblGrid>
                <a:gridCol w="2743200">
                  <a:extLst>
                    <a:ext uri="{9D8B030D-6E8A-4147-A177-3AD203B41FA5}">
                      <a16:colId xmlns:a16="http://schemas.microsoft.com/office/drawing/2014/main" val="20002"/>
                    </a:ext>
                  </a:extLst>
                </a:gridCol>
              </a:tblGrid>
              <a:tr h="0">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Official Contact Info</a:t>
                      </a:r>
                    </a:p>
                  </a:txBody>
                  <a:tcPr marL="91432" marR="91432" marT="45749" marB="45749"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Capitol Hill Office Building: Cannon</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Room Number: 329</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3240426283"/>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Phone Number: (202) 225-3665</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860728395"/>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Facebook: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009905484"/>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Instagram: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Twitter: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3" name="Table 13" title="Committees"/>
          <p:cNvGraphicFramePr>
            <a:graphicFrameLocks noGrp="1"/>
          </p:cNvGraphicFramePr>
          <p:nvPr>
            <p:extLst/>
          </p:nvPr>
        </p:nvGraphicFramePr>
        <p:xfrm>
          <a:off x="6252310" y="4624423"/>
          <a:ext cx="2586890" cy="487512"/>
        </p:xfrm>
        <a:graphic>
          <a:graphicData uri="http://schemas.openxmlformats.org/drawingml/2006/table">
            <a:tbl>
              <a:tblPr/>
              <a:tblGrid>
                <a:gridCol w="258689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Committees</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TBD</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68" y="1051560"/>
            <a:ext cx="1169755" cy="1435608"/>
          </a:xfrm>
          <a:prstGeom prst="rect">
            <a:avLst/>
          </a:prstGeom>
        </p:spPr>
      </p:pic>
    </p:spTree>
    <p:extLst>
      <p:ext uri="{BB962C8B-B14F-4D97-AF65-F5344CB8AC3E}">
        <p14:creationId xmlns:p14="http://schemas.microsoft.com/office/powerpoint/2010/main" val="27055135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SlideTitle"/>
          <p:cNvSpPr>
            <a:spLocks noGrp="1"/>
          </p:cNvSpPr>
          <p:nvPr>
            <p:ph type="title"/>
          </p:nvPr>
        </p:nvSpPr>
        <p:spPr>
          <a:xfrm>
            <a:off x="401620" y="637194"/>
            <a:ext cx="8412480" cy="640080"/>
          </a:xfrm>
        </p:spPr>
        <p:txBody>
          <a:bodyPr/>
          <a:lstStyle/>
          <a:p>
            <a:r>
              <a:rPr lang="en-US" altLang="en-US">
                <a:latin typeface="+mj-lt"/>
                <a:ea typeface="ＭＳ Ｐゴシック" charset="-128"/>
                <a:cs typeface="MS PGothic" charset="-128"/>
              </a:rPr>
              <a:t>Rep. Joe Morelle (D-NY-25)</a:t>
            </a:r>
            <a:endParaRPr lang="en-US" dirty="0">
              <a:latin typeface="+mj-lt"/>
            </a:endParaRPr>
          </a:p>
        </p:txBody>
      </p:sp>
      <p:sp>
        <p:nvSpPr>
          <p:cNvPr id="122" name="Text Placeholder 18" title="SlideDate"/>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a:latin typeface="Georgia"/>
                <a:cs typeface="Georgia"/>
              </a:rPr>
              <a:t>Slide updated: January 04, 2019</a:t>
            </a:r>
            <a:endParaRPr lang="en-US" sz="700" dirty="0">
              <a:latin typeface="Georgia"/>
              <a:cs typeface="Georgia"/>
            </a:endParaRPr>
          </a:p>
        </p:txBody>
      </p:sp>
      <p:graphicFrame>
        <p:nvGraphicFramePr>
          <p:cNvPr id="7" name="Table 6" descr="BackgroundText" title="BackgroundText"/>
          <p:cNvGraphicFramePr>
            <a:graphicFrameLocks noGrp="1"/>
          </p:cNvGraphicFramePr>
          <p:nvPr>
            <p:extLst/>
          </p:nvPr>
        </p:nvGraphicFramePr>
        <p:xfrm>
          <a:off x="1656272" y="1047297"/>
          <a:ext cx="7182928" cy="2254114"/>
        </p:xfrm>
        <a:graphic>
          <a:graphicData uri="http://schemas.openxmlformats.org/drawingml/2006/table">
            <a:tbl>
              <a:tblPr/>
              <a:tblGrid>
                <a:gridCol w="7182928">
                  <a:extLst>
                    <a:ext uri="{9D8B030D-6E8A-4147-A177-3AD203B41FA5}">
                      <a16:colId xmlns:a16="http://schemas.microsoft.com/office/drawing/2014/main" val="20000"/>
                    </a:ext>
                  </a:extLst>
                </a:gridCol>
              </a:tblGrid>
              <a:tr h="16902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Background</a:t>
                      </a:r>
                      <a:endParaRPr kumimoji="0" lang="en-US" altLang="en-US" sz="1200" b="0" i="0" u="none" strike="noStrike" cap="none" normalizeH="0" baseline="0" dirty="0">
                        <a:ln>
                          <a:noFill/>
                        </a:ln>
                        <a:solidFill>
                          <a:schemeClr val="bg1"/>
                        </a:solidFill>
                        <a:effectLst/>
                        <a:latin typeface="+mj-lt"/>
                        <a:ea typeface="MS PGothic" panose="020B0600070205080204" pitchFamily="34" charset="-128"/>
                      </a:endParaRPr>
                    </a:p>
                  </a:txBody>
                  <a:tcPr marL="91430" marR="91430" marT="45760" marB="45760" anchor="ctr" horzOverflow="overflow">
                    <a:lnL>
                      <a:noFill/>
                    </a:lnL>
                    <a:lnR>
                      <a:noFill/>
                    </a:lnR>
                    <a:lnT>
                      <a:noFill/>
                    </a:lnT>
                    <a:lnB>
                      <a:noFill/>
                    </a:lnB>
                    <a:lnTlToBr>
                      <a:noFill/>
                    </a:lnTlToBr>
                    <a:lnBlToTr>
                      <a:noFill/>
                    </a:lnBlToTr>
                    <a:solidFill>
                      <a:srgbClr val="284D81"/>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a:ln>
                            <a:noFill/>
                          </a:ln>
                          <a:solidFill>
                            <a:schemeClr val="tx1"/>
                          </a:solidFill>
                          <a:effectLst/>
                          <a:latin typeface="+mj-lt"/>
                          <a:ea typeface="MS PGothic" pitchFamily="34" charset="-128"/>
                          <a:cs typeface="MS PGothic" pitchFamily="34" charset="-128"/>
                        </a:rPr>
                        <a:t>Morelle has been a member of the New York Assembly since 1991, representing eastern Rochester and other Monroe County suburbs. After the death of Rep. Louise Slaughter (D-NY), Morelle announced his intent to run for his friend’s vacant seat. Under New York law, the seat would be held open until the November election, in which the winner would fill the remainder of the term and continue into the next Congress. His campaign focused on expanding access to health care, including universal coverage through Medicaid and Medicare. He has also expressed strong support for the DACA program and the DREAM Act.</a:t>
                      </a:r>
                      <a:endParaRPr kumimoji="0" lang="en-US" sz="1000" b="0" i="0" u="none" strike="noStrike" kern="1200" cap="none" normalizeH="0" baseline="0" dirty="0">
                        <a:ln>
                          <a:noFill/>
                        </a:ln>
                        <a:solidFill>
                          <a:schemeClr val="tx1"/>
                        </a:solidFill>
                        <a:effectLst/>
                        <a:latin typeface="+mj-lt"/>
                        <a:ea typeface="MS PGothic" pitchFamily="34" charset="-128"/>
                        <a:cs typeface="MS PGothic" pitchFamily="34" charset="-128"/>
                      </a:endParaRP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nvPr>
        </p:nvGraphicFramePr>
        <p:xfrm>
          <a:off x="3303312" y="3264377"/>
          <a:ext cx="2816381" cy="1767336"/>
        </p:xfrm>
        <a:graphic>
          <a:graphicData uri="http://schemas.openxmlformats.org/drawingml/2006/table">
            <a:tbl>
              <a:tblPr/>
              <a:tblGrid>
                <a:gridCol w="2816381">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First Elected: 11/6/2018</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Party: Democrat</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Birth date: 4/29/1957</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Education: BA, Political Science, SUNY Geneseo, 1986</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chemeClr val="tx1"/>
                          </a:solidFill>
                          <a:effectLst/>
                          <a:latin typeface="+mj-lt"/>
                          <a:ea typeface="MS PGothic" panose="020B0600070205080204" pitchFamily="34" charset="-128"/>
                          <a:cs typeface="+mn-cs"/>
                        </a:rPr>
                        <a:t>Family: Spouse: Mary Beth; 3 Children: Lauren, Joseph Junior, Nicholas</a:t>
                      </a:r>
                      <a:endParaRPr kumimoji="0" lang="en-US" altLang="en-US" sz="1000" b="0" i="0" u="none" strike="noStrike" kern="1200" cap="none" normalizeH="0" baseline="0" dirty="0">
                        <a:ln>
                          <a:noFill/>
                        </a:ln>
                        <a:solidFill>
                          <a:schemeClr val="tx1"/>
                        </a:solidFill>
                        <a:effectLst/>
                        <a:latin typeface="+mj-lt"/>
                        <a:ea typeface="MS PGothic" panose="020B0600070205080204" pitchFamily="34" charset="-128"/>
                        <a:cs typeface="+mn-cs"/>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nvPr>
        </p:nvGraphicFramePr>
        <p:xfrm>
          <a:off x="6227210" y="3264378"/>
          <a:ext cx="2611990" cy="1219334"/>
        </p:xfrm>
        <a:graphic>
          <a:graphicData uri="http://schemas.openxmlformats.org/drawingml/2006/table">
            <a:tbl>
              <a:tblPr/>
              <a:tblGrid>
                <a:gridCol w="2132154">
                  <a:extLst>
                    <a:ext uri="{9D8B030D-6E8A-4147-A177-3AD203B41FA5}">
                      <a16:colId xmlns:a16="http://schemas.microsoft.com/office/drawing/2014/main" val="20000"/>
                    </a:ext>
                  </a:extLst>
                </a:gridCol>
                <a:gridCol w="479836">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284D81"/>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2018 General</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Joe Morelle (D)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59%</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James Maxwell (R)</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41%</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0" name="Table 13" title="District Profile"/>
          <p:cNvGraphicFramePr>
            <a:graphicFrameLocks noGrp="1"/>
          </p:cNvGraphicFramePr>
          <p:nvPr>
            <p:extLst/>
          </p:nvPr>
        </p:nvGraphicFramePr>
        <p:xfrm>
          <a:off x="427497" y="3264377"/>
          <a:ext cx="2743200" cy="1218780"/>
        </p:xfrm>
        <a:graphic>
          <a:graphicData uri="http://schemas.openxmlformats.org/drawingml/2006/table">
            <a:tbl>
              <a:tblPr/>
              <a:tblGrid>
                <a:gridCol w="274320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mj-lt"/>
                          <a:ea typeface="MS PGothic" panose="020B0600070205080204" pitchFamily="34" charset="-128"/>
                        </a:rPr>
                        <a:t>District Profile</a:t>
                      </a:r>
                      <a:endParaRPr kumimoji="0" lang="en-US" altLang="en-US" sz="1000" b="0" i="0" u="none" strike="noStrike" cap="none" normalizeH="0" baseline="0" dirty="0">
                        <a:ln>
                          <a:noFill/>
                        </a:ln>
                        <a:solidFill>
                          <a:schemeClr val="bg1"/>
                        </a:solidFill>
                        <a:effectLst/>
                        <a:latin typeface="+mj-lt"/>
                        <a:ea typeface="MS PGothic" panose="020B0600070205080204" pitchFamily="34" charset="-128"/>
                      </a:endParaRP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State: New York</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District: 25th</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Rochester</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Cook PVI: D+8</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0957354"/>
                  </a:ext>
                </a:extLst>
              </a:tr>
            </a:tbl>
          </a:graphicData>
        </a:graphic>
      </p:graphicFrame>
      <p:graphicFrame>
        <p:nvGraphicFramePr>
          <p:cNvPr id="11" name="Table 10" title="Contact"/>
          <p:cNvGraphicFramePr>
            <a:graphicFrameLocks noGrp="1"/>
          </p:cNvGraphicFramePr>
          <p:nvPr>
            <p:extLst/>
          </p:nvPr>
        </p:nvGraphicFramePr>
        <p:xfrm>
          <a:off x="427498" y="4624423"/>
          <a:ext cx="2743200" cy="1707286"/>
        </p:xfrm>
        <a:graphic>
          <a:graphicData uri="http://schemas.openxmlformats.org/drawingml/2006/table">
            <a:tbl>
              <a:tblPr/>
              <a:tblGrid>
                <a:gridCol w="2743200">
                  <a:extLst>
                    <a:ext uri="{9D8B030D-6E8A-4147-A177-3AD203B41FA5}">
                      <a16:colId xmlns:a16="http://schemas.microsoft.com/office/drawing/2014/main" val="20002"/>
                    </a:ext>
                  </a:extLst>
                </a:gridCol>
              </a:tblGrid>
              <a:tr h="0">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Official Contact Info</a:t>
                      </a:r>
                    </a:p>
                  </a:txBody>
                  <a:tcPr marL="91432" marR="91432" marT="45749" marB="45749"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Capitol Hill Office Building: Longworth</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Room Number: 1317</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3240426283"/>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Phone Number: (202) 225-3615</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860728395"/>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Facebook: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009905484"/>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Instagram: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Twitter: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3" name="Table 13" title="Committees"/>
          <p:cNvGraphicFramePr>
            <a:graphicFrameLocks noGrp="1"/>
          </p:cNvGraphicFramePr>
          <p:nvPr>
            <p:extLst/>
          </p:nvPr>
        </p:nvGraphicFramePr>
        <p:xfrm>
          <a:off x="6252310" y="4624423"/>
          <a:ext cx="2586890" cy="487512"/>
        </p:xfrm>
        <a:graphic>
          <a:graphicData uri="http://schemas.openxmlformats.org/drawingml/2006/table">
            <a:tbl>
              <a:tblPr/>
              <a:tblGrid>
                <a:gridCol w="258689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Committees</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TBD</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68" y="1051560"/>
            <a:ext cx="1169755" cy="1435608"/>
          </a:xfrm>
          <a:prstGeom prst="rect">
            <a:avLst/>
          </a:prstGeom>
        </p:spPr>
      </p:pic>
    </p:spTree>
    <p:extLst>
      <p:ext uri="{BB962C8B-B14F-4D97-AF65-F5344CB8AC3E}">
        <p14:creationId xmlns:p14="http://schemas.microsoft.com/office/powerpoint/2010/main" val="377397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SlideTitle"/>
          <p:cNvSpPr>
            <a:spLocks noGrp="1"/>
          </p:cNvSpPr>
          <p:nvPr>
            <p:ph type="title"/>
          </p:nvPr>
        </p:nvSpPr>
        <p:spPr>
          <a:xfrm>
            <a:off x="401620" y="637194"/>
            <a:ext cx="8412480" cy="640080"/>
          </a:xfrm>
        </p:spPr>
        <p:txBody>
          <a:bodyPr/>
          <a:lstStyle/>
          <a:p>
            <a:r>
              <a:rPr lang="en-US" altLang="en-US">
                <a:latin typeface="+mj-lt"/>
                <a:ea typeface="ＭＳ Ｐゴシック" charset="-128"/>
                <a:cs typeface="MS PGothic" charset="-128"/>
              </a:rPr>
              <a:t>Sen. Josh Hawley (R-MO)</a:t>
            </a:r>
            <a:endParaRPr lang="en-US" dirty="0">
              <a:latin typeface="+mj-lt"/>
            </a:endParaRPr>
          </a:p>
        </p:txBody>
      </p:sp>
      <p:sp>
        <p:nvSpPr>
          <p:cNvPr id="122" name="Text Placeholder 18" title="SlideDate"/>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a:latin typeface="Georgia"/>
                <a:cs typeface="Georgia"/>
              </a:rPr>
              <a:t>Slide updated: January 15, 2019</a:t>
            </a:r>
            <a:endParaRPr lang="en-US" sz="700" dirty="0">
              <a:latin typeface="Georgia"/>
              <a:cs typeface="Georgia"/>
            </a:endParaRPr>
          </a:p>
        </p:txBody>
      </p:sp>
      <p:graphicFrame>
        <p:nvGraphicFramePr>
          <p:cNvPr id="7" name="Table 6" descr="BackgroundText" title="BackgroundText"/>
          <p:cNvGraphicFramePr>
            <a:graphicFrameLocks noGrp="1"/>
          </p:cNvGraphicFramePr>
          <p:nvPr>
            <p:extLst/>
          </p:nvPr>
        </p:nvGraphicFramePr>
        <p:xfrm>
          <a:off x="1656272" y="1047297"/>
          <a:ext cx="7182928" cy="2254114"/>
        </p:xfrm>
        <a:graphic>
          <a:graphicData uri="http://schemas.openxmlformats.org/drawingml/2006/table">
            <a:tbl>
              <a:tblPr/>
              <a:tblGrid>
                <a:gridCol w="7182928">
                  <a:extLst>
                    <a:ext uri="{9D8B030D-6E8A-4147-A177-3AD203B41FA5}">
                      <a16:colId xmlns:a16="http://schemas.microsoft.com/office/drawing/2014/main" val="20000"/>
                    </a:ext>
                  </a:extLst>
                </a:gridCol>
              </a:tblGrid>
              <a:tr h="16902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Background</a:t>
                      </a:r>
                      <a:endParaRPr kumimoji="0" lang="en-US" altLang="en-US" sz="1200" b="0" i="0" u="none" strike="noStrike" cap="none" normalizeH="0" baseline="0" dirty="0">
                        <a:ln>
                          <a:noFill/>
                        </a:ln>
                        <a:solidFill>
                          <a:schemeClr val="bg1"/>
                        </a:solidFill>
                        <a:effectLst/>
                        <a:latin typeface="+mj-lt"/>
                        <a:ea typeface="MS PGothic" panose="020B0600070205080204" pitchFamily="34" charset="-128"/>
                      </a:endParaRPr>
                    </a:p>
                  </a:txBody>
                  <a:tcPr marL="91430" marR="91430" marT="45760" marB="45760" anchor="ctr" horzOverflow="overflow">
                    <a:lnL>
                      <a:noFill/>
                    </a:lnL>
                    <a:lnR>
                      <a:noFill/>
                    </a:lnR>
                    <a:lnT>
                      <a:noFill/>
                    </a:lnT>
                    <a:lnB>
                      <a:noFill/>
                    </a:lnB>
                    <a:lnTlToBr>
                      <a:noFill/>
                    </a:lnTlToBr>
                    <a:lnBlToTr>
                      <a:noFill/>
                    </a:lnBlToTr>
                    <a:solidFill>
                      <a:srgbClr val="A02C1C"/>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a:ln>
                            <a:noFill/>
                          </a:ln>
                          <a:solidFill>
                            <a:schemeClr val="tx1"/>
                          </a:solidFill>
                          <a:effectLst/>
                          <a:latin typeface="+mj-lt"/>
                          <a:ea typeface="MS PGothic" pitchFamily="34" charset="-128"/>
                          <a:cs typeface="MS PGothic" pitchFamily="34" charset="-128"/>
                        </a:rPr>
                        <a:t>Hawley was born in Lexington, Missouri and attended high school in Kansas City. He went on to attend Stanford University and Yale Law School. Following law school, Hawley clerked for the 10th Circuit Court of Appeals and then the US Supreme Court. In 2008, Hawley joined Hogan Lovells, LLC as an attorney, and worked there for three years. As a litigator, Hawley argued before the Supreme Court as one of the lead attorneys in the Hobby Lobby case. He later went on to become an associate professor at the University of Missouri School of Law, where he has continued to teach. Hawley is also the founder and president of the Missouri Liberty Project, an organization that aims to defend the US Constitution and fight government overreach. In 2017, Hawley became the attorney general of Missouri.</a:t>
                      </a:r>
                      <a:endParaRPr kumimoji="0" lang="en-US" sz="1000" b="0" i="0" u="none" strike="noStrike" kern="1200" cap="none" normalizeH="0" baseline="0" dirty="0">
                        <a:ln>
                          <a:noFill/>
                        </a:ln>
                        <a:solidFill>
                          <a:schemeClr val="tx1"/>
                        </a:solidFill>
                        <a:effectLst/>
                        <a:latin typeface="+mj-lt"/>
                        <a:ea typeface="MS PGothic" pitchFamily="34" charset="-128"/>
                        <a:cs typeface="MS PGothic" pitchFamily="34" charset="-128"/>
                      </a:endParaRP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nvPr>
        </p:nvGraphicFramePr>
        <p:xfrm>
          <a:off x="3303312" y="3264377"/>
          <a:ext cx="2816381" cy="1767336"/>
        </p:xfrm>
        <a:graphic>
          <a:graphicData uri="http://schemas.openxmlformats.org/drawingml/2006/table">
            <a:tbl>
              <a:tblPr/>
              <a:tblGrid>
                <a:gridCol w="2816381">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First Elected: 11/6/2018</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Party: Republican</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Birth date: 12/31/1979</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Education: JD, Yale Law School, 2003-2006; AB, History, Stanford University, 1998-2002</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chemeClr val="tx1"/>
                          </a:solidFill>
                          <a:effectLst/>
                          <a:latin typeface="+mj-lt"/>
                          <a:ea typeface="MS PGothic" panose="020B0600070205080204" pitchFamily="34" charset="-128"/>
                          <a:cs typeface="+mn-cs"/>
                        </a:rPr>
                        <a:t>Family: Spouse: Erin; 2 Children: Elijah, Blaise</a:t>
                      </a:r>
                      <a:endParaRPr kumimoji="0" lang="en-US" altLang="en-US" sz="1000" b="0" i="0" u="none" strike="noStrike" kern="1200" cap="none" normalizeH="0" baseline="0" dirty="0">
                        <a:ln>
                          <a:noFill/>
                        </a:ln>
                        <a:solidFill>
                          <a:schemeClr val="tx1"/>
                        </a:solidFill>
                        <a:effectLst/>
                        <a:latin typeface="+mj-lt"/>
                        <a:ea typeface="MS PGothic" panose="020B0600070205080204" pitchFamily="34" charset="-128"/>
                        <a:cs typeface="+mn-cs"/>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nvPr>
        </p:nvGraphicFramePr>
        <p:xfrm>
          <a:off x="6227210" y="3264378"/>
          <a:ext cx="2611990" cy="1219334"/>
        </p:xfrm>
        <a:graphic>
          <a:graphicData uri="http://schemas.openxmlformats.org/drawingml/2006/table">
            <a:tbl>
              <a:tblPr/>
              <a:tblGrid>
                <a:gridCol w="2132154">
                  <a:extLst>
                    <a:ext uri="{9D8B030D-6E8A-4147-A177-3AD203B41FA5}">
                      <a16:colId xmlns:a16="http://schemas.microsoft.com/office/drawing/2014/main" val="20000"/>
                    </a:ext>
                  </a:extLst>
                </a:gridCol>
                <a:gridCol w="479836">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A02C1C"/>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2018 General</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Josh Hawley (R)</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52%</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Claire McCaskill (D)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46%</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0" name="Table 13" title="District Profile"/>
          <p:cNvGraphicFramePr>
            <a:graphicFrameLocks noGrp="1"/>
          </p:cNvGraphicFramePr>
          <p:nvPr>
            <p:extLst/>
          </p:nvPr>
        </p:nvGraphicFramePr>
        <p:xfrm>
          <a:off x="427497" y="3264377"/>
          <a:ext cx="2743200" cy="1218780"/>
        </p:xfrm>
        <a:graphic>
          <a:graphicData uri="http://schemas.openxmlformats.org/drawingml/2006/table">
            <a:tbl>
              <a:tblPr/>
              <a:tblGrid>
                <a:gridCol w="274320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mj-lt"/>
                          <a:ea typeface="MS PGothic" panose="020B0600070205080204" pitchFamily="34" charset="-128"/>
                        </a:rPr>
                        <a:t>State Profile</a:t>
                      </a:r>
                      <a:endParaRPr kumimoji="0" lang="en-US" altLang="en-US" sz="1000" b="0" i="0" u="none" strike="noStrike" cap="none" normalizeH="0" baseline="0" dirty="0">
                        <a:ln>
                          <a:noFill/>
                        </a:ln>
                        <a:solidFill>
                          <a:schemeClr val="bg1"/>
                        </a:solidFill>
                        <a:effectLst/>
                        <a:latin typeface="+mj-lt"/>
                        <a:ea typeface="MS PGothic" panose="020B0600070205080204" pitchFamily="34" charset="-128"/>
                      </a:endParaRP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State: Missouri</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Status: Junior Senator</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Serving with: Roy Blunt (R)</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Cook PVI: R+9</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0957354"/>
                  </a:ext>
                </a:extLst>
              </a:tr>
            </a:tbl>
          </a:graphicData>
        </a:graphic>
      </p:graphicFrame>
      <p:graphicFrame>
        <p:nvGraphicFramePr>
          <p:cNvPr id="11" name="Table 10" title="Contact"/>
          <p:cNvGraphicFramePr>
            <a:graphicFrameLocks noGrp="1"/>
          </p:cNvGraphicFramePr>
          <p:nvPr>
            <p:extLst/>
          </p:nvPr>
        </p:nvGraphicFramePr>
        <p:xfrm>
          <a:off x="427498" y="4624423"/>
          <a:ext cx="2743200" cy="1707286"/>
        </p:xfrm>
        <a:graphic>
          <a:graphicData uri="http://schemas.openxmlformats.org/drawingml/2006/table">
            <a:tbl>
              <a:tblPr/>
              <a:tblGrid>
                <a:gridCol w="2743200">
                  <a:extLst>
                    <a:ext uri="{9D8B030D-6E8A-4147-A177-3AD203B41FA5}">
                      <a16:colId xmlns:a16="http://schemas.microsoft.com/office/drawing/2014/main" val="20002"/>
                    </a:ext>
                  </a:extLst>
                </a:gridCol>
              </a:tblGrid>
              <a:tr h="0">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Official Contact Info</a:t>
                      </a:r>
                    </a:p>
                  </a:txBody>
                  <a:tcPr marL="91432" marR="91432" marT="45749" marB="45749"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Capitol Hill Office Building: Dirksen </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Room Number: B40A</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3240426283"/>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Phone Number: (202) 224-6154</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860728395"/>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Facebook: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009905484"/>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Instagram: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Twitter: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3" name="Table 13" title="Committees"/>
          <p:cNvGraphicFramePr>
            <a:graphicFrameLocks noGrp="1"/>
          </p:cNvGraphicFramePr>
          <p:nvPr>
            <p:extLst/>
          </p:nvPr>
        </p:nvGraphicFramePr>
        <p:xfrm>
          <a:off x="6252310" y="4624423"/>
          <a:ext cx="2586890" cy="1249512"/>
        </p:xfrm>
        <a:graphic>
          <a:graphicData uri="http://schemas.openxmlformats.org/drawingml/2006/table">
            <a:tbl>
              <a:tblPr/>
              <a:tblGrid>
                <a:gridCol w="258689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Committees</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Armed Services
Homeland Security and Governmental Affairs
Small Business and Entrepreneurship
the Judiciary
Aging</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68" y="1051560"/>
            <a:ext cx="1169755" cy="1435608"/>
          </a:xfrm>
          <a:prstGeom prst="rect">
            <a:avLst/>
          </a:prstGeom>
        </p:spPr>
      </p:pic>
    </p:spTree>
    <p:extLst>
      <p:ext uri="{BB962C8B-B14F-4D97-AF65-F5344CB8AC3E}">
        <p14:creationId xmlns:p14="http://schemas.microsoft.com/office/powerpoint/2010/main" val="282081479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SlideTitle"/>
          <p:cNvSpPr>
            <a:spLocks noGrp="1"/>
          </p:cNvSpPr>
          <p:nvPr>
            <p:ph type="title"/>
          </p:nvPr>
        </p:nvSpPr>
        <p:spPr>
          <a:xfrm>
            <a:off x="401620" y="637194"/>
            <a:ext cx="8412480" cy="640080"/>
          </a:xfrm>
        </p:spPr>
        <p:txBody>
          <a:bodyPr/>
          <a:lstStyle/>
          <a:p>
            <a:r>
              <a:rPr lang="en-US" altLang="en-US">
                <a:latin typeface="+mj-lt"/>
                <a:ea typeface="ＭＳ Ｐゴシック" charset="-128"/>
                <a:cs typeface="MS PGothic" charset="-128"/>
              </a:rPr>
              <a:t>Rep. Kelly Armstrong (R-ND-AL)</a:t>
            </a:r>
            <a:endParaRPr lang="en-US" dirty="0">
              <a:latin typeface="+mj-lt"/>
            </a:endParaRPr>
          </a:p>
        </p:txBody>
      </p:sp>
      <p:sp>
        <p:nvSpPr>
          <p:cNvPr id="122" name="Text Placeholder 18" title="SlideDate"/>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a:latin typeface="Georgia"/>
                <a:cs typeface="Georgia"/>
              </a:rPr>
              <a:t>Slide updated: January 04, 2019</a:t>
            </a:r>
            <a:endParaRPr lang="en-US" sz="700" dirty="0">
              <a:latin typeface="Georgia"/>
              <a:cs typeface="Georgia"/>
            </a:endParaRPr>
          </a:p>
        </p:txBody>
      </p:sp>
      <p:graphicFrame>
        <p:nvGraphicFramePr>
          <p:cNvPr id="7" name="Table 6" descr="BackgroundText" title="BackgroundText"/>
          <p:cNvGraphicFramePr>
            <a:graphicFrameLocks noGrp="1"/>
          </p:cNvGraphicFramePr>
          <p:nvPr>
            <p:extLst/>
          </p:nvPr>
        </p:nvGraphicFramePr>
        <p:xfrm>
          <a:off x="1656272" y="1047297"/>
          <a:ext cx="7182928" cy="2254114"/>
        </p:xfrm>
        <a:graphic>
          <a:graphicData uri="http://schemas.openxmlformats.org/drawingml/2006/table">
            <a:tbl>
              <a:tblPr/>
              <a:tblGrid>
                <a:gridCol w="7182928">
                  <a:extLst>
                    <a:ext uri="{9D8B030D-6E8A-4147-A177-3AD203B41FA5}">
                      <a16:colId xmlns:a16="http://schemas.microsoft.com/office/drawing/2014/main" val="20000"/>
                    </a:ext>
                  </a:extLst>
                </a:gridCol>
              </a:tblGrid>
              <a:tr h="16902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Background</a:t>
                      </a:r>
                      <a:endParaRPr kumimoji="0" lang="en-US" altLang="en-US" sz="1200" b="0" i="0" u="none" strike="noStrike" cap="none" normalizeH="0" baseline="0" dirty="0">
                        <a:ln>
                          <a:noFill/>
                        </a:ln>
                        <a:solidFill>
                          <a:schemeClr val="bg1"/>
                        </a:solidFill>
                        <a:effectLst/>
                        <a:latin typeface="+mj-lt"/>
                        <a:ea typeface="MS PGothic" panose="020B0600070205080204" pitchFamily="34" charset="-128"/>
                      </a:endParaRPr>
                    </a:p>
                  </a:txBody>
                  <a:tcPr marL="91430" marR="91430" marT="45760" marB="45760" anchor="ctr" horzOverflow="overflow">
                    <a:lnL>
                      <a:noFill/>
                    </a:lnL>
                    <a:lnR>
                      <a:noFill/>
                    </a:lnR>
                    <a:lnT>
                      <a:noFill/>
                    </a:lnT>
                    <a:lnB>
                      <a:noFill/>
                    </a:lnB>
                    <a:lnTlToBr>
                      <a:noFill/>
                    </a:lnTlToBr>
                    <a:lnBlToTr>
                      <a:noFill/>
                    </a:lnBlToTr>
                    <a:solidFill>
                      <a:srgbClr val="A02C1C"/>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a:ln>
                            <a:noFill/>
                          </a:ln>
                          <a:solidFill>
                            <a:schemeClr val="tx1"/>
                          </a:solidFill>
                          <a:effectLst/>
                          <a:latin typeface="+mj-lt"/>
                          <a:ea typeface="MS PGothic" pitchFamily="34" charset="-128"/>
                          <a:cs typeface="MS PGothic" pitchFamily="34" charset="-128"/>
                        </a:rPr>
                        <a:t>Armstrong was raised in Dickinson and attended Dickinson High School. He met his wife at law school. Armstrong opened two offices for his law firm, Reichert Armstrong Law Office, and served as a volunteer fireman for the Dickinson Fire Department from 2005 to 2012. In 2011, he joined his family’s energy business, the Armstrong Corporation, as vice president. He represented the 36th District in the North Dakota Senate, chairing the Judiciary and Justice Reinvestment Committees. Armstrong also successfully ran as chairman of the North Dakota GOP in 2015. He sponsored a surge bill that funded infrastructure projects across the state with $2 billion and introduced a bill to solve the lake-bed-mineral crisis. </a:t>
                      </a:r>
                      <a:endParaRPr kumimoji="0" lang="en-US" sz="1000" b="0" i="0" u="none" strike="noStrike" kern="1200" cap="none" normalizeH="0" baseline="0" dirty="0">
                        <a:ln>
                          <a:noFill/>
                        </a:ln>
                        <a:solidFill>
                          <a:schemeClr val="tx1"/>
                        </a:solidFill>
                        <a:effectLst/>
                        <a:latin typeface="+mj-lt"/>
                        <a:ea typeface="MS PGothic" pitchFamily="34" charset="-128"/>
                        <a:cs typeface="MS PGothic" pitchFamily="34" charset="-128"/>
                      </a:endParaRP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nvPr>
        </p:nvGraphicFramePr>
        <p:xfrm>
          <a:off x="3303312" y="3264377"/>
          <a:ext cx="2816381" cy="1767336"/>
        </p:xfrm>
        <a:graphic>
          <a:graphicData uri="http://schemas.openxmlformats.org/drawingml/2006/table">
            <a:tbl>
              <a:tblPr/>
              <a:tblGrid>
                <a:gridCol w="2816381">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First Elected: 11/6/2018</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Party: Republican</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Birth date: 10/8/1976</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Education: Bachelor's, Psychology, University of North Dakota, 2001; JD, University of North Dakota School of Law</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chemeClr val="tx1"/>
                          </a:solidFill>
                          <a:effectLst/>
                          <a:latin typeface="+mj-lt"/>
                          <a:ea typeface="MS PGothic" panose="020B0600070205080204" pitchFamily="34" charset="-128"/>
                          <a:cs typeface="+mn-cs"/>
                        </a:rPr>
                        <a:t>Family: Spouse: Kjersti; 2 Children</a:t>
                      </a:r>
                      <a:endParaRPr kumimoji="0" lang="en-US" altLang="en-US" sz="1000" b="0" i="0" u="none" strike="noStrike" kern="1200" cap="none" normalizeH="0" baseline="0" dirty="0">
                        <a:ln>
                          <a:noFill/>
                        </a:ln>
                        <a:solidFill>
                          <a:schemeClr val="tx1"/>
                        </a:solidFill>
                        <a:effectLst/>
                        <a:latin typeface="+mj-lt"/>
                        <a:ea typeface="MS PGothic" panose="020B0600070205080204" pitchFamily="34" charset="-128"/>
                        <a:cs typeface="+mn-cs"/>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nvPr>
        </p:nvGraphicFramePr>
        <p:xfrm>
          <a:off x="6227210" y="3264378"/>
          <a:ext cx="2611990" cy="1219334"/>
        </p:xfrm>
        <a:graphic>
          <a:graphicData uri="http://schemas.openxmlformats.org/drawingml/2006/table">
            <a:tbl>
              <a:tblPr/>
              <a:tblGrid>
                <a:gridCol w="2132154">
                  <a:extLst>
                    <a:ext uri="{9D8B030D-6E8A-4147-A177-3AD203B41FA5}">
                      <a16:colId xmlns:a16="http://schemas.microsoft.com/office/drawing/2014/main" val="20000"/>
                    </a:ext>
                  </a:extLst>
                </a:gridCol>
                <a:gridCol w="479836">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A02C1C"/>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2018 General</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Kelly Armstrong (R)</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60%</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Mac Schneider (D)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36%</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0" name="Table 13" title="District Profile"/>
          <p:cNvGraphicFramePr>
            <a:graphicFrameLocks noGrp="1"/>
          </p:cNvGraphicFramePr>
          <p:nvPr>
            <p:extLst/>
          </p:nvPr>
        </p:nvGraphicFramePr>
        <p:xfrm>
          <a:off x="427497" y="3264377"/>
          <a:ext cx="2743200" cy="1218780"/>
        </p:xfrm>
        <a:graphic>
          <a:graphicData uri="http://schemas.openxmlformats.org/drawingml/2006/table">
            <a:tbl>
              <a:tblPr/>
              <a:tblGrid>
                <a:gridCol w="274320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mj-lt"/>
                          <a:ea typeface="MS PGothic" panose="020B0600070205080204" pitchFamily="34" charset="-128"/>
                        </a:rPr>
                        <a:t>District Profile</a:t>
                      </a:r>
                      <a:endParaRPr kumimoji="0" lang="en-US" altLang="en-US" sz="1000" b="0" i="0" u="none" strike="noStrike" cap="none" normalizeH="0" baseline="0" dirty="0">
                        <a:ln>
                          <a:noFill/>
                        </a:ln>
                        <a:solidFill>
                          <a:schemeClr val="bg1"/>
                        </a:solidFill>
                        <a:effectLst/>
                        <a:latin typeface="+mj-lt"/>
                        <a:ea typeface="MS PGothic" panose="020B0600070205080204" pitchFamily="34" charset="-128"/>
                      </a:endParaRP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State: North Dakota</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District: At Large</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Entire state</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Cook PVI: R+16</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0957354"/>
                  </a:ext>
                </a:extLst>
              </a:tr>
            </a:tbl>
          </a:graphicData>
        </a:graphic>
      </p:graphicFrame>
      <p:graphicFrame>
        <p:nvGraphicFramePr>
          <p:cNvPr id="11" name="Table 10" title="Contact"/>
          <p:cNvGraphicFramePr>
            <a:graphicFrameLocks noGrp="1"/>
          </p:cNvGraphicFramePr>
          <p:nvPr>
            <p:extLst/>
          </p:nvPr>
        </p:nvGraphicFramePr>
        <p:xfrm>
          <a:off x="427498" y="4624423"/>
          <a:ext cx="2743200" cy="1707286"/>
        </p:xfrm>
        <a:graphic>
          <a:graphicData uri="http://schemas.openxmlformats.org/drawingml/2006/table">
            <a:tbl>
              <a:tblPr/>
              <a:tblGrid>
                <a:gridCol w="2743200">
                  <a:extLst>
                    <a:ext uri="{9D8B030D-6E8A-4147-A177-3AD203B41FA5}">
                      <a16:colId xmlns:a16="http://schemas.microsoft.com/office/drawing/2014/main" val="20002"/>
                    </a:ext>
                  </a:extLst>
                </a:gridCol>
              </a:tblGrid>
              <a:tr h="0">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Official Contact Info</a:t>
                      </a:r>
                    </a:p>
                  </a:txBody>
                  <a:tcPr marL="91432" marR="91432" marT="45749" marB="45749"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Capitol Hill Office Building: Longworth</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Room Number: 1004</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3240426283"/>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Phone Number: (202) 225-2611</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860728395"/>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Facebook: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009905484"/>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Instagram: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Twitter: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3" name="Table 13" title="Committees"/>
          <p:cNvGraphicFramePr>
            <a:graphicFrameLocks noGrp="1"/>
          </p:cNvGraphicFramePr>
          <p:nvPr>
            <p:extLst/>
          </p:nvPr>
        </p:nvGraphicFramePr>
        <p:xfrm>
          <a:off x="6252310" y="4624423"/>
          <a:ext cx="2586890" cy="487512"/>
        </p:xfrm>
        <a:graphic>
          <a:graphicData uri="http://schemas.openxmlformats.org/drawingml/2006/table">
            <a:tbl>
              <a:tblPr/>
              <a:tblGrid>
                <a:gridCol w="258689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Committees</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TBD</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68" y="1051560"/>
            <a:ext cx="1169755" cy="1435608"/>
          </a:xfrm>
          <a:prstGeom prst="rect">
            <a:avLst/>
          </a:prstGeom>
        </p:spPr>
      </p:pic>
    </p:spTree>
    <p:extLst>
      <p:ext uri="{BB962C8B-B14F-4D97-AF65-F5344CB8AC3E}">
        <p14:creationId xmlns:p14="http://schemas.microsoft.com/office/powerpoint/2010/main" val="39880572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SlideTitle"/>
          <p:cNvSpPr>
            <a:spLocks noGrp="1"/>
          </p:cNvSpPr>
          <p:nvPr>
            <p:ph type="title"/>
          </p:nvPr>
        </p:nvSpPr>
        <p:spPr>
          <a:xfrm>
            <a:off x="401620" y="637194"/>
            <a:ext cx="8412480" cy="640080"/>
          </a:xfrm>
        </p:spPr>
        <p:txBody>
          <a:bodyPr/>
          <a:lstStyle/>
          <a:p>
            <a:r>
              <a:rPr lang="en-US" altLang="en-US">
                <a:latin typeface="+mj-lt"/>
                <a:ea typeface="ＭＳ Ｐゴシック" charset="-128"/>
                <a:cs typeface="MS PGothic" charset="-128"/>
              </a:rPr>
              <a:t>Rep. Anthony Gonzalez (R-OH-16)</a:t>
            </a:r>
            <a:endParaRPr lang="en-US" dirty="0">
              <a:latin typeface="+mj-lt"/>
            </a:endParaRPr>
          </a:p>
        </p:txBody>
      </p:sp>
      <p:sp>
        <p:nvSpPr>
          <p:cNvPr id="122" name="Text Placeholder 18" title="SlideDate"/>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a:latin typeface="Georgia"/>
                <a:cs typeface="Georgia"/>
              </a:rPr>
              <a:t>Slide updated: January 04, 2019</a:t>
            </a:r>
            <a:endParaRPr lang="en-US" sz="700" dirty="0">
              <a:latin typeface="Georgia"/>
              <a:cs typeface="Georgia"/>
            </a:endParaRPr>
          </a:p>
        </p:txBody>
      </p:sp>
      <p:graphicFrame>
        <p:nvGraphicFramePr>
          <p:cNvPr id="7" name="Table 6" descr="BackgroundText" title="BackgroundText"/>
          <p:cNvGraphicFramePr>
            <a:graphicFrameLocks noGrp="1"/>
          </p:cNvGraphicFramePr>
          <p:nvPr>
            <p:extLst/>
          </p:nvPr>
        </p:nvGraphicFramePr>
        <p:xfrm>
          <a:off x="1656272" y="1047297"/>
          <a:ext cx="7182928" cy="2254114"/>
        </p:xfrm>
        <a:graphic>
          <a:graphicData uri="http://schemas.openxmlformats.org/drawingml/2006/table">
            <a:tbl>
              <a:tblPr/>
              <a:tblGrid>
                <a:gridCol w="7182928">
                  <a:extLst>
                    <a:ext uri="{9D8B030D-6E8A-4147-A177-3AD203B41FA5}">
                      <a16:colId xmlns:a16="http://schemas.microsoft.com/office/drawing/2014/main" val="20000"/>
                    </a:ext>
                  </a:extLst>
                </a:gridCol>
              </a:tblGrid>
              <a:tr h="16902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Background</a:t>
                      </a:r>
                      <a:endParaRPr kumimoji="0" lang="en-US" altLang="en-US" sz="1200" b="0" i="0" u="none" strike="noStrike" cap="none" normalizeH="0" baseline="0" dirty="0">
                        <a:ln>
                          <a:noFill/>
                        </a:ln>
                        <a:solidFill>
                          <a:schemeClr val="bg1"/>
                        </a:solidFill>
                        <a:effectLst/>
                        <a:latin typeface="+mj-lt"/>
                        <a:ea typeface="MS PGothic" panose="020B0600070205080204" pitchFamily="34" charset="-128"/>
                      </a:endParaRPr>
                    </a:p>
                  </a:txBody>
                  <a:tcPr marL="91430" marR="91430" marT="45760" marB="45760" anchor="ctr" horzOverflow="overflow">
                    <a:lnL>
                      <a:noFill/>
                    </a:lnL>
                    <a:lnR>
                      <a:noFill/>
                    </a:lnR>
                    <a:lnT>
                      <a:noFill/>
                    </a:lnT>
                    <a:lnB>
                      <a:noFill/>
                    </a:lnB>
                    <a:lnTlToBr>
                      <a:noFill/>
                    </a:lnTlToBr>
                    <a:lnBlToTr>
                      <a:noFill/>
                    </a:lnBlToTr>
                    <a:solidFill>
                      <a:srgbClr val="A02C1C"/>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a:ln>
                            <a:noFill/>
                          </a:ln>
                          <a:solidFill>
                            <a:schemeClr val="tx1"/>
                          </a:solidFill>
                          <a:effectLst/>
                          <a:latin typeface="+mj-lt"/>
                          <a:ea typeface="MS PGothic" pitchFamily="34" charset="-128"/>
                          <a:cs typeface="MS PGothic" pitchFamily="34" charset="-128"/>
                        </a:rPr>
                        <a:t>Gonzalez was born in Cleveland and played football at Ohio State, where he was an Academic All-American. From 2007 to 2011, he played for the Indianapolis Colts, though his role diminished after he injured his knee in 2009. In 2012, he signed with the New England Patriots but was released two months later, and he retired from football. Upon graduating, he worked as the chief operating officer of Chalk Schools, an education technology company. Gonzalez supports targeting pharmaceutical companies to combat the opioid epidemic and expanding technical education. He also supports Trump's plan to build a border wall and approves of Trump's economic policies.</a:t>
                      </a:r>
                      <a:endParaRPr kumimoji="0" lang="en-US" sz="1000" b="0" i="0" u="none" strike="noStrike" kern="1200" cap="none" normalizeH="0" baseline="0" dirty="0">
                        <a:ln>
                          <a:noFill/>
                        </a:ln>
                        <a:solidFill>
                          <a:schemeClr val="tx1"/>
                        </a:solidFill>
                        <a:effectLst/>
                        <a:latin typeface="+mj-lt"/>
                        <a:ea typeface="MS PGothic" pitchFamily="34" charset="-128"/>
                        <a:cs typeface="MS PGothic" pitchFamily="34" charset="-128"/>
                      </a:endParaRP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nvPr>
        </p:nvGraphicFramePr>
        <p:xfrm>
          <a:off x="3303312" y="3264377"/>
          <a:ext cx="2816381" cy="1767336"/>
        </p:xfrm>
        <a:graphic>
          <a:graphicData uri="http://schemas.openxmlformats.org/drawingml/2006/table">
            <a:tbl>
              <a:tblPr/>
              <a:tblGrid>
                <a:gridCol w="2816381">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First Elected: 11/6/2018</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Party: Republican</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Birth date: 9/18/1984</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Education: Attended, Ohio State University; Master's, Business Administration, Stanford University</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chemeClr val="tx1"/>
                          </a:solidFill>
                          <a:effectLst/>
                          <a:latin typeface="+mj-lt"/>
                          <a:ea typeface="MS PGothic" panose="020B0600070205080204" pitchFamily="34" charset="-128"/>
                          <a:cs typeface="+mn-cs"/>
                        </a:rPr>
                        <a:t>Family: Spouse: Elizabeth</a:t>
                      </a:r>
                      <a:endParaRPr kumimoji="0" lang="en-US" altLang="en-US" sz="1000" b="0" i="0" u="none" strike="noStrike" kern="1200" cap="none" normalizeH="0" baseline="0" dirty="0">
                        <a:ln>
                          <a:noFill/>
                        </a:ln>
                        <a:solidFill>
                          <a:schemeClr val="tx1"/>
                        </a:solidFill>
                        <a:effectLst/>
                        <a:latin typeface="+mj-lt"/>
                        <a:ea typeface="MS PGothic" panose="020B0600070205080204" pitchFamily="34" charset="-128"/>
                        <a:cs typeface="+mn-cs"/>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nvPr>
        </p:nvGraphicFramePr>
        <p:xfrm>
          <a:off x="6227210" y="3264378"/>
          <a:ext cx="2611990" cy="1219334"/>
        </p:xfrm>
        <a:graphic>
          <a:graphicData uri="http://schemas.openxmlformats.org/drawingml/2006/table">
            <a:tbl>
              <a:tblPr/>
              <a:tblGrid>
                <a:gridCol w="2132154">
                  <a:extLst>
                    <a:ext uri="{9D8B030D-6E8A-4147-A177-3AD203B41FA5}">
                      <a16:colId xmlns:a16="http://schemas.microsoft.com/office/drawing/2014/main" val="20000"/>
                    </a:ext>
                  </a:extLst>
                </a:gridCol>
                <a:gridCol w="479836">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A02C1C"/>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2018 General</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Anthony Gonzalez (R)</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57%</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Susan Palmer (D)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43%</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0" name="Table 13" title="District Profile"/>
          <p:cNvGraphicFramePr>
            <a:graphicFrameLocks noGrp="1"/>
          </p:cNvGraphicFramePr>
          <p:nvPr>
            <p:extLst/>
          </p:nvPr>
        </p:nvGraphicFramePr>
        <p:xfrm>
          <a:off x="427497" y="3264377"/>
          <a:ext cx="2743200" cy="1218780"/>
        </p:xfrm>
        <a:graphic>
          <a:graphicData uri="http://schemas.openxmlformats.org/drawingml/2006/table">
            <a:tbl>
              <a:tblPr/>
              <a:tblGrid>
                <a:gridCol w="274320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mj-lt"/>
                          <a:ea typeface="MS PGothic" panose="020B0600070205080204" pitchFamily="34" charset="-128"/>
                        </a:rPr>
                        <a:t>District Profile</a:t>
                      </a:r>
                      <a:endParaRPr kumimoji="0" lang="en-US" altLang="en-US" sz="1000" b="0" i="0" u="none" strike="noStrike" cap="none" normalizeH="0" baseline="0" dirty="0">
                        <a:ln>
                          <a:noFill/>
                        </a:ln>
                        <a:solidFill>
                          <a:schemeClr val="bg1"/>
                        </a:solidFill>
                        <a:effectLst/>
                        <a:latin typeface="+mj-lt"/>
                        <a:ea typeface="MS PGothic" panose="020B0600070205080204" pitchFamily="34" charset="-128"/>
                      </a:endParaRP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State: Ohio</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District: 16th</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Northeast: Cleveland Suburbs</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Cook PVI: R+8</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0957354"/>
                  </a:ext>
                </a:extLst>
              </a:tr>
            </a:tbl>
          </a:graphicData>
        </a:graphic>
      </p:graphicFrame>
      <p:graphicFrame>
        <p:nvGraphicFramePr>
          <p:cNvPr id="11" name="Table 10" title="Contact"/>
          <p:cNvGraphicFramePr>
            <a:graphicFrameLocks noGrp="1"/>
          </p:cNvGraphicFramePr>
          <p:nvPr>
            <p:extLst/>
          </p:nvPr>
        </p:nvGraphicFramePr>
        <p:xfrm>
          <a:off x="427498" y="4624423"/>
          <a:ext cx="2743200" cy="1707286"/>
        </p:xfrm>
        <a:graphic>
          <a:graphicData uri="http://schemas.openxmlformats.org/drawingml/2006/table">
            <a:tbl>
              <a:tblPr/>
              <a:tblGrid>
                <a:gridCol w="2743200">
                  <a:extLst>
                    <a:ext uri="{9D8B030D-6E8A-4147-A177-3AD203B41FA5}">
                      <a16:colId xmlns:a16="http://schemas.microsoft.com/office/drawing/2014/main" val="20002"/>
                    </a:ext>
                  </a:extLst>
                </a:gridCol>
              </a:tblGrid>
              <a:tr h="0">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Official Contact Info</a:t>
                      </a:r>
                    </a:p>
                  </a:txBody>
                  <a:tcPr marL="91432" marR="91432" marT="45749" marB="45749"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Capitol Hill Office Building: Longworth</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Room Number: 1023</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3240426283"/>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Phone Number: (202) 225-3876</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860728395"/>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Facebook: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009905484"/>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Instagram: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Twitter: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3" name="Table 13" title="Committees"/>
          <p:cNvGraphicFramePr>
            <a:graphicFrameLocks noGrp="1"/>
          </p:cNvGraphicFramePr>
          <p:nvPr>
            <p:extLst/>
          </p:nvPr>
        </p:nvGraphicFramePr>
        <p:xfrm>
          <a:off x="6252310" y="4624423"/>
          <a:ext cx="2586890" cy="487512"/>
        </p:xfrm>
        <a:graphic>
          <a:graphicData uri="http://schemas.openxmlformats.org/drawingml/2006/table">
            <a:tbl>
              <a:tblPr/>
              <a:tblGrid>
                <a:gridCol w="258689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Committees</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TBD</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68" y="1051560"/>
            <a:ext cx="1169755" cy="1435608"/>
          </a:xfrm>
          <a:prstGeom prst="rect">
            <a:avLst/>
          </a:prstGeom>
        </p:spPr>
      </p:pic>
    </p:spTree>
    <p:extLst>
      <p:ext uri="{BB962C8B-B14F-4D97-AF65-F5344CB8AC3E}">
        <p14:creationId xmlns:p14="http://schemas.microsoft.com/office/powerpoint/2010/main" val="2417351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SlideTitle"/>
          <p:cNvSpPr>
            <a:spLocks noGrp="1"/>
          </p:cNvSpPr>
          <p:nvPr>
            <p:ph type="title"/>
          </p:nvPr>
        </p:nvSpPr>
        <p:spPr>
          <a:xfrm>
            <a:off x="401620" y="637194"/>
            <a:ext cx="8412480" cy="640080"/>
          </a:xfrm>
        </p:spPr>
        <p:txBody>
          <a:bodyPr/>
          <a:lstStyle/>
          <a:p>
            <a:r>
              <a:rPr lang="en-US" altLang="en-US">
                <a:latin typeface="+mj-lt"/>
                <a:ea typeface="ＭＳ Ｐゴシック" charset="-128"/>
                <a:cs typeface="MS PGothic" charset="-128"/>
              </a:rPr>
              <a:t>Rep. Kevin Hern (R-OK-1)</a:t>
            </a:r>
            <a:endParaRPr lang="en-US" dirty="0">
              <a:latin typeface="+mj-lt"/>
            </a:endParaRPr>
          </a:p>
        </p:txBody>
      </p:sp>
      <p:sp>
        <p:nvSpPr>
          <p:cNvPr id="122" name="Text Placeholder 18" title="SlideDate"/>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a:latin typeface="Georgia"/>
                <a:cs typeface="Georgia"/>
              </a:rPr>
              <a:t>Slide updated: January 04, 2019</a:t>
            </a:r>
            <a:endParaRPr lang="en-US" sz="700" dirty="0">
              <a:latin typeface="Georgia"/>
              <a:cs typeface="Georgia"/>
            </a:endParaRPr>
          </a:p>
        </p:txBody>
      </p:sp>
      <p:graphicFrame>
        <p:nvGraphicFramePr>
          <p:cNvPr id="7" name="Table 6" descr="BackgroundText" title="BackgroundText"/>
          <p:cNvGraphicFramePr>
            <a:graphicFrameLocks noGrp="1"/>
          </p:cNvGraphicFramePr>
          <p:nvPr>
            <p:extLst/>
          </p:nvPr>
        </p:nvGraphicFramePr>
        <p:xfrm>
          <a:off x="1656272" y="1047297"/>
          <a:ext cx="7182928" cy="2254114"/>
        </p:xfrm>
        <a:graphic>
          <a:graphicData uri="http://schemas.openxmlformats.org/drawingml/2006/table">
            <a:tbl>
              <a:tblPr/>
              <a:tblGrid>
                <a:gridCol w="7182928">
                  <a:extLst>
                    <a:ext uri="{9D8B030D-6E8A-4147-A177-3AD203B41FA5}">
                      <a16:colId xmlns:a16="http://schemas.microsoft.com/office/drawing/2014/main" val="20000"/>
                    </a:ext>
                  </a:extLst>
                </a:gridCol>
              </a:tblGrid>
              <a:tr h="16902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Background</a:t>
                      </a:r>
                      <a:endParaRPr kumimoji="0" lang="en-US" altLang="en-US" sz="1200" b="0" i="0" u="none" strike="noStrike" cap="none" normalizeH="0" baseline="0" dirty="0">
                        <a:ln>
                          <a:noFill/>
                        </a:ln>
                        <a:solidFill>
                          <a:schemeClr val="bg1"/>
                        </a:solidFill>
                        <a:effectLst/>
                        <a:latin typeface="+mj-lt"/>
                        <a:ea typeface="MS PGothic" panose="020B0600070205080204" pitchFamily="34" charset="-128"/>
                      </a:endParaRPr>
                    </a:p>
                  </a:txBody>
                  <a:tcPr marL="91430" marR="91430" marT="45760" marB="45760" anchor="ctr" horzOverflow="overflow">
                    <a:lnL>
                      <a:noFill/>
                    </a:lnL>
                    <a:lnR>
                      <a:noFill/>
                    </a:lnR>
                    <a:lnT>
                      <a:noFill/>
                    </a:lnT>
                    <a:lnB>
                      <a:noFill/>
                    </a:lnB>
                    <a:lnTlToBr>
                      <a:noFill/>
                    </a:lnTlToBr>
                    <a:lnBlToTr>
                      <a:noFill/>
                    </a:lnBlToTr>
                    <a:solidFill>
                      <a:srgbClr val="A02C1C"/>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a:ln>
                            <a:noFill/>
                          </a:ln>
                          <a:solidFill>
                            <a:schemeClr val="tx1"/>
                          </a:solidFill>
                          <a:effectLst/>
                          <a:latin typeface="+mj-lt"/>
                          <a:ea typeface="MS PGothic" pitchFamily="34" charset="-128"/>
                          <a:cs typeface="MS PGothic" pitchFamily="34" charset="-128"/>
                        </a:rPr>
                        <a:t>Hern graduated from high school in Dover, Arkansas before pursuing his bachelor’s at Arkansas Tech University, from which he graduated in 1986. He earned an MBA and studied for a PhD in astronautical engineering before serving in the military. In his early career, he held a variety of jobs, including in the aerospace industry, computer programming, real estate and hog farming. In 1999, Hern bought two McDonald’s in Muskogee; by 2012, he had become owner of KTAK Corporation, heading an operation overseeing 10 restaurants and more than 400 employees. Hern announced his bid to replace Rep. Jim Bridenstine, who was nominated by President Trump to be NASA director. In a heated Republican primary, Hern beat out Andy Coleman who had been backed by the Club For Growth. He has stated strong opposition to abortion and gay marriage, and campaigned on tighter immigration and opposition to Obamacare.</a:t>
                      </a:r>
                      <a:endParaRPr kumimoji="0" lang="en-US" sz="1000" b="0" i="0" u="none" strike="noStrike" kern="1200" cap="none" normalizeH="0" baseline="0" dirty="0">
                        <a:ln>
                          <a:noFill/>
                        </a:ln>
                        <a:solidFill>
                          <a:schemeClr val="tx1"/>
                        </a:solidFill>
                        <a:effectLst/>
                        <a:latin typeface="+mj-lt"/>
                        <a:ea typeface="MS PGothic" pitchFamily="34" charset="-128"/>
                        <a:cs typeface="MS PGothic" pitchFamily="34" charset="-128"/>
                      </a:endParaRP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nvPr>
        </p:nvGraphicFramePr>
        <p:xfrm>
          <a:off x="3303312" y="3264377"/>
          <a:ext cx="2816381" cy="1919736"/>
        </p:xfrm>
        <a:graphic>
          <a:graphicData uri="http://schemas.openxmlformats.org/drawingml/2006/table">
            <a:tbl>
              <a:tblPr/>
              <a:tblGrid>
                <a:gridCol w="2816381">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First Elected: 11/6/2018</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Party: Republican</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Birth date: 12/4/1961</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Education: MBA, Finance/Business, University of Arkansas at Little Rock, 1997-1999; BS, Electro-Mechanical Engineering, Arkansas Tech University, 1982-1986</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chemeClr val="tx1"/>
                          </a:solidFill>
                          <a:effectLst/>
                          <a:latin typeface="+mj-lt"/>
                          <a:ea typeface="MS PGothic" panose="020B0600070205080204" pitchFamily="34" charset="-128"/>
                          <a:cs typeface="+mn-cs"/>
                        </a:rPr>
                        <a:t>Family: Spouse: Tammy; 3 Children</a:t>
                      </a:r>
                      <a:endParaRPr kumimoji="0" lang="en-US" altLang="en-US" sz="1000" b="0" i="0" u="none" strike="noStrike" kern="1200" cap="none" normalizeH="0" baseline="0" dirty="0">
                        <a:ln>
                          <a:noFill/>
                        </a:ln>
                        <a:solidFill>
                          <a:schemeClr val="tx1"/>
                        </a:solidFill>
                        <a:effectLst/>
                        <a:latin typeface="+mj-lt"/>
                        <a:ea typeface="MS PGothic" panose="020B0600070205080204" pitchFamily="34" charset="-128"/>
                        <a:cs typeface="+mn-cs"/>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nvPr>
        </p:nvGraphicFramePr>
        <p:xfrm>
          <a:off x="6227210" y="3264378"/>
          <a:ext cx="2611990" cy="1219334"/>
        </p:xfrm>
        <a:graphic>
          <a:graphicData uri="http://schemas.openxmlformats.org/drawingml/2006/table">
            <a:tbl>
              <a:tblPr/>
              <a:tblGrid>
                <a:gridCol w="2132154">
                  <a:extLst>
                    <a:ext uri="{9D8B030D-6E8A-4147-A177-3AD203B41FA5}">
                      <a16:colId xmlns:a16="http://schemas.microsoft.com/office/drawing/2014/main" val="20000"/>
                    </a:ext>
                  </a:extLst>
                </a:gridCol>
                <a:gridCol w="479836">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A02C1C"/>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2018 General</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Kevin Hern (R)</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59%</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Tim Gilpin (D)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41%</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0" name="Table 13" title="District Profile"/>
          <p:cNvGraphicFramePr>
            <a:graphicFrameLocks noGrp="1"/>
          </p:cNvGraphicFramePr>
          <p:nvPr>
            <p:extLst/>
          </p:nvPr>
        </p:nvGraphicFramePr>
        <p:xfrm>
          <a:off x="427497" y="3264377"/>
          <a:ext cx="2743200" cy="1218780"/>
        </p:xfrm>
        <a:graphic>
          <a:graphicData uri="http://schemas.openxmlformats.org/drawingml/2006/table">
            <a:tbl>
              <a:tblPr/>
              <a:tblGrid>
                <a:gridCol w="274320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mj-lt"/>
                          <a:ea typeface="MS PGothic" panose="020B0600070205080204" pitchFamily="34" charset="-128"/>
                        </a:rPr>
                        <a:t>District Profile</a:t>
                      </a:r>
                      <a:endParaRPr kumimoji="0" lang="en-US" altLang="en-US" sz="1000" b="0" i="0" u="none" strike="noStrike" cap="none" normalizeH="0" baseline="0" dirty="0">
                        <a:ln>
                          <a:noFill/>
                        </a:ln>
                        <a:solidFill>
                          <a:schemeClr val="bg1"/>
                        </a:solidFill>
                        <a:effectLst/>
                        <a:latin typeface="+mj-lt"/>
                        <a:ea typeface="MS PGothic" panose="020B0600070205080204" pitchFamily="34" charset="-128"/>
                      </a:endParaRP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State: Oklahoma</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District: 1st</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Tulsa</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Cook PVI: R+17</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0957354"/>
                  </a:ext>
                </a:extLst>
              </a:tr>
            </a:tbl>
          </a:graphicData>
        </a:graphic>
      </p:graphicFrame>
      <p:graphicFrame>
        <p:nvGraphicFramePr>
          <p:cNvPr id="11" name="Table 10" title="Contact"/>
          <p:cNvGraphicFramePr>
            <a:graphicFrameLocks noGrp="1"/>
          </p:cNvGraphicFramePr>
          <p:nvPr>
            <p:extLst/>
          </p:nvPr>
        </p:nvGraphicFramePr>
        <p:xfrm>
          <a:off x="427498" y="4624423"/>
          <a:ext cx="2743200" cy="1707286"/>
        </p:xfrm>
        <a:graphic>
          <a:graphicData uri="http://schemas.openxmlformats.org/drawingml/2006/table">
            <a:tbl>
              <a:tblPr/>
              <a:tblGrid>
                <a:gridCol w="2743200">
                  <a:extLst>
                    <a:ext uri="{9D8B030D-6E8A-4147-A177-3AD203B41FA5}">
                      <a16:colId xmlns:a16="http://schemas.microsoft.com/office/drawing/2014/main" val="20002"/>
                    </a:ext>
                  </a:extLst>
                </a:gridCol>
              </a:tblGrid>
              <a:tr h="0">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Official Contact Info</a:t>
                      </a:r>
                    </a:p>
                  </a:txBody>
                  <a:tcPr marL="91432" marR="91432" marT="45749" marB="45749"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Capitol Hill Office Building: Longworth</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Room Number: 1019</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3240426283"/>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Phone Number: (202) 225-2211</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860728395"/>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Facebook: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009905484"/>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Instagram: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Twitter: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3" name="Table 13" title="Committees"/>
          <p:cNvGraphicFramePr>
            <a:graphicFrameLocks noGrp="1"/>
          </p:cNvGraphicFramePr>
          <p:nvPr>
            <p:extLst/>
          </p:nvPr>
        </p:nvGraphicFramePr>
        <p:xfrm>
          <a:off x="6252310" y="4624423"/>
          <a:ext cx="2586890" cy="487512"/>
        </p:xfrm>
        <a:graphic>
          <a:graphicData uri="http://schemas.openxmlformats.org/drawingml/2006/table">
            <a:tbl>
              <a:tblPr/>
              <a:tblGrid>
                <a:gridCol w="258689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Committees</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TBD</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68" y="1051560"/>
            <a:ext cx="1169755" cy="1435608"/>
          </a:xfrm>
          <a:prstGeom prst="rect">
            <a:avLst/>
          </a:prstGeom>
        </p:spPr>
      </p:pic>
    </p:spTree>
    <p:extLst>
      <p:ext uri="{BB962C8B-B14F-4D97-AF65-F5344CB8AC3E}">
        <p14:creationId xmlns:p14="http://schemas.microsoft.com/office/powerpoint/2010/main" val="291785657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SlideTitle"/>
          <p:cNvSpPr>
            <a:spLocks noGrp="1"/>
          </p:cNvSpPr>
          <p:nvPr>
            <p:ph type="title"/>
          </p:nvPr>
        </p:nvSpPr>
        <p:spPr>
          <a:xfrm>
            <a:off x="401620" y="637194"/>
            <a:ext cx="8412480" cy="640080"/>
          </a:xfrm>
        </p:spPr>
        <p:txBody>
          <a:bodyPr/>
          <a:lstStyle/>
          <a:p>
            <a:r>
              <a:rPr lang="en-US" altLang="en-US">
                <a:latin typeface="+mj-lt"/>
                <a:ea typeface="ＭＳ Ｐゴシック" charset="-128"/>
                <a:cs typeface="MS PGothic" charset="-128"/>
              </a:rPr>
              <a:t>Rep. Kendra Horn (D-OK-5)</a:t>
            </a:r>
            <a:endParaRPr lang="en-US" dirty="0">
              <a:latin typeface="+mj-lt"/>
            </a:endParaRPr>
          </a:p>
        </p:txBody>
      </p:sp>
      <p:sp>
        <p:nvSpPr>
          <p:cNvPr id="122" name="Text Placeholder 18" title="SlideDate"/>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a:latin typeface="Georgia"/>
                <a:cs typeface="Georgia"/>
              </a:rPr>
              <a:t>Slide updated: January 04, 2019</a:t>
            </a:r>
            <a:endParaRPr lang="en-US" sz="700" dirty="0">
              <a:latin typeface="Georgia"/>
              <a:cs typeface="Georgia"/>
            </a:endParaRPr>
          </a:p>
        </p:txBody>
      </p:sp>
      <p:graphicFrame>
        <p:nvGraphicFramePr>
          <p:cNvPr id="7" name="Table 6" descr="BackgroundText" title="BackgroundText"/>
          <p:cNvGraphicFramePr>
            <a:graphicFrameLocks noGrp="1"/>
          </p:cNvGraphicFramePr>
          <p:nvPr>
            <p:extLst/>
          </p:nvPr>
        </p:nvGraphicFramePr>
        <p:xfrm>
          <a:off x="1656272" y="1047297"/>
          <a:ext cx="7182928" cy="2254114"/>
        </p:xfrm>
        <a:graphic>
          <a:graphicData uri="http://schemas.openxmlformats.org/drawingml/2006/table">
            <a:tbl>
              <a:tblPr/>
              <a:tblGrid>
                <a:gridCol w="7182928">
                  <a:extLst>
                    <a:ext uri="{9D8B030D-6E8A-4147-A177-3AD203B41FA5}">
                      <a16:colId xmlns:a16="http://schemas.microsoft.com/office/drawing/2014/main" val="20000"/>
                    </a:ext>
                  </a:extLst>
                </a:gridCol>
              </a:tblGrid>
              <a:tr h="16902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Background</a:t>
                      </a:r>
                      <a:endParaRPr kumimoji="0" lang="en-US" altLang="en-US" sz="1200" b="0" i="0" u="none" strike="noStrike" cap="none" normalizeH="0" baseline="0" dirty="0">
                        <a:ln>
                          <a:noFill/>
                        </a:ln>
                        <a:solidFill>
                          <a:schemeClr val="bg1"/>
                        </a:solidFill>
                        <a:effectLst/>
                        <a:latin typeface="+mj-lt"/>
                        <a:ea typeface="MS PGothic" panose="020B0600070205080204" pitchFamily="34" charset="-128"/>
                      </a:endParaRPr>
                    </a:p>
                  </a:txBody>
                  <a:tcPr marL="91430" marR="91430" marT="45760" marB="45760" anchor="ctr" horzOverflow="overflow">
                    <a:lnL>
                      <a:noFill/>
                    </a:lnL>
                    <a:lnR>
                      <a:noFill/>
                    </a:lnR>
                    <a:lnT>
                      <a:noFill/>
                    </a:lnT>
                    <a:lnB>
                      <a:noFill/>
                    </a:lnB>
                    <a:lnTlToBr>
                      <a:noFill/>
                    </a:lnTlToBr>
                    <a:lnBlToTr>
                      <a:noFill/>
                    </a:lnBlToTr>
                    <a:solidFill>
                      <a:srgbClr val="284D81"/>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a:ln>
                            <a:noFill/>
                          </a:ln>
                          <a:solidFill>
                            <a:schemeClr val="tx1"/>
                          </a:solidFill>
                          <a:effectLst/>
                          <a:latin typeface="+mj-lt"/>
                          <a:ea typeface="MS PGothic" pitchFamily="34" charset="-128"/>
                          <a:cs typeface="MS PGothic" pitchFamily="34" charset="-128"/>
                        </a:rPr>
                        <a:t>Horn is a fifth-generation Oklahoman and longterm democratic activist. Her professional background is varied and includes time as a congressional press secretary, Yoga studio manager, and strategic communications consultant. After receiving her law degree from Southern Methodist University, she practiced law for a few years before turning full time toward politics. She served one year as former second district Rep. Brad Carson (D-OK)'s press secretary, before working in communications for multiple Oklahoma-based aerospace firms. For three years she then managed a yoga studio in Boulder, Colorado but returned to Oklahoma politics as the campaign manager of former Rep. Joe Dorman (D-OK)'s unsuccessful 2014 bid for governor. More recently she has served as the executive director of Sally's List, an Oklahoma non-profit that recruits women to run for public office, while working for a strategic communications firm.</a:t>
                      </a:r>
                      <a:endParaRPr kumimoji="0" lang="en-US" sz="1000" b="0" i="0" u="none" strike="noStrike" kern="1200" cap="none" normalizeH="0" baseline="0" dirty="0">
                        <a:ln>
                          <a:noFill/>
                        </a:ln>
                        <a:solidFill>
                          <a:schemeClr val="tx1"/>
                        </a:solidFill>
                        <a:effectLst/>
                        <a:latin typeface="+mj-lt"/>
                        <a:ea typeface="MS PGothic" pitchFamily="34" charset="-128"/>
                        <a:cs typeface="MS PGothic" pitchFamily="34" charset="-128"/>
                      </a:endParaRP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nvPr>
        </p:nvGraphicFramePr>
        <p:xfrm>
          <a:off x="3303312" y="3264377"/>
          <a:ext cx="2816381" cy="1919736"/>
        </p:xfrm>
        <a:graphic>
          <a:graphicData uri="http://schemas.openxmlformats.org/drawingml/2006/table">
            <a:tbl>
              <a:tblPr/>
              <a:tblGrid>
                <a:gridCol w="2816381">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First Elected: 11/6/2018</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Party: Democrat</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Birth date: 5/25/1963</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Education: JD, Southern Methodist University Dedman School of Law, 1998-2001; BA, Political Science, University of Tulsa, 1995-1998</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chemeClr val="tx1"/>
                          </a:solidFill>
                          <a:effectLst/>
                          <a:latin typeface="+mj-lt"/>
                          <a:ea typeface="MS PGothic" panose="020B0600070205080204" pitchFamily="34" charset="-128"/>
                          <a:cs typeface="+mn-cs"/>
                        </a:rPr>
                        <a:t>Family: Unknown</a:t>
                      </a:r>
                      <a:endParaRPr kumimoji="0" lang="en-US" altLang="en-US" sz="1000" b="0" i="0" u="none" strike="noStrike" kern="1200" cap="none" normalizeH="0" baseline="0" dirty="0">
                        <a:ln>
                          <a:noFill/>
                        </a:ln>
                        <a:solidFill>
                          <a:schemeClr val="tx1"/>
                        </a:solidFill>
                        <a:effectLst/>
                        <a:latin typeface="+mj-lt"/>
                        <a:ea typeface="MS PGothic" panose="020B0600070205080204" pitchFamily="34" charset="-128"/>
                        <a:cs typeface="+mn-cs"/>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nvPr>
        </p:nvGraphicFramePr>
        <p:xfrm>
          <a:off x="6227210" y="3264378"/>
          <a:ext cx="2611990" cy="1219334"/>
        </p:xfrm>
        <a:graphic>
          <a:graphicData uri="http://schemas.openxmlformats.org/drawingml/2006/table">
            <a:tbl>
              <a:tblPr/>
              <a:tblGrid>
                <a:gridCol w="2132154">
                  <a:extLst>
                    <a:ext uri="{9D8B030D-6E8A-4147-A177-3AD203B41FA5}">
                      <a16:colId xmlns:a16="http://schemas.microsoft.com/office/drawing/2014/main" val="20000"/>
                    </a:ext>
                  </a:extLst>
                </a:gridCol>
                <a:gridCol w="479836">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284D81"/>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2018 General</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Kendra Horn (D)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51%</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Steve Russell (R)</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49%</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0" name="Table 13" title="District Profile"/>
          <p:cNvGraphicFramePr>
            <a:graphicFrameLocks noGrp="1"/>
          </p:cNvGraphicFramePr>
          <p:nvPr>
            <p:extLst/>
          </p:nvPr>
        </p:nvGraphicFramePr>
        <p:xfrm>
          <a:off x="427497" y="3264377"/>
          <a:ext cx="2743200" cy="1218780"/>
        </p:xfrm>
        <a:graphic>
          <a:graphicData uri="http://schemas.openxmlformats.org/drawingml/2006/table">
            <a:tbl>
              <a:tblPr/>
              <a:tblGrid>
                <a:gridCol w="274320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mj-lt"/>
                          <a:ea typeface="MS PGothic" panose="020B0600070205080204" pitchFamily="34" charset="-128"/>
                        </a:rPr>
                        <a:t>District Profile</a:t>
                      </a:r>
                      <a:endParaRPr kumimoji="0" lang="en-US" altLang="en-US" sz="1000" b="0" i="0" u="none" strike="noStrike" cap="none" normalizeH="0" baseline="0" dirty="0">
                        <a:ln>
                          <a:noFill/>
                        </a:ln>
                        <a:solidFill>
                          <a:schemeClr val="bg1"/>
                        </a:solidFill>
                        <a:effectLst/>
                        <a:latin typeface="+mj-lt"/>
                        <a:ea typeface="MS PGothic" panose="020B0600070205080204" pitchFamily="34" charset="-128"/>
                      </a:endParaRP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State: Oklahoma</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District: 5th</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Oklahoma City</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Cook PVI: R+10</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0957354"/>
                  </a:ext>
                </a:extLst>
              </a:tr>
            </a:tbl>
          </a:graphicData>
        </a:graphic>
      </p:graphicFrame>
      <p:graphicFrame>
        <p:nvGraphicFramePr>
          <p:cNvPr id="11" name="Table 10" title="Contact"/>
          <p:cNvGraphicFramePr>
            <a:graphicFrameLocks noGrp="1"/>
          </p:cNvGraphicFramePr>
          <p:nvPr>
            <p:extLst/>
          </p:nvPr>
        </p:nvGraphicFramePr>
        <p:xfrm>
          <a:off x="427498" y="4624423"/>
          <a:ext cx="2743200" cy="1707286"/>
        </p:xfrm>
        <a:graphic>
          <a:graphicData uri="http://schemas.openxmlformats.org/drawingml/2006/table">
            <a:tbl>
              <a:tblPr/>
              <a:tblGrid>
                <a:gridCol w="2743200">
                  <a:extLst>
                    <a:ext uri="{9D8B030D-6E8A-4147-A177-3AD203B41FA5}">
                      <a16:colId xmlns:a16="http://schemas.microsoft.com/office/drawing/2014/main" val="20002"/>
                    </a:ext>
                  </a:extLst>
                </a:gridCol>
              </a:tblGrid>
              <a:tr h="0">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Official Contact Info</a:t>
                      </a:r>
                    </a:p>
                  </a:txBody>
                  <a:tcPr marL="91432" marR="91432" marT="45749" marB="45749"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Capitol Hill Office Building: Cannon</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Room Number: 415</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3240426283"/>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Phone Number: (202) 225-2132</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860728395"/>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Facebook: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009905484"/>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Instagram: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Twitter: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3" name="Table 13" title="Committees"/>
          <p:cNvGraphicFramePr>
            <a:graphicFrameLocks noGrp="1"/>
          </p:cNvGraphicFramePr>
          <p:nvPr>
            <p:extLst/>
          </p:nvPr>
        </p:nvGraphicFramePr>
        <p:xfrm>
          <a:off x="6252310" y="4624423"/>
          <a:ext cx="2586890" cy="487512"/>
        </p:xfrm>
        <a:graphic>
          <a:graphicData uri="http://schemas.openxmlformats.org/drawingml/2006/table">
            <a:tbl>
              <a:tblPr/>
              <a:tblGrid>
                <a:gridCol w="258689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Committees</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TBD</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68" y="1051560"/>
            <a:ext cx="1169755" cy="1435608"/>
          </a:xfrm>
          <a:prstGeom prst="rect">
            <a:avLst/>
          </a:prstGeom>
        </p:spPr>
      </p:pic>
    </p:spTree>
    <p:extLst>
      <p:ext uri="{BB962C8B-B14F-4D97-AF65-F5344CB8AC3E}">
        <p14:creationId xmlns:p14="http://schemas.microsoft.com/office/powerpoint/2010/main" val="50934286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SlideTitle"/>
          <p:cNvSpPr>
            <a:spLocks noGrp="1"/>
          </p:cNvSpPr>
          <p:nvPr>
            <p:ph type="title"/>
          </p:nvPr>
        </p:nvSpPr>
        <p:spPr>
          <a:xfrm>
            <a:off x="401620" y="637194"/>
            <a:ext cx="8412480" cy="640080"/>
          </a:xfrm>
        </p:spPr>
        <p:txBody>
          <a:bodyPr/>
          <a:lstStyle/>
          <a:p>
            <a:r>
              <a:rPr lang="en-US" altLang="en-US">
                <a:latin typeface="+mj-lt"/>
                <a:ea typeface="ＭＳ Ｐゴシック" charset="-128"/>
                <a:cs typeface="MS PGothic" charset="-128"/>
              </a:rPr>
              <a:t>Rep. Madeleine Dean Cunnane (D-PA-4)</a:t>
            </a:r>
            <a:endParaRPr lang="en-US" dirty="0">
              <a:latin typeface="+mj-lt"/>
            </a:endParaRPr>
          </a:p>
        </p:txBody>
      </p:sp>
      <p:sp>
        <p:nvSpPr>
          <p:cNvPr id="122" name="Text Placeholder 18" title="SlideDate"/>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a:latin typeface="Georgia"/>
                <a:cs typeface="Georgia"/>
              </a:rPr>
              <a:t>Slide updated: January 04, 2019</a:t>
            </a:r>
            <a:endParaRPr lang="en-US" sz="700" dirty="0">
              <a:latin typeface="Georgia"/>
              <a:cs typeface="Georgia"/>
            </a:endParaRPr>
          </a:p>
        </p:txBody>
      </p:sp>
      <p:graphicFrame>
        <p:nvGraphicFramePr>
          <p:cNvPr id="7" name="Table 6" descr="BackgroundText" title="BackgroundText"/>
          <p:cNvGraphicFramePr>
            <a:graphicFrameLocks noGrp="1"/>
          </p:cNvGraphicFramePr>
          <p:nvPr>
            <p:extLst/>
          </p:nvPr>
        </p:nvGraphicFramePr>
        <p:xfrm>
          <a:off x="1656272" y="1047297"/>
          <a:ext cx="7182928" cy="2254114"/>
        </p:xfrm>
        <a:graphic>
          <a:graphicData uri="http://schemas.openxmlformats.org/drawingml/2006/table">
            <a:tbl>
              <a:tblPr/>
              <a:tblGrid>
                <a:gridCol w="7182928">
                  <a:extLst>
                    <a:ext uri="{9D8B030D-6E8A-4147-A177-3AD203B41FA5}">
                      <a16:colId xmlns:a16="http://schemas.microsoft.com/office/drawing/2014/main" val="20000"/>
                    </a:ext>
                  </a:extLst>
                </a:gridCol>
              </a:tblGrid>
              <a:tr h="16902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Background</a:t>
                      </a:r>
                      <a:endParaRPr kumimoji="0" lang="en-US" altLang="en-US" sz="1200" b="0" i="0" u="none" strike="noStrike" cap="none" normalizeH="0" baseline="0" dirty="0">
                        <a:ln>
                          <a:noFill/>
                        </a:ln>
                        <a:solidFill>
                          <a:schemeClr val="bg1"/>
                        </a:solidFill>
                        <a:effectLst/>
                        <a:latin typeface="+mj-lt"/>
                        <a:ea typeface="MS PGothic" panose="020B0600070205080204" pitchFamily="34" charset="-128"/>
                      </a:endParaRPr>
                    </a:p>
                  </a:txBody>
                  <a:tcPr marL="91430" marR="91430" marT="45760" marB="45760" anchor="ctr" horzOverflow="overflow">
                    <a:lnL>
                      <a:noFill/>
                    </a:lnL>
                    <a:lnR>
                      <a:noFill/>
                    </a:lnR>
                    <a:lnT>
                      <a:noFill/>
                    </a:lnT>
                    <a:lnB>
                      <a:noFill/>
                    </a:lnB>
                    <a:lnTlToBr>
                      <a:noFill/>
                    </a:lnTlToBr>
                    <a:lnBlToTr>
                      <a:noFill/>
                    </a:lnBlToTr>
                    <a:solidFill>
                      <a:srgbClr val="284D81"/>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a:ln>
                            <a:noFill/>
                          </a:ln>
                          <a:solidFill>
                            <a:schemeClr val="tx1"/>
                          </a:solidFill>
                          <a:effectLst/>
                          <a:latin typeface="+mj-lt"/>
                          <a:ea typeface="MS PGothic" pitchFamily="34" charset="-128"/>
                          <a:cs typeface="MS PGothic" pitchFamily="34" charset="-128"/>
                        </a:rPr>
                        <a:t>Dean is a trial lawyer and professor from Glenside. Early in her career, she was a trial lawyer in Philadelphia and an assistant professor of English at La Salle University. She began her political career campaigning for local Democrats and was elected to the Pennsylvania House of Representatives in 2012. As a member of the Pennsylvania House, she pushed progressive priorities such as public education, access to health care, gun control, and criminal justice reform. Following the Sandy Hook massacre in 2012, Rep. Dean founded and is co-chair of the PA SAFE Caucus, a coalition of legislators and advocates dedicated to passing gun control regulation in Pennsylvania.</a:t>
                      </a:r>
                      <a:endParaRPr kumimoji="0" lang="en-US" sz="1000" b="0" i="0" u="none" strike="noStrike" kern="1200" cap="none" normalizeH="0" baseline="0" dirty="0">
                        <a:ln>
                          <a:noFill/>
                        </a:ln>
                        <a:solidFill>
                          <a:schemeClr val="tx1"/>
                        </a:solidFill>
                        <a:effectLst/>
                        <a:latin typeface="+mj-lt"/>
                        <a:ea typeface="MS PGothic" pitchFamily="34" charset="-128"/>
                        <a:cs typeface="MS PGothic" pitchFamily="34" charset="-128"/>
                      </a:endParaRP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nvPr>
        </p:nvGraphicFramePr>
        <p:xfrm>
          <a:off x="3303312" y="3264377"/>
          <a:ext cx="2816381" cy="2224536"/>
        </p:xfrm>
        <a:graphic>
          <a:graphicData uri="http://schemas.openxmlformats.org/drawingml/2006/table">
            <a:tbl>
              <a:tblPr/>
              <a:tblGrid>
                <a:gridCol w="2816381">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First Elected: 11/6/2018</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Party: Democrat</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Birth date: 6/6/1959</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Education: JD, School of Law, Widener University, 1984; BA, La Salle University, 1981; Attended, Montgomery County Community College; Attending, Fels Institute of Government</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chemeClr val="tx1"/>
                          </a:solidFill>
                          <a:effectLst/>
                          <a:latin typeface="+mj-lt"/>
                          <a:ea typeface="MS PGothic" panose="020B0600070205080204" pitchFamily="34" charset="-128"/>
                          <a:cs typeface="+mn-cs"/>
                        </a:rPr>
                        <a:t>Family: Spouse: PJ; 3 Children: Patrick, Harry, Alex</a:t>
                      </a:r>
                      <a:endParaRPr kumimoji="0" lang="en-US" altLang="en-US" sz="1000" b="0" i="0" u="none" strike="noStrike" kern="1200" cap="none" normalizeH="0" baseline="0" dirty="0">
                        <a:ln>
                          <a:noFill/>
                        </a:ln>
                        <a:solidFill>
                          <a:schemeClr val="tx1"/>
                        </a:solidFill>
                        <a:effectLst/>
                        <a:latin typeface="+mj-lt"/>
                        <a:ea typeface="MS PGothic" panose="020B0600070205080204" pitchFamily="34" charset="-128"/>
                        <a:cs typeface="+mn-cs"/>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nvPr>
        </p:nvGraphicFramePr>
        <p:xfrm>
          <a:off x="6227210" y="3264378"/>
          <a:ext cx="2611990" cy="1219334"/>
        </p:xfrm>
        <a:graphic>
          <a:graphicData uri="http://schemas.openxmlformats.org/drawingml/2006/table">
            <a:tbl>
              <a:tblPr/>
              <a:tblGrid>
                <a:gridCol w="2132154">
                  <a:extLst>
                    <a:ext uri="{9D8B030D-6E8A-4147-A177-3AD203B41FA5}">
                      <a16:colId xmlns:a16="http://schemas.microsoft.com/office/drawing/2014/main" val="20000"/>
                    </a:ext>
                  </a:extLst>
                </a:gridCol>
                <a:gridCol w="479836">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284D81"/>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2018 General</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Madeleine Dean Cunnane (D)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63%</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Daniel David (R)</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37%</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0" name="Table 13" title="District Profile"/>
          <p:cNvGraphicFramePr>
            <a:graphicFrameLocks noGrp="1"/>
          </p:cNvGraphicFramePr>
          <p:nvPr>
            <p:extLst/>
          </p:nvPr>
        </p:nvGraphicFramePr>
        <p:xfrm>
          <a:off x="427497" y="3264377"/>
          <a:ext cx="2743200" cy="1218780"/>
        </p:xfrm>
        <a:graphic>
          <a:graphicData uri="http://schemas.openxmlformats.org/drawingml/2006/table">
            <a:tbl>
              <a:tblPr/>
              <a:tblGrid>
                <a:gridCol w="274320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mj-lt"/>
                          <a:ea typeface="MS PGothic" panose="020B0600070205080204" pitchFamily="34" charset="-128"/>
                        </a:rPr>
                        <a:t>District Profile</a:t>
                      </a:r>
                      <a:endParaRPr kumimoji="0" lang="en-US" altLang="en-US" sz="1000" b="0" i="0" u="none" strike="noStrike" cap="none" normalizeH="0" baseline="0" dirty="0">
                        <a:ln>
                          <a:noFill/>
                        </a:ln>
                        <a:solidFill>
                          <a:schemeClr val="bg1"/>
                        </a:solidFill>
                        <a:effectLst/>
                        <a:latin typeface="+mj-lt"/>
                        <a:ea typeface="MS PGothic" panose="020B0600070205080204" pitchFamily="34" charset="-128"/>
                      </a:endParaRP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State: Pennsylvania</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District: 4th</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Southeast: Montgomery County</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Cook PVI: D+7</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0957354"/>
                  </a:ext>
                </a:extLst>
              </a:tr>
            </a:tbl>
          </a:graphicData>
        </a:graphic>
      </p:graphicFrame>
      <p:graphicFrame>
        <p:nvGraphicFramePr>
          <p:cNvPr id="11" name="Table 10" title="Contact"/>
          <p:cNvGraphicFramePr>
            <a:graphicFrameLocks noGrp="1"/>
          </p:cNvGraphicFramePr>
          <p:nvPr>
            <p:extLst/>
          </p:nvPr>
        </p:nvGraphicFramePr>
        <p:xfrm>
          <a:off x="427498" y="4624423"/>
          <a:ext cx="2743200" cy="1707286"/>
        </p:xfrm>
        <a:graphic>
          <a:graphicData uri="http://schemas.openxmlformats.org/drawingml/2006/table">
            <a:tbl>
              <a:tblPr/>
              <a:tblGrid>
                <a:gridCol w="2743200">
                  <a:extLst>
                    <a:ext uri="{9D8B030D-6E8A-4147-A177-3AD203B41FA5}">
                      <a16:colId xmlns:a16="http://schemas.microsoft.com/office/drawing/2014/main" val="20002"/>
                    </a:ext>
                  </a:extLst>
                </a:gridCol>
              </a:tblGrid>
              <a:tr h="0">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Official Contact Info</a:t>
                      </a:r>
                    </a:p>
                  </a:txBody>
                  <a:tcPr marL="91432" marR="91432" marT="45749" marB="45749"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Capitol Hill Office Building: Cannon</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Room Number: 129</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3240426283"/>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Phone Number: (202) 225-4731</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860728395"/>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Facebook: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009905484"/>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Instagram: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Twitter: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3" name="Table 13" title="Committees"/>
          <p:cNvGraphicFramePr>
            <a:graphicFrameLocks noGrp="1"/>
          </p:cNvGraphicFramePr>
          <p:nvPr>
            <p:extLst/>
          </p:nvPr>
        </p:nvGraphicFramePr>
        <p:xfrm>
          <a:off x="6252310" y="4624423"/>
          <a:ext cx="2586890" cy="487512"/>
        </p:xfrm>
        <a:graphic>
          <a:graphicData uri="http://schemas.openxmlformats.org/drawingml/2006/table">
            <a:tbl>
              <a:tblPr/>
              <a:tblGrid>
                <a:gridCol w="258689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Committees</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TBD</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68" y="1051560"/>
            <a:ext cx="1169755" cy="1435608"/>
          </a:xfrm>
          <a:prstGeom prst="rect">
            <a:avLst/>
          </a:prstGeom>
        </p:spPr>
      </p:pic>
    </p:spTree>
    <p:extLst>
      <p:ext uri="{BB962C8B-B14F-4D97-AF65-F5344CB8AC3E}">
        <p14:creationId xmlns:p14="http://schemas.microsoft.com/office/powerpoint/2010/main" val="157195285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SlideTitle"/>
          <p:cNvSpPr>
            <a:spLocks noGrp="1"/>
          </p:cNvSpPr>
          <p:nvPr>
            <p:ph type="title"/>
          </p:nvPr>
        </p:nvSpPr>
        <p:spPr>
          <a:xfrm>
            <a:off x="401620" y="637194"/>
            <a:ext cx="8412480" cy="640080"/>
          </a:xfrm>
        </p:spPr>
        <p:txBody>
          <a:bodyPr/>
          <a:lstStyle/>
          <a:p>
            <a:r>
              <a:rPr lang="en-US" altLang="en-US">
                <a:latin typeface="+mj-lt"/>
                <a:ea typeface="ＭＳ Ｐゴシック" charset="-128"/>
                <a:cs typeface="MS PGothic" charset="-128"/>
              </a:rPr>
              <a:t>Rep. Mary Scanlon (D-PA-5)</a:t>
            </a:r>
            <a:endParaRPr lang="en-US" dirty="0">
              <a:latin typeface="+mj-lt"/>
            </a:endParaRPr>
          </a:p>
        </p:txBody>
      </p:sp>
      <p:sp>
        <p:nvSpPr>
          <p:cNvPr id="122" name="Text Placeholder 18" title="SlideDate"/>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a:latin typeface="Georgia"/>
                <a:cs typeface="Georgia"/>
              </a:rPr>
              <a:t>Slide updated: January 04, 2019</a:t>
            </a:r>
            <a:endParaRPr lang="en-US" sz="700" dirty="0">
              <a:latin typeface="Georgia"/>
              <a:cs typeface="Georgia"/>
            </a:endParaRPr>
          </a:p>
        </p:txBody>
      </p:sp>
      <p:graphicFrame>
        <p:nvGraphicFramePr>
          <p:cNvPr id="7" name="Table 6" descr="BackgroundText" title="BackgroundText"/>
          <p:cNvGraphicFramePr>
            <a:graphicFrameLocks noGrp="1"/>
          </p:cNvGraphicFramePr>
          <p:nvPr>
            <p:extLst/>
          </p:nvPr>
        </p:nvGraphicFramePr>
        <p:xfrm>
          <a:off x="1656272" y="1047297"/>
          <a:ext cx="7182928" cy="2254114"/>
        </p:xfrm>
        <a:graphic>
          <a:graphicData uri="http://schemas.openxmlformats.org/drawingml/2006/table">
            <a:tbl>
              <a:tblPr/>
              <a:tblGrid>
                <a:gridCol w="7182928">
                  <a:extLst>
                    <a:ext uri="{9D8B030D-6E8A-4147-A177-3AD203B41FA5}">
                      <a16:colId xmlns:a16="http://schemas.microsoft.com/office/drawing/2014/main" val="20000"/>
                    </a:ext>
                  </a:extLst>
                </a:gridCol>
              </a:tblGrid>
              <a:tr h="16902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Background</a:t>
                      </a:r>
                      <a:endParaRPr kumimoji="0" lang="en-US" altLang="en-US" sz="1200" b="0" i="0" u="none" strike="noStrike" cap="none" normalizeH="0" baseline="0" dirty="0">
                        <a:ln>
                          <a:noFill/>
                        </a:ln>
                        <a:solidFill>
                          <a:schemeClr val="bg1"/>
                        </a:solidFill>
                        <a:effectLst/>
                        <a:latin typeface="+mj-lt"/>
                        <a:ea typeface="MS PGothic" panose="020B0600070205080204" pitchFamily="34" charset="-128"/>
                      </a:endParaRPr>
                    </a:p>
                  </a:txBody>
                  <a:tcPr marL="91430" marR="91430" marT="45760" marB="45760" anchor="ctr" horzOverflow="overflow">
                    <a:lnL>
                      <a:noFill/>
                    </a:lnL>
                    <a:lnR>
                      <a:noFill/>
                    </a:lnR>
                    <a:lnT>
                      <a:noFill/>
                    </a:lnT>
                    <a:lnB>
                      <a:noFill/>
                    </a:lnB>
                    <a:lnTlToBr>
                      <a:noFill/>
                    </a:lnTlToBr>
                    <a:lnBlToTr>
                      <a:noFill/>
                    </a:lnBlToTr>
                    <a:solidFill>
                      <a:srgbClr val="284D81"/>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a:ln>
                            <a:noFill/>
                          </a:ln>
                          <a:solidFill>
                            <a:schemeClr val="tx1"/>
                          </a:solidFill>
                          <a:effectLst/>
                          <a:latin typeface="+mj-lt"/>
                          <a:ea typeface="MS PGothic" pitchFamily="34" charset="-128"/>
                          <a:cs typeface="MS PGothic" pitchFamily="34" charset="-128"/>
                        </a:rPr>
                        <a:t>Scanlon began her career in public service at the Support Center for Child Advocates, representing children who had been neglected or suffered abuse. From 2007 to 2015, she was an elected member of the Wallingford-Swarthmore School Board, during which time she led a tax commission aimed at improving school funding. In 2017, she became co-chair of the Voting Rights Task Force of the Association of Pro Bono Counsel, which was formed to combat voter suppression and gerrymandering. Her House campaign focused on fighting gun violence through "common sense" gun reform, and strengthening workplace protections for women.</a:t>
                      </a:r>
                      <a:endParaRPr kumimoji="0" lang="en-US" sz="1000" b="0" i="0" u="none" strike="noStrike" kern="1200" cap="none" normalizeH="0" baseline="0" dirty="0">
                        <a:ln>
                          <a:noFill/>
                        </a:ln>
                        <a:solidFill>
                          <a:schemeClr val="tx1"/>
                        </a:solidFill>
                        <a:effectLst/>
                        <a:latin typeface="+mj-lt"/>
                        <a:ea typeface="MS PGothic" pitchFamily="34" charset="-128"/>
                        <a:cs typeface="MS PGothic" pitchFamily="34" charset="-128"/>
                      </a:endParaRP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nvPr>
        </p:nvGraphicFramePr>
        <p:xfrm>
          <a:off x="3303312" y="3264377"/>
          <a:ext cx="2816381" cy="1767336"/>
        </p:xfrm>
        <a:graphic>
          <a:graphicData uri="http://schemas.openxmlformats.org/drawingml/2006/table">
            <a:tbl>
              <a:tblPr/>
              <a:tblGrid>
                <a:gridCol w="2816381">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First Elected: 11/6/2018</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Party: Democrat</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Birth date: 8/30/1959</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Education: Graduated, Colgate University; JD, University of Pennsylvania</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chemeClr val="tx1"/>
                          </a:solidFill>
                          <a:effectLst/>
                          <a:latin typeface="+mj-lt"/>
                          <a:ea typeface="MS PGothic" panose="020B0600070205080204" pitchFamily="34" charset="-128"/>
                          <a:cs typeface="+mn-cs"/>
                        </a:rPr>
                        <a:t>Family: Spouse: Mark; 3 Children: Casey, Daniel, Matthew</a:t>
                      </a:r>
                      <a:endParaRPr kumimoji="0" lang="en-US" altLang="en-US" sz="1000" b="0" i="0" u="none" strike="noStrike" kern="1200" cap="none" normalizeH="0" baseline="0" dirty="0">
                        <a:ln>
                          <a:noFill/>
                        </a:ln>
                        <a:solidFill>
                          <a:schemeClr val="tx1"/>
                        </a:solidFill>
                        <a:effectLst/>
                        <a:latin typeface="+mj-lt"/>
                        <a:ea typeface="MS PGothic" panose="020B0600070205080204" pitchFamily="34" charset="-128"/>
                        <a:cs typeface="+mn-cs"/>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nvPr>
        </p:nvGraphicFramePr>
        <p:xfrm>
          <a:off x="6227210" y="3264378"/>
          <a:ext cx="2611990" cy="1219334"/>
        </p:xfrm>
        <a:graphic>
          <a:graphicData uri="http://schemas.openxmlformats.org/drawingml/2006/table">
            <a:tbl>
              <a:tblPr/>
              <a:tblGrid>
                <a:gridCol w="2132154">
                  <a:extLst>
                    <a:ext uri="{9D8B030D-6E8A-4147-A177-3AD203B41FA5}">
                      <a16:colId xmlns:a16="http://schemas.microsoft.com/office/drawing/2014/main" val="20000"/>
                    </a:ext>
                  </a:extLst>
                </a:gridCol>
                <a:gridCol w="479836">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284D81"/>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2018 General</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Mary Scanlon (D)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65%</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Pearl Kim (R)</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35%</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0" name="Table 13" title="District Profile"/>
          <p:cNvGraphicFramePr>
            <a:graphicFrameLocks noGrp="1"/>
          </p:cNvGraphicFramePr>
          <p:nvPr>
            <p:extLst/>
          </p:nvPr>
        </p:nvGraphicFramePr>
        <p:xfrm>
          <a:off x="427497" y="3264377"/>
          <a:ext cx="2743200" cy="1218780"/>
        </p:xfrm>
        <a:graphic>
          <a:graphicData uri="http://schemas.openxmlformats.org/drawingml/2006/table">
            <a:tbl>
              <a:tblPr/>
              <a:tblGrid>
                <a:gridCol w="274320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mj-lt"/>
                          <a:ea typeface="MS PGothic" panose="020B0600070205080204" pitchFamily="34" charset="-128"/>
                        </a:rPr>
                        <a:t>District Profile</a:t>
                      </a:r>
                      <a:endParaRPr kumimoji="0" lang="en-US" altLang="en-US" sz="1000" b="0" i="0" u="none" strike="noStrike" cap="none" normalizeH="0" baseline="0" dirty="0">
                        <a:ln>
                          <a:noFill/>
                        </a:ln>
                        <a:solidFill>
                          <a:schemeClr val="bg1"/>
                        </a:solidFill>
                        <a:effectLst/>
                        <a:latin typeface="+mj-lt"/>
                        <a:ea typeface="MS PGothic" panose="020B0600070205080204" pitchFamily="34" charset="-128"/>
                      </a:endParaRP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State: Pennsylvania</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District: 5th</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Southeast: Delaware County</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Cook PVI: D+13</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0957354"/>
                  </a:ext>
                </a:extLst>
              </a:tr>
            </a:tbl>
          </a:graphicData>
        </a:graphic>
      </p:graphicFrame>
      <p:graphicFrame>
        <p:nvGraphicFramePr>
          <p:cNvPr id="11" name="Table 10" title="Contact"/>
          <p:cNvGraphicFramePr>
            <a:graphicFrameLocks noGrp="1"/>
          </p:cNvGraphicFramePr>
          <p:nvPr>
            <p:extLst/>
          </p:nvPr>
        </p:nvGraphicFramePr>
        <p:xfrm>
          <a:off x="427498" y="4624423"/>
          <a:ext cx="2743200" cy="1707286"/>
        </p:xfrm>
        <a:graphic>
          <a:graphicData uri="http://schemas.openxmlformats.org/drawingml/2006/table">
            <a:tbl>
              <a:tblPr/>
              <a:tblGrid>
                <a:gridCol w="2743200">
                  <a:extLst>
                    <a:ext uri="{9D8B030D-6E8A-4147-A177-3AD203B41FA5}">
                      <a16:colId xmlns:a16="http://schemas.microsoft.com/office/drawing/2014/main" val="20002"/>
                    </a:ext>
                  </a:extLst>
                </a:gridCol>
              </a:tblGrid>
              <a:tr h="0">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Official Contact Info</a:t>
                      </a:r>
                    </a:p>
                  </a:txBody>
                  <a:tcPr marL="91432" marR="91432" marT="45749" marB="45749"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Capitol Hill Office Building: Longworth</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Room Number: 1535</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3240426283"/>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Phone Number: (202) 225-2011</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860728395"/>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Facebook: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009905484"/>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Instagram: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Twitter: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3" name="Table 13" title="Committees"/>
          <p:cNvGraphicFramePr>
            <a:graphicFrameLocks noGrp="1"/>
          </p:cNvGraphicFramePr>
          <p:nvPr>
            <p:extLst/>
          </p:nvPr>
        </p:nvGraphicFramePr>
        <p:xfrm>
          <a:off x="6252310" y="4624423"/>
          <a:ext cx="2586890" cy="487512"/>
        </p:xfrm>
        <a:graphic>
          <a:graphicData uri="http://schemas.openxmlformats.org/drawingml/2006/table">
            <a:tbl>
              <a:tblPr/>
              <a:tblGrid>
                <a:gridCol w="258689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Committees</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TBD</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68" y="1051560"/>
            <a:ext cx="1169755" cy="1435608"/>
          </a:xfrm>
          <a:prstGeom prst="rect">
            <a:avLst/>
          </a:prstGeom>
        </p:spPr>
      </p:pic>
    </p:spTree>
    <p:extLst>
      <p:ext uri="{BB962C8B-B14F-4D97-AF65-F5344CB8AC3E}">
        <p14:creationId xmlns:p14="http://schemas.microsoft.com/office/powerpoint/2010/main" val="35557948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SlideTitle"/>
          <p:cNvSpPr>
            <a:spLocks noGrp="1"/>
          </p:cNvSpPr>
          <p:nvPr>
            <p:ph type="title"/>
          </p:nvPr>
        </p:nvSpPr>
        <p:spPr>
          <a:xfrm>
            <a:off x="401620" y="637194"/>
            <a:ext cx="8412480" cy="640080"/>
          </a:xfrm>
        </p:spPr>
        <p:txBody>
          <a:bodyPr/>
          <a:lstStyle/>
          <a:p>
            <a:r>
              <a:rPr lang="en-US" altLang="en-US">
                <a:latin typeface="+mj-lt"/>
                <a:ea typeface="ＭＳ Ｐゴシック" charset="-128"/>
                <a:cs typeface="MS PGothic" charset="-128"/>
              </a:rPr>
              <a:t>Rep. Christina Houlahan (D-PA-6)</a:t>
            </a:r>
            <a:endParaRPr lang="en-US" dirty="0">
              <a:latin typeface="+mj-lt"/>
            </a:endParaRPr>
          </a:p>
        </p:txBody>
      </p:sp>
      <p:sp>
        <p:nvSpPr>
          <p:cNvPr id="122" name="Text Placeholder 18" title="SlideDate"/>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a:latin typeface="Georgia"/>
                <a:cs typeface="Georgia"/>
              </a:rPr>
              <a:t>Slide updated: January 04, 2019</a:t>
            </a:r>
            <a:endParaRPr lang="en-US" sz="700" dirty="0">
              <a:latin typeface="Georgia"/>
              <a:cs typeface="Georgia"/>
            </a:endParaRPr>
          </a:p>
        </p:txBody>
      </p:sp>
      <p:graphicFrame>
        <p:nvGraphicFramePr>
          <p:cNvPr id="7" name="Table 6" descr="BackgroundText" title="BackgroundText"/>
          <p:cNvGraphicFramePr>
            <a:graphicFrameLocks noGrp="1"/>
          </p:cNvGraphicFramePr>
          <p:nvPr>
            <p:extLst/>
          </p:nvPr>
        </p:nvGraphicFramePr>
        <p:xfrm>
          <a:off x="1656272" y="1047297"/>
          <a:ext cx="7182928" cy="2254114"/>
        </p:xfrm>
        <a:graphic>
          <a:graphicData uri="http://schemas.openxmlformats.org/drawingml/2006/table">
            <a:tbl>
              <a:tblPr/>
              <a:tblGrid>
                <a:gridCol w="7182928">
                  <a:extLst>
                    <a:ext uri="{9D8B030D-6E8A-4147-A177-3AD203B41FA5}">
                      <a16:colId xmlns:a16="http://schemas.microsoft.com/office/drawing/2014/main" val="20000"/>
                    </a:ext>
                  </a:extLst>
                </a:gridCol>
              </a:tblGrid>
              <a:tr h="16902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Background</a:t>
                      </a:r>
                      <a:endParaRPr kumimoji="0" lang="en-US" altLang="en-US" sz="1200" b="0" i="0" u="none" strike="noStrike" cap="none" normalizeH="0" baseline="0" dirty="0">
                        <a:ln>
                          <a:noFill/>
                        </a:ln>
                        <a:solidFill>
                          <a:schemeClr val="bg1"/>
                        </a:solidFill>
                        <a:effectLst/>
                        <a:latin typeface="+mj-lt"/>
                        <a:ea typeface="MS PGothic" panose="020B0600070205080204" pitchFamily="34" charset="-128"/>
                      </a:endParaRPr>
                    </a:p>
                  </a:txBody>
                  <a:tcPr marL="91430" marR="91430" marT="45760" marB="45760" anchor="ctr" horzOverflow="overflow">
                    <a:lnL>
                      <a:noFill/>
                    </a:lnL>
                    <a:lnR>
                      <a:noFill/>
                    </a:lnR>
                    <a:lnT>
                      <a:noFill/>
                    </a:lnT>
                    <a:lnB>
                      <a:noFill/>
                    </a:lnB>
                    <a:lnTlToBr>
                      <a:noFill/>
                    </a:lnTlToBr>
                    <a:lnBlToTr>
                      <a:noFill/>
                    </a:lnBlToTr>
                    <a:solidFill>
                      <a:srgbClr val="284D81"/>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a:ln>
                            <a:noFill/>
                          </a:ln>
                          <a:solidFill>
                            <a:schemeClr val="tx1"/>
                          </a:solidFill>
                          <a:effectLst/>
                          <a:latin typeface="+mj-lt"/>
                          <a:ea typeface="MS PGothic" pitchFamily="34" charset="-128"/>
                          <a:cs typeface="MS PGothic" pitchFamily="34" charset="-128"/>
                        </a:rPr>
                        <a:t>Houlahan received a BS from Stanford University with an ROTC scholarship in engineering and an MS from MIT in technology and policy. She began her career in the Air Force as a captain. Following her military service, she served as COO of AND1 Basketball, a major apparel and footwear brand. She was also COO and founder of B-Lab, a nonprofit organization that promotes socially conscious business practices and B corporations. In addition, she served as president and COO/CFO for a childhood-literacy nonprofit in Philadelphia. The first-time congressional candidate won the redrawn district vacated by Republican Ryan Costello, who did not seek reelection.</a:t>
                      </a:r>
                      <a:endParaRPr kumimoji="0" lang="en-US" sz="1000" b="0" i="0" u="none" strike="noStrike" kern="1200" cap="none" normalizeH="0" baseline="0" dirty="0">
                        <a:ln>
                          <a:noFill/>
                        </a:ln>
                        <a:solidFill>
                          <a:schemeClr val="tx1"/>
                        </a:solidFill>
                        <a:effectLst/>
                        <a:latin typeface="+mj-lt"/>
                        <a:ea typeface="MS PGothic" pitchFamily="34" charset="-128"/>
                        <a:cs typeface="MS PGothic" pitchFamily="34" charset="-128"/>
                      </a:endParaRP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nvPr>
        </p:nvGraphicFramePr>
        <p:xfrm>
          <a:off x="3303312" y="3264377"/>
          <a:ext cx="2816381" cy="1919736"/>
        </p:xfrm>
        <a:graphic>
          <a:graphicData uri="http://schemas.openxmlformats.org/drawingml/2006/table">
            <a:tbl>
              <a:tblPr/>
              <a:tblGrid>
                <a:gridCol w="2816381">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First Elected: 11/6/2018</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Party: Democrat</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Birth date: 6/5/1967</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Education: MS, Technology and Policy, Massachusetts Institute of Technology, 1992-1994; BS, Industrial Engineering, Stanford University, 1985-1989</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chemeClr val="tx1"/>
                          </a:solidFill>
                          <a:effectLst/>
                          <a:latin typeface="+mj-lt"/>
                          <a:ea typeface="MS PGothic" panose="020B0600070205080204" pitchFamily="34" charset="-128"/>
                          <a:cs typeface="+mn-cs"/>
                        </a:rPr>
                        <a:t>Family: Spouse: Bart; 2 Children: Molly, Carly</a:t>
                      </a:r>
                      <a:endParaRPr kumimoji="0" lang="en-US" altLang="en-US" sz="1000" b="0" i="0" u="none" strike="noStrike" kern="1200" cap="none" normalizeH="0" baseline="0" dirty="0">
                        <a:ln>
                          <a:noFill/>
                        </a:ln>
                        <a:solidFill>
                          <a:schemeClr val="tx1"/>
                        </a:solidFill>
                        <a:effectLst/>
                        <a:latin typeface="+mj-lt"/>
                        <a:ea typeface="MS PGothic" panose="020B0600070205080204" pitchFamily="34" charset="-128"/>
                        <a:cs typeface="+mn-cs"/>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nvPr>
        </p:nvGraphicFramePr>
        <p:xfrm>
          <a:off x="6227210" y="3264378"/>
          <a:ext cx="2611990" cy="1219334"/>
        </p:xfrm>
        <a:graphic>
          <a:graphicData uri="http://schemas.openxmlformats.org/drawingml/2006/table">
            <a:tbl>
              <a:tblPr/>
              <a:tblGrid>
                <a:gridCol w="2132154">
                  <a:extLst>
                    <a:ext uri="{9D8B030D-6E8A-4147-A177-3AD203B41FA5}">
                      <a16:colId xmlns:a16="http://schemas.microsoft.com/office/drawing/2014/main" val="20000"/>
                    </a:ext>
                  </a:extLst>
                </a:gridCol>
                <a:gridCol w="479836">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284D81"/>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2018 General</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Christina Houlahan (D)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59%</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Gregory McCauley (R)</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41%</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0" name="Table 13" title="District Profile"/>
          <p:cNvGraphicFramePr>
            <a:graphicFrameLocks noGrp="1"/>
          </p:cNvGraphicFramePr>
          <p:nvPr>
            <p:extLst/>
          </p:nvPr>
        </p:nvGraphicFramePr>
        <p:xfrm>
          <a:off x="427497" y="3264377"/>
          <a:ext cx="2743200" cy="1371180"/>
        </p:xfrm>
        <a:graphic>
          <a:graphicData uri="http://schemas.openxmlformats.org/drawingml/2006/table">
            <a:tbl>
              <a:tblPr/>
              <a:tblGrid>
                <a:gridCol w="274320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mj-lt"/>
                          <a:ea typeface="MS PGothic" panose="020B0600070205080204" pitchFamily="34" charset="-128"/>
                        </a:rPr>
                        <a:t>District Profile</a:t>
                      </a:r>
                      <a:endParaRPr kumimoji="0" lang="en-US" altLang="en-US" sz="1000" b="0" i="0" u="none" strike="noStrike" cap="none" normalizeH="0" baseline="0" dirty="0">
                        <a:ln>
                          <a:noFill/>
                        </a:ln>
                        <a:solidFill>
                          <a:schemeClr val="bg1"/>
                        </a:solidFill>
                        <a:effectLst/>
                        <a:latin typeface="+mj-lt"/>
                        <a:ea typeface="MS PGothic" panose="020B0600070205080204" pitchFamily="34" charset="-128"/>
                      </a:endParaRP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State: Pennsylvania</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District: 6th</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Southeast: parts of Chester and Berks counties</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Cook PVI: D+2</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0957354"/>
                  </a:ext>
                </a:extLst>
              </a:tr>
            </a:tbl>
          </a:graphicData>
        </a:graphic>
      </p:graphicFrame>
      <p:graphicFrame>
        <p:nvGraphicFramePr>
          <p:cNvPr id="11" name="Table 10" title="Contact"/>
          <p:cNvGraphicFramePr>
            <a:graphicFrameLocks noGrp="1"/>
          </p:cNvGraphicFramePr>
          <p:nvPr>
            <p:extLst/>
          </p:nvPr>
        </p:nvGraphicFramePr>
        <p:xfrm>
          <a:off x="427498" y="4624423"/>
          <a:ext cx="2743200" cy="1707286"/>
        </p:xfrm>
        <a:graphic>
          <a:graphicData uri="http://schemas.openxmlformats.org/drawingml/2006/table">
            <a:tbl>
              <a:tblPr/>
              <a:tblGrid>
                <a:gridCol w="2743200">
                  <a:extLst>
                    <a:ext uri="{9D8B030D-6E8A-4147-A177-3AD203B41FA5}">
                      <a16:colId xmlns:a16="http://schemas.microsoft.com/office/drawing/2014/main" val="20002"/>
                    </a:ext>
                  </a:extLst>
                </a:gridCol>
              </a:tblGrid>
              <a:tr h="0">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Official Contact Info</a:t>
                      </a:r>
                    </a:p>
                  </a:txBody>
                  <a:tcPr marL="91432" marR="91432" marT="45749" marB="45749"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Capitol Hill Office Building: Longworth</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Room Number: 1218</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3240426283"/>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Phone Number: (202) 225-4315</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860728395"/>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Facebook: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009905484"/>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Instagram: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Twitter: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3" name="Table 13" title="Committees"/>
          <p:cNvGraphicFramePr>
            <a:graphicFrameLocks noGrp="1"/>
          </p:cNvGraphicFramePr>
          <p:nvPr>
            <p:extLst/>
          </p:nvPr>
        </p:nvGraphicFramePr>
        <p:xfrm>
          <a:off x="6252310" y="4624423"/>
          <a:ext cx="2586890" cy="487512"/>
        </p:xfrm>
        <a:graphic>
          <a:graphicData uri="http://schemas.openxmlformats.org/drawingml/2006/table">
            <a:tbl>
              <a:tblPr/>
              <a:tblGrid>
                <a:gridCol w="258689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Committees</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TBD</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68" y="1051560"/>
            <a:ext cx="1169755" cy="1435608"/>
          </a:xfrm>
          <a:prstGeom prst="rect">
            <a:avLst/>
          </a:prstGeom>
        </p:spPr>
      </p:pic>
    </p:spTree>
    <p:extLst>
      <p:ext uri="{BB962C8B-B14F-4D97-AF65-F5344CB8AC3E}">
        <p14:creationId xmlns:p14="http://schemas.microsoft.com/office/powerpoint/2010/main" val="315237413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SlideTitle"/>
          <p:cNvSpPr>
            <a:spLocks noGrp="1"/>
          </p:cNvSpPr>
          <p:nvPr>
            <p:ph type="title"/>
          </p:nvPr>
        </p:nvSpPr>
        <p:spPr>
          <a:xfrm>
            <a:off x="401620" y="637194"/>
            <a:ext cx="8412480" cy="640080"/>
          </a:xfrm>
        </p:spPr>
        <p:txBody>
          <a:bodyPr/>
          <a:lstStyle/>
          <a:p>
            <a:r>
              <a:rPr lang="en-US" altLang="en-US">
                <a:latin typeface="+mj-lt"/>
                <a:ea typeface="ＭＳ Ｐゴシック" charset="-128"/>
                <a:cs typeface="MS PGothic" charset="-128"/>
              </a:rPr>
              <a:t>Rep. Susan Wild (D-PA-7)</a:t>
            </a:r>
            <a:endParaRPr lang="en-US" dirty="0">
              <a:latin typeface="+mj-lt"/>
            </a:endParaRPr>
          </a:p>
        </p:txBody>
      </p:sp>
      <p:sp>
        <p:nvSpPr>
          <p:cNvPr id="122" name="Text Placeholder 18" title="SlideDate"/>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a:latin typeface="Georgia"/>
                <a:cs typeface="Georgia"/>
              </a:rPr>
              <a:t>Slide updated: January 04, 2019</a:t>
            </a:r>
            <a:endParaRPr lang="en-US" sz="700" dirty="0">
              <a:latin typeface="Georgia"/>
              <a:cs typeface="Georgia"/>
            </a:endParaRPr>
          </a:p>
        </p:txBody>
      </p:sp>
      <p:graphicFrame>
        <p:nvGraphicFramePr>
          <p:cNvPr id="7" name="Table 6" descr="BackgroundText" title="BackgroundText"/>
          <p:cNvGraphicFramePr>
            <a:graphicFrameLocks noGrp="1"/>
          </p:cNvGraphicFramePr>
          <p:nvPr>
            <p:extLst/>
          </p:nvPr>
        </p:nvGraphicFramePr>
        <p:xfrm>
          <a:off x="1656272" y="1047297"/>
          <a:ext cx="7182928" cy="2254114"/>
        </p:xfrm>
        <a:graphic>
          <a:graphicData uri="http://schemas.openxmlformats.org/drawingml/2006/table">
            <a:tbl>
              <a:tblPr/>
              <a:tblGrid>
                <a:gridCol w="7182928">
                  <a:extLst>
                    <a:ext uri="{9D8B030D-6E8A-4147-A177-3AD203B41FA5}">
                      <a16:colId xmlns:a16="http://schemas.microsoft.com/office/drawing/2014/main" val="20000"/>
                    </a:ext>
                  </a:extLst>
                </a:gridCol>
              </a:tblGrid>
              <a:tr h="16902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Background</a:t>
                      </a:r>
                      <a:endParaRPr kumimoji="0" lang="en-US" altLang="en-US" sz="1200" b="0" i="0" u="none" strike="noStrike" cap="none" normalizeH="0" baseline="0" dirty="0">
                        <a:ln>
                          <a:noFill/>
                        </a:ln>
                        <a:solidFill>
                          <a:schemeClr val="bg1"/>
                        </a:solidFill>
                        <a:effectLst/>
                        <a:latin typeface="+mj-lt"/>
                        <a:ea typeface="MS PGothic" panose="020B0600070205080204" pitchFamily="34" charset="-128"/>
                      </a:endParaRPr>
                    </a:p>
                  </a:txBody>
                  <a:tcPr marL="91430" marR="91430" marT="45760" marB="45760" anchor="ctr" horzOverflow="overflow">
                    <a:lnL>
                      <a:noFill/>
                    </a:lnL>
                    <a:lnR>
                      <a:noFill/>
                    </a:lnR>
                    <a:lnT>
                      <a:noFill/>
                    </a:lnT>
                    <a:lnB>
                      <a:noFill/>
                    </a:lnB>
                    <a:lnTlToBr>
                      <a:noFill/>
                    </a:lnTlToBr>
                    <a:lnBlToTr>
                      <a:noFill/>
                    </a:lnBlToTr>
                    <a:solidFill>
                      <a:srgbClr val="284D81"/>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a:ln>
                            <a:noFill/>
                          </a:ln>
                          <a:solidFill>
                            <a:schemeClr val="tx1"/>
                          </a:solidFill>
                          <a:effectLst/>
                          <a:latin typeface="+mj-lt"/>
                          <a:ea typeface="MS PGothic" pitchFamily="34" charset="-128"/>
                          <a:cs typeface="MS PGothic" pitchFamily="34" charset="-128"/>
                        </a:rPr>
                        <a:t>Wild is a former private lawyer and city solicitor from Allentown, in eastern Pennsylvania. Wild received a BA in political science and psychology from American University and a JD from George Washington University. She has been selected as a Pennsylvania Super Lawyer every year since 2010 and was named to the list of Top 50 Women Lawyers in Pennsylvania in 2013. Wild was endorsed by both former President Obama and former Vice President Joe Biden, as well as by EMILY’s List, the Human Rights Campaign, and the League of Conservation Voters. She campaigned on a platform supporting US participation in the Paris Climate Agreement, protecting Medicare and Social Security, and providing a path to citizenship for Dreamers. </a:t>
                      </a:r>
                      <a:endParaRPr kumimoji="0" lang="en-US" sz="1000" b="0" i="0" u="none" strike="noStrike" kern="1200" cap="none" normalizeH="0" baseline="0" dirty="0">
                        <a:ln>
                          <a:noFill/>
                        </a:ln>
                        <a:solidFill>
                          <a:schemeClr val="tx1"/>
                        </a:solidFill>
                        <a:effectLst/>
                        <a:latin typeface="+mj-lt"/>
                        <a:ea typeface="MS PGothic" pitchFamily="34" charset="-128"/>
                        <a:cs typeface="MS PGothic" pitchFamily="34" charset="-128"/>
                      </a:endParaRP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nvPr>
        </p:nvGraphicFramePr>
        <p:xfrm>
          <a:off x="3303312" y="3264377"/>
          <a:ext cx="2816381" cy="1767336"/>
        </p:xfrm>
        <a:graphic>
          <a:graphicData uri="http://schemas.openxmlformats.org/drawingml/2006/table">
            <a:tbl>
              <a:tblPr/>
              <a:tblGrid>
                <a:gridCol w="2816381">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First Elected: 11/6/2018</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Party: Democrat</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Birth date: 6/1/1957</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Education: JD, George Washington University, 1979-1982; BA, Political Science/Psychology, American University, 1974-1978</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chemeClr val="tx1"/>
                          </a:solidFill>
                          <a:effectLst/>
                          <a:latin typeface="+mj-lt"/>
                          <a:ea typeface="MS PGothic" panose="020B0600070205080204" pitchFamily="34" charset="-128"/>
                          <a:cs typeface="+mn-cs"/>
                        </a:rPr>
                        <a:t>Family: Divorced; 2 Children: Clay, Aggie</a:t>
                      </a:r>
                      <a:endParaRPr kumimoji="0" lang="en-US" altLang="en-US" sz="1000" b="0" i="0" u="none" strike="noStrike" kern="1200" cap="none" normalizeH="0" baseline="0" dirty="0">
                        <a:ln>
                          <a:noFill/>
                        </a:ln>
                        <a:solidFill>
                          <a:schemeClr val="tx1"/>
                        </a:solidFill>
                        <a:effectLst/>
                        <a:latin typeface="+mj-lt"/>
                        <a:ea typeface="MS PGothic" panose="020B0600070205080204" pitchFamily="34" charset="-128"/>
                        <a:cs typeface="+mn-cs"/>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nvPr>
        </p:nvGraphicFramePr>
        <p:xfrm>
          <a:off x="6227210" y="3264378"/>
          <a:ext cx="2611990" cy="1219334"/>
        </p:xfrm>
        <a:graphic>
          <a:graphicData uri="http://schemas.openxmlformats.org/drawingml/2006/table">
            <a:tbl>
              <a:tblPr/>
              <a:tblGrid>
                <a:gridCol w="2132154">
                  <a:extLst>
                    <a:ext uri="{9D8B030D-6E8A-4147-A177-3AD203B41FA5}">
                      <a16:colId xmlns:a16="http://schemas.microsoft.com/office/drawing/2014/main" val="20000"/>
                    </a:ext>
                  </a:extLst>
                </a:gridCol>
                <a:gridCol w="479836">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284D81"/>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2018 General</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Susan Wild (D)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53%</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Martin Nothstein (R)</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44%</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0" name="Table 13" title="District Profile"/>
          <p:cNvGraphicFramePr>
            <a:graphicFrameLocks noGrp="1"/>
          </p:cNvGraphicFramePr>
          <p:nvPr>
            <p:extLst/>
          </p:nvPr>
        </p:nvGraphicFramePr>
        <p:xfrm>
          <a:off x="427497" y="3264377"/>
          <a:ext cx="2743200" cy="1218780"/>
        </p:xfrm>
        <a:graphic>
          <a:graphicData uri="http://schemas.openxmlformats.org/drawingml/2006/table">
            <a:tbl>
              <a:tblPr/>
              <a:tblGrid>
                <a:gridCol w="274320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mj-lt"/>
                          <a:ea typeface="MS PGothic" panose="020B0600070205080204" pitchFamily="34" charset="-128"/>
                        </a:rPr>
                        <a:t>District Profile</a:t>
                      </a:r>
                      <a:endParaRPr kumimoji="0" lang="en-US" altLang="en-US" sz="1000" b="0" i="0" u="none" strike="noStrike" cap="none" normalizeH="0" baseline="0" dirty="0">
                        <a:ln>
                          <a:noFill/>
                        </a:ln>
                        <a:solidFill>
                          <a:schemeClr val="bg1"/>
                        </a:solidFill>
                        <a:effectLst/>
                        <a:latin typeface="+mj-lt"/>
                        <a:ea typeface="MS PGothic" panose="020B0600070205080204" pitchFamily="34" charset="-128"/>
                      </a:endParaRP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State: Pennsylvania</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District: 7th</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Lehigh Valley: Allentown, Bethlehem</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Cook PVI: D+1</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0957354"/>
                  </a:ext>
                </a:extLst>
              </a:tr>
            </a:tbl>
          </a:graphicData>
        </a:graphic>
      </p:graphicFrame>
      <p:graphicFrame>
        <p:nvGraphicFramePr>
          <p:cNvPr id="11" name="Table 10" title="Contact"/>
          <p:cNvGraphicFramePr>
            <a:graphicFrameLocks noGrp="1"/>
          </p:cNvGraphicFramePr>
          <p:nvPr>
            <p:extLst/>
          </p:nvPr>
        </p:nvGraphicFramePr>
        <p:xfrm>
          <a:off x="427498" y="4624423"/>
          <a:ext cx="2743200" cy="1707286"/>
        </p:xfrm>
        <a:graphic>
          <a:graphicData uri="http://schemas.openxmlformats.org/drawingml/2006/table">
            <a:tbl>
              <a:tblPr/>
              <a:tblGrid>
                <a:gridCol w="2743200">
                  <a:extLst>
                    <a:ext uri="{9D8B030D-6E8A-4147-A177-3AD203B41FA5}">
                      <a16:colId xmlns:a16="http://schemas.microsoft.com/office/drawing/2014/main" val="20002"/>
                    </a:ext>
                  </a:extLst>
                </a:gridCol>
              </a:tblGrid>
              <a:tr h="0">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Official Contact Info</a:t>
                      </a:r>
                    </a:p>
                  </a:txBody>
                  <a:tcPr marL="91432" marR="91432" marT="45749" marB="45749"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Capitol Hill Office Building: Longworth</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Room Number: 1607</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3240426283"/>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Phone Number: (202) 225-6411</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860728395"/>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Facebook: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009905484"/>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Instagram: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Twitter: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3" name="Table 13" title="Committees"/>
          <p:cNvGraphicFramePr>
            <a:graphicFrameLocks noGrp="1"/>
          </p:cNvGraphicFramePr>
          <p:nvPr>
            <p:extLst/>
          </p:nvPr>
        </p:nvGraphicFramePr>
        <p:xfrm>
          <a:off x="6252310" y="4624423"/>
          <a:ext cx="2586890" cy="487512"/>
        </p:xfrm>
        <a:graphic>
          <a:graphicData uri="http://schemas.openxmlformats.org/drawingml/2006/table">
            <a:tbl>
              <a:tblPr/>
              <a:tblGrid>
                <a:gridCol w="258689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Committees</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TBD</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68" y="1051560"/>
            <a:ext cx="1169755" cy="1435608"/>
          </a:xfrm>
          <a:prstGeom prst="rect">
            <a:avLst/>
          </a:prstGeom>
        </p:spPr>
      </p:pic>
    </p:spTree>
    <p:extLst>
      <p:ext uri="{BB962C8B-B14F-4D97-AF65-F5344CB8AC3E}">
        <p14:creationId xmlns:p14="http://schemas.microsoft.com/office/powerpoint/2010/main" val="256129371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SlideTitle"/>
          <p:cNvSpPr>
            <a:spLocks noGrp="1"/>
          </p:cNvSpPr>
          <p:nvPr>
            <p:ph type="title"/>
          </p:nvPr>
        </p:nvSpPr>
        <p:spPr>
          <a:xfrm>
            <a:off x="401620" y="637194"/>
            <a:ext cx="8412480" cy="640080"/>
          </a:xfrm>
        </p:spPr>
        <p:txBody>
          <a:bodyPr/>
          <a:lstStyle/>
          <a:p>
            <a:r>
              <a:rPr lang="en-US" altLang="en-US">
                <a:latin typeface="+mj-lt"/>
                <a:ea typeface="ＭＳ Ｐゴシック" charset="-128"/>
                <a:cs typeface="MS PGothic" charset="-128"/>
              </a:rPr>
              <a:t>Rep. Daniel Meuser (R-PA-9)</a:t>
            </a:r>
            <a:endParaRPr lang="en-US" dirty="0">
              <a:latin typeface="+mj-lt"/>
            </a:endParaRPr>
          </a:p>
        </p:txBody>
      </p:sp>
      <p:sp>
        <p:nvSpPr>
          <p:cNvPr id="122" name="Text Placeholder 18" title="SlideDate"/>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a:latin typeface="Georgia"/>
                <a:cs typeface="Georgia"/>
              </a:rPr>
              <a:t>Slide updated: January 04, 2019</a:t>
            </a:r>
            <a:endParaRPr lang="en-US" sz="700" dirty="0">
              <a:latin typeface="Georgia"/>
              <a:cs typeface="Georgia"/>
            </a:endParaRPr>
          </a:p>
        </p:txBody>
      </p:sp>
      <p:graphicFrame>
        <p:nvGraphicFramePr>
          <p:cNvPr id="7" name="Table 6" descr="BackgroundText" title="BackgroundText"/>
          <p:cNvGraphicFramePr>
            <a:graphicFrameLocks noGrp="1"/>
          </p:cNvGraphicFramePr>
          <p:nvPr>
            <p:extLst/>
          </p:nvPr>
        </p:nvGraphicFramePr>
        <p:xfrm>
          <a:off x="1656272" y="1047297"/>
          <a:ext cx="7182928" cy="2254114"/>
        </p:xfrm>
        <a:graphic>
          <a:graphicData uri="http://schemas.openxmlformats.org/drawingml/2006/table">
            <a:tbl>
              <a:tblPr/>
              <a:tblGrid>
                <a:gridCol w="7182928">
                  <a:extLst>
                    <a:ext uri="{9D8B030D-6E8A-4147-A177-3AD203B41FA5}">
                      <a16:colId xmlns:a16="http://schemas.microsoft.com/office/drawing/2014/main" val="20000"/>
                    </a:ext>
                  </a:extLst>
                </a:gridCol>
              </a:tblGrid>
              <a:tr h="16902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Background</a:t>
                      </a:r>
                      <a:endParaRPr kumimoji="0" lang="en-US" altLang="en-US" sz="1200" b="0" i="0" u="none" strike="noStrike" cap="none" normalizeH="0" baseline="0" dirty="0">
                        <a:ln>
                          <a:noFill/>
                        </a:ln>
                        <a:solidFill>
                          <a:schemeClr val="bg1"/>
                        </a:solidFill>
                        <a:effectLst/>
                        <a:latin typeface="+mj-lt"/>
                        <a:ea typeface="MS PGothic" panose="020B0600070205080204" pitchFamily="34" charset="-128"/>
                      </a:endParaRPr>
                    </a:p>
                  </a:txBody>
                  <a:tcPr marL="91430" marR="91430" marT="45760" marB="45760" anchor="ctr" horzOverflow="overflow">
                    <a:lnL>
                      <a:noFill/>
                    </a:lnL>
                    <a:lnR>
                      <a:noFill/>
                    </a:lnR>
                    <a:lnT>
                      <a:noFill/>
                    </a:lnT>
                    <a:lnB>
                      <a:noFill/>
                    </a:lnB>
                    <a:lnTlToBr>
                      <a:noFill/>
                    </a:lnTlToBr>
                    <a:lnBlToTr>
                      <a:noFill/>
                    </a:lnBlToTr>
                    <a:solidFill>
                      <a:srgbClr val="A02C1C"/>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a:ln>
                            <a:noFill/>
                          </a:ln>
                          <a:solidFill>
                            <a:schemeClr val="tx1"/>
                          </a:solidFill>
                          <a:effectLst/>
                          <a:latin typeface="+mj-lt"/>
                          <a:ea typeface="MS PGothic" pitchFamily="34" charset="-128"/>
                          <a:cs typeface="MS PGothic" pitchFamily="34" charset="-128"/>
                        </a:rPr>
                        <a:t>Meuser was born in Flushing, New York, and attended the New York Maritime University before transferring to Cornell University. He began his career as an executive at Pride Mobility Products; during his time there, the company saw $400 million in sales. Meuser entered politics in 2008, when he was a candidate for the GOP nomination in Pennsylvania's 10th district. He lost that primary, but served as PA Secretary of Revenue under governor Tom Corbett from 2011-15. In this position, Meuser oversaw the growth of the Pennsylvania Lottery, which generates $1.1 billion in revenue every year. In 2018, he defeated Democrat Denny Wolff to become the representative of Pennsylvania's 9th district. He supports Second Amendment rights, President Trump's America First policy and cutting taxes. He is also pro-life.</a:t>
                      </a:r>
                      <a:endParaRPr kumimoji="0" lang="en-US" sz="1000" b="0" i="0" u="none" strike="noStrike" kern="1200" cap="none" normalizeH="0" baseline="0" dirty="0">
                        <a:ln>
                          <a:noFill/>
                        </a:ln>
                        <a:solidFill>
                          <a:schemeClr val="tx1"/>
                        </a:solidFill>
                        <a:effectLst/>
                        <a:latin typeface="+mj-lt"/>
                        <a:ea typeface="MS PGothic" pitchFamily="34" charset="-128"/>
                        <a:cs typeface="MS PGothic" pitchFamily="34" charset="-128"/>
                      </a:endParaRP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nvPr>
        </p:nvGraphicFramePr>
        <p:xfrm>
          <a:off x="3303312" y="3264377"/>
          <a:ext cx="2816381" cy="1767336"/>
        </p:xfrm>
        <a:graphic>
          <a:graphicData uri="http://schemas.openxmlformats.org/drawingml/2006/table">
            <a:tbl>
              <a:tblPr/>
              <a:tblGrid>
                <a:gridCol w="2816381">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First Elected: 11/6/2018</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Party: Republican</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Birth date: 2/10/1964</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Education: Attended, Cornell University; Attended, New York Maritime University</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chemeClr val="tx1"/>
                          </a:solidFill>
                          <a:effectLst/>
                          <a:latin typeface="+mj-lt"/>
                          <a:ea typeface="MS PGothic" panose="020B0600070205080204" pitchFamily="34" charset="-128"/>
                          <a:cs typeface="+mn-cs"/>
                        </a:rPr>
                        <a:t>Family: Spouse: Shelley; 3 Children: Caroline, Jacqueline, Daniel</a:t>
                      </a:r>
                      <a:endParaRPr kumimoji="0" lang="en-US" altLang="en-US" sz="1000" b="0" i="0" u="none" strike="noStrike" kern="1200" cap="none" normalizeH="0" baseline="0" dirty="0">
                        <a:ln>
                          <a:noFill/>
                        </a:ln>
                        <a:solidFill>
                          <a:schemeClr val="tx1"/>
                        </a:solidFill>
                        <a:effectLst/>
                        <a:latin typeface="+mj-lt"/>
                        <a:ea typeface="MS PGothic" panose="020B0600070205080204" pitchFamily="34" charset="-128"/>
                        <a:cs typeface="+mn-cs"/>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nvPr>
        </p:nvGraphicFramePr>
        <p:xfrm>
          <a:off x="6227210" y="3264378"/>
          <a:ext cx="2611990" cy="1219334"/>
        </p:xfrm>
        <a:graphic>
          <a:graphicData uri="http://schemas.openxmlformats.org/drawingml/2006/table">
            <a:tbl>
              <a:tblPr/>
              <a:tblGrid>
                <a:gridCol w="2132154">
                  <a:extLst>
                    <a:ext uri="{9D8B030D-6E8A-4147-A177-3AD203B41FA5}">
                      <a16:colId xmlns:a16="http://schemas.microsoft.com/office/drawing/2014/main" val="20000"/>
                    </a:ext>
                  </a:extLst>
                </a:gridCol>
                <a:gridCol w="479836">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A02C1C"/>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2018 General</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Daniel Meuser (R)</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60%</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Dennis Wolff (D)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40%</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0" name="Table 13" title="District Profile"/>
          <p:cNvGraphicFramePr>
            <a:graphicFrameLocks noGrp="1"/>
          </p:cNvGraphicFramePr>
          <p:nvPr>
            <p:extLst/>
          </p:nvPr>
        </p:nvGraphicFramePr>
        <p:xfrm>
          <a:off x="427497" y="3264377"/>
          <a:ext cx="2743200" cy="1218780"/>
        </p:xfrm>
        <a:graphic>
          <a:graphicData uri="http://schemas.openxmlformats.org/drawingml/2006/table">
            <a:tbl>
              <a:tblPr/>
              <a:tblGrid>
                <a:gridCol w="274320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mj-lt"/>
                          <a:ea typeface="MS PGothic" panose="020B0600070205080204" pitchFamily="34" charset="-128"/>
                        </a:rPr>
                        <a:t>District Profile</a:t>
                      </a:r>
                      <a:endParaRPr kumimoji="0" lang="en-US" altLang="en-US" sz="1000" b="0" i="0" u="none" strike="noStrike" cap="none" normalizeH="0" baseline="0" dirty="0">
                        <a:ln>
                          <a:noFill/>
                        </a:ln>
                        <a:solidFill>
                          <a:schemeClr val="bg1"/>
                        </a:solidFill>
                        <a:effectLst/>
                        <a:latin typeface="+mj-lt"/>
                        <a:ea typeface="MS PGothic" panose="020B0600070205080204" pitchFamily="34" charset="-128"/>
                      </a:endParaRP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State: Pennsylvania</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District: 9th</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East central: Pottsville, Lebanon</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Cook PVI: R+14</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0957354"/>
                  </a:ext>
                </a:extLst>
              </a:tr>
            </a:tbl>
          </a:graphicData>
        </a:graphic>
      </p:graphicFrame>
      <p:graphicFrame>
        <p:nvGraphicFramePr>
          <p:cNvPr id="11" name="Table 10" title="Contact"/>
          <p:cNvGraphicFramePr>
            <a:graphicFrameLocks noGrp="1"/>
          </p:cNvGraphicFramePr>
          <p:nvPr>
            <p:extLst/>
          </p:nvPr>
        </p:nvGraphicFramePr>
        <p:xfrm>
          <a:off x="427498" y="4624423"/>
          <a:ext cx="2743200" cy="1707286"/>
        </p:xfrm>
        <a:graphic>
          <a:graphicData uri="http://schemas.openxmlformats.org/drawingml/2006/table">
            <a:tbl>
              <a:tblPr/>
              <a:tblGrid>
                <a:gridCol w="2743200">
                  <a:extLst>
                    <a:ext uri="{9D8B030D-6E8A-4147-A177-3AD203B41FA5}">
                      <a16:colId xmlns:a16="http://schemas.microsoft.com/office/drawing/2014/main" val="20002"/>
                    </a:ext>
                  </a:extLst>
                </a:gridCol>
              </a:tblGrid>
              <a:tr h="0">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Official Contact Info</a:t>
                      </a:r>
                    </a:p>
                  </a:txBody>
                  <a:tcPr marL="91432" marR="91432" marT="45749" marB="45749"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Capitol Hill Office Building: Cannon</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Room Number: 326</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3240426283"/>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Phone Number: (202) 225-6511</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860728395"/>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Facebook: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009905484"/>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Instagram: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Twitter: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3" name="Table 13" title="Committees"/>
          <p:cNvGraphicFramePr>
            <a:graphicFrameLocks noGrp="1"/>
          </p:cNvGraphicFramePr>
          <p:nvPr>
            <p:extLst/>
          </p:nvPr>
        </p:nvGraphicFramePr>
        <p:xfrm>
          <a:off x="6252310" y="4624423"/>
          <a:ext cx="2586890" cy="487512"/>
        </p:xfrm>
        <a:graphic>
          <a:graphicData uri="http://schemas.openxmlformats.org/drawingml/2006/table">
            <a:tbl>
              <a:tblPr/>
              <a:tblGrid>
                <a:gridCol w="258689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Committees</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TBD</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68" y="1051560"/>
            <a:ext cx="1169755" cy="1435608"/>
          </a:xfrm>
          <a:prstGeom prst="rect">
            <a:avLst/>
          </a:prstGeom>
        </p:spPr>
      </p:pic>
    </p:spTree>
    <p:extLst>
      <p:ext uri="{BB962C8B-B14F-4D97-AF65-F5344CB8AC3E}">
        <p14:creationId xmlns:p14="http://schemas.microsoft.com/office/powerpoint/2010/main" val="130881421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SlideTitle"/>
          <p:cNvSpPr>
            <a:spLocks noGrp="1"/>
          </p:cNvSpPr>
          <p:nvPr>
            <p:ph type="title"/>
          </p:nvPr>
        </p:nvSpPr>
        <p:spPr>
          <a:xfrm>
            <a:off x="401620" y="637194"/>
            <a:ext cx="8412480" cy="640080"/>
          </a:xfrm>
        </p:spPr>
        <p:txBody>
          <a:bodyPr/>
          <a:lstStyle/>
          <a:p>
            <a:r>
              <a:rPr lang="en-US" altLang="en-US">
                <a:latin typeface="+mj-lt"/>
                <a:ea typeface="ＭＳ Ｐゴシック" charset="-128"/>
                <a:cs typeface="MS PGothic" charset="-128"/>
              </a:rPr>
              <a:t>Rep. John Joyce (R-PA-13)</a:t>
            </a:r>
            <a:endParaRPr lang="en-US" dirty="0">
              <a:latin typeface="+mj-lt"/>
            </a:endParaRPr>
          </a:p>
        </p:txBody>
      </p:sp>
      <p:sp>
        <p:nvSpPr>
          <p:cNvPr id="122" name="Text Placeholder 18" title="SlideDate"/>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a:latin typeface="Georgia"/>
                <a:cs typeface="Georgia"/>
              </a:rPr>
              <a:t>Slide updated: January 04, 2019</a:t>
            </a:r>
            <a:endParaRPr lang="en-US" sz="700" dirty="0">
              <a:latin typeface="Georgia"/>
              <a:cs typeface="Georgia"/>
            </a:endParaRPr>
          </a:p>
        </p:txBody>
      </p:sp>
      <p:graphicFrame>
        <p:nvGraphicFramePr>
          <p:cNvPr id="7" name="Table 6" descr="BackgroundText" title="BackgroundText"/>
          <p:cNvGraphicFramePr>
            <a:graphicFrameLocks noGrp="1"/>
          </p:cNvGraphicFramePr>
          <p:nvPr>
            <p:extLst/>
          </p:nvPr>
        </p:nvGraphicFramePr>
        <p:xfrm>
          <a:off x="1656272" y="1047297"/>
          <a:ext cx="7182928" cy="2254114"/>
        </p:xfrm>
        <a:graphic>
          <a:graphicData uri="http://schemas.openxmlformats.org/drawingml/2006/table">
            <a:tbl>
              <a:tblPr/>
              <a:tblGrid>
                <a:gridCol w="7182928">
                  <a:extLst>
                    <a:ext uri="{9D8B030D-6E8A-4147-A177-3AD203B41FA5}">
                      <a16:colId xmlns:a16="http://schemas.microsoft.com/office/drawing/2014/main" val="20000"/>
                    </a:ext>
                  </a:extLst>
                </a:gridCol>
              </a:tblGrid>
              <a:tr h="16902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Background</a:t>
                      </a:r>
                      <a:endParaRPr kumimoji="0" lang="en-US" altLang="en-US" sz="1200" b="0" i="0" u="none" strike="noStrike" cap="none" normalizeH="0" baseline="0" dirty="0">
                        <a:ln>
                          <a:noFill/>
                        </a:ln>
                        <a:solidFill>
                          <a:schemeClr val="bg1"/>
                        </a:solidFill>
                        <a:effectLst/>
                        <a:latin typeface="+mj-lt"/>
                        <a:ea typeface="MS PGothic" panose="020B0600070205080204" pitchFamily="34" charset="-128"/>
                      </a:endParaRPr>
                    </a:p>
                  </a:txBody>
                  <a:tcPr marL="91430" marR="91430" marT="45760" marB="45760" anchor="ctr" horzOverflow="overflow">
                    <a:lnL>
                      <a:noFill/>
                    </a:lnL>
                    <a:lnR>
                      <a:noFill/>
                    </a:lnR>
                    <a:lnT>
                      <a:noFill/>
                    </a:lnT>
                    <a:lnB>
                      <a:noFill/>
                    </a:lnB>
                    <a:lnTlToBr>
                      <a:noFill/>
                    </a:lnTlToBr>
                    <a:lnBlToTr>
                      <a:noFill/>
                    </a:lnBlToTr>
                    <a:solidFill>
                      <a:srgbClr val="A02C1C"/>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a:ln>
                            <a:noFill/>
                          </a:ln>
                          <a:solidFill>
                            <a:schemeClr val="tx1"/>
                          </a:solidFill>
                          <a:effectLst/>
                          <a:latin typeface="+mj-lt"/>
                          <a:ea typeface="MS PGothic" pitchFamily="34" charset="-128"/>
                          <a:cs typeface="MS PGothic" pitchFamily="34" charset="-128"/>
                        </a:rPr>
                        <a:t>Joyce was born in Altoona, Pennsylvania. After college, he earned his MD from Temple University and began work at Johns Hopkins Hospital, before becoming a naval physician at Portsmouth Naval Hospital during Operations Desert Shield and Desert Storm. After his time in the navy, Dr. Joyce returned to Pennsylvania, where he has practiced dermatology for 25 years. His 2018 campaign represented his first entry into politics. Joyce supports the elimination of property taxes for schools, Second Amendment rights, the construction of a wall along the US-Mexico border, and the elimination of internet-purchase accessibility of opioids. He also supports preservation of access to Social Security and Medicare in his state.</a:t>
                      </a:r>
                      <a:endParaRPr kumimoji="0" lang="en-US" sz="1000" b="0" i="0" u="none" strike="noStrike" kern="1200" cap="none" normalizeH="0" baseline="0" dirty="0">
                        <a:ln>
                          <a:noFill/>
                        </a:ln>
                        <a:solidFill>
                          <a:schemeClr val="tx1"/>
                        </a:solidFill>
                        <a:effectLst/>
                        <a:latin typeface="+mj-lt"/>
                        <a:ea typeface="MS PGothic" pitchFamily="34" charset="-128"/>
                        <a:cs typeface="MS PGothic" pitchFamily="34" charset="-128"/>
                      </a:endParaRP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nvPr>
        </p:nvGraphicFramePr>
        <p:xfrm>
          <a:off x="3303312" y="3264377"/>
          <a:ext cx="2816381" cy="1919736"/>
        </p:xfrm>
        <a:graphic>
          <a:graphicData uri="http://schemas.openxmlformats.org/drawingml/2006/table">
            <a:tbl>
              <a:tblPr/>
              <a:tblGrid>
                <a:gridCol w="2816381">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First Elected: 11/6/2018</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Party: Republican</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Birth date: 2/8/1957</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Education: MD, Temple University, 1983; Geaduated, Biology, Pennsylvania State University Park, 1977-1979; Attended, Pennsylvania State Altoona, 1975-1977</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chemeClr val="tx1"/>
                          </a:solidFill>
                          <a:effectLst/>
                          <a:latin typeface="+mj-lt"/>
                          <a:ea typeface="MS PGothic" panose="020B0600070205080204" pitchFamily="34" charset="-128"/>
                          <a:cs typeface="+mn-cs"/>
                        </a:rPr>
                        <a:t>Family: Spouse: Alice; 3 Children</a:t>
                      </a:r>
                      <a:endParaRPr kumimoji="0" lang="en-US" altLang="en-US" sz="1000" b="0" i="0" u="none" strike="noStrike" kern="1200" cap="none" normalizeH="0" baseline="0" dirty="0">
                        <a:ln>
                          <a:noFill/>
                        </a:ln>
                        <a:solidFill>
                          <a:schemeClr val="tx1"/>
                        </a:solidFill>
                        <a:effectLst/>
                        <a:latin typeface="+mj-lt"/>
                        <a:ea typeface="MS PGothic" panose="020B0600070205080204" pitchFamily="34" charset="-128"/>
                        <a:cs typeface="+mn-cs"/>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nvPr>
        </p:nvGraphicFramePr>
        <p:xfrm>
          <a:off x="6227210" y="3264378"/>
          <a:ext cx="2611990" cy="1219334"/>
        </p:xfrm>
        <a:graphic>
          <a:graphicData uri="http://schemas.openxmlformats.org/drawingml/2006/table">
            <a:tbl>
              <a:tblPr/>
              <a:tblGrid>
                <a:gridCol w="2132154">
                  <a:extLst>
                    <a:ext uri="{9D8B030D-6E8A-4147-A177-3AD203B41FA5}">
                      <a16:colId xmlns:a16="http://schemas.microsoft.com/office/drawing/2014/main" val="20000"/>
                    </a:ext>
                  </a:extLst>
                </a:gridCol>
                <a:gridCol w="479836">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A02C1C"/>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2018 General</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John Joyce (R)</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70%</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Brent Ottaway (D)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30%</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0" name="Table 13" title="District Profile"/>
          <p:cNvGraphicFramePr>
            <a:graphicFrameLocks noGrp="1"/>
          </p:cNvGraphicFramePr>
          <p:nvPr>
            <p:extLst/>
          </p:nvPr>
        </p:nvGraphicFramePr>
        <p:xfrm>
          <a:off x="427497" y="3264377"/>
          <a:ext cx="2743200" cy="1218780"/>
        </p:xfrm>
        <a:graphic>
          <a:graphicData uri="http://schemas.openxmlformats.org/drawingml/2006/table">
            <a:tbl>
              <a:tblPr/>
              <a:tblGrid>
                <a:gridCol w="274320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mj-lt"/>
                          <a:ea typeface="MS PGothic" panose="020B0600070205080204" pitchFamily="34" charset="-128"/>
                        </a:rPr>
                        <a:t>District Profile</a:t>
                      </a:r>
                      <a:endParaRPr kumimoji="0" lang="en-US" altLang="en-US" sz="1000" b="0" i="0" u="none" strike="noStrike" cap="none" normalizeH="0" baseline="0" dirty="0">
                        <a:ln>
                          <a:noFill/>
                        </a:ln>
                        <a:solidFill>
                          <a:schemeClr val="bg1"/>
                        </a:solidFill>
                        <a:effectLst/>
                        <a:latin typeface="+mj-lt"/>
                        <a:ea typeface="MS PGothic" panose="020B0600070205080204" pitchFamily="34" charset="-128"/>
                      </a:endParaRP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State: Pennsylvania</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District: 13th</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South central: Altoona, Johnstown</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Cook PVI: R+22</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0957354"/>
                  </a:ext>
                </a:extLst>
              </a:tr>
            </a:tbl>
          </a:graphicData>
        </a:graphic>
      </p:graphicFrame>
      <p:graphicFrame>
        <p:nvGraphicFramePr>
          <p:cNvPr id="11" name="Table 10" title="Contact"/>
          <p:cNvGraphicFramePr>
            <a:graphicFrameLocks noGrp="1"/>
          </p:cNvGraphicFramePr>
          <p:nvPr>
            <p:extLst/>
          </p:nvPr>
        </p:nvGraphicFramePr>
        <p:xfrm>
          <a:off x="427498" y="4624423"/>
          <a:ext cx="2743200" cy="1707286"/>
        </p:xfrm>
        <a:graphic>
          <a:graphicData uri="http://schemas.openxmlformats.org/drawingml/2006/table">
            <a:tbl>
              <a:tblPr/>
              <a:tblGrid>
                <a:gridCol w="2743200">
                  <a:extLst>
                    <a:ext uri="{9D8B030D-6E8A-4147-A177-3AD203B41FA5}">
                      <a16:colId xmlns:a16="http://schemas.microsoft.com/office/drawing/2014/main" val="20002"/>
                    </a:ext>
                  </a:extLst>
                </a:gridCol>
              </a:tblGrid>
              <a:tr h="0">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Official Contact Info</a:t>
                      </a:r>
                    </a:p>
                  </a:txBody>
                  <a:tcPr marL="91432" marR="91432" marT="45749" marB="45749"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Capitol Hill Office Building: Longworth</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Room Number: 1337</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3240426283"/>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Phone Number: (202) 225-2431</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860728395"/>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Facebook: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009905484"/>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Instagram: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Twitter: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3" name="Table 13" title="Committees"/>
          <p:cNvGraphicFramePr>
            <a:graphicFrameLocks noGrp="1"/>
          </p:cNvGraphicFramePr>
          <p:nvPr>
            <p:extLst/>
          </p:nvPr>
        </p:nvGraphicFramePr>
        <p:xfrm>
          <a:off x="6252310" y="4624423"/>
          <a:ext cx="2586890" cy="487512"/>
        </p:xfrm>
        <a:graphic>
          <a:graphicData uri="http://schemas.openxmlformats.org/drawingml/2006/table">
            <a:tbl>
              <a:tblPr/>
              <a:tblGrid>
                <a:gridCol w="258689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Committees</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TBD</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68" y="1051560"/>
            <a:ext cx="1169755" cy="1435608"/>
          </a:xfrm>
          <a:prstGeom prst="rect">
            <a:avLst/>
          </a:prstGeom>
        </p:spPr>
      </p:pic>
    </p:spTree>
    <p:extLst>
      <p:ext uri="{BB962C8B-B14F-4D97-AF65-F5344CB8AC3E}">
        <p14:creationId xmlns:p14="http://schemas.microsoft.com/office/powerpoint/2010/main" val="1094257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SlideTitle"/>
          <p:cNvSpPr>
            <a:spLocks noGrp="1"/>
          </p:cNvSpPr>
          <p:nvPr>
            <p:ph type="title"/>
          </p:nvPr>
        </p:nvSpPr>
        <p:spPr>
          <a:xfrm>
            <a:off x="401620" y="637194"/>
            <a:ext cx="8412480" cy="640080"/>
          </a:xfrm>
        </p:spPr>
        <p:txBody>
          <a:bodyPr/>
          <a:lstStyle/>
          <a:p>
            <a:r>
              <a:rPr lang="en-US" altLang="en-US">
                <a:latin typeface="+mj-lt"/>
                <a:ea typeface="ＭＳ Ｐゴシック" charset="-128"/>
                <a:cs typeface="MS PGothic" charset="-128"/>
              </a:rPr>
              <a:t>Sen. Kevin Cramer (R-ND)</a:t>
            </a:r>
            <a:endParaRPr lang="en-US" dirty="0">
              <a:latin typeface="+mj-lt"/>
            </a:endParaRPr>
          </a:p>
        </p:txBody>
      </p:sp>
      <p:sp>
        <p:nvSpPr>
          <p:cNvPr id="122" name="Text Placeholder 18" title="SlideDate"/>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a:latin typeface="Georgia"/>
                <a:cs typeface="Georgia"/>
              </a:rPr>
              <a:t>Slide updated: January 15, 2019</a:t>
            </a:r>
            <a:endParaRPr lang="en-US" sz="700" dirty="0">
              <a:latin typeface="Georgia"/>
              <a:cs typeface="Georgia"/>
            </a:endParaRPr>
          </a:p>
        </p:txBody>
      </p:sp>
      <p:graphicFrame>
        <p:nvGraphicFramePr>
          <p:cNvPr id="7" name="Table 6" descr="BackgroundText" title="BackgroundText"/>
          <p:cNvGraphicFramePr>
            <a:graphicFrameLocks noGrp="1"/>
          </p:cNvGraphicFramePr>
          <p:nvPr>
            <p:extLst/>
          </p:nvPr>
        </p:nvGraphicFramePr>
        <p:xfrm>
          <a:off x="1656272" y="1047297"/>
          <a:ext cx="7182928" cy="2254114"/>
        </p:xfrm>
        <a:graphic>
          <a:graphicData uri="http://schemas.openxmlformats.org/drawingml/2006/table">
            <a:tbl>
              <a:tblPr/>
              <a:tblGrid>
                <a:gridCol w="7182928">
                  <a:extLst>
                    <a:ext uri="{9D8B030D-6E8A-4147-A177-3AD203B41FA5}">
                      <a16:colId xmlns:a16="http://schemas.microsoft.com/office/drawing/2014/main" val="20000"/>
                    </a:ext>
                  </a:extLst>
                </a:gridCol>
              </a:tblGrid>
              <a:tr h="16902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Background</a:t>
                      </a:r>
                      <a:endParaRPr kumimoji="0" lang="en-US" altLang="en-US" sz="1200" b="0" i="0" u="none" strike="noStrike" cap="none" normalizeH="0" baseline="0" dirty="0">
                        <a:ln>
                          <a:noFill/>
                        </a:ln>
                        <a:solidFill>
                          <a:schemeClr val="bg1"/>
                        </a:solidFill>
                        <a:effectLst/>
                        <a:latin typeface="+mj-lt"/>
                        <a:ea typeface="MS PGothic" panose="020B0600070205080204" pitchFamily="34" charset="-128"/>
                      </a:endParaRPr>
                    </a:p>
                  </a:txBody>
                  <a:tcPr marL="91430" marR="91430" marT="45760" marB="45760" anchor="ctr" horzOverflow="overflow">
                    <a:lnL>
                      <a:noFill/>
                    </a:lnL>
                    <a:lnR>
                      <a:noFill/>
                    </a:lnR>
                    <a:lnT>
                      <a:noFill/>
                    </a:lnT>
                    <a:lnB>
                      <a:noFill/>
                    </a:lnB>
                    <a:lnTlToBr>
                      <a:noFill/>
                    </a:lnTlToBr>
                    <a:lnBlToTr>
                      <a:noFill/>
                    </a:lnBlToTr>
                    <a:solidFill>
                      <a:srgbClr val="A02C1C"/>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a:ln>
                            <a:noFill/>
                          </a:ln>
                          <a:solidFill>
                            <a:schemeClr val="tx1"/>
                          </a:solidFill>
                          <a:effectLst/>
                          <a:latin typeface="+mj-lt"/>
                          <a:ea typeface="MS PGothic" pitchFamily="34" charset="-128"/>
                          <a:cs typeface="MS PGothic" pitchFamily="34" charset="-128"/>
                        </a:rPr>
                        <a:t>Cramer, a native of Kindred, North Dakota, was elected chairman of the North Dakota Republican Party in 1991, making him the youngest member of the Republican National Committee. During the 1990s, he worked for Gov. Ed Schafer as state tourism director and then state economic development and finance director. In 2003, Gov. John Hoeven appointed Cramer to the Public Service Commission, and he was elected to the position in 2004. In 2012, he was elected to the House, where he has served on the Energy and Commerce Committee and various subcommittees. He has expressed skepticism of climate change and thinks the Environmental Protection Agency often overreaches its authority. Cramer has voted against his party only 2.9 percent of the time, less often than House Republicans’ average of 6.5 percent.</a:t>
                      </a:r>
                      <a:endParaRPr kumimoji="0" lang="en-US" sz="1000" b="0" i="0" u="none" strike="noStrike" kern="1200" cap="none" normalizeH="0" baseline="0" dirty="0">
                        <a:ln>
                          <a:noFill/>
                        </a:ln>
                        <a:solidFill>
                          <a:schemeClr val="tx1"/>
                        </a:solidFill>
                        <a:effectLst/>
                        <a:latin typeface="+mj-lt"/>
                        <a:ea typeface="MS PGothic" pitchFamily="34" charset="-128"/>
                        <a:cs typeface="MS PGothic" pitchFamily="34" charset="-128"/>
                      </a:endParaRP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nvPr>
        </p:nvGraphicFramePr>
        <p:xfrm>
          <a:off x="3303312" y="3264377"/>
          <a:ext cx="2816381" cy="1919736"/>
        </p:xfrm>
        <a:graphic>
          <a:graphicData uri="http://schemas.openxmlformats.org/drawingml/2006/table">
            <a:tbl>
              <a:tblPr/>
              <a:tblGrid>
                <a:gridCol w="2816381">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First Elected: 11/6/2018</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Party: Republican</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Birth date: 1/21/1961</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Education: MA, Management, University of Mary, 2003; BA, Social Work/Pre-Seminary Studies, Concordia College, 1983</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chemeClr val="tx1"/>
                          </a:solidFill>
                          <a:effectLst/>
                          <a:latin typeface="+mj-lt"/>
                          <a:ea typeface="MS PGothic" panose="020B0600070205080204" pitchFamily="34" charset="-128"/>
                          <a:cs typeface="+mn-cs"/>
                        </a:rPr>
                        <a:t>Family: Spouse: Kris; 5 Children: Ian, Isaac, Rachel, Annie, Abel</a:t>
                      </a:r>
                      <a:endParaRPr kumimoji="0" lang="en-US" altLang="en-US" sz="1000" b="0" i="0" u="none" strike="noStrike" kern="1200" cap="none" normalizeH="0" baseline="0" dirty="0">
                        <a:ln>
                          <a:noFill/>
                        </a:ln>
                        <a:solidFill>
                          <a:schemeClr val="tx1"/>
                        </a:solidFill>
                        <a:effectLst/>
                        <a:latin typeface="+mj-lt"/>
                        <a:ea typeface="MS PGothic" panose="020B0600070205080204" pitchFamily="34" charset="-128"/>
                        <a:cs typeface="+mn-cs"/>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nvPr>
        </p:nvGraphicFramePr>
        <p:xfrm>
          <a:off x="6227210" y="3264378"/>
          <a:ext cx="2611990" cy="1219334"/>
        </p:xfrm>
        <a:graphic>
          <a:graphicData uri="http://schemas.openxmlformats.org/drawingml/2006/table">
            <a:tbl>
              <a:tblPr/>
              <a:tblGrid>
                <a:gridCol w="2132154">
                  <a:extLst>
                    <a:ext uri="{9D8B030D-6E8A-4147-A177-3AD203B41FA5}">
                      <a16:colId xmlns:a16="http://schemas.microsoft.com/office/drawing/2014/main" val="20000"/>
                    </a:ext>
                  </a:extLst>
                </a:gridCol>
                <a:gridCol w="479836">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A02C1C"/>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2018 General</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Kevin Cramer (R)</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56%</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Heidi Heitkamp (D)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45%</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0" name="Table 13" title="District Profile"/>
          <p:cNvGraphicFramePr>
            <a:graphicFrameLocks noGrp="1"/>
          </p:cNvGraphicFramePr>
          <p:nvPr>
            <p:extLst/>
          </p:nvPr>
        </p:nvGraphicFramePr>
        <p:xfrm>
          <a:off x="427497" y="3264377"/>
          <a:ext cx="2743200" cy="1218780"/>
        </p:xfrm>
        <a:graphic>
          <a:graphicData uri="http://schemas.openxmlformats.org/drawingml/2006/table">
            <a:tbl>
              <a:tblPr/>
              <a:tblGrid>
                <a:gridCol w="274320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mj-lt"/>
                          <a:ea typeface="MS PGothic" panose="020B0600070205080204" pitchFamily="34" charset="-128"/>
                        </a:rPr>
                        <a:t>State Profile</a:t>
                      </a:r>
                      <a:endParaRPr kumimoji="0" lang="en-US" altLang="en-US" sz="1000" b="0" i="0" u="none" strike="noStrike" cap="none" normalizeH="0" baseline="0" dirty="0">
                        <a:ln>
                          <a:noFill/>
                        </a:ln>
                        <a:solidFill>
                          <a:schemeClr val="bg1"/>
                        </a:solidFill>
                        <a:effectLst/>
                        <a:latin typeface="+mj-lt"/>
                        <a:ea typeface="MS PGothic" panose="020B0600070205080204" pitchFamily="34" charset="-128"/>
                      </a:endParaRP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State: North Dakota</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Status: Junior Senator</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Serving with: John Hoeven (R)</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Cook PVI: R+17</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0957354"/>
                  </a:ext>
                </a:extLst>
              </a:tr>
            </a:tbl>
          </a:graphicData>
        </a:graphic>
      </p:graphicFrame>
      <p:graphicFrame>
        <p:nvGraphicFramePr>
          <p:cNvPr id="11" name="Table 10" title="Contact"/>
          <p:cNvGraphicFramePr>
            <a:graphicFrameLocks noGrp="1"/>
          </p:cNvGraphicFramePr>
          <p:nvPr>
            <p:extLst/>
          </p:nvPr>
        </p:nvGraphicFramePr>
        <p:xfrm>
          <a:off x="427498" y="4624423"/>
          <a:ext cx="2743200" cy="1707286"/>
        </p:xfrm>
        <a:graphic>
          <a:graphicData uri="http://schemas.openxmlformats.org/drawingml/2006/table">
            <a:tbl>
              <a:tblPr/>
              <a:tblGrid>
                <a:gridCol w="2743200">
                  <a:extLst>
                    <a:ext uri="{9D8B030D-6E8A-4147-A177-3AD203B41FA5}">
                      <a16:colId xmlns:a16="http://schemas.microsoft.com/office/drawing/2014/main" val="20002"/>
                    </a:ext>
                  </a:extLst>
                </a:gridCol>
              </a:tblGrid>
              <a:tr h="0">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Official Contact Info</a:t>
                      </a:r>
                    </a:p>
                  </a:txBody>
                  <a:tcPr marL="91432" marR="91432" marT="45749" marB="45749"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Capitol Hill Office Building: Dirksen </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Room Number: B40C</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3240426283"/>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Phone Number: (202) 224-2043</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860728395"/>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Facebook: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009905484"/>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Instagram: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Twitter: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3" name="Table 13" title="Committees"/>
          <p:cNvGraphicFramePr>
            <a:graphicFrameLocks noGrp="1"/>
          </p:cNvGraphicFramePr>
          <p:nvPr>
            <p:extLst/>
          </p:nvPr>
        </p:nvGraphicFramePr>
        <p:xfrm>
          <a:off x="6252310" y="4624423"/>
          <a:ext cx="2586890" cy="1097112"/>
        </p:xfrm>
        <a:graphic>
          <a:graphicData uri="http://schemas.openxmlformats.org/drawingml/2006/table">
            <a:tbl>
              <a:tblPr/>
              <a:tblGrid>
                <a:gridCol w="258689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Committees</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Armed Services
Banking, Housing &amp; Urban Affairs
Environment and Public Works
the Budget
Veterans' Affairs</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68" y="1051560"/>
            <a:ext cx="1169755" cy="1435608"/>
          </a:xfrm>
          <a:prstGeom prst="rect">
            <a:avLst/>
          </a:prstGeom>
        </p:spPr>
      </p:pic>
    </p:spTree>
    <p:extLst>
      <p:ext uri="{BB962C8B-B14F-4D97-AF65-F5344CB8AC3E}">
        <p14:creationId xmlns:p14="http://schemas.microsoft.com/office/powerpoint/2010/main" val="76590095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SlideTitle"/>
          <p:cNvSpPr>
            <a:spLocks noGrp="1"/>
          </p:cNvSpPr>
          <p:nvPr>
            <p:ph type="title"/>
          </p:nvPr>
        </p:nvSpPr>
        <p:spPr>
          <a:xfrm>
            <a:off x="401620" y="637194"/>
            <a:ext cx="8412480" cy="640080"/>
          </a:xfrm>
        </p:spPr>
        <p:txBody>
          <a:bodyPr/>
          <a:lstStyle/>
          <a:p>
            <a:r>
              <a:rPr lang="en-US" altLang="en-US">
                <a:latin typeface="+mj-lt"/>
                <a:ea typeface="ＭＳ Ｐゴシック" charset="-128"/>
                <a:cs typeface="MS PGothic" charset="-128"/>
              </a:rPr>
              <a:t>Rep. Guy Reschenthaler (R-PA-14)</a:t>
            </a:r>
            <a:endParaRPr lang="en-US" dirty="0">
              <a:latin typeface="+mj-lt"/>
            </a:endParaRPr>
          </a:p>
        </p:txBody>
      </p:sp>
      <p:sp>
        <p:nvSpPr>
          <p:cNvPr id="122" name="Text Placeholder 18" title="SlideDate"/>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a:latin typeface="Georgia"/>
                <a:cs typeface="Georgia"/>
              </a:rPr>
              <a:t>Slide updated: January 04, 2019</a:t>
            </a:r>
            <a:endParaRPr lang="en-US" sz="700" dirty="0">
              <a:latin typeface="Georgia"/>
              <a:cs typeface="Georgia"/>
            </a:endParaRPr>
          </a:p>
        </p:txBody>
      </p:sp>
      <p:graphicFrame>
        <p:nvGraphicFramePr>
          <p:cNvPr id="7" name="Table 6" descr="BackgroundText" title="BackgroundText"/>
          <p:cNvGraphicFramePr>
            <a:graphicFrameLocks noGrp="1"/>
          </p:cNvGraphicFramePr>
          <p:nvPr>
            <p:extLst/>
          </p:nvPr>
        </p:nvGraphicFramePr>
        <p:xfrm>
          <a:off x="1656272" y="1047297"/>
          <a:ext cx="7182928" cy="2254114"/>
        </p:xfrm>
        <a:graphic>
          <a:graphicData uri="http://schemas.openxmlformats.org/drawingml/2006/table">
            <a:tbl>
              <a:tblPr/>
              <a:tblGrid>
                <a:gridCol w="7182928">
                  <a:extLst>
                    <a:ext uri="{9D8B030D-6E8A-4147-A177-3AD203B41FA5}">
                      <a16:colId xmlns:a16="http://schemas.microsoft.com/office/drawing/2014/main" val="20000"/>
                    </a:ext>
                  </a:extLst>
                </a:gridCol>
              </a:tblGrid>
              <a:tr h="16902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Background</a:t>
                      </a:r>
                      <a:endParaRPr kumimoji="0" lang="en-US" altLang="en-US" sz="1200" b="0" i="0" u="none" strike="noStrike" cap="none" normalizeH="0" baseline="0" dirty="0">
                        <a:ln>
                          <a:noFill/>
                        </a:ln>
                        <a:solidFill>
                          <a:schemeClr val="bg1"/>
                        </a:solidFill>
                        <a:effectLst/>
                        <a:latin typeface="+mj-lt"/>
                        <a:ea typeface="MS PGothic" panose="020B0600070205080204" pitchFamily="34" charset="-128"/>
                      </a:endParaRPr>
                    </a:p>
                  </a:txBody>
                  <a:tcPr marL="91430" marR="91430" marT="45760" marB="45760" anchor="ctr" horzOverflow="overflow">
                    <a:lnL>
                      <a:noFill/>
                    </a:lnL>
                    <a:lnR>
                      <a:noFill/>
                    </a:lnR>
                    <a:lnT>
                      <a:noFill/>
                    </a:lnT>
                    <a:lnB>
                      <a:noFill/>
                    </a:lnB>
                    <a:lnTlToBr>
                      <a:noFill/>
                    </a:lnTlToBr>
                    <a:lnBlToTr>
                      <a:noFill/>
                    </a:lnBlToTr>
                    <a:solidFill>
                      <a:srgbClr val="A02C1C"/>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a:ln>
                            <a:noFill/>
                          </a:ln>
                          <a:solidFill>
                            <a:schemeClr val="tx1"/>
                          </a:solidFill>
                          <a:effectLst/>
                          <a:latin typeface="+mj-lt"/>
                          <a:ea typeface="MS PGothic" pitchFamily="34" charset="-128"/>
                          <a:cs typeface="MS PGothic" pitchFamily="34" charset="-128"/>
                        </a:rPr>
                        <a:t>Reschenthaler was raised in the South Hills of Pittsburgh and attended Penn State: The Behrend College for his undergraduate degree. He continued his education at Duquesne University, where he earned his J.D. Afterwards, he joined the Navy as a Judge Advocate General, where he worked as an attorney in Baghdad. Outside of his military service, Reschenthaler worked in a private practice in Mt. Lebanon and was later elected Magisterial District Judge for Allegheny County from 2013 to 2015. In 2015, he went on to serve as a Pennsylvania State Senate. As a State Senator, he sponsored a bill to end sanctuary cities, and campaigned on bringing immigration reform to the US Congress. Prior to his 2018 win in Pennsylvania’s 14th district, he was a candidate in the 2018 special election for Pennsylvania’s 18th district.</a:t>
                      </a:r>
                      <a:endParaRPr kumimoji="0" lang="en-US" sz="1000" b="0" i="0" u="none" strike="noStrike" kern="1200" cap="none" normalizeH="0" baseline="0" dirty="0">
                        <a:ln>
                          <a:noFill/>
                        </a:ln>
                        <a:solidFill>
                          <a:schemeClr val="tx1"/>
                        </a:solidFill>
                        <a:effectLst/>
                        <a:latin typeface="+mj-lt"/>
                        <a:ea typeface="MS PGothic" pitchFamily="34" charset="-128"/>
                        <a:cs typeface="MS PGothic" pitchFamily="34" charset="-128"/>
                      </a:endParaRP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nvPr>
        </p:nvGraphicFramePr>
        <p:xfrm>
          <a:off x="3303312" y="3264377"/>
          <a:ext cx="2816381" cy="1767336"/>
        </p:xfrm>
        <a:graphic>
          <a:graphicData uri="http://schemas.openxmlformats.org/drawingml/2006/table">
            <a:tbl>
              <a:tblPr/>
              <a:tblGrid>
                <a:gridCol w="2816381">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First Elected: 11/6/2018</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Party: Republican</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Birth date: 4/1/1983</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Education: Graduated, Pennsylvania State University at Behrend; JD, Duquesne University School of Law</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chemeClr val="tx1"/>
                          </a:solidFill>
                          <a:effectLst/>
                          <a:latin typeface="+mj-lt"/>
                          <a:ea typeface="MS PGothic" panose="020B0600070205080204" pitchFamily="34" charset="-128"/>
                          <a:cs typeface="+mn-cs"/>
                        </a:rPr>
                        <a:t>Family: Unknown</a:t>
                      </a:r>
                      <a:endParaRPr kumimoji="0" lang="en-US" altLang="en-US" sz="1000" b="0" i="0" u="none" strike="noStrike" kern="1200" cap="none" normalizeH="0" baseline="0" dirty="0">
                        <a:ln>
                          <a:noFill/>
                        </a:ln>
                        <a:solidFill>
                          <a:schemeClr val="tx1"/>
                        </a:solidFill>
                        <a:effectLst/>
                        <a:latin typeface="+mj-lt"/>
                        <a:ea typeface="MS PGothic" panose="020B0600070205080204" pitchFamily="34" charset="-128"/>
                        <a:cs typeface="+mn-cs"/>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nvPr>
        </p:nvGraphicFramePr>
        <p:xfrm>
          <a:off x="6227210" y="3264378"/>
          <a:ext cx="2611990" cy="1219334"/>
        </p:xfrm>
        <a:graphic>
          <a:graphicData uri="http://schemas.openxmlformats.org/drawingml/2006/table">
            <a:tbl>
              <a:tblPr/>
              <a:tblGrid>
                <a:gridCol w="2132154">
                  <a:extLst>
                    <a:ext uri="{9D8B030D-6E8A-4147-A177-3AD203B41FA5}">
                      <a16:colId xmlns:a16="http://schemas.microsoft.com/office/drawing/2014/main" val="20000"/>
                    </a:ext>
                  </a:extLst>
                </a:gridCol>
                <a:gridCol w="479836">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A02C1C"/>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2018 General</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Guy Reschenthaler (R)</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58%</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Bibie Boerio (D)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42%</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0" name="Table 13" title="District Profile"/>
          <p:cNvGraphicFramePr>
            <a:graphicFrameLocks noGrp="1"/>
          </p:cNvGraphicFramePr>
          <p:nvPr>
            <p:extLst/>
          </p:nvPr>
        </p:nvGraphicFramePr>
        <p:xfrm>
          <a:off x="427497" y="3264377"/>
          <a:ext cx="2743200" cy="1218780"/>
        </p:xfrm>
        <a:graphic>
          <a:graphicData uri="http://schemas.openxmlformats.org/drawingml/2006/table">
            <a:tbl>
              <a:tblPr/>
              <a:tblGrid>
                <a:gridCol w="274320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mj-lt"/>
                          <a:ea typeface="MS PGothic" panose="020B0600070205080204" pitchFamily="34" charset="-128"/>
                        </a:rPr>
                        <a:t>District Profile</a:t>
                      </a:r>
                      <a:endParaRPr kumimoji="0" lang="en-US" altLang="en-US" sz="1000" b="0" i="0" u="none" strike="noStrike" cap="none" normalizeH="0" baseline="0" dirty="0">
                        <a:ln>
                          <a:noFill/>
                        </a:ln>
                        <a:solidFill>
                          <a:schemeClr val="bg1"/>
                        </a:solidFill>
                        <a:effectLst/>
                        <a:latin typeface="+mj-lt"/>
                        <a:ea typeface="MS PGothic" panose="020B0600070205080204" pitchFamily="34" charset="-128"/>
                      </a:endParaRP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State: Pennsylvania</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District: 14th</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Southwest: Washington, Uniontown</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Cook PVI: R+14</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0957354"/>
                  </a:ext>
                </a:extLst>
              </a:tr>
            </a:tbl>
          </a:graphicData>
        </a:graphic>
      </p:graphicFrame>
      <p:graphicFrame>
        <p:nvGraphicFramePr>
          <p:cNvPr id="11" name="Table 10" title="Contact"/>
          <p:cNvGraphicFramePr>
            <a:graphicFrameLocks noGrp="1"/>
          </p:cNvGraphicFramePr>
          <p:nvPr>
            <p:extLst/>
          </p:nvPr>
        </p:nvGraphicFramePr>
        <p:xfrm>
          <a:off x="427498" y="4624423"/>
          <a:ext cx="2743200" cy="1707286"/>
        </p:xfrm>
        <a:graphic>
          <a:graphicData uri="http://schemas.openxmlformats.org/drawingml/2006/table">
            <a:tbl>
              <a:tblPr/>
              <a:tblGrid>
                <a:gridCol w="2743200">
                  <a:extLst>
                    <a:ext uri="{9D8B030D-6E8A-4147-A177-3AD203B41FA5}">
                      <a16:colId xmlns:a16="http://schemas.microsoft.com/office/drawing/2014/main" val="20002"/>
                    </a:ext>
                  </a:extLst>
                </a:gridCol>
              </a:tblGrid>
              <a:tr h="0">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Official Contact Info</a:t>
                      </a:r>
                    </a:p>
                  </a:txBody>
                  <a:tcPr marL="91432" marR="91432" marT="45749" marB="45749"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Capitol Hill Office Building: Cannon</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Room Number: 531</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3240426283"/>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Phone Number: (202) 225-2065</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860728395"/>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Facebook: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009905484"/>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Instagram: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Twitter: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3" name="Table 13" title="Committees"/>
          <p:cNvGraphicFramePr>
            <a:graphicFrameLocks noGrp="1"/>
          </p:cNvGraphicFramePr>
          <p:nvPr>
            <p:extLst/>
          </p:nvPr>
        </p:nvGraphicFramePr>
        <p:xfrm>
          <a:off x="6252310" y="4624423"/>
          <a:ext cx="2586890" cy="487512"/>
        </p:xfrm>
        <a:graphic>
          <a:graphicData uri="http://schemas.openxmlformats.org/drawingml/2006/table">
            <a:tbl>
              <a:tblPr/>
              <a:tblGrid>
                <a:gridCol w="258689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Committees</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TBD</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68" y="1051560"/>
            <a:ext cx="1169755" cy="1435608"/>
          </a:xfrm>
          <a:prstGeom prst="rect">
            <a:avLst/>
          </a:prstGeom>
        </p:spPr>
      </p:pic>
    </p:spTree>
    <p:extLst>
      <p:ext uri="{BB962C8B-B14F-4D97-AF65-F5344CB8AC3E}">
        <p14:creationId xmlns:p14="http://schemas.microsoft.com/office/powerpoint/2010/main" val="138639204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SlideTitle"/>
          <p:cNvSpPr>
            <a:spLocks noGrp="1"/>
          </p:cNvSpPr>
          <p:nvPr>
            <p:ph type="title"/>
          </p:nvPr>
        </p:nvSpPr>
        <p:spPr>
          <a:xfrm>
            <a:off x="401620" y="637194"/>
            <a:ext cx="8412480" cy="640080"/>
          </a:xfrm>
        </p:spPr>
        <p:txBody>
          <a:bodyPr/>
          <a:lstStyle/>
          <a:p>
            <a:r>
              <a:rPr lang="en-US" altLang="en-US">
                <a:latin typeface="+mj-lt"/>
                <a:ea typeface="ＭＳ Ｐゴシック" charset="-128"/>
                <a:cs typeface="MS PGothic" charset="-128"/>
              </a:rPr>
              <a:t>Rep. Joe Cunningham (D-SC-1)</a:t>
            </a:r>
            <a:endParaRPr lang="en-US" dirty="0">
              <a:latin typeface="+mj-lt"/>
            </a:endParaRPr>
          </a:p>
        </p:txBody>
      </p:sp>
      <p:sp>
        <p:nvSpPr>
          <p:cNvPr id="122" name="Text Placeholder 18" title="SlideDate"/>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a:latin typeface="Georgia"/>
                <a:cs typeface="Georgia"/>
              </a:rPr>
              <a:t>Slide updated: January 04, 2019</a:t>
            </a:r>
            <a:endParaRPr lang="en-US" sz="700" dirty="0">
              <a:latin typeface="Georgia"/>
              <a:cs typeface="Georgia"/>
            </a:endParaRPr>
          </a:p>
        </p:txBody>
      </p:sp>
      <p:graphicFrame>
        <p:nvGraphicFramePr>
          <p:cNvPr id="7" name="Table 6" descr="BackgroundText" title="BackgroundText"/>
          <p:cNvGraphicFramePr>
            <a:graphicFrameLocks noGrp="1"/>
          </p:cNvGraphicFramePr>
          <p:nvPr>
            <p:extLst/>
          </p:nvPr>
        </p:nvGraphicFramePr>
        <p:xfrm>
          <a:off x="1656272" y="1047297"/>
          <a:ext cx="7182928" cy="2254114"/>
        </p:xfrm>
        <a:graphic>
          <a:graphicData uri="http://schemas.openxmlformats.org/drawingml/2006/table">
            <a:tbl>
              <a:tblPr/>
              <a:tblGrid>
                <a:gridCol w="7182928">
                  <a:extLst>
                    <a:ext uri="{9D8B030D-6E8A-4147-A177-3AD203B41FA5}">
                      <a16:colId xmlns:a16="http://schemas.microsoft.com/office/drawing/2014/main" val="20000"/>
                    </a:ext>
                  </a:extLst>
                </a:gridCol>
              </a:tblGrid>
              <a:tr h="16902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Background</a:t>
                      </a:r>
                      <a:endParaRPr kumimoji="0" lang="en-US" altLang="en-US" sz="1200" b="0" i="0" u="none" strike="noStrike" cap="none" normalizeH="0" baseline="0" dirty="0">
                        <a:ln>
                          <a:noFill/>
                        </a:ln>
                        <a:solidFill>
                          <a:schemeClr val="bg1"/>
                        </a:solidFill>
                        <a:effectLst/>
                        <a:latin typeface="+mj-lt"/>
                        <a:ea typeface="MS PGothic" panose="020B0600070205080204" pitchFamily="34" charset="-128"/>
                      </a:endParaRPr>
                    </a:p>
                  </a:txBody>
                  <a:tcPr marL="91430" marR="91430" marT="45760" marB="45760" anchor="ctr" horzOverflow="overflow">
                    <a:lnL>
                      <a:noFill/>
                    </a:lnL>
                    <a:lnR>
                      <a:noFill/>
                    </a:lnR>
                    <a:lnT>
                      <a:noFill/>
                    </a:lnT>
                    <a:lnB>
                      <a:noFill/>
                    </a:lnB>
                    <a:lnTlToBr>
                      <a:noFill/>
                    </a:lnTlToBr>
                    <a:lnBlToTr>
                      <a:noFill/>
                    </a:lnBlToTr>
                    <a:solidFill>
                      <a:srgbClr val="284D81"/>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a:ln>
                            <a:noFill/>
                          </a:ln>
                          <a:solidFill>
                            <a:schemeClr val="tx1"/>
                          </a:solidFill>
                          <a:effectLst/>
                          <a:latin typeface="+mj-lt"/>
                          <a:ea typeface="MS PGothic" pitchFamily="34" charset="-128"/>
                          <a:cs typeface="MS PGothic" pitchFamily="34" charset="-128"/>
                        </a:rPr>
                        <a:t>Cunningham studied Ocean Engineering as an undergraduate, and earned his law degree from Northern Kentucky University. After graduating, he clerked for Boone County Commonwealth Attorney’s Office and the United States Attorney’s in Cincinnati. Currently, he is an Associate at Lyles &amp; Lyles, where he specializes in construction litigation, personal injury defense and insurance defense. He also co-owns Soul Yoga + Wellness. During his political campaign, he committed to fundraising without the help of any political action committees or special interest groups, and promised to limit himself to three terms in office, should he win the race. His campaign priorities included ending offshore drilling, reducing the cost of healthcare, conserving the environment, promoting equal pay for women, and passing the Equality Act. </a:t>
                      </a:r>
                      <a:endParaRPr kumimoji="0" lang="en-US" sz="1000" b="0" i="0" u="none" strike="noStrike" kern="1200" cap="none" normalizeH="0" baseline="0" dirty="0">
                        <a:ln>
                          <a:noFill/>
                        </a:ln>
                        <a:solidFill>
                          <a:schemeClr val="tx1"/>
                        </a:solidFill>
                        <a:effectLst/>
                        <a:latin typeface="+mj-lt"/>
                        <a:ea typeface="MS PGothic" pitchFamily="34" charset="-128"/>
                        <a:cs typeface="MS PGothic" pitchFamily="34" charset="-128"/>
                      </a:endParaRP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nvPr>
        </p:nvGraphicFramePr>
        <p:xfrm>
          <a:off x="3303312" y="3264377"/>
          <a:ext cx="2816381" cy="2224536"/>
        </p:xfrm>
        <a:graphic>
          <a:graphicData uri="http://schemas.openxmlformats.org/drawingml/2006/table">
            <a:tbl>
              <a:tblPr/>
              <a:tblGrid>
                <a:gridCol w="2816381">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First Elected: 11/6/2018</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Party: Democrat</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Birth date: 5/26/1982</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Education: JD, Law, Northern Kentucky University Salmon P. Chase College of Law, 2011-2014; BS, Ocean Engineering, Florida Atlantic University, 2002-2005; Attended, General Studies, College of Charleston, 2000-2002</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chemeClr val="tx1"/>
                          </a:solidFill>
                          <a:effectLst/>
                          <a:latin typeface="+mj-lt"/>
                          <a:ea typeface="MS PGothic" panose="020B0600070205080204" pitchFamily="34" charset="-128"/>
                          <a:cs typeface="+mn-cs"/>
                        </a:rPr>
                        <a:t>Family: Spouse: Amanda; 1 Child: Boone</a:t>
                      </a:r>
                      <a:endParaRPr kumimoji="0" lang="en-US" altLang="en-US" sz="1000" b="0" i="0" u="none" strike="noStrike" kern="1200" cap="none" normalizeH="0" baseline="0" dirty="0">
                        <a:ln>
                          <a:noFill/>
                        </a:ln>
                        <a:solidFill>
                          <a:schemeClr val="tx1"/>
                        </a:solidFill>
                        <a:effectLst/>
                        <a:latin typeface="+mj-lt"/>
                        <a:ea typeface="MS PGothic" panose="020B0600070205080204" pitchFamily="34" charset="-128"/>
                        <a:cs typeface="+mn-cs"/>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nvPr>
        </p:nvGraphicFramePr>
        <p:xfrm>
          <a:off x="6227210" y="3264378"/>
          <a:ext cx="2611990" cy="1219334"/>
        </p:xfrm>
        <a:graphic>
          <a:graphicData uri="http://schemas.openxmlformats.org/drawingml/2006/table">
            <a:tbl>
              <a:tblPr/>
              <a:tblGrid>
                <a:gridCol w="2132154">
                  <a:extLst>
                    <a:ext uri="{9D8B030D-6E8A-4147-A177-3AD203B41FA5}">
                      <a16:colId xmlns:a16="http://schemas.microsoft.com/office/drawing/2014/main" val="20000"/>
                    </a:ext>
                  </a:extLst>
                </a:gridCol>
                <a:gridCol w="479836">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284D81"/>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2018 General</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Joe Cunningham (D)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51%</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Katherine Arrington (R)</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49%</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0" name="Table 13" title="District Profile"/>
          <p:cNvGraphicFramePr>
            <a:graphicFrameLocks noGrp="1"/>
          </p:cNvGraphicFramePr>
          <p:nvPr>
            <p:extLst/>
          </p:nvPr>
        </p:nvGraphicFramePr>
        <p:xfrm>
          <a:off x="427497" y="3264377"/>
          <a:ext cx="2743200" cy="1218780"/>
        </p:xfrm>
        <a:graphic>
          <a:graphicData uri="http://schemas.openxmlformats.org/drawingml/2006/table">
            <a:tbl>
              <a:tblPr/>
              <a:tblGrid>
                <a:gridCol w="274320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mj-lt"/>
                          <a:ea typeface="MS PGothic" panose="020B0600070205080204" pitchFamily="34" charset="-128"/>
                        </a:rPr>
                        <a:t>District Profile</a:t>
                      </a:r>
                      <a:endParaRPr kumimoji="0" lang="en-US" altLang="en-US" sz="1000" b="0" i="0" u="none" strike="noStrike" cap="none" normalizeH="0" baseline="0" dirty="0">
                        <a:ln>
                          <a:noFill/>
                        </a:ln>
                        <a:solidFill>
                          <a:schemeClr val="bg1"/>
                        </a:solidFill>
                        <a:effectLst/>
                        <a:latin typeface="+mj-lt"/>
                        <a:ea typeface="MS PGothic" panose="020B0600070205080204" pitchFamily="34" charset="-128"/>
                      </a:endParaRP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State: South Carolina</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District: 1st</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The Lowcountry: Charleston, Hilton Head</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Cook PVI: R+10</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0957354"/>
                  </a:ext>
                </a:extLst>
              </a:tr>
            </a:tbl>
          </a:graphicData>
        </a:graphic>
      </p:graphicFrame>
      <p:graphicFrame>
        <p:nvGraphicFramePr>
          <p:cNvPr id="11" name="Table 10" title="Contact"/>
          <p:cNvGraphicFramePr>
            <a:graphicFrameLocks noGrp="1"/>
          </p:cNvGraphicFramePr>
          <p:nvPr>
            <p:extLst/>
          </p:nvPr>
        </p:nvGraphicFramePr>
        <p:xfrm>
          <a:off x="427498" y="4624423"/>
          <a:ext cx="2743200" cy="1707286"/>
        </p:xfrm>
        <a:graphic>
          <a:graphicData uri="http://schemas.openxmlformats.org/drawingml/2006/table">
            <a:tbl>
              <a:tblPr/>
              <a:tblGrid>
                <a:gridCol w="2743200">
                  <a:extLst>
                    <a:ext uri="{9D8B030D-6E8A-4147-A177-3AD203B41FA5}">
                      <a16:colId xmlns:a16="http://schemas.microsoft.com/office/drawing/2014/main" val="20002"/>
                    </a:ext>
                  </a:extLst>
                </a:gridCol>
              </a:tblGrid>
              <a:tr h="0">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Official Contact Info</a:t>
                      </a:r>
                    </a:p>
                  </a:txBody>
                  <a:tcPr marL="91432" marR="91432" marT="45749" marB="45749"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Capitol Hill Office Building: Cannon</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Room Number: 423</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3240426283"/>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Phone Number: (202) 225-3176</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860728395"/>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Facebook: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009905484"/>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Instagram: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Twitter: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3" name="Table 13" title="Committees"/>
          <p:cNvGraphicFramePr>
            <a:graphicFrameLocks noGrp="1"/>
          </p:cNvGraphicFramePr>
          <p:nvPr>
            <p:extLst/>
          </p:nvPr>
        </p:nvGraphicFramePr>
        <p:xfrm>
          <a:off x="6252310" y="4624423"/>
          <a:ext cx="2586890" cy="487512"/>
        </p:xfrm>
        <a:graphic>
          <a:graphicData uri="http://schemas.openxmlformats.org/drawingml/2006/table">
            <a:tbl>
              <a:tblPr/>
              <a:tblGrid>
                <a:gridCol w="258689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Committees</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TBD</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68" y="1051560"/>
            <a:ext cx="1169755" cy="1435608"/>
          </a:xfrm>
          <a:prstGeom prst="rect">
            <a:avLst/>
          </a:prstGeom>
        </p:spPr>
      </p:pic>
    </p:spTree>
    <p:extLst>
      <p:ext uri="{BB962C8B-B14F-4D97-AF65-F5344CB8AC3E}">
        <p14:creationId xmlns:p14="http://schemas.microsoft.com/office/powerpoint/2010/main" val="412595835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SlideTitle"/>
          <p:cNvSpPr>
            <a:spLocks noGrp="1"/>
          </p:cNvSpPr>
          <p:nvPr>
            <p:ph type="title"/>
          </p:nvPr>
        </p:nvSpPr>
        <p:spPr>
          <a:xfrm>
            <a:off x="401620" y="637194"/>
            <a:ext cx="8412480" cy="640080"/>
          </a:xfrm>
        </p:spPr>
        <p:txBody>
          <a:bodyPr/>
          <a:lstStyle/>
          <a:p>
            <a:r>
              <a:rPr lang="en-US" altLang="en-US">
                <a:latin typeface="+mj-lt"/>
                <a:ea typeface="ＭＳ Ｐゴシック" charset="-128"/>
                <a:cs typeface="MS PGothic" charset="-128"/>
              </a:rPr>
              <a:t>Rep. William Timmons (R-SC-4)</a:t>
            </a:r>
            <a:endParaRPr lang="en-US" dirty="0">
              <a:latin typeface="+mj-lt"/>
            </a:endParaRPr>
          </a:p>
        </p:txBody>
      </p:sp>
      <p:sp>
        <p:nvSpPr>
          <p:cNvPr id="122" name="Text Placeholder 18" title="SlideDate"/>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a:latin typeface="Georgia"/>
                <a:cs typeface="Georgia"/>
              </a:rPr>
              <a:t>Slide updated: January 04, 2019</a:t>
            </a:r>
            <a:endParaRPr lang="en-US" sz="700" dirty="0">
              <a:latin typeface="Georgia"/>
              <a:cs typeface="Georgia"/>
            </a:endParaRPr>
          </a:p>
        </p:txBody>
      </p:sp>
      <p:graphicFrame>
        <p:nvGraphicFramePr>
          <p:cNvPr id="7" name="Table 6" descr="BackgroundText" title="BackgroundText"/>
          <p:cNvGraphicFramePr>
            <a:graphicFrameLocks noGrp="1"/>
          </p:cNvGraphicFramePr>
          <p:nvPr>
            <p:extLst/>
          </p:nvPr>
        </p:nvGraphicFramePr>
        <p:xfrm>
          <a:off x="1656272" y="1047297"/>
          <a:ext cx="7182928" cy="2254114"/>
        </p:xfrm>
        <a:graphic>
          <a:graphicData uri="http://schemas.openxmlformats.org/drawingml/2006/table">
            <a:tbl>
              <a:tblPr/>
              <a:tblGrid>
                <a:gridCol w="7182928">
                  <a:extLst>
                    <a:ext uri="{9D8B030D-6E8A-4147-A177-3AD203B41FA5}">
                      <a16:colId xmlns:a16="http://schemas.microsoft.com/office/drawing/2014/main" val="20000"/>
                    </a:ext>
                  </a:extLst>
                </a:gridCol>
              </a:tblGrid>
              <a:tr h="16902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Background</a:t>
                      </a:r>
                      <a:endParaRPr kumimoji="0" lang="en-US" altLang="en-US" sz="1200" b="0" i="0" u="none" strike="noStrike" cap="none" normalizeH="0" baseline="0" dirty="0">
                        <a:ln>
                          <a:noFill/>
                        </a:ln>
                        <a:solidFill>
                          <a:schemeClr val="bg1"/>
                        </a:solidFill>
                        <a:effectLst/>
                        <a:latin typeface="+mj-lt"/>
                        <a:ea typeface="MS PGothic" panose="020B0600070205080204" pitchFamily="34" charset="-128"/>
                      </a:endParaRPr>
                    </a:p>
                  </a:txBody>
                  <a:tcPr marL="91430" marR="91430" marT="45760" marB="45760" anchor="ctr" horzOverflow="overflow">
                    <a:lnL>
                      <a:noFill/>
                    </a:lnL>
                    <a:lnR>
                      <a:noFill/>
                    </a:lnR>
                    <a:lnT>
                      <a:noFill/>
                    </a:lnT>
                    <a:lnB>
                      <a:noFill/>
                    </a:lnB>
                    <a:lnTlToBr>
                      <a:noFill/>
                    </a:lnTlToBr>
                    <a:lnBlToTr>
                      <a:noFill/>
                    </a:lnBlToTr>
                    <a:solidFill>
                      <a:srgbClr val="A02C1C"/>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a:ln>
                            <a:noFill/>
                          </a:ln>
                          <a:solidFill>
                            <a:schemeClr val="tx1"/>
                          </a:solidFill>
                          <a:effectLst/>
                          <a:latin typeface="+mj-lt"/>
                          <a:ea typeface="MS PGothic" pitchFamily="34" charset="-128"/>
                          <a:cs typeface="MS PGothic" pitchFamily="34" charset="-128"/>
                        </a:rPr>
                        <a:t>Timmons is a Greenville native who received his MA and JD from the University of South Carolina. After graduating from law school, he worked for the 13th Circuit Solicitor's office for four years, during which time he prosecuted a range of crimes, from murders to white-collar crimes. Before his 2018 House run, which was his first for federal office, Timmons served as a member of the South Carolina Senate. He supports efforts to increase government transparency. He also supports protecting the Second Amendment, strengthening the US military, and promoting alternatives to abortion, as he is pro-life. He supports President Trump's plans to build a wall along the US border with Mexico, eliminate sanctuary cities, and stop chain migration.</a:t>
                      </a:r>
                      <a:endParaRPr kumimoji="0" lang="en-US" sz="1000" b="0" i="0" u="none" strike="noStrike" kern="1200" cap="none" normalizeH="0" baseline="0" dirty="0">
                        <a:ln>
                          <a:noFill/>
                        </a:ln>
                        <a:solidFill>
                          <a:schemeClr val="tx1"/>
                        </a:solidFill>
                        <a:effectLst/>
                        <a:latin typeface="+mj-lt"/>
                        <a:ea typeface="MS PGothic" pitchFamily="34" charset="-128"/>
                        <a:cs typeface="MS PGothic" pitchFamily="34" charset="-128"/>
                      </a:endParaRP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nvPr>
        </p:nvGraphicFramePr>
        <p:xfrm>
          <a:off x="3303312" y="3264377"/>
          <a:ext cx="2816381" cy="2224536"/>
        </p:xfrm>
        <a:graphic>
          <a:graphicData uri="http://schemas.openxmlformats.org/drawingml/2006/table">
            <a:tbl>
              <a:tblPr/>
              <a:tblGrid>
                <a:gridCol w="2816381">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First Elected: 11/6/2018</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Party: Republican</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Birth date: 4/30/1984</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Education: JD, Law, University of South Carolina School of Law, 2008-2010; MS, International Studies, University of South Carolina at Columbia, 2007-2009; BA, International Affairs/Political Science, The George Washington University, 2002-2006</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chemeClr val="tx1"/>
                          </a:solidFill>
                          <a:effectLst/>
                          <a:latin typeface="+mj-lt"/>
                          <a:ea typeface="MS PGothic" panose="020B0600070205080204" pitchFamily="34" charset="-128"/>
                          <a:cs typeface="+mn-cs"/>
                        </a:rPr>
                        <a:t>Family: Single</a:t>
                      </a:r>
                      <a:endParaRPr kumimoji="0" lang="en-US" altLang="en-US" sz="1000" b="0" i="0" u="none" strike="noStrike" kern="1200" cap="none" normalizeH="0" baseline="0" dirty="0">
                        <a:ln>
                          <a:noFill/>
                        </a:ln>
                        <a:solidFill>
                          <a:schemeClr val="tx1"/>
                        </a:solidFill>
                        <a:effectLst/>
                        <a:latin typeface="+mj-lt"/>
                        <a:ea typeface="MS PGothic" panose="020B0600070205080204" pitchFamily="34" charset="-128"/>
                        <a:cs typeface="+mn-cs"/>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nvPr>
        </p:nvGraphicFramePr>
        <p:xfrm>
          <a:off x="6227210" y="3264378"/>
          <a:ext cx="2611990" cy="1219334"/>
        </p:xfrm>
        <a:graphic>
          <a:graphicData uri="http://schemas.openxmlformats.org/drawingml/2006/table">
            <a:tbl>
              <a:tblPr/>
              <a:tblGrid>
                <a:gridCol w="2132154">
                  <a:extLst>
                    <a:ext uri="{9D8B030D-6E8A-4147-A177-3AD203B41FA5}">
                      <a16:colId xmlns:a16="http://schemas.microsoft.com/office/drawing/2014/main" val="20000"/>
                    </a:ext>
                  </a:extLst>
                </a:gridCol>
                <a:gridCol w="479836">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A02C1C"/>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2018 General</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William Timmons (R)</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60%</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Brandon Brown (D)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37%</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0" name="Table 13" title="District Profile"/>
          <p:cNvGraphicFramePr>
            <a:graphicFrameLocks noGrp="1"/>
          </p:cNvGraphicFramePr>
          <p:nvPr>
            <p:extLst/>
          </p:nvPr>
        </p:nvGraphicFramePr>
        <p:xfrm>
          <a:off x="427497" y="3264377"/>
          <a:ext cx="2743200" cy="1218780"/>
        </p:xfrm>
        <a:graphic>
          <a:graphicData uri="http://schemas.openxmlformats.org/drawingml/2006/table">
            <a:tbl>
              <a:tblPr/>
              <a:tblGrid>
                <a:gridCol w="274320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mj-lt"/>
                          <a:ea typeface="MS PGothic" panose="020B0600070205080204" pitchFamily="34" charset="-128"/>
                        </a:rPr>
                        <a:t>District Profile</a:t>
                      </a:r>
                      <a:endParaRPr kumimoji="0" lang="en-US" altLang="en-US" sz="1000" b="0" i="0" u="none" strike="noStrike" cap="none" normalizeH="0" baseline="0" dirty="0">
                        <a:ln>
                          <a:noFill/>
                        </a:ln>
                        <a:solidFill>
                          <a:schemeClr val="bg1"/>
                        </a:solidFill>
                        <a:effectLst/>
                        <a:latin typeface="+mj-lt"/>
                        <a:ea typeface="MS PGothic" panose="020B0600070205080204" pitchFamily="34" charset="-128"/>
                      </a:endParaRP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State: South Carolina</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District: 4th</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Greenville, Spartanburg</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Cook PVI: R+15</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0957354"/>
                  </a:ext>
                </a:extLst>
              </a:tr>
            </a:tbl>
          </a:graphicData>
        </a:graphic>
      </p:graphicFrame>
      <p:graphicFrame>
        <p:nvGraphicFramePr>
          <p:cNvPr id="11" name="Table 10" title="Contact"/>
          <p:cNvGraphicFramePr>
            <a:graphicFrameLocks noGrp="1"/>
          </p:cNvGraphicFramePr>
          <p:nvPr>
            <p:extLst/>
          </p:nvPr>
        </p:nvGraphicFramePr>
        <p:xfrm>
          <a:off x="427498" y="4624423"/>
          <a:ext cx="2743200" cy="1707286"/>
        </p:xfrm>
        <a:graphic>
          <a:graphicData uri="http://schemas.openxmlformats.org/drawingml/2006/table">
            <a:tbl>
              <a:tblPr/>
              <a:tblGrid>
                <a:gridCol w="2743200">
                  <a:extLst>
                    <a:ext uri="{9D8B030D-6E8A-4147-A177-3AD203B41FA5}">
                      <a16:colId xmlns:a16="http://schemas.microsoft.com/office/drawing/2014/main" val="20002"/>
                    </a:ext>
                  </a:extLst>
                </a:gridCol>
              </a:tblGrid>
              <a:tr h="0">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Official Contact Info</a:t>
                      </a:r>
                    </a:p>
                  </a:txBody>
                  <a:tcPr marL="91432" marR="91432" marT="45749" marB="45749"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Capitol Hill Office Building: Cannon</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Room Number: 313</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3240426283"/>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Phone Number: (202) 225-6030</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860728395"/>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Facebook: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009905484"/>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Instagram: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Twitter: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3" name="Table 13" title="Committees"/>
          <p:cNvGraphicFramePr>
            <a:graphicFrameLocks noGrp="1"/>
          </p:cNvGraphicFramePr>
          <p:nvPr>
            <p:extLst/>
          </p:nvPr>
        </p:nvGraphicFramePr>
        <p:xfrm>
          <a:off x="6252310" y="4624423"/>
          <a:ext cx="2586890" cy="487512"/>
        </p:xfrm>
        <a:graphic>
          <a:graphicData uri="http://schemas.openxmlformats.org/drawingml/2006/table">
            <a:tbl>
              <a:tblPr/>
              <a:tblGrid>
                <a:gridCol w="258689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Committees</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TBD</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68" y="1051560"/>
            <a:ext cx="1169755" cy="1435608"/>
          </a:xfrm>
          <a:prstGeom prst="rect">
            <a:avLst/>
          </a:prstGeom>
        </p:spPr>
      </p:pic>
    </p:spTree>
    <p:extLst>
      <p:ext uri="{BB962C8B-B14F-4D97-AF65-F5344CB8AC3E}">
        <p14:creationId xmlns:p14="http://schemas.microsoft.com/office/powerpoint/2010/main" val="260786845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SlideTitle"/>
          <p:cNvSpPr>
            <a:spLocks noGrp="1"/>
          </p:cNvSpPr>
          <p:nvPr>
            <p:ph type="title"/>
          </p:nvPr>
        </p:nvSpPr>
        <p:spPr>
          <a:xfrm>
            <a:off x="401620" y="637194"/>
            <a:ext cx="8412480" cy="640080"/>
          </a:xfrm>
        </p:spPr>
        <p:txBody>
          <a:bodyPr/>
          <a:lstStyle/>
          <a:p>
            <a:r>
              <a:rPr lang="en-US" altLang="en-US">
                <a:latin typeface="+mj-lt"/>
                <a:ea typeface="ＭＳ Ｐゴシック" charset="-128"/>
                <a:cs typeface="MS PGothic" charset="-128"/>
              </a:rPr>
              <a:t>Rep. Dustin Johnson (R-SD-AL)</a:t>
            </a:r>
            <a:endParaRPr lang="en-US" dirty="0">
              <a:latin typeface="+mj-lt"/>
            </a:endParaRPr>
          </a:p>
        </p:txBody>
      </p:sp>
      <p:sp>
        <p:nvSpPr>
          <p:cNvPr id="122" name="Text Placeholder 18" title="SlideDate"/>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a:latin typeface="Georgia"/>
                <a:cs typeface="Georgia"/>
              </a:rPr>
              <a:t>Slide updated: January 04, 2019</a:t>
            </a:r>
            <a:endParaRPr lang="en-US" sz="700" dirty="0">
              <a:latin typeface="Georgia"/>
              <a:cs typeface="Georgia"/>
            </a:endParaRPr>
          </a:p>
        </p:txBody>
      </p:sp>
      <p:graphicFrame>
        <p:nvGraphicFramePr>
          <p:cNvPr id="7" name="Table 6" descr="BackgroundText" title="BackgroundText"/>
          <p:cNvGraphicFramePr>
            <a:graphicFrameLocks noGrp="1"/>
          </p:cNvGraphicFramePr>
          <p:nvPr>
            <p:extLst/>
          </p:nvPr>
        </p:nvGraphicFramePr>
        <p:xfrm>
          <a:off x="1656272" y="1047297"/>
          <a:ext cx="7182928" cy="2254114"/>
        </p:xfrm>
        <a:graphic>
          <a:graphicData uri="http://schemas.openxmlformats.org/drawingml/2006/table">
            <a:tbl>
              <a:tblPr/>
              <a:tblGrid>
                <a:gridCol w="7182928">
                  <a:extLst>
                    <a:ext uri="{9D8B030D-6E8A-4147-A177-3AD203B41FA5}">
                      <a16:colId xmlns:a16="http://schemas.microsoft.com/office/drawing/2014/main" val="20000"/>
                    </a:ext>
                  </a:extLst>
                </a:gridCol>
              </a:tblGrid>
              <a:tr h="16902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Background</a:t>
                      </a:r>
                      <a:endParaRPr kumimoji="0" lang="en-US" altLang="en-US" sz="1200" b="0" i="0" u="none" strike="noStrike" cap="none" normalizeH="0" baseline="0" dirty="0">
                        <a:ln>
                          <a:noFill/>
                        </a:ln>
                        <a:solidFill>
                          <a:schemeClr val="bg1"/>
                        </a:solidFill>
                        <a:effectLst/>
                        <a:latin typeface="+mj-lt"/>
                        <a:ea typeface="MS PGothic" panose="020B0600070205080204" pitchFamily="34" charset="-128"/>
                      </a:endParaRPr>
                    </a:p>
                  </a:txBody>
                  <a:tcPr marL="91430" marR="91430" marT="45760" marB="45760" anchor="ctr" horzOverflow="overflow">
                    <a:lnL>
                      <a:noFill/>
                    </a:lnL>
                    <a:lnR>
                      <a:noFill/>
                    </a:lnR>
                    <a:lnT>
                      <a:noFill/>
                    </a:lnT>
                    <a:lnB>
                      <a:noFill/>
                    </a:lnB>
                    <a:lnTlToBr>
                      <a:noFill/>
                    </a:lnTlToBr>
                    <a:lnBlToTr>
                      <a:noFill/>
                    </a:lnBlToTr>
                    <a:solidFill>
                      <a:srgbClr val="A02C1C"/>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a:ln>
                            <a:noFill/>
                          </a:ln>
                          <a:solidFill>
                            <a:schemeClr val="tx1"/>
                          </a:solidFill>
                          <a:effectLst/>
                          <a:latin typeface="+mj-lt"/>
                          <a:ea typeface="MS PGothic" pitchFamily="34" charset="-128"/>
                          <a:cs typeface="MS PGothic" pitchFamily="34" charset="-128"/>
                        </a:rPr>
                        <a:t>“Dusty” Johnson was born in Pierre, South Dakota, and split his childhood between Pierre and Fort Pierre. After earning a BA in political science and an MPA in public administration, Johnson worked for the Office of the Republican Party in Mitchell, SD before being elected chairman of the Public Utilities Commissioner. After a six-year tenure, Johnson went on to become chief of staff for Governor Daugaard (R) from 2011-2014. After spending more than a decade in state government, Johnson became the Vice President of Vantage Point Solutions, a telecommunications engineering and consulting firm. Johnson currently resides in Mitchell with his wife Jacquelyn and three children. </a:t>
                      </a:r>
                      <a:endParaRPr kumimoji="0" lang="en-US" sz="1000" b="0" i="0" u="none" strike="noStrike" kern="1200" cap="none" normalizeH="0" baseline="0" dirty="0">
                        <a:ln>
                          <a:noFill/>
                        </a:ln>
                        <a:solidFill>
                          <a:schemeClr val="tx1"/>
                        </a:solidFill>
                        <a:effectLst/>
                        <a:latin typeface="+mj-lt"/>
                        <a:ea typeface="MS PGothic" pitchFamily="34" charset="-128"/>
                        <a:cs typeface="MS PGothic" pitchFamily="34" charset="-128"/>
                      </a:endParaRP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nvPr>
        </p:nvGraphicFramePr>
        <p:xfrm>
          <a:off x="3303312" y="3264377"/>
          <a:ext cx="2816381" cy="2072136"/>
        </p:xfrm>
        <a:graphic>
          <a:graphicData uri="http://schemas.openxmlformats.org/drawingml/2006/table">
            <a:tbl>
              <a:tblPr/>
              <a:tblGrid>
                <a:gridCol w="2816381">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First Elected: 11/6/2018</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Party: Republican</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Birth date: 9/30/1976</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Education: MPA, Public Administration, University of Kansas, 2000-2001; BA, Political Science, University of South Dakota, 1995-1999</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chemeClr val="tx1"/>
                          </a:solidFill>
                          <a:effectLst/>
                          <a:latin typeface="+mj-lt"/>
                          <a:ea typeface="MS PGothic" panose="020B0600070205080204" pitchFamily="34" charset="-128"/>
                          <a:cs typeface="+mn-cs"/>
                        </a:rPr>
                        <a:t>Family: Spouse: Jacquelyn; 3 Children: Max, Benjamin, Owen</a:t>
                      </a:r>
                      <a:endParaRPr kumimoji="0" lang="en-US" altLang="en-US" sz="1000" b="0" i="0" u="none" strike="noStrike" kern="1200" cap="none" normalizeH="0" baseline="0" dirty="0">
                        <a:ln>
                          <a:noFill/>
                        </a:ln>
                        <a:solidFill>
                          <a:schemeClr val="tx1"/>
                        </a:solidFill>
                        <a:effectLst/>
                        <a:latin typeface="+mj-lt"/>
                        <a:ea typeface="MS PGothic" panose="020B0600070205080204" pitchFamily="34" charset="-128"/>
                        <a:cs typeface="+mn-cs"/>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nvPr>
        </p:nvGraphicFramePr>
        <p:xfrm>
          <a:off x="6227210" y="3264378"/>
          <a:ext cx="2611990" cy="1219334"/>
        </p:xfrm>
        <a:graphic>
          <a:graphicData uri="http://schemas.openxmlformats.org/drawingml/2006/table">
            <a:tbl>
              <a:tblPr/>
              <a:tblGrid>
                <a:gridCol w="2132154">
                  <a:extLst>
                    <a:ext uri="{9D8B030D-6E8A-4147-A177-3AD203B41FA5}">
                      <a16:colId xmlns:a16="http://schemas.microsoft.com/office/drawing/2014/main" val="20000"/>
                    </a:ext>
                  </a:extLst>
                </a:gridCol>
                <a:gridCol w="479836">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A02C1C"/>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2018 General</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Dustin Johnson (R)</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60%</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Tim Bjorkman (D)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36%</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0" name="Table 13" title="District Profile"/>
          <p:cNvGraphicFramePr>
            <a:graphicFrameLocks noGrp="1"/>
          </p:cNvGraphicFramePr>
          <p:nvPr>
            <p:extLst/>
          </p:nvPr>
        </p:nvGraphicFramePr>
        <p:xfrm>
          <a:off x="427497" y="3264377"/>
          <a:ext cx="2743200" cy="1218780"/>
        </p:xfrm>
        <a:graphic>
          <a:graphicData uri="http://schemas.openxmlformats.org/drawingml/2006/table">
            <a:tbl>
              <a:tblPr/>
              <a:tblGrid>
                <a:gridCol w="274320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mj-lt"/>
                          <a:ea typeface="MS PGothic" panose="020B0600070205080204" pitchFamily="34" charset="-128"/>
                        </a:rPr>
                        <a:t>District Profile</a:t>
                      </a:r>
                      <a:endParaRPr kumimoji="0" lang="en-US" altLang="en-US" sz="1000" b="0" i="0" u="none" strike="noStrike" cap="none" normalizeH="0" baseline="0" dirty="0">
                        <a:ln>
                          <a:noFill/>
                        </a:ln>
                        <a:solidFill>
                          <a:schemeClr val="bg1"/>
                        </a:solidFill>
                        <a:effectLst/>
                        <a:latin typeface="+mj-lt"/>
                        <a:ea typeface="MS PGothic" panose="020B0600070205080204" pitchFamily="34" charset="-128"/>
                      </a:endParaRP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State: South Dakota</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District: At Large</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Entire state</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Cook PVI: R+14</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0957354"/>
                  </a:ext>
                </a:extLst>
              </a:tr>
            </a:tbl>
          </a:graphicData>
        </a:graphic>
      </p:graphicFrame>
      <p:graphicFrame>
        <p:nvGraphicFramePr>
          <p:cNvPr id="11" name="Table 10" title="Contact"/>
          <p:cNvGraphicFramePr>
            <a:graphicFrameLocks noGrp="1"/>
          </p:cNvGraphicFramePr>
          <p:nvPr>
            <p:extLst/>
          </p:nvPr>
        </p:nvGraphicFramePr>
        <p:xfrm>
          <a:off x="427498" y="4624423"/>
          <a:ext cx="2743200" cy="1707286"/>
        </p:xfrm>
        <a:graphic>
          <a:graphicData uri="http://schemas.openxmlformats.org/drawingml/2006/table">
            <a:tbl>
              <a:tblPr/>
              <a:tblGrid>
                <a:gridCol w="2743200">
                  <a:extLst>
                    <a:ext uri="{9D8B030D-6E8A-4147-A177-3AD203B41FA5}">
                      <a16:colId xmlns:a16="http://schemas.microsoft.com/office/drawing/2014/main" val="20002"/>
                    </a:ext>
                  </a:extLst>
                </a:gridCol>
              </a:tblGrid>
              <a:tr h="0">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Official Contact Info</a:t>
                      </a:r>
                    </a:p>
                  </a:txBody>
                  <a:tcPr marL="91432" marR="91432" marT="45749" marB="45749"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Capitol Hill Office Building: Longworth</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Room Number: 1508</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3240426283"/>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Phone Number: (202) 225-2801</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860728395"/>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Facebook: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009905484"/>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Instagram: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Twitter: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3" name="Table 13" title="Committees"/>
          <p:cNvGraphicFramePr>
            <a:graphicFrameLocks noGrp="1"/>
          </p:cNvGraphicFramePr>
          <p:nvPr>
            <p:extLst/>
          </p:nvPr>
        </p:nvGraphicFramePr>
        <p:xfrm>
          <a:off x="6252310" y="4624423"/>
          <a:ext cx="2586890" cy="487512"/>
        </p:xfrm>
        <a:graphic>
          <a:graphicData uri="http://schemas.openxmlformats.org/drawingml/2006/table">
            <a:tbl>
              <a:tblPr/>
              <a:tblGrid>
                <a:gridCol w="258689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Committees</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TBD</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68" y="1051560"/>
            <a:ext cx="1169755" cy="1435608"/>
          </a:xfrm>
          <a:prstGeom prst="rect">
            <a:avLst/>
          </a:prstGeom>
        </p:spPr>
      </p:pic>
    </p:spTree>
    <p:extLst>
      <p:ext uri="{BB962C8B-B14F-4D97-AF65-F5344CB8AC3E}">
        <p14:creationId xmlns:p14="http://schemas.microsoft.com/office/powerpoint/2010/main" val="353397461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SlideTitle"/>
          <p:cNvSpPr>
            <a:spLocks noGrp="1"/>
          </p:cNvSpPr>
          <p:nvPr>
            <p:ph type="title"/>
          </p:nvPr>
        </p:nvSpPr>
        <p:spPr>
          <a:xfrm>
            <a:off x="401620" y="637194"/>
            <a:ext cx="8412480" cy="640080"/>
          </a:xfrm>
        </p:spPr>
        <p:txBody>
          <a:bodyPr/>
          <a:lstStyle/>
          <a:p>
            <a:r>
              <a:rPr lang="en-US" altLang="en-US">
                <a:latin typeface="+mj-lt"/>
                <a:ea typeface="ＭＳ Ｐゴシック" charset="-128"/>
                <a:cs typeface="MS PGothic" charset="-128"/>
              </a:rPr>
              <a:t>Rep. Tim Burchett (R-TN-2)</a:t>
            </a:r>
            <a:endParaRPr lang="en-US" dirty="0">
              <a:latin typeface="+mj-lt"/>
            </a:endParaRPr>
          </a:p>
        </p:txBody>
      </p:sp>
      <p:sp>
        <p:nvSpPr>
          <p:cNvPr id="122" name="Text Placeholder 18" title="SlideDate"/>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a:latin typeface="Georgia"/>
                <a:cs typeface="Georgia"/>
              </a:rPr>
              <a:t>Slide updated: January 04, 2019</a:t>
            </a:r>
            <a:endParaRPr lang="en-US" sz="700" dirty="0">
              <a:latin typeface="Georgia"/>
              <a:cs typeface="Georgia"/>
            </a:endParaRPr>
          </a:p>
        </p:txBody>
      </p:sp>
      <p:graphicFrame>
        <p:nvGraphicFramePr>
          <p:cNvPr id="7" name="Table 6" descr="BackgroundText" title="BackgroundText"/>
          <p:cNvGraphicFramePr>
            <a:graphicFrameLocks noGrp="1"/>
          </p:cNvGraphicFramePr>
          <p:nvPr>
            <p:extLst/>
          </p:nvPr>
        </p:nvGraphicFramePr>
        <p:xfrm>
          <a:off x="1656272" y="1047297"/>
          <a:ext cx="7182928" cy="2254114"/>
        </p:xfrm>
        <a:graphic>
          <a:graphicData uri="http://schemas.openxmlformats.org/drawingml/2006/table">
            <a:tbl>
              <a:tblPr/>
              <a:tblGrid>
                <a:gridCol w="7182928">
                  <a:extLst>
                    <a:ext uri="{9D8B030D-6E8A-4147-A177-3AD203B41FA5}">
                      <a16:colId xmlns:a16="http://schemas.microsoft.com/office/drawing/2014/main" val="20000"/>
                    </a:ext>
                  </a:extLst>
                </a:gridCol>
              </a:tblGrid>
              <a:tr h="16902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Background</a:t>
                      </a:r>
                      <a:endParaRPr kumimoji="0" lang="en-US" altLang="en-US" sz="1200" b="0" i="0" u="none" strike="noStrike" cap="none" normalizeH="0" baseline="0" dirty="0">
                        <a:ln>
                          <a:noFill/>
                        </a:ln>
                        <a:solidFill>
                          <a:schemeClr val="bg1"/>
                        </a:solidFill>
                        <a:effectLst/>
                        <a:latin typeface="+mj-lt"/>
                        <a:ea typeface="MS PGothic" panose="020B0600070205080204" pitchFamily="34" charset="-128"/>
                      </a:endParaRPr>
                    </a:p>
                  </a:txBody>
                  <a:tcPr marL="91430" marR="91430" marT="45760" marB="45760" anchor="ctr" horzOverflow="overflow">
                    <a:lnL>
                      <a:noFill/>
                    </a:lnL>
                    <a:lnR>
                      <a:noFill/>
                    </a:lnR>
                    <a:lnT>
                      <a:noFill/>
                    </a:lnT>
                    <a:lnB>
                      <a:noFill/>
                    </a:lnB>
                    <a:lnTlToBr>
                      <a:noFill/>
                    </a:lnTlToBr>
                    <a:lnBlToTr>
                      <a:noFill/>
                    </a:lnBlToTr>
                    <a:solidFill>
                      <a:srgbClr val="A02C1C"/>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a:ln>
                            <a:noFill/>
                          </a:ln>
                          <a:solidFill>
                            <a:schemeClr val="tx1"/>
                          </a:solidFill>
                          <a:effectLst/>
                          <a:latin typeface="+mj-lt"/>
                          <a:ea typeface="MS PGothic" pitchFamily="34" charset="-128"/>
                          <a:cs typeface="MS PGothic" pitchFamily="34" charset="-128"/>
                        </a:rPr>
                        <a:t>Originally from Knoxville, Burchett attended Bearden High School before attending the University of Tennessee, Knoxville, where he received his BS in education. In 1994, Burchett was elected to the Tennessee House of Representatives before becoming a state senator in 1999, a position he held until 2010. He focused on cutting taxes and limiting government spending during his time in the state legislature, and has fought against property tax increases in his county. Beginning in 2010, Burchett served as mayor of Knox County; his second term ended on Sept. 1, 2018.</a:t>
                      </a:r>
                      <a:endParaRPr kumimoji="0" lang="en-US" sz="1000" b="0" i="0" u="none" strike="noStrike" kern="1200" cap="none" normalizeH="0" baseline="0" dirty="0">
                        <a:ln>
                          <a:noFill/>
                        </a:ln>
                        <a:solidFill>
                          <a:schemeClr val="tx1"/>
                        </a:solidFill>
                        <a:effectLst/>
                        <a:latin typeface="+mj-lt"/>
                        <a:ea typeface="MS PGothic" pitchFamily="34" charset="-128"/>
                        <a:cs typeface="MS PGothic" pitchFamily="34" charset="-128"/>
                      </a:endParaRP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nvPr>
        </p:nvGraphicFramePr>
        <p:xfrm>
          <a:off x="3303312" y="3264377"/>
          <a:ext cx="2816381" cy="1614936"/>
        </p:xfrm>
        <a:graphic>
          <a:graphicData uri="http://schemas.openxmlformats.org/drawingml/2006/table">
            <a:tbl>
              <a:tblPr/>
              <a:tblGrid>
                <a:gridCol w="2816381">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First Elected: 11/6/2018</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Party: Republican</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Birth date: 8/25/1964</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Education: BS, Education, University of Tennessee, Knoxville</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chemeClr val="tx1"/>
                          </a:solidFill>
                          <a:effectLst/>
                          <a:latin typeface="+mj-lt"/>
                          <a:ea typeface="MS PGothic" panose="020B0600070205080204" pitchFamily="34" charset="-128"/>
                          <a:cs typeface="+mn-cs"/>
                        </a:rPr>
                        <a:t>Family: Spouse: Kelly; 1 Child: Isabel</a:t>
                      </a:r>
                      <a:endParaRPr kumimoji="0" lang="en-US" altLang="en-US" sz="1000" b="0" i="0" u="none" strike="noStrike" kern="1200" cap="none" normalizeH="0" baseline="0" dirty="0">
                        <a:ln>
                          <a:noFill/>
                        </a:ln>
                        <a:solidFill>
                          <a:schemeClr val="tx1"/>
                        </a:solidFill>
                        <a:effectLst/>
                        <a:latin typeface="+mj-lt"/>
                        <a:ea typeface="MS PGothic" panose="020B0600070205080204" pitchFamily="34" charset="-128"/>
                        <a:cs typeface="+mn-cs"/>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nvPr>
        </p:nvGraphicFramePr>
        <p:xfrm>
          <a:off x="6227210" y="3264378"/>
          <a:ext cx="2611990" cy="1219334"/>
        </p:xfrm>
        <a:graphic>
          <a:graphicData uri="http://schemas.openxmlformats.org/drawingml/2006/table">
            <a:tbl>
              <a:tblPr/>
              <a:tblGrid>
                <a:gridCol w="2132154">
                  <a:extLst>
                    <a:ext uri="{9D8B030D-6E8A-4147-A177-3AD203B41FA5}">
                      <a16:colId xmlns:a16="http://schemas.microsoft.com/office/drawing/2014/main" val="20000"/>
                    </a:ext>
                  </a:extLst>
                </a:gridCol>
                <a:gridCol w="479836">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A02C1C"/>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2018 General</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Tim Burchett (R)</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66%</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Renee Hoyos (D)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33%</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0" name="Table 13" title="District Profile"/>
          <p:cNvGraphicFramePr>
            <a:graphicFrameLocks noGrp="1"/>
          </p:cNvGraphicFramePr>
          <p:nvPr>
            <p:extLst/>
          </p:nvPr>
        </p:nvGraphicFramePr>
        <p:xfrm>
          <a:off x="427497" y="3264377"/>
          <a:ext cx="2743200" cy="1218780"/>
        </p:xfrm>
        <a:graphic>
          <a:graphicData uri="http://schemas.openxmlformats.org/drawingml/2006/table">
            <a:tbl>
              <a:tblPr/>
              <a:tblGrid>
                <a:gridCol w="274320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mj-lt"/>
                          <a:ea typeface="MS PGothic" panose="020B0600070205080204" pitchFamily="34" charset="-128"/>
                        </a:rPr>
                        <a:t>District Profile</a:t>
                      </a:r>
                      <a:endParaRPr kumimoji="0" lang="en-US" altLang="en-US" sz="1000" b="0" i="0" u="none" strike="noStrike" cap="none" normalizeH="0" baseline="0" dirty="0">
                        <a:ln>
                          <a:noFill/>
                        </a:ln>
                        <a:solidFill>
                          <a:schemeClr val="bg1"/>
                        </a:solidFill>
                        <a:effectLst/>
                        <a:latin typeface="+mj-lt"/>
                        <a:ea typeface="MS PGothic" panose="020B0600070205080204" pitchFamily="34" charset="-128"/>
                      </a:endParaRP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State: Tennessee</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District: 2nd</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East: Knoxville</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Cook PVI: R+20</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0957354"/>
                  </a:ext>
                </a:extLst>
              </a:tr>
            </a:tbl>
          </a:graphicData>
        </a:graphic>
      </p:graphicFrame>
      <p:graphicFrame>
        <p:nvGraphicFramePr>
          <p:cNvPr id="11" name="Table 10" title="Contact"/>
          <p:cNvGraphicFramePr>
            <a:graphicFrameLocks noGrp="1"/>
          </p:cNvGraphicFramePr>
          <p:nvPr>
            <p:extLst/>
          </p:nvPr>
        </p:nvGraphicFramePr>
        <p:xfrm>
          <a:off x="427498" y="4624423"/>
          <a:ext cx="2743200" cy="1707286"/>
        </p:xfrm>
        <a:graphic>
          <a:graphicData uri="http://schemas.openxmlformats.org/drawingml/2006/table">
            <a:tbl>
              <a:tblPr/>
              <a:tblGrid>
                <a:gridCol w="2743200">
                  <a:extLst>
                    <a:ext uri="{9D8B030D-6E8A-4147-A177-3AD203B41FA5}">
                      <a16:colId xmlns:a16="http://schemas.microsoft.com/office/drawing/2014/main" val="20002"/>
                    </a:ext>
                  </a:extLst>
                </a:gridCol>
              </a:tblGrid>
              <a:tr h="0">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Official Contact Info</a:t>
                      </a:r>
                    </a:p>
                  </a:txBody>
                  <a:tcPr marL="91432" marR="91432" marT="45749" marB="45749"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Capitol Hill Office Building: Longworth</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Room Number: 1122</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3240426283"/>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Phone Number: (202) 225-5435</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860728395"/>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Facebook: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009905484"/>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Instagram: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Twitter: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3" name="Table 13" title="Committees"/>
          <p:cNvGraphicFramePr>
            <a:graphicFrameLocks noGrp="1"/>
          </p:cNvGraphicFramePr>
          <p:nvPr>
            <p:extLst/>
          </p:nvPr>
        </p:nvGraphicFramePr>
        <p:xfrm>
          <a:off x="6252310" y="4624423"/>
          <a:ext cx="2586890" cy="487512"/>
        </p:xfrm>
        <a:graphic>
          <a:graphicData uri="http://schemas.openxmlformats.org/drawingml/2006/table">
            <a:tbl>
              <a:tblPr/>
              <a:tblGrid>
                <a:gridCol w="258689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Committees</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TBD</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68" y="1051560"/>
            <a:ext cx="1169755" cy="1435608"/>
          </a:xfrm>
          <a:prstGeom prst="rect">
            <a:avLst/>
          </a:prstGeom>
        </p:spPr>
      </p:pic>
    </p:spTree>
    <p:extLst>
      <p:ext uri="{BB962C8B-B14F-4D97-AF65-F5344CB8AC3E}">
        <p14:creationId xmlns:p14="http://schemas.microsoft.com/office/powerpoint/2010/main" val="236365258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SlideTitle"/>
          <p:cNvSpPr>
            <a:spLocks noGrp="1"/>
          </p:cNvSpPr>
          <p:nvPr>
            <p:ph type="title"/>
          </p:nvPr>
        </p:nvSpPr>
        <p:spPr>
          <a:xfrm>
            <a:off x="401620" y="637194"/>
            <a:ext cx="8412480" cy="640080"/>
          </a:xfrm>
        </p:spPr>
        <p:txBody>
          <a:bodyPr/>
          <a:lstStyle/>
          <a:p>
            <a:r>
              <a:rPr lang="en-US" altLang="en-US">
                <a:latin typeface="+mj-lt"/>
                <a:ea typeface="ＭＳ Ｐゴシック" charset="-128"/>
                <a:cs typeface="MS PGothic" charset="-128"/>
              </a:rPr>
              <a:t>Rep. John Rose (R-TN-6)</a:t>
            </a:r>
            <a:endParaRPr lang="en-US" dirty="0">
              <a:latin typeface="+mj-lt"/>
            </a:endParaRPr>
          </a:p>
        </p:txBody>
      </p:sp>
      <p:sp>
        <p:nvSpPr>
          <p:cNvPr id="122" name="Text Placeholder 18" title="SlideDate"/>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a:latin typeface="Georgia"/>
                <a:cs typeface="Georgia"/>
              </a:rPr>
              <a:t>Slide updated: January 04, 2019</a:t>
            </a:r>
            <a:endParaRPr lang="en-US" sz="700" dirty="0">
              <a:latin typeface="Georgia"/>
              <a:cs typeface="Georgia"/>
            </a:endParaRPr>
          </a:p>
        </p:txBody>
      </p:sp>
      <p:graphicFrame>
        <p:nvGraphicFramePr>
          <p:cNvPr id="7" name="Table 6" descr="BackgroundText" title="BackgroundText"/>
          <p:cNvGraphicFramePr>
            <a:graphicFrameLocks noGrp="1"/>
          </p:cNvGraphicFramePr>
          <p:nvPr>
            <p:extLst>
              <p:ext uri="{D42A27DB-BD31-4B8C-83A1-F6EECF244321}">
                <p14:modId xmlns:p14="http://schemas.microsoft.com/office/powerpoint/2010/main" val="4205124369"/>
              </p:ext>
            </p:extLst>
          </p:nvPr>
        </p:nvGraphicFramePr>
        <p:xfrm>
          <a:off x="1656272" y="1047297"/>
          <a:ext cx="7182928" cy="2254114"/>
        </p:xfrm>
        <a:graphic>
          <a:graphicData uri="http://schemas.openxmlformats.org/drawingml/2006/table">
            <a:tbl>
              <a:tblPr/>
              <a:tblGrid>
                <a:gridCol w="7182928">
                  <a:extLst>
                    <a:ext uri="{9D8B030D-6E8A-4147-A177-3AD203B41FA5}">
                      <a16:colId xmlns:a16="http://schemas.microsoft.com/office/drawing/2014/main" val="20000"/>
                    </a:ext>
                  </a:extLst>
                </a:gridCol>
              </a:tblGrid>
              <a:tr h="16902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Background</a:t>
                      </a:r>
                      <a:endParaRPr kumimoji="0" lang="en-US" altLang="en-US" sz="1200" b="0" i="0" u="none" strike="noStrike" cap="none" normalizeH="0" baseline="0" dirty="0">
                        <a:ln>
                          <a:noFill/>
                        </a:ln>
                        <a:solidFill>
                          <a:schemeClr val="bg1"/>
                        </a:solidFill>
                        <a:effectLst/>
                        <a:latin typeface="+mj-lt"/>
                        <a:ea typeface="MS PGothic" panose="020B0600070205080204" pitchFamily="34" charset="-128"/>
                      </a:endParaRPr>
                    </a:p>
                  </a:txBody>
                  <a:tcPr marL="91430" marR="91430" marT="45760" marB="45760" anchor="ctr" horzOverflow="overflow">
                    <a:lnL>
                      <a:noFill/>
                    </a:lnL>
                    <a:lnR>
                      <a:noFill/>
                    </a:lnR>
                    <a:lnT>
                      <a:noFill/>
                    </a:lnT>
                    <a:lnB>
                      <a:noFill/>
                    </a:lnB>
                    <a:lnTlToBr>
                      <a:noFill/>
                    </a:lnTlToBr>
                    <a:lnBlToTr>
                      <a:noFill/>
                    </a:lnBlToTr>
                    <a:solidFill>
                      <a:srgbClr val="A02C1C"/>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dirty="0">
                          <a:ln>
                            <a:noFill/>
                          </a:ln>
                          <a:solidFill>
                            <a:schemeClr val="tx1"/>
                          </a:solidFill>
                          <a:effectLst/>
                          <a:latin typeface="+mj-lt"/>
                          <a:ea typeface="MS PGothic" pitchFamily="34" charset="-128"/>
                          <a:cs typeface="MS PGothic" pitchFamily="34" charset="-128"/>
                        </a:rPr>
                        <a:t>After his graduation, Rose co-founded a company, </a:t>
                      </a:r>
                      <a:r>
                        <a:rPr kumimoji="0" lang="en-US" sz="1000" b="0" i="0" u="none" strike="noStrike" kern="1200" cap="none" normalizeH="0" baseline="0" dirty="0" err="1">
                          <a:ln>
                            <a:noFill/>
                          </a:ln>
                          <a:solidFill>
                            <a:schemeClr val="tx1"/>
                          </a:solidFill>
                          <a:effectLst/>
                          <a:latin typeface="+mj-lt"/>
                          <a:ea typeface="MS PGothic" pitchFamily="34" charset="-128"/>
                          <a:cs typeface="MS PGothic" pitchFamily="34" charset="-128"/>
                        </a:rPr>
                        <a:t>Transcender</a:t>
                      </a:r>
                      <a:r>
                        <a:rPr kumimoji="0" lang="en-US" sz="1000" b="0" i="0" u="none" strike="noStrike" kern="1200" cap="none" normalizeH="0" baseline="0" dirty="0">
                          <a:ln>
                            <a:noFill/>
                          </a:ln>
                          <a:solidFill>
                            <a:schemeClr val="tx1"/>
                          </a:solidFill>
                          <a:effectLst/>
                          <a:latin typeface="+mj-lt"/>
                          <a:ea typeface="MS PGothic" pitchFamily="34" charset="-128"/>
                          <a:cs typeface="MS PGothic" pitchFamily="34" charset="-128"/>
                        </a:rPr>
                        <a:t> Corp., before becoming president of Boson Software, LLC. He  served as Commissioner of Agriculture for Tennessee from 2002-2018 and has chaired the Tennessee State Fair Association from 2010-2018. Rose’s campaign largely focused on securing borders and repealing the ACA. He is the eighth generation in his family farm in DeKalb County.</a:t>
                      </a: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nvPr>
        </p:nvGraphicFramePr>
        <p:xfrm>
          <a:off x="3303312" y="3264377"/>
          <a:ext cx="2816381" cy="1919736"/>
        </p:xfrm>
        <a:graphic>
          <a:graphicData uri="http://schemas.openxmlformats.org/drawingml/2006/table">
            <a:tbl>
              <a:tblPr/>
              <a:tblGrid>
                <a:gridCol w="2816381">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First Elected: 11/6/2018</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Party: Republican</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Birth date: 2/23/1965</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Education: Attended, Agriculture, Tennessee Technological University; JD, Vanderbilt University; MS, Agricultural Economics, Purdue University</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chemeClr val="tx1"/>
                          </a:solidFill>
                          <a:effectLst/>
                          <a:latin typeface="+mj-lt"/>
                          <a:ea typeface="MS PGothic" panose="020B0600070205080204" pitchFamily="34" charset="-128"/>
                          <a:cs typeface="+mn-cs"/>
                        </a:rPr>
                        <a:t>Family: Spouse: Chelsea; 1 Child</a:t>
                      </a:r>
                      <a:endParaRPr kumimoji="0" lang="en-US" altLang="en-US" sz="1000" b="0" i="0" u="none" strike="noStrike" kern="1200" cap="none" normalizeH="0" baseline="0" dirty="0">
                        <a:ln>
                          <a:noFill/>
                        </a:ln>
                        <a:solidFill>
                          <a:schemeClr val="tx1"/>
                        </a:solidFill>
                        <a:effectLst/>
                        <a:latin typeface="+mj-lt"/>
                        <a:ea typeface="MS PGothic" panose="020B0600070205080204" pitchFamily="34" charset="-128"/>
                        <a:cs typeface="+mn-cs"/>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nvPr>
        </p:nvGraphicFramePr>
        <p:xfrm>
          <a:off x="6227210" y="3264378"/>
          <a:ext cx="2611990" cy="1219334"/>
        </p:xfrm>
        <a:graphic>
          <a:graphicData uri="http://schemas.openxmlformats.org/drawingml/2006/table">
            <a:tbl>
              <a:tblPr/>
              <a:tblGrid>
                <a:gridCol w="2132154">
                  <a:extLst>
                    <a:ext uri="{9D8B030D-6E8A-4147-A177-3AD203B41FA5}">
                      <a16:colId xmlns:a16="http://schemas.microsoft.com/office/drawing/2014/main" val="20000"/>
                    </a:ext>
                  </a:extLst>
                </a:gridCol>
                <a:gridCol w="479836">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A02C1C"/>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2018 General</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John Rose (R)</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70%</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Dawn Barlow (D)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28%</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0" name="Table 13" title="District Profile"/>
          <p:cNvGraphicFramePr>
            <a:graphicFrameLocks noGrp="1"/>
          </p:cNvGraphicFramePr>
          <p:nvPr>
            <p:extLst/>
          </p:nvPr>
        </p:nvGraphicFramePr>
        <p:xfrm>
          <a:off x="427497" y="3264377"/>
          <a:ext cx="2743200" cy="1218780"/>
        </p:xfrm>
        <a:graphic>
          <a:graphicData uri="http://schemas.openxmlformats.org/drawingml/2006/table">
            <a:tbl>
              <a:tblPr/>
              <a:tblGrid>
                <a:gridCol w="274320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mj-lt"/>
                          <a:ea typeface="MS PGothic" panose="020B0600070205080204" pitchFamily="34" charset="-128"/>
                        </a:rPr>
                        <a:t>District Profile</a:t>
                      </a:r>
                      <a:endParaRPr kumimoji="0" lang="en-US" altLang="en-US" sz="1000" b="0" i="0" u="none" strike="noStrike" cap="none" normalizeH="0" baseline="0" dirty="0">
                        <a:ln>
                          <a:noFill/>
                        </a:ln>
                        <a:solidFill>
                          <a:schemeClr val="bg1"/>
                        </a:solidFill>
                        <a:effectLst/>
                        <a:latin typeface="+mj-lt"/>
                        <a:ea typeface="MS PGothic" panose="020B0600070205080204" pitchFamily="34" charset="-128"/>
                      </a:endParaRP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State: Tennessee</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District: 6th</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Middle: Nashville Suburbs, Cookeville</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Cook PVI: R+24</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0957354"/>
                  </a:ext>
                </a:extLst>
              </a:tr>
            </a:tbl>
          </a:graphicData>
        </a:graphic>
      </p:graphicFrame>
      <p:graphicFrame>
        <p:nvGraphicFramePr>
          <p:cNvPr id="11" name="Table 10" title="Contact"/>
          <p:cNvGraphicFramePr>
            <a:graphicFrameLocks noGrp="1"/>
          </p:cNvGraphicFramePr>
          <p:nvPr>
            <p:extLst/>
          </p:nvPr>
        </p:nvGraphicFramePr>
        <p:xfrm>
          <a:off x="427498" y="4624423"/>
          <a:ext cx="2743200" cy="1707286"/>
        </p:xfrm>
        <a:graphic>
          <a:graphicData uri="http://schemas.openxmlformats.org/drawingml/2006/table">
            <a:tbl>
              <a:tblPr/>
              <a:tblGrid>
                <a:gridCol w="2743200">
                  <a:extLst>
                    <a:ext uri="{9D8B030D-6E8A-4147-A177-3AD203B41FA5}">
                      <a16:colId xmlns:a16="http://schemas.microsoft.com/office/drawing/2014/main" val="20002"/>
                    </a:ext>
                  </a:extLst>
                </a:gridCol>
              </a:tblGrid>
              <a:tr h="0">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Official Contact Info</a:t>
                      </a:r>
                    </a:p>
                  </a:txBody>
                  <a:tcPr marL="91432" marR="91432" marT="45749" marB="45749"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Capitol Hill Office Building: Longworth</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Room Number: 1232</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3240426283"/>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Phone Number: (202) 225-4231</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860728395"/>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Facebook: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009905484"/>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Instagram: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Twitter: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3" name="Table 13" title="Committees"/>
          <p:cNvGraphicFramePr>
            <a:graphicFrameLocks noGrp="1"/>
          </p:cNvGraphicFramePr>
          <p:nvPr>
            <p:extLst/>
          </p:nvPr>
        </p:nvGraphicFramePr>
        <p:xfrm>
          <a:off x="6252310" y="4624423"/>
          <a:ext cx="2586890" cy="487512"/>
        </p:xfrm>
        <a:graphic>
          <a:graphicData uri="http://schemas.openxmlformats.org/drawingml/2006/table">
            <a:tbl>
              <a:tblPr/>
              <a:tblGrid>
                <a:gridCol w="258689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Committees</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TBD</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68" y="1051560"/>
            <a:ext cx="1169755" cy="1435608"/>
          </a:xfrm>
          <a:prstGeom prst="rect">
            <a:avLst/>
          </a:prstGeom>
        </p:spPr>
      </p:pic>
    </p:spTree>
    <p:extLst>
      <p:ext uri="{BB962C8B-B14F-4D97-AF65-F5344CB8AC3E}">
        <p14:creationId xmlns:p14="http://schemas.microsoft.com/office/powerpoint/2010/main" val="69867376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SlideTitle"/>
          <p:cNvSpPr>
            <a:spLocks noGrp="1"/>
          </p:cNvSpPr>
          <p:nvPr>
            <p:ph type="title"/>
          </p:nvPr>
        </p:nvSpPr>
        <p:spPr>
          <a:xfrm>
            <a:off x="401620" y="637194"/>
            <a:ext cx="8412480" cy="640080"/>
          </a:xfrm>
        </p:spPr>
        <p:txBody>
          <a:bodyPr/>
          <a:lstStyle/>
          <a:p>
            <a:r>
              <a:rPr lang="en-US" altLang="en-US">
                <a:latin typeface="+mj-lt"/>
                <a:ea typeface="ＭＳ Ｐゴシック" charset="-128"/>
                <a:cs typeface="MS PGothic" charset="-128"/>
              </a:rPr>
              <a:t>Rep. Mark Green (R-TN-7)</a:t>
            </a:r>
            <a:endParaRPr lang="en-US" dirty="0">
              <a:latin typeface="+mj-lt"/>
            </a:endParaRPr>
          </a:p>
        </p:txBody>
      </p:sp>
      <p:sp>
        <p:nvSpPr>
          <p:cNvPr id="122" name="Text Placeholder 18" title="SlideDate"/>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a:latin typeface="Georgia"/>
                <a:cs typeface="Georgia"/>
              </a:rPr>
              <a:t>Slide updated: January 04, 2019</a:t>
            </a:r>
            <a:endParaRPr lang="en-US" sz="700" dirty="0">
              <a:latin typeface="Georgia"/>
              <a:cs typeface="Georgia"/>
            </a:endParaRPr>
          </a:p>
        </p:txBody>
      </p:sp>
      <p:graphicFrame>
        <p:nvGraphicFramePr>
          <p:cNvPr id="7" name="Table 6" descr="BackgroundText" title="BackgroundText"/>
          <p:cNvGraphicFramePr>
            <a:graphicFrameLocks noGrp="1"/>
          </p:cNvGraphicFramePr>
          <p:nvPr>
            <p:extLst/>
          </p:nvPr>
        </p:nvGraphicFramePr>
        <p:xfrm>
          <a:off x="1656272" y="1047297"/>
          <a:ext cx="7182928" cy="2254114"/>
        </p:xfrm>
        <a:graphic>
          <a:graphicData uri="http://schemas.openxmlformats.org/drawingml/2006/table">
            <a:tbl>
              <a:tblPr/>
              <a:tblGrid>
                <a:gridCol w="7182928">
                  <a:extLst>
                    <a:ext uri="{9D8B030D-6E8A-4147-A177-3AD203B41FA5}">
                      <a16:colId xmlns:a16="http://schemas.microsoft.com/office/drawing/2014/main" val="20000"/>
                    </a:ext>
                  </a:extLst>
                </a:gridCol>
              </a:tblGrid>
              <a:tr h="16902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Background</a:t>
                      </a:r>
                      <a:endParaRPr kumimoji="0" lang="en-US" altLang="en-US" sz="1200" b="0" i="0" u="none" strike="noStrike" cap="none" normalizeH="0" baseline="0" dirty="0">
                        <a:ln>
                          <a:noFill/>
                        </a:ln>
                        <a:solidFill>
                          <a:schemeClr val="bg1"/>
                        </a:solidFill>
                        <a:effectLst/>
                        <a:latin typeface="+mj-lt"/>
                        <a:ea typeface="MS PGothic" panose="020B0600070205080204" pitchFamily="34" charset="-128"/>
                      </a:endParaRPr>
                    </a:p>
                  </a:txBody>
                  <a:tcPr marL="91430" marR="91430" marT="45760" marB="45760" anchor="ctr" horzOverflow="overflow">
                    <a:lnL>
                      <a:noFill/>
                    </a:lnL>
                    <a:lnR>
                      <a:noFill/>
                    </a:lnR>
                    <a:lnT>
                      <a:noFill/>
                    </a:lnT>
                    <a:lnB>
                      <a:noFill/>
                    </a:lnB>
                    <a:lnTlToBr>
                      <a:noFill/>
                    </a:lnTlToBr>
                    <a:lnBlToTr>
                      <a:noFill/>
                    </a:lnBlToTr>
                    <a:solidFill>
                      <a:srgbClr val="A02C1C"/>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a:ln>
                            <a:noFill/>
                          </a:ln>
                          <a:solidFill>
                            <a:schemeClr val="tx1"/>
                          </a:solidFill>
                          <a:effectLst/>
                          <a:latin typeface="+mj-lt"/>
                          <a:ea typeface="MS PGothic" pitchFamily="34" charset="-128"/>
                          <a:cs typeface="MS PGothic" pitchFamily="34" charset="-128"/>
                        </a:rPr>
                        <a:t>Green is a member of the Tennessee State Senate as a Republican. Originally from Ashland City, Tennessee, he attended the US Military Academy at West Point. Following his time at West Point, Green served in the US army as an infantry officer, battalion personnel officer and airborne rifle company commander. Green went on to attend Wright State University where he earned an MD, and later became a flight surgeon in the Army. Green served in the Afghanistan War and the Iraq War, as well as participating in the military operation that captured Saddam Hussein. He has earned numerous military awards, including the Bronze Star and The Air Medal. Green authored a book about his experience interrogating Hussein, called A Night with Saddam. Following his military service, he founded Align MD, a company that provides staffing to hospitals across ten states. In 2012, Green was elected to the Tennessee state Senate and was later nominated to serve as the US Secretary of the Army by Donald Trump, although he withdrew his name.   </a:t>
                      </a:r>
                      <a:endParaRPr kumimoji="0" lang="en-US" sz="1000" b="0" i="0" u="none" strike="noStrike" kern="1200" cap="none" normalizeH="0" baseline="0" dirty="0">
                        <a:ln>
                          <a:noFill/>
                        </a:ln>
                        <a:solidFill>
                          <a:schemeClr val="tx1"/>
                        </a:solidFill>
                        <a:effectLst/>
                        <a:latin typeface="+mj-lt"/>
                        <a:ea typeface="MS PGothic" pitchFamily="34" charset="-128"/>
                        <a:cs typeface="MS PGothic" pitchFamily="34" charset="-128"/>
                      </a:endParaRP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nvPr>
        </p:nvGraphicFramePr>
        <p:xfrm>
          <a:off x="3303312" y="3264377"/>
          <a:ext cx="2816381" cy="2681736"/>
        </p:xfrm>
        <a:graphic>
          <a:graphicData uri="http://schemas.openxmlformats.org/drawingml/2006/table">
            <a:tbl>
              <a:tblPr/>
              <a:tblGrid>
                <a:gridCol w="2816381">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First Elected: 11/6/2018</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Party: Republican</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Birth date: 11/8/1964</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Education: MD, Wright State University, Boonshoft School of Medicine, 1995-1999; MC, University of Southern California, Fort Knox, KY Satellite:, 1989; MA, Information Systems, University of Southern California, 1986-1987; BS, Quantitative Business Management, United States Military Academy at West Point, 1982-1986</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chemeClr val="tx1"/>
                          </a:solidFill>
                          <a:effectLst/>
                          <a:latin typeface="+mj-lt"/>
                          <a:ea typeface="MS PGothic" panose="020B0600070205080204" pitchFamily="34" charset="-128"/>
                          <a:cs typeface="+mn-cs"/>
                        </a:rPr>
                        <a:t>Family: Spouse: Camilla; 2 Children: Alexa, Mitchell</a:t>
                      </a:r>
                      <a:endParaRPr kumimoji="0" lang="en-US" altLang="en-US" sz="1000" b="0" i="0" u="none" strike="noStrike" kern="1200" cap="none" normalizeH="0" baseline="0" dirty="0">
                        <a:ln>
                          <a:noFill/>
                        </a:ln>
                        <a:solidFill>
                          <a:schemeClr val="tx1"/>
                        </a:solidFill>
                        <a:effectLst/>
                        <a:latin typeface="+mj-lt"/>
                        <a:ea typeface="MS PGothic" panose="020B0600070205080204" pitchFamily="34" charset="-128"/>
                        <a:cs typeface="+mn-cs"/>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nvPr>
        </p:nvGraphicFramePr>
        <p:xfrm>
          <a:off x="6227210" y="3264378"/>
          <a:ext cx="2611990" cy="1219334"/>
        </p:xfrm>
        <a:graphic>
          <a:graphicData uri="http://schemas.openxmlformats.org/drawingml/2006/table">
            <a:tbl>
              <a:tblPr/>
              <a:tblGrid>
                <a:gridCol w="2132154">
                  <a:extLst>
                    <a:ext uri="{9D8B030D-6E8A-4147-A177-3AD203B41FA5}">
                      <a16:colId xmlns:a16="http://schemas.microsoft.com/office/drawing/2014/main" val="20000"/>
                    </a:ext>
                  </a:extLst>
                </a:gridCol>
                <a:gridCol w="479836">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A02C1C"/>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2018 General</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Mark Green (R)</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67%</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Justin Kanew (D)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32%</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0" name="Table 13" title="District Profile"/>
          <p:cNvGraphicFramePr>
            <a:graphicFrameLocks noGrp="1"/>
          </p:cNvGraphicFramePr>
          <p:nvPr>
            <p:extLst/>
          </p:nvPr>
        </p:nvGraphicFramePr>
        <p:xfrm>
          <a:off x="427497" y="3264377"/>
          <a:ext cx="2743200" cy="1218780"/>
        </p:xfrm>
        <a:graphic>
          <a:graphicData uri="http://schemas.openxmlformats.org/drawingml/2006/table">
            <a:tbl>
              <a:tblPr/>
              <a:tblGrid>
                <a:gridCol w="274320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mj-lt"/>
                          <a:ea typeface="MS PGothic" panose="020B0600070205080204" pitchFamily="34" charset="-128"/>
                        </a:rPr>
                        <a:t>District Profile</a:t>
                      </a:r>
                      <a:endParaRPr kumimoji="0" lang="en-US" altLang="en-US" sz="1000" b="0" i="0" u="none" strike="noStrike" cap="none" normalizeH="0" baseline="0" dirty="0">
                        <a:ln>
                          <a:noFill/>
                        </a:ln>
                        <a:solidFill>
                          <a:schemeClr val="bg1"/>
                        </a:solidFill>
                        <a:effectLst/>
                        <a:latin typeface="+mj-lt"/>
                        <a:ea typeface="MS PGothic" panose="020B0600070205080204" pitchFamily="34" charset="-128"/>
                      </a:endParaRP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State: Tennessee</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District: 7th</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Middle: Nashville Suburbs, Clarksville</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Cook PVI: R+20</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0957354"/>
                  </a:ext>
                </a:extLst>
              </a:tr>
            </a:tbl>
          </a:graphicData>
        </a:graphic>
      </p:graphicFrame>
      <p:graphicFrame>
        <p:nvGraphicFramePr>
          <p:cNvPr id="11" name="Table 10" title="Contact"/>
          <p:cNvGraphicFramePr>
            <a:graphicFrameLocks noGrp="1"/>
          </p:cNvGraphicFramePr>
          <p:nvPr>
            <p:extLst/>
          </p:nvPr>
        </p:nvGraphicFramePr>
        <p:xfrm>
          <a:off x="427498" y="4624423"/>
          <a:ext cx="2743200" cy="1707286"/>
        </p:xfrm>
        <a:graphic>
          <a:graphicData uri="http://schemas.openxmlformats.org/drawingml/2006/table">
            <a:tbl>
              <a:tblPr/>
              <a:tblGrid>
                <a:gridCol w="2743200">
                  <a:extLst>
                    <a:ext uri="{9D8B030D-6E8A-4147-A177-3AD203B41FA5}">
                      <a16:colId xmlns:a16="http://schemas.microsoft.com/office/drawing/2014/main" val="20002"/>
                    </a:ext>
                  </a:extLst>
                </a:gridCol>
              </a:tblGrid>
              <a:tr h="0">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Official Contact Info</a:t>
                      </a:r>
                    </a:p>
                  </a:txBody>
                  <a:tcPr marL="91432" marR="91432" marT="45749" marB="45749"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Capitol Hill Office Building: Cannon</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Room Number: 533</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3240426283"/>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Phone Number: (202) 225-2811</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860728395"/>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Facebook: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009905484"/>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Instagram: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Twitter: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3" name="Table 13" title="Committees"/>
          <p:cNvGraphicFramePr>
            <a:graphicFrameLocks noGrp="1"/>
          </p:cNvGraphicFramePr>
          <p:nvPr>
            <p:extLst/>
          </p:nvPr>
        </p:nvGraphicFramePr>
        <p:xfrm>
          <a:off x="6252310" y="4624423"/>
          <a:ext cx="2586890" cy="487512"/>
        </p:xfrm>
        <a:graphic>
          <a:graphicData uri="http://schemas.openxmlformats.org/drawingml/2006/table">
            <a:tbl>
              <a:tblPr/>
              <a:tblGrid>
                <a:gridCol w="258689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Committees</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TBD</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68" y="1051560"/>
            <a:ext cx="1169755" cy="1435608"/>
          </a:xfrm>
          <a:prstGeom prst="rect">
            <a:avLst/>
          </a:prstGeom>
        </p:spPr>
      </p:pic>
    </p:spTree>
    <p:extLst>
      <p:ext uri="{BB962C8B-B14F-4D97-AF65-F5344CB8AC3E}">
        <p14:creationId xmlns:p14="http://schemas.microsoft.com/office/powerpoint/2010/main" val="309498932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SlideTitle"/>
          <p:cNvSpPr>
            <a:spLocks noGrp="1"/>
          </p:cNvSpPr>
          <p:nvPr>
            <p:ph type="title"/>
          </p:nvPr>
        </p:nvSpPr>
        <p:spPr>
          <a:xfrm>
            <a:off x="401620" y="637194"/>
            <a:ext cx="8412480" cy="640080"/>
          </a:xfrm>
        </p:spPr>
        <p:txBody>
          <a:bodyPr/>
          <a:lstStyle/>
          <a:p>
            <a:r>
              <a:rPr lang="en-US" altLang="en-US">
                <a:latin typeface="+mj-lt"/>
                <a:ea typeface="ＭＳ Ｐゴシック" charset="-128"/>
                <a:cs typeface="MS PGothic" charset="-128"/>
              </a:rPr>
              <a:t>Rep. Dan Crenshaw (R-TX-2)</a:t>
            </a:r>
            <a:endParaRPr lang="en-US" dirty="0">
              <a:latin typeface="+mj-lt"/>
            </a:endParaRPr>
          </a:p>
        </p:txBody>
      </p:sp>
      <p:sp>
        <p:nvSpPr>
          <p:cNvPr id="122" name="Text Placeholder 18" title="SlideDate"/>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a:latin typeface="Georgia"/>
                <a:cs typeface="Georgia"/>
              </a:rPr>
              <a:t>Slide updated: January 04, 2019</a:t>
            </a:r>
            <a:endParaRPr lang="en-US" sz="700" dirty="0">
              <a:latin typeface="Georgia"/>
              <a:cs typeface="Georgia"/>
            </a:endParaRPr>
          </a:p>
        </p:txBody>
      </p:sp>
      <p:graphicFrame>
        <p:nvGraphicFramePr>
          <p:cNvPr id="7" name="Table 6" descr="BackgroundText" title="BackgroundText"/>
          <p:cNvGraphicFramePr>
            <a:graphicFrameLocks noGrp="1"/>
          </p:cNvGraphicFramePr>
          <p:nvPr>
            <p:extLst/>
          </p:nvPr>
        </p:nvGraphicFramePr>
        <p:xfrm>
          <a:off x="1656272" y="1047297"/>
          <a:ext cx="7182928" cy="2254114"/>
        </p:xfrm>
        <a:graphic>
          <a:graphicData uri="http://schemas.openxmlformats.org/drawingml/2006/table">
            <a:tbl>
              <a:tblPr/>
              <a:tblGrid>
                <a:gridCol w="7182928">
                  <a:extLst>
                    <a:ext uri="{9D8B030D-6E8A-4147-A177-3AD203B41FA5}">
                      <a16:colId xmlns:a16="http://schemas.microsoft.com/office/drawing/2014/main" val="20000"/>
                    </a:ext>
                  </a:extLst>
                </a:gridCol>
              </a:tblGrid>
              <a:tr h="16902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Background</a:t>
                      </a:r>
                      <a:endParaRPr kumimoji="0" lang="en-US" altLang="en-US" sz="1200" b="0" i="0" u="none" strike="noStrike" cap="none" normalizeH="0" baseline="0" dirty="0">
                        <a:ln>
                          <a:noFill/>
                        </a:ln>
                        <a:solidFill>
                          <a:schemeClr val="bg1"/>
                        </a:solidFill>
                        <a:effectLst/>
                        <a:latin typeface="+mj-lt"/>
                        <a:ea typeface="MS PGothic" panose="020B0600070205080204" pitchFamily="34" charset="-128"/>
                      </a:endParaRPr>
                    </a:p>
                  </a:txBody>
                  <a:tcPr marL="91430" marR="91430" marT="45760" marB="45760" anchor="ctr" horzOverflow="overflow">
                    <a:lnL>
                      <a:noFill/>
                    </a:lnL>
                    <a:lnR>
                      <a:noFill/>
                    </a:lnR>
                    <a:lnT>
                      <a:noFill/>
                    </a:lnT>
                    <a:lnB>
                      <a:noFill/>
                    </a:lnB>
                    <a:lnTlToBr>
                      <a:noFill/>
                    </a:lnTlToBr>
                    <a:lnBlToTr>
                      <a:noFill/>
                    </a:lnBlToTr>
                    <a:solidFill>
                      <a:srgbClr val="A02C1C"/>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a:ln>
                            <a:noFill/>
                          </a:ln>
                          <a:solidFill>
                            <a:schemeClr val="tx1"/>
                          </a:solidFill>
                          <a:effectLst/>
                          <a:latin typeface="+mj-lt"/>
                          <a:ea typeface="MS PGothic" pitchFamily="34" charset="-128"/>
                          <a:cs typeface="MS PGothic" pitchFamily="34" charset="-128"/>
                        </a:rPr>
                        <a:t>Crenshaw grew up in the Houston area, and also lived in Ecuador and Colombia, before joining the Navy through the Tufts University ROTC program. He was a Navy SEAL for ten years before running for Congress. He served in Iraq and Afghanistan, where he lost his right eye in an IED attack. After medically retiring from the Navy in 2016, Crenshaw attended Harvard's Kennedy School, from which he received a Masters in Public Administration, and also worked as a military legislative assistant for Rep. Pete Sessions. In 2018, Crenshaw ran on a platform of national security, economic issues, and Second Amendment rights. Crenshaw has also been outspoken about his vision for the Republican Party and conservative movement, advocating for a more diverse party membership.</a:t>
                      </a:r>
                      <a:endParaRPr kumimoji="0" lang="en-US" sz="1000" b="0" i="0" u="none" strike="noStrike" kern="1200" cap="none" normalizeH="0" baseline="0" dirty="0">
                        <a:ln>
                          <a:noFill/>
                        </a:ln>
                        <a:solidFill>
                          <a:schemeClr val="tx1"/>
                        </a:solidFill>
                        <a:effectLst/>
                        <a:latin typeface="+mj-lt"/>
                        <a:ea typeface="MS PGothic" pitchFamily="34" charset="-128"/>
                        <a:cs typeface="MS PGothic" pitchFamily="34" charset="-128"/>
                      </a:endParaRP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nvPr>
        </p:nvGraphicFramePr>
        <p:xfrm>
          <a:off x="3303312" y="3264377"/>
          <a:ext cx="2816381" cy="1919736"/>
        </p:xfrm>
        <a:graphic>
          <a:graphicData uri="http://schemas.openxmlformats.org/drawingml/2006/table">
            <a:tbl>
              <a:tblPr/>
              <a:tblGrid>
                <a:gridCol w="2816381">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First Elected: 11/6/2018</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Party: Republican</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Birth date: 3/14/1984</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Education: Master's, Public Administration, Harvard Kennedy School of Government, 2016-2017; Bachelor's, International Relations and Affairs, Tufts University, 2006 (GPA: 3.4)</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chemeClr val="tx1"/>
                          </a:solidFill>
                          <a:effectLst/>
                          <a:latin typeface="+mj-lt"/>
                          <a:ea typeface="MS PGothic" panose="020B0600070205080204" pitchFamily="34" charset="-128"/>
                          <a:cs typeface="+mn-cs"/>
                        </a:rPr>
                        <a:t>Family: Spouse: Tara</a:t>
                      </a:r>
                      <a:endParaRPr kumimoji="0" lang="en-US" altLang="en-US" sz="1000" b="0" i="0" u="none" strike="noStrike" kern="1200" cap="none" normalizeH="0" baseline="0" dirty="0">
                        <a:ln>
                          <a:noFill/>
                        </a:ln>
                        <a:solidFill>
                          <a:schemeClr val="tx1"/>
                        </a:solidFill>
                        <a:effectLst/>
                        <a:latin typeface="+mj-lt"/>
                        <a:ea typeface="MS PGothic" panose="020B0600070205080204" pitchFamily="34" charset="-128"/>
                        <a:cs typeface="+mn-cs"/>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nvPr>
        </p:nvGraphicFramePr>
        <p:xfrm>
          <a:off x="6227210" y="3264378"/>
          <a:ext cx="2611990" cy="1219334"/>
        </p:xfrm>
        <a:graphic>
          <a:graphicData uri="http://schemas.openxmlformats.org/drawingml/2006/table">
            <a:tbl>
              <a:tblPr/>
              <a:tblGrid>
                <a:gridCol w="2132154">
                  <a:extLst>
                    <a:ext uri="{9D8B030D-6E8A-4147-A177-3AD203B41FA5}">
                      <a16:colId xmlns:a16="http://schemas.microsoft.com/office/drawing/2014/main" val="20000"/>
                    </a:ext>
                  </a:extLst>
                </a:gridCol>
                <a:gridCol w="479836">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A02C1C"/>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2018 General</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Dan Crenshaw (R)</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53%</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Todd Litton (D)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46%</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0" name="Table 13" title="District Profile"/>
          <p:cNvGraphicFramePr>
            <a:graphicFrameLocks noGrp="1"/>
          </p:cNvGraphicFramePr>
          <p:nvPr>
            <p:extLst/>
          </p:nvPr>
        </p:nvGraphicFramePr>
        <p:xfrm>
          <a:off x="427497" y="3264377"/>
          <a:ext cx="2743200" cy="1218780"/>
        </p:xfrm>
        <a:graphic>
          <a:graphicData uri="http://schemas.openxmlformats.org/drawingml/2006/table">
            <a:tbl>
              <a:tblPr/>
              <a:tblGrid>
                <a:gridCol w="274320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mj-lt"/>
                          <a:ea typeface="MS PGothic" panose="020B0600070205080204" pitchFamily="34" charset="-128"/>
                        </a:rPr>
                        <a:t>District Profile</a:t>
                      </a:r>
                      <a:endParaRPr kumimoji="0" lang="en-US" altLang="en-US" sz="1000" b="0" i="0" u="none" strike="noStrike" cap="none" normalizeH="0" baseline="0" dirty="0">
                        <a:ln>
                          <a:noFill/>
                        </a:ln>
                        <a:solidFill>
                          <a:schemeClr val="bg1"/>
                        </a:solidFill>
                        <a:effectLst/>
                        <a:latin typeface="+mj-lt"/>
                        <a:ea typeface="MS PGothic" panose="020B0600070205080204" pitchFamily="34" charset="-128"/>
                      </a:endParaRP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State: Texas</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District: 2nd</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West Houston and Northern Suburbs</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Cook PVI: R+11</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0957354"/>
                  </a:ext>
                </a:extLst>
              </a:tr>
            </a:tbl>
          </a:graphicData>
        </a:graphic>
      </p:graphicFrame>
      <p:graphicFrame>
        <p:nvGraphicFramePr>
          <p:cNvPr id="11" name="Table 10" title="Contact"/>
          <p:cNvGraphicFramePr>
            <a:graphicFrameLocks noGrp="1"/>
          </p:cNvGraphicFramePr>
          <p:nvPr>
            <p:extLst/>
          </p:nvPr>
        </p:nvGraphicFramePr>
        <p:xfrm>
          <a:off x="427498" y="4624423"/>
          <a:ext cx="2743200" cy="1707286"/>
        </p:xfrm>
        <a:graphic>
          <a:graphicData uri="http://schemas.openxmlformats.org/drawingml/2006/table">
            <a:tbl>
              <a:tblPr/>
              <a:tblGrid>
                <a:gridCol w="2743200">
                  <a:extLst>
                    <a:ext uri="{9D8B030D-6E8A-4147-A177-3AD203B41FA5}">
                      <a16:colId xmlns:a16="http://schemas.microsoft.com/office/drawing/2014/main" val="20002"/>
                    </a:ext>
                  </a:extLst>
                </a:gridCol>
              </a:tblGrid>
              <a:tr h="0">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Official Contact Info</a:t>
                      </a:r>
                    </a:p>
                  </a:txBody>
                  <a:tcPr marL="91432" marR="91432" marT="45749" marB="45749"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Capitol Hill Office Building: Cannon</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Room Number: 413</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3240426283"/>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Phone Number: (202) 225-6565</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860728395"/>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Facebook: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009905484"/>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Instagram: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Twitter: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3" name="Table 13" title="Committees"/>
          <p:cNvGraphicFramePr>
            <a:graphicFrameLocks noGrp="1"/>
          </p:cNvGraphicFramePr>
          <p:nvPr>
            <p:extLst/>
          </p:nvPr>
        </p:nvGraphicFramePr>
        <p:xfrm>
          <a:off x="6252310" y="4624423"/>
          <a:ext cx="2586890" cy="487512"/>
        </p:xfrm>
        <a:graphic>
          <a:graphicData uri="http://schemas.openxmlformats.org/drawingml/2006/table">
            <a:tbl>
              <a:tblPr/>
              <a:tblGrid>
                <a:gridCol w="258689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Committees</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TBD</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68" y="1051560"/>
            <a:ext cx="1169755" cy="1435608"/>
          </a:xfrm>
          <a:prstGeom prst="rect">
            <a:avLst/>
          </a:prstGeom>
        </p:spPr>
      </p:pic>
    </p:spTree>
    <p:extLst>
      <p:ext uri="{BB962C8B-B14F-4D97-AF65-F5344CB8AC3E}">
        <p14:creationId xmlns:p14="http://schemas.microsoft.com/office/powerpoint/2010/main" val="26529993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SlideTitle"/>
          <p:cNvSpPr>
            <a:spLocks noGrp="1"/>
          </p:cNvSpPr>
          <p:nvPr>
            <p:ph type="title"/>
          </p:nvPr>
        </p:nvSpPr>
        <p:spPr>
          <a:xfrm>
            <a:off x="401620" y="637194"/>
            <a:ext cx="8412480" cy="640080"/>
          </a:xfrm>
        </p:spPr>
        <p:txBody>
          <a:bodyPr/>
          <a:lstStyle/>
          <a:p>
            <a:r>
              <a:rPr lang="en-US" altLang="en-US">
                <a:latin typeface="+mj-lt"/>
                <a:ea typeface="ＭＳ Ｐゴシック" charset="-128"/>
                <a:cs typeface="MS PGothic" charset="-128"/>
              </a:rPr>
              <a:t>Rep. Van Taylor (R-TX-3)</a:t>
            </a:r>
            <a:endParaRPr lang="en-US" dirty="0">
              <a:latin typeface="+mj-lt"/>
            </a:endParaRPr>
          </a:p>
        </p:txBody>
      </p:sp>
      <p:sp>
        <p:nvSpPr>
          <p:cNvPr id="122" name="Text Placeholder 18" title="SlideDate"/>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a:latin typeface="Georgia"/>
                <a:cs typeface="Georgia"/>
              </a:rPr>
              <a:t>Slide updated: January 04, 2019</a:t>
            </a:r>
            <a:endParaRPr lang="en-US" sz="700" dirty="0">
              <a:latin typeface="Georgia"/>
              <a:cs typeface="Georgia"/>
            </a:endParaRPr>
          </a:p>
        </p:txBody>
      </p:sp>
      <p:graphicFrame>
        <p:nvGraphicFramePr>
          <p:cNvPr id="7" name="Table 6" descr="BackgroundText" title="BackgroundText"/>
          <p:cNvGraphicFramePr>
            <a:graphicFrameLocks noGrp="1"/>
          </p:cNvGraphicFramePr>
          <p:nvPr>
            <p:extLst/>
          </p:nvPr>
        </p:nvGraphicFramePr>
        <p:xfrm>
          <a:off x="1656272" y="1047297"/>
          <a:ext cx="7182928" cy="2254114"/>
        </p:xfrm>
        <a:graphic>
          <a:graphicData uri="http://schemas.openxmlformats.org/drawingml/2006/table">
            <a:tbl>
              <a:tblPr/>
              <a:tblGrid>
                <a:gridCol w="7182928">
                  <a:extLst>
                    <a:ext uri="{9D8B030D-6E8A-4147-A177-3AD203B41FA5}">
                      <a16:colId xmlns:a16="http://schemas.microsoft.com/office/drawing/2014/main" val="20000"/>
                    </a:ext>
                  </a:extLst>
                </a:gridCol>
              </a:tblGrid>
              <a:tr h="16902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Background</a:t>
                      </a:r>
                      <a:endParaRPr kumimoji="0" lang="en-US" altLang="en-US" sz="1200" b="0" i="0" u="none" strike="noStrike" cap="none" normalizeH="0" baseline="0" dirty="0">
                        <a:ln>
                          <a:noFill/>
                        </a:ln>
                        <a:solidFill>
                          <a:schemeClr val="bg1"/>
                        </a:solidFill>
                        <a:effectLst/>
                        <a:latin typeface="+mj-lt"/>
                        <a:ea typeface="MS PGothic" panose="020B0600070205080204" pitchFamily="34" charset="-128"/>
                      </a:endParaRPr>
                    </a:p>
                  </a:txBody>
                  <a:tcPr marL="91430" marR="91430" marT="45760" marB="45760" anchor="ctr" horzOverflow="overflow">
                    <a:lnL>
                      <a:noFill/>
                    </a:lnL>
                    <a:lnR>
                      <a:noFill/>
                    </a:lnR>
                    <a:lnT>
                      <a:noFill/>
                    </a:lnT>
                    <a:lnB>
                      <a:noFill/>
                    </a:lnB>
                    <a:lnTlToBr>
                      <a:noFill/>
                    </a:lnTlToBr>
                    <a:lnBlToTr>
                      <a:noFill/>
                    </a:lnBlToTr>
                    <a:solidFill>
                      <a:srgbClr val="A02C1C"/>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a:ln>
                            <a:noFill/>
                          </a:ln>
                          <a:solidFill>
                            <a:schemeClr val="tx1"/>
                          </a:solidFill>
                          <a:effectLst/>
                          <a:latin typeface="+mj-lt"/>
                          <a:ea typeface="MS PGothic" pitchFamily="34" charset="-128"/>
                          <a:cs typeface="MS PGothic" pitchFamily="34" charset="-128"/>
                        </a:rPr>
                        <a:t>Taylor was born in Dallas and later moved to Plano. After getting his undergraduate degree from Harvard, Taylor commissioned in the Marine Corps. Later, Taylor joined the Reserves while earning his MBA from Harvard. Following the September 11th attack, Taylor decided to continue to serve and deployed to Iraq, earning the Combat Action Ribbon, Presidential Unit Citation and the Navy Commendation Medal with “V” for valor. Taylor also went  on to work in real estate finance as well as serving as Vice Chairman of Texas Gulf Bancshares. Prior to becoming the representative for Texas’ 3rd district, he served in the Texas State House and Texas State Senate. He is a proponent of increased border patrol rights, including the right to defend themselves, and lowering taxes, including requiring the first line of every bill stating if taxes will be affected.</a:t>
                      </a:r>
                      <a:endParaRPr kumimoji="0" lang="en-US" sz="1000" b="0" i="0" u="none" strike="noStrike" kern="1200" cap="none" normalizeH="0" baseline="0" dirty="0">
                        <a:ln>
                          <a:noFill/>
                        </a:ln>
                        <a:solidFill>
                          <a:schemeClr val="tx1"/>
                        </a:solidFill>
                        <a:effectLst/>
                        <a:latin typeface="+mj-lt"/>
                        <a:ea typeface="MS PGothic" pitchFamily="34" charset="-128"/>
                        <a:cs typeface="MS PGothic" pitchFamily="34" charset="-128"/>
                      </a:endParaRP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nvPr>
        </p:nvGraphicFramePr>
        <p:xfrm>
          <a:off x="3303312" y="3264377"/>
          <a:ext cx="2816381" cy="1919736"/>
        </p:xfrm>
        <a:graphic>
          <a:graphicData uri="http://schemas.openxmlformats.org/drawingml/2006/table">
            <a:tbl>
              <a:tblPr/>
              <a:tblGrid>
                <a:gridCol w="2816381">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First Elected: 11/6/2018</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Party: Republican</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Birth date: 8/1/1972</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Education: MBA, Leadership, Harvard Business School, 1999-2001; AB, History, Harvard University, 1992-1995</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chemeClr val="tx1"/>
                          </a:solidFill>
                          <a:effectLst/>
                          <a:latin typeface="+mj-lt"/>
                          <a:ea typeface="MS PGothic" panose="020B0600070205080204" pitchFamily="34" charset="-128"/>
                          <a:cs typeface="+mn-cs"/>
                        </a:rPr>
                        <a:t>Family: Spouse: Anne; 3 Children: Laura, Helen, Susie</a:t>
                      </a:r>
                      <a:endParaRPr kumimoji="0" lang="en-US" altLang="en-US" sz="1000" b="0" i="0" u="none" strike="noStrike" kern="1200" cap="none" normalizeH="0" baseline="0" dirty="0">
                        <a:ln>
                          <a:noFill/>
                        </a:ln>
                        <a:solidFill>
                          <a:schemeClr val="tx1"/>
                        </a:solidFill>
                        <a:effectLst/>
                        <a:latin typeface="+mj-lt"/>
                        <a:ea typeface="MS PGothic" panose="020B0600070205080204" pitchFamily="34" charset="-128"/>
                        <a:cs typeface="+mn-cs"/>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nvPr>
        </p:nvGraphicFramePr>
        <p:xfrm>
          <a:off x="6227210" y="3264378"/>
          <a:ext cx="2611990" cy="1219334"/>
        </p:xfrm>
        <a:graphic>
          <a:graphicData uri="http://schemas.openxmlformats.org/drawingml/2006/table">
            <a:tbl>
              <a:tblPr/>
              <a:tblGrid>
                <a:gridCol w="2132154">
                  <a:extLst>
                    <a:ext uri="{9D8B030D-6E8A-4147-A177-3AD203B41FA5}">
                      <a16:colId xmlns:a16="http://schemas.microsoft.com/office/drawing/2014/main" val="20000"/>
                    </a:ext>
                  </a:extLst>
                </a:gridCol>
                <a:gridCol w="479836">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A02C1C"/>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2018 General</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Van Taylor (R)</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54%</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Lorie Burch (D)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44%</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0" name="Table 13" title="District Profile"/>
          <p:cNvGraphicFramePr>
            <a:graphicFrameLocks noGrp="1"/>
          </p:cNvGraphicFramePr>
          <p:nvPr>
            <p:extLst/>
          </p:nvPr>
        </p:nvGraphicFramePr>
        <p:xfrm>
          <a:off x="427497" y="3264377"/>
          <a:ext cx="2743200" cy="1218780"/>
        </p:xfrm>
        <a:graphic>
          <a:graphicData uri="http://schemas.openxmlformats.org/drawingml/2006/table">
            <a:tbl>
              <a:tblPr/>
              <a:tblGrid>
                <a:gridCol w="274320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mj-lt"/>
                          <a:ea typeface="MS PGothic" panose="020B0600070205080204" pitchFamily="34" charset="-128"/>
                        </a:rPr>
                        <a:t>District Profile</a:t>
                      </a:r>
                      <a:endParaRPr kumimoji="0" lang="en-US" altLang="en-US" sz="1000" b="0" i="0" u="none" strike="noStrike" cap="none" normalizeH="0" baseline="0" dirty="0">
                        <a:ln>
                          <a:noFill/>
                        </a:ln>
                        <a:solidFill>
                          <a:schemeClr val="bg1"/>
                        </a:solidFill>
                        <a:effectLst/>
                        <a:latin typeface="+mj-lt"/>
                        <a:ea typeface="MS PGothic" panose="020B0600070205080204" pitchFamily="34" charset="-128"/>
                      </a:endParaRP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State: Texas</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District: 3rd</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Dallas Suburbs: Plano</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Cook PVI: R+13</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0957354"/>
                  </a:ext>
                </a:extLst>
              </a:tr>
            </a:tbl>
          </a:graphicData>
        </a:graphic>
      </p:graphicFrame>
      <p:graphicFrame>
        <p:nvGraphicFramePr>
          <p:cNvPr id="11" name="Table 10" title="Contact"/>
          <p:cNvGraphicFramePr>
            <a:graphicFrameLocks noGrp="1"/>
          </p:cNvGraphicFramePr>
          <p:nvPr>
            <p:extLst/>
          </p:nvPr>
        </p:nvGraphicFramePr>
        <p:xfrm>
          <a:off x="427498" y="4624423"/>
          <a:ext cx="2743200" cy="1707286"/>
        </p:xfrm>
        <a:graphic>
          <a:graphicData uri="http://schemas.openxmlformats.org/drawingml/2006/table">
            <a:tbl>
              <a:tblPr/>
              <a:tblGrid>
                <a:gridCol w="2743200">
                  <a:extLst>
                    <a:ext uri="{9D8B030D-6E8A-4147-A177-3AD203B41FA5}">
                      <a16:colId xmlns:a16="http://schemas.microsoft.com/office/drawing/2014/main" val="20002"/>
                    </a:ext>
                  </a:extLst>
                </a:gridCol>
              </a:tblGrid>
              <a:tr h="0">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Official Contact Info</a:t>
                      </a:r>
                    </a:p>
                  </a:txBody>
                  <a:tcPr marL="91432" marR="91432" marT="45749" marB="45749"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Capitol Hill Office Building: Longworth</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Room Number: 1404</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3240426283"/>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Phone Number: (202) 225-4201</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860728395"/>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Facebook: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009905484"/>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Instagram: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Twitter: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3" name="Table 13" title="Committees"/>
          <p:cNvGraphicFramePr>
            <a:graphicFrameLocks noGrp="1"/>
          </p:cNvGraphicFramePr>
          <p:nvPr>
            <p:extLst/>
          </p:nvPr>
        </p:nvGraphicFramePr>
        <p:xfrm>
          <a:off x="6252310" y="4624423"/>
          <a:ext cx="2586890" cy="487512"/>
        </p:xfrm>
        <a:graphic>
          <a:graphicData uri="http://schemas.openxmlformats.org/drawingml/2006/table">
            <a:tbl>
              <a:tblPr/>
              <a:tblGrid>
                <a:gridCol w="258689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Committees</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TBD</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68" y="1051560"/>
            <a:ext cx="1169755" cy="1435608"/>
          </a:xfrm>
          <a:prstGeom prst="rect">
            <a:avLst/>
          </a:prstGeom>
        </p:spPr>
      </p:pic>
    </p:spTree>
    <p:extLst>
      <p:ext uri="{BB962C8B-B14F-4D97-AF65-F5344CB8AC3E}">
        <p14:creationId xmlns:p14="http://schemas.microsoft.com/office/powerpoint/2010/main" val="217420248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SlideTitle"/>
          <p:cNvSpPr>
            <a:spLocks noGrp="1"/>
          </p:cNvSpPr>
          <p:nvPr>
            <p:ph type="title"/>
          </p:nvPr>
        </p:nvSpPr>
        <p:spPr>
          <a:xfrm>
            <a:off x="401620" y="637194"/>
            <a:ext cx="8412480" cy="640080"/>
          </a:xfrm>
        </p:spPr>
        <p:txBody>
          <a:bodyPr/>
          <a:lstStyle/>
          <a:p>
            <a:r>
              <a:rPr lang="en-US" altLang="en-US">
                <a:latin typeface="+mj-lt"/>
                <a:ea typeface="ＭＳ Ｐゴシック" charset="-128"/>
                <a:cs typeface="MS PGothic" charset="-128"/>
              </a:rPr>
              <a:t>Rep. Lance Gooden (R-TX-5)</a:t>
            </a:r>
            <a:endParaRPr lang="en-US" dirty="0">
              <a:latin typeface="+mj-lt"/>
            </a:endParaRPr>
          </a:p>
        </p:txBody>
      </p:sp>
      <p:sp>
        <p:nvSpPr>
          <p:cNvPr id="122" name="Text Placeholder 18" title="SlideDate"/>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a:latin typeface="Georgia"/>
                <a:cs typeface="Georgia"/>
              </a:rPr>
              <a:t>Slide updated: January 04, 2019</a:t>
            </a:r>
            <a:endParaRPr lang="en-US" sz="700" dirty="0">
              <a:latin typeface="Georgia"/>
              <a:cs typeface="Georgia"/>
            </a:endParaRPr>
          </a:p>
        </p:txBody>
      </p:sp>
      <p:graphicFrame>
        <p:nvGraphicFramePr>
          <p:cNvPr id="7" name="Table 6" descr="BackgroundText" title="BackgroundText"/>
          <p:cNvGraphicFramePr>
            <a:graphicFrameLocks noGrp="1"/>
          </p:cNvGraphicFramePr>
          <p:nvPr>
            <p:extLst/>
          </p:nvPr>
        </p:nvGraphicFramePr>
        <p:xfrm>
          <a:off x="1656272" y="1047297"/>
          <a:ext cx="7182928" cy="2254114"/>
        </p:xfrm>
        <a:graphic>
          <a:graphicData uri="http://schemas.openxmlformats.org/drawingml/2006/table">
            <a:tbl>
              <a:tblPr/>
              <a:tblGrid>
                <a:gridCol w="7182928">
                  <a:extLst>
                    <a:ext uri="{9D8B030D-6E8A-4147-A177-3AD203B41FA5}">
                      <a16:colId xmlns:a16="http://schemas.microsoft.com/office/drawing/2014/main" val="20000"/>
                    </a:ext>
                  </a:extLst>
                </a:gridCol>
              </a:tblGrid>
              <a:tr h="16902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Background</a:t>
                      </a:r>
                      <a:endParaRPr kumimoji="0" lang="en-US" altLang="en-US" sz="1200" b="0" i="0" u="none" strike="noStrike" cap="none" normalizeH="0" baseline="0" dirty="0">
                        <a:ln>
                          <a:noFill/>
                        </a:ln>
                        <a:solidFill>
                          <a:schemeClr val="bg1"/>
                        </a:solidFill>
                        <a:effectLst/>
                        <a:latin typeface="+mj-lt"/>
                        <a:ea typeface="MS PGothic" panose="020B0600070205080204" pitchFamily="34" charset="-128"/>
                      </a:endParaRPr>
                    </a:p>
                  </a:txBody>
                  <a:tcPr marL="91430" marR="91430" marT="45760" marB="45760" anchor="ctr" horzOverflow="overflow">
                    <a:lnL>
                      <a:noFill/>
                    </a:lnL>
                    <a:lnR>
                      <a:noFill/>
                    </a:lnR>
                    <a:lnT>
                      <a:noFill/>
                    </a:lnT>
                    <a:lnB>
                      <a:noFill/>
                    </a:lnB>
                    <a:lnTlToBr>
                      <a:noFill/>
                    </a:lnTlToBr>
                    <a:lnBlToTr>
                      <a:noFill/>
                    </a:lnBlToTr>
                    <a:solidFill>
                      <a:srgbClr val="A02C1C"/>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a:ln>
                            <a:noFill/>
                          </a:ln>
                          <a:solidFill>
                            <a:schemeClr val="tx1"/>
                          </a:solidFill>
                          <a:effectLst/>
                          <a:latin typeface="+mj-lt"/>
                          <a:ea typeface="MS PGothic" pitchFamily="34" charset="-128"/>
                          <a:cs typeface="MS PGothic" pitchFamily="34" charset="-128"/>
                        </a:rPr>
                        <a:t>Gooden grew up in Terrell and graduated from Terrell High School. He received both a BA in government and a BBA in finance from University of Texas, Austin. Following graduation, he began work as an insurance broker for energy companies. In 2010, he was elected to Texas' House of Representatives to represent the 4th district, beating out the incumbent, Betty Brown, for whom he had been a legislative assistant. He won reelection in 2012, but lost to Stuart Spitzer in the 2014 Republican primary. In 2016, he won against Spitzer and returned to the State House. As a state representative, Gooden passed a bill to fund a comprehensive, $800 million border security plan, and other legislation that would restrict sanctuary cities. </a:t>
                      </a:r>
                      <a:endParaRPr kumimoji="0" lang="en-US" sz="1000" b="0" i="0" u="none" strike="noStrike" kern="1200" cap="none" normalizeH="0" baseline="0" dirty="0">
                        <a:ln>
                          <a:noFill/>
                        </a:ln>
                        <a:solidFill>
                          <a:schemeClr val="tx1"/>
                        </a:solidFill>
                        <a:effectLst/>
                        <a:latin typeface="+mj-lt"/>
                        <a:ea typeface="MS PGothic" pitchFamily="34" charset="-128"/>
                        <a:cs typeface="MS PGothic" pitchFamily="34" charset="-128"/>
                      </a:endParaRP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nvPr>
        </p:nvGraphicFramePr>
        <p:xfrm>
          <a:off x="3303312" y="3264377"/>
          <a:ext cx="2816381" cy="1614936"/>
        </p:xfrm>
        <a:graphic>
          <a:graphicData uri="http://schemas.openxmlformats.org/drawingml/2006/table">
            <a:tbl>
              <a:tblPr/>
              <a:tblGrid>
                <a:gridCol w="2816381">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First Elected: 11/6/2018</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Party: Republican</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Birth date: 12/1/1982</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Education: BA, Government, University of Texas; BBA, Finance, University of Texas</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chemeClr val="tx1"/>
                          </a:solidFill>
                          <a:effectLst/>
                          <a:latin typeface="+mj-lt"/>
                          <a:ea typeface="MS PGothic" panose="020B0600070205080204" pitchFamily="34" charset="-128"/>
                          <a:cs typeface="+mn-cs"/>
                        </a:rPr>
                        <a:t>Family: Spouse: Alexa</a:t>
                      </a:r>
                      <a:endParaRPr kumimoji="0" lang="en-US" altLang="en-US" sz="1000" b="0" i="0" u="none" strike="noStrike" kern="1200" cap="none" normalizeH="0" baseline="0" dirty="0">
                        <a:ln>
                          <a:noFill/>
                        </a:ln>
                        <a:solidFill>
                          <a:schemeClr val="tx1"/>
                        </a:solidFill>
                        <a:effectLst/>
                        <a:latin typeface="+mj-lt"/>
                        <a:ea typeface="MS PGothic" panose="020B0600070205080204" pitchFamily="34" charset="-128"/>
                        <a:cs typeface="+mn-cs"/>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nvPr>
        </p:nvGraphicFramePr>
        <p:xfrm>
          <a:off x="6227210" y="3264378"/>
          <a:ext cx="2611990" cy="1219334"/>
        </p:xfrm>
        <a:graphic>
          <a:graphicData uri="http://schemas.openxmlformats.org/drawingml/2006/table">
            <a:tbl>
              <a:tblPr/>
              <a:tblGrid>
                <a:gridCol w="2132154">
                  <a:extLst>
                    <a:ext uri="{9D8B030D-6E8A-4147-A177-3AD203B41FA5}">
                      <a16:colId xmlns:a16="http://schemas.microsoft.com/office/drawing/2014/main" val="20000"/>
                    </a:ext>
                  </a:extLst>
                </a:gridCol>
                <a:gridCol w="479836">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A02C1C"/>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2018 General</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Lance Gooden (R)</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63%</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Dan Wood (D)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38%</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0" name="Table 13" title="District Profile"/>
          <p:cNvGraphicFramePr>
            <a:graphicFrameLocks noGrp="1"/>
          </p:cNvGraphicFramePr>
          <p:nvPr>
            <p:extLst/>
          </p:nvPr>
        </p:nvGraphicFramePr>
        <p:xfrm>
          <a:off x="427497" y="3264377"/>
          <a:ext cx="2743200" cy="1218780"/>
        </p:xfrm>
        <a:graphic>
          <a:graphicData uri="http://schemas.openxmlformats.org/drawingml/2006/table">
            <a:tbl>
              <a:tblPr/>
              <a:tblGrid>
                <a:gridCol w="274320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mj-lt"/>
                          <a:ea typeface="MS PGothic" panose="020B0600070205080204" pitchFamily="34" charset="-128"/>
                        </a:rPr>
                        <a:t>District Profile</a:t>
                      </a:r>
                      <a:endParaRPr kumimoji="0" lang="en-US" altLang="en-US" sz="1000" b="0" i="0" u="none" strike="noStrike" cap="none" normalizeH="0" baseline="0" dirty="0">
                        <a:ln>
                          <a:noFill/>
                        </a:ln>
                        <a:solidFill>
                          <a:schemeClr val="bg1"/>
                        </a:solidFill>
                        <a:effectLst/>
                        <a:latin typeface="+mj-lt"/>
                        <a:ea typeface="MS PGothic" panose="020B0600070205080204" pitchFamily="34" charset="-128"/>
                      </a:endParaRP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State: Texas</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District: 5th</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Dallas Suburbs: Mesquite, Athens</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Cook PVI: R+16</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0957354"/>
                  </a:ext>
                </a:extLst>
              </a:tr>
            </a:tbl>
          </a:graphicData>
        </a:graphic>
      </p:graphicFrame>
      <p:graphicFrame>
        <p:nvGraphicFramePr>
          <p:cNvPr id="11" name="Table 10" title="Contact"/>
          <p:cNvGraphicFramePr>
            <a:graphicFrameLocks noGrp="1"/>
          </p:cNvGraphicFramePr>
          <p:nvPr>
            <p:extLst/>
          </p:nvPr>
        </p:nvGraphicFramePr>
        <p:xfrm>
          <a:off x="427498" y="4624423"/>
          <a:ext cx="2743200" cy="1707286"/>
        </p:xfrm>
        <a:graphic>
          <a:graphicData uri="http://schemas.openxmlformats.org/drawingml/2006/table">
            <a:tbl>
              <a:tblPr/>
              <a:tblGrid>
                <a:gridCol w="2743200">
                  <a:extLst>
                    <a:ext uri="{9D8B030D-6E8A-4147-A177-3AD203B41FA5}">
                      <a16:colId xmlns:a16="http://schemas.microsoft.com/office/drawing/2014/main" val="20002"/>
                    </a:ext>
                  </a:extLst>
                </a:gridCol>
              </a:tblGrid>
              <a:tr h="0">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Official Contact Info</a:t>
                      </a:r>
                    </a:p>
                  </a:txBody>
                  <a:tcPr marL="91432" marR="91432" marT="45749" marB="45749"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Capitol Hill Office Building: Cannon</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Room Number: 425</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3240426283"/>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Phone Number: (202) 225-3484</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860728395"/>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Facebook: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009905484"/>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Instagram: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Twitter: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3" name="Table 13" title="Committees"/>
          <p:cNvGraphicFramePr>
            <a:graphicFrameLocks noGrp="1"/>
          </p:cNvGraphicFramePr>
          <p:nvPr>
            <p:extLst/>
          </p:nvPr>
        </p:nvGraphicFramePr>
        <p:xfrm>
          <a:off x="6252310" y="4624423"/>
          <a:ext cx="2586890" cy="487512"/>
        </p:xfrm>
        <a:graphic>
          <a:graphicData uri="http://schemas.openxmlformats.org/drawingml/2006/table">
            <a:tbl>
              <a:tblPr/>
              <a:tblGrid>
                <a:gridCol w="258689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Committees</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TBD</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68" y="1051560"/>
            <a:ext cx="1169755" cy="1435608"/>
          </a:xfrm>
          <a:prstGeom prst="rect">
            <a:avLst/>
          </a:prstGeom>
        </p:spPr>
      </p:pic>
    </p:spTree>
    <p:extLst>
      <p:ext uri="{BB962C8B-B14F-4D97-AF65-F5344CB8AC3E}">
        <p14:creationId xmlns:p14="http://schemas.microsoft.com/office/powerpoint/2010/main" val="339664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SlideTitle"/>
          <p:cNvSpPr>
            <a:spLocks noGrp="1"/>
          </p:cNvSpPr>
          <p:nvPr>
            <p:ph type="title"/>
          </p:nvPr>
        </p:nvSpPr>
        <p:spPr>
          <a:xfrm>
            <a:off x="401620" y="637194"/>
            <a:ext cx="8412480" cy="640080"/>
          </a:xfrm>
        </p:spPr>
        <p:txBody>
          <a:bodyPr/>
          <a:lstStyle/>
          <a:p>
            <a:r>
              <a:rPr lang="en-US" altLang="en-US">
                <a:latin typeface="+mj-lt"/>
                <a:ea typeface="ＭＳ Ｐゴシック" charset="-128"/>
                <a:cs typeface="MS PGothic" charset="-128"/>
              </a:rPr>
              <a:t>Sen. Jacky Rosen (D-NV)</a:t>
            </a:r>
            <a:endParaRPr lang="en-US" dirty="0">
              <a:latin typeface="+mj-lt"/>
            </a:endParaRPr>
          </a:p>
        </p:txBody>
      </p:sp>
      <p:sp>
        <p:nvSpPr>
          <p:cNvPr id="122" name="Text Placeholder 18" title="SlideDate"/>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a:latin typeface="Georgia"/>
                <a:cs typeface="Georgia"/>
              </a:rPr>
              <a:t>Slide updated: January 15, 2019</a:t>
            </a:r>
            <a:endParaRPr lang="en-US" sz="700" dirty="0">
              <a:latin typeface="Georgia"/>
              <a:cs typeface="Georgia"/>
            </a:endParaRPr>
          </a:p>
        </p:txBody>
      </p:sp>
      <p:graphicFrame>
        <p:nvGraphicFramePr>
          <p:cNvPr id="7" name="Table 6" descr="BackgroundText" title="BackgroundText"/>
          <p:cNvGraphicFramePr>
            <a:graphicFrameLocks noGrp="1"/>
          </p:cNvGraphicFramePr>
          <p:nvPr>
            <p:extLst/>
          </p:nvPr>
        </p:nvGraphicFramePr>
        <p:xfrm>
          <a:off x="1656272" y="1047297"/>
          <a:ext cx="7182928" cy="2254114"/>
        </p:xfrm>
        <a:graphic>
          <a:graphicData uri="http://schemas.openxmlformats.org/drawingml/2006/table">
            <a:tbl>
              <a:tblPr/>
              <a:tblGrid>
                <a:gridCol w="7182928">
                  <a:extLst>
                    <a:ext uri="{9D8B030D-6E8A-4147-A177-3AD203B41FA5}">
                      <a16:colId xmlns:a16="http://schemas.microsoft.com/office/drawing/2014/main" val="20000"/>
                    </a:ext>
                  </a:extLst>
                </a:gridCol>
              </a:tblGrid>
              <a:tr h="16902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Background</a:t>
                      </a:r>
                      <a:endParaRPr kumimoji="0" lang="en-US" altLang="en-US" sz="1200" b="0" i="0" u="none" strike="noStrike" cap="none" normalizeH="0" baseline="0" dirty="0">
                        <a:ln>
                          <a:noFill/>
                        </a:ln>
                        <a:solidFill>
                          <a:schemeClr val="bg1"/>
                        </a:solidFill>
                        <a:effectLst/>
                        <a:latin typeface="+mj-lt"/>
                        <a:ea typeface="MS PGothic" panose="020B0600070205080204" pitchFamily="34" charset="-128"/>
                      </a:endParaRPr>
                    </a:p>
                  </a:txBody>
                  <a:tcPr marL="91430" marR="91430" marT="45760" marB="45760" anchor="ctr" horzOverflow="overflow">
                    <a:lnL>
                      <a:noFill/>
                    </a:lnL>
                    <a:lnR>
                      <a:noFill/>
                    </a:lnR>
                    <a:lnT>
                      <a:noFill/>
                    </a:lnT>
                    <a:lnB>
                      <a:noFill/>
                    </a:lnB>
                    <a:lnTlToBr>
                      <a:noFill/>
                    </a:lnTlToBr>
                    <a:lnBlToTr>
                      <a:noFill/>
                    </a:lnBlToTr>
                    <a:solidFill>
                      <a:srgbClr val="284D81"/>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a:ln>
                            <a:noFill/>
                          </a:ln>
                          <a:solidFill>
                            <a:schemeClr val="tx1"/>
                          </a:solidFill>
                          <a:effectLst/>
                          <a:latin typeface="+mj-lt"/>
                          <a:ea typeface="MS PGothic" pitchFamily="34" charset="-128"/>
                          <a:cs typeface="MS PGothic" pitchFamily="34" charset="-128"/>
                        </a:rPr>
                        <a:t>Rosen was the first in her family to graduate from college, after which she worked as a computer programmer for several companies, including Southwest Gas Company, Citibank, and Summa Corporation. She and her husband went on to start a consulting firm. She was president of Congregation Ner Tamid, Nevada’s largest synagogue. Her 2016 House race was one of the closest and most expensive House races that year; she won by just 1 percentage point. In Congress, Rosen was part of the Armed Services and Science, Space, and Technology Committees. She was a member of the Congressional Arts, Asian Pacific American Caucus and Caucus for Women’s Issues. Rosen lives in Henderson with her husband and daughter. </a:t>
                      </a:r>
                      <a:endParaRPr kumimoji="0" lang="en-US" sz="1000" b="0" i="0" u="none" strike="noStrike" kern="1200" cap="none" normalizeH="0" baseline="0" dirty="0">
                        <a:ln>
                          <a:noFill/>
                        </a:ln>
                        <a:solidFill>
                          <a:schemeClr val="tx1"/>
                        </a:solidFill>
                        <a:effectLst/>
                        <a:latin typeface="+mj-lt"/>
                        <a:ea typeface="MS PGothic" pitchFamily="34" charset="-128"/>
                        <a:cs typeface="MS PGothic" pitchFamily="34" charset="-128"/>
                      </a:endParaRP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nvPr>
        </p:nvGraphicFramePr>
        <p:xfrm>
          <a:off x="3303312" y="3264377"/>
          <a:ext cx="2816381" cy="1614936"/>
        </p:xfrm>
        <a:graphic>
          <a:graphicData uri="http://schemas.openxmlformats.org/drawingml/2006/table">
            <a:tbl>
              <a:tblPr/>
              <a:tblGrid>
                <a:gridCol w="2816381">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First Elected: 11/6/2018</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Party: Democrat</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Birth date: 8/2/1957</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Education: BA in Psychology, 1979, University of Minnesota</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chemeClr val="tx1"/>
                          </a:solidFill>
                          <a:effectLst/>
                          <a:latin typeface="+mj-lt"/>
                          <a:ea typeface="MS PGothic" panose="020B0600070205080204" pitchFamily="34" charset="-128"/>
                          <a:cs typeface="+mn-cs"/>
                        </a:rPr>
                        <a:t>Family: Spouse: Larry; 1 Child: Miranda</a:t>
                      </a:r>
                      <a:endParaRPr kumimoji="0" lang="en-US" altLang="en-US" sz="1000" b="0" i="0" u="none" strike="noStrike" kern="1200" cap="none" normalizeH="0" baseline="0" dirty="0">
                        <a:ln>
                          <a:noFill/>
                        </a:ln>
                        <a:solidFill>
                          <a:schemeClr val="tx1"/>
                        </a:solidFill>
                        <a:effectLst/>
                        <a:latin typeface="+mj-lt"/>
                        <a:ea typeface="MS PGothic" panose="020B0600070205080204" pitchFamily="34" charset="-128"/>
                        <a:cs typeface="+mn-cs"/>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nvPr>
        </p:nvGraphicFramePr>
        <p:xfrm>
          <a:off x="6227210" y="3264378"/>
          <a:ext cx="2611990" cy="1219334"/>
        </p:xfrm>
        <a:graphic>
          <a:graphicData uri="http://schemas.openxmlformats.org/drawingml/2006/table">
            <a:tbl>
              <a:tblPr/>
              <a:tblGrid>
                <a:gridCol w="2132154">
                  <a:extLst>
                    <a:ext uri="{9D8B030D-6E8A-4147-A177-3AD203B41FA5}">
                      <a16:colId xmlns:a16="http://schemas.microsoft.com/office/drawing/2014/main" val="20000"/>
                    </a:ext>
                  </a:extLst>
                </a:gridCol>
                <a:gridCol w="479836">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284D81"/>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2018 General</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Jacky Rosen (D)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50%</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Dean Heller (R)</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45%</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0" name="Table 13" title="District Profile"/>
          <p:cNvGraphicFramePr>
            <a:graphicFrameLocks noGrp="1"/>
          </p:cNvGraphicFramePr>
          <p:nvPr>
            <p:extLst/>
          </p:nvPr>
        </p:nvGraphicFramePr>
        <p:xfrm>
          <a:off x="427497" y="3264377"/>
          <a:ext cx="2743200" cy="1218780"/>
        </p:xfrm>
        <a:graphic>
          <a:graphicData uri="http://schemas.openxmlformats.org/drawingml/2006/table">
            <a:tbl>
              <a:tblPr/>
              <a:tblGrid>
                <a:gridCol w="274320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mj-lt"/>
                          <a:ea typeface="MS PGothic" panose="020B0600070205080204" pitchFamily="34" charset="-128"/>
                        </a:rPr>
                        <a:t>State Profile</a:t>
                      </a:r>
                      <a:endParaRPr kumimoji="0" lang="en-US" altLang="en-US" sz="1000" b="0" i="0" u="none" strike="noStrike" cap="none" normalizeH="0" baseline="0" dirty="0">
                        <a:ln>
                          <a:noFill/>
                        </a:ln>
                        <a:solidFill>
                          <a:schemeClr val="bg1"/>
                        </a:solidFill>
                        <a:effectLst/>
                        <a:latin typeface="+mj-lt"/>
                        <a:ea typeface="MS PGothic" panose="020B0600070205080204" pitchFamily="34" charset="-128"/>
                      </a:endParaRP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State: Nevada</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Status: Junior Senator</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Serving with: Catherine Cortez Masto (D)</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Cook PVI: D+1</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0957354"/>
                  </a:ext>
                </a:extLst>
              </a:tr>
            </a:tbl>
          </a:graphicData>
        </a:graphic>
      </p:graphicFrame>
      <p:graphicFrame>
        <p:nvGraphicFramePr>
          <p:cNvPr id="11" name="Table 10" title="Contact"/>
          <p:cNvGraphicFramePr>
            <a:graphicFrameLocks noGrp="1"/>
          </p:cNvGraphicFramePr>
          <p:nvPr>
            <p:extLst/>
          </p:nvPr>
        </p:nvGraphicFramePr>
        <p:xfrm>
          <a:off x="427498" y="4624423"/>
          <a:ext cx="2743200" cy="1707286"/>
        </p:xfrm>
        <a:graphic>
          <a:graphicData uri="http://schemas.openxmlformats.org/drawingml/2006/table">
            <a:tbl>
              <a:tblPr/>
              <a:tblGrid>
                <a:gridCol w="2743200">
                  <a:extLst>
                    <a:ext uri="{9D8B030D-6E8A-4147-A177-3AD203B41FA5}">
                      <a16:colId xmlns:a16="http://schemas.microsoft.com/office/drawing/2014/main" val="20002"/>
                    </a:ext>
                  </a:extLst>
                </a:gridCol>
              </a:tblGrid>
              <a:tr h="0">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Official Contact Info</a:t>
                      </a:r>
                    </a:p>
                  </a:txBody>
                  <a:tcPr marL="91432" marR="91432" marT="45749" marB="45749"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Capitol Hill Office Building: Dirksen </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Room Number: G12</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3240426283"/>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Phone Number: (202) 224-6244</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860728395"/>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Facebook: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009905484"/>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Instagram: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Twitter: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3" name="Table 13" title="Committees"/>
          <p:cNvGraphicFramePr>
            <a:graphicFrameLocks noGrp="1"/>
          </p:cNvGraphicFramePr>
          <p:nvPr>
            <p:extLst/>
          </p:nvPr>
        </p:nvGraphicFramePr>
        <p:xfrm>
          <a:off x="6252310" y="4624423"/>
          <a:ext cx="2586890" cy="1249512"/>
        </p:xfrm>
        <a:graphic>
          <a:graphicData uri="http://schemas.openxmlformats.org/drawingml/2006/table">
            <a:tbl>
              <a:tblPr/>
              <a:tblGrid>
                <a:gridCol w="258689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Committees</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Commerce, Science &amp; Transportation
Health, Education, Labor &amp; Pensions
Homeland Security and Governmental Affairs
Small Business and Entrepreneurship
Aging</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68" y="1051560"/>
            <a:ext cx="1169755" cy="1435608"/>
          </a:xfrm>
          <a:prstGeom prst="rect">
            <a:avLst/>
          </a:prstGeom>
        </p:spPr>
      </p:pic>
    </p:spTree>
    <p:extLst>
      <p:ext uri="{BB962C8B-B14F-4D97-AF65-F5344CB8AC3E}">
        <p14:creationId xmlns:p14="http://schemas.microsoft.com/office/powerpoint/2010/main" val="122123636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SlideTitle"/>
          <p:cNvSpPr>
            <a:spLocks noGrp="1"/>
          </p:cNvSpPr>
          <p:nvPr>
            <p:ph type="title"/>
          </p:nvPr>
        </p:nvSpPr>
        <p:spPr>
          <a:xfrm>
            <a:off x="401620" y="637194"/>
            <a:ext cx="8412480" cy="640080"/>
          </a:xfrm>
        </p:spPr>
        <p:txBody>
          <a:bodyPr/>
          <a:lstStyle/>
          <a:p>
            <a:r>
              <a:rPr lang="en-US" altLang="en-US">
                <a:latin typeface="+mj-lt"/>
                <a:ea typeface="ＭＳ Ｐゴシック" charset="-128"/>
                <a:cs typeface="MS PGothic" charset="-128"/>
              </a:rPr>
              <a:t>Rep. Ron Wright (R-TX-6)</a:t>
            </a:r>
            <a:endParaRPr lang="en-US" dirty="0">
              <a:latin typeface="+mj-lt"/>
            </a:endParaRPr>
          </a:p>
        </p:txBody>
      </p:sp>
      <p:sp>
        <p:nvSpPr>
          <p:cNvPr id="122" name="Text Placeholder 18" title="SlideDate"/>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a:latin typeface="Georgia"/>
                <a:cs typeface="Georgia"/>
              </a:rPr>
              <a:t>Slide updated: January 04, 2019</a:t>
            </a:r>
            <a:endParaRPr lang="en-US" sz="700" dirty="0">
              <a:latin typeface="Georgia"/>
              <a:cs typeface="Georgia"/>
            </a:endParaRPr>
          </a:p>
        </p:txBody>
      </p:sp>
      <p:graphicFrame>
        <p:nvGraphicFramePr>
          <p:cNvPr id="7" name="Table 6" descr="BackgroundText" title="BackgroundText"/>
          <p:cNvGraphicFramePr>
            <a:graphicFrameLocks noGrp="1"/>
          </p:cNvGraphicFramePr>
          <p:nvPr>
            <p:extLst/>
          </p:nvPr>
        </p:nvGraphicFramePr>
        <p:xfrm>
          <a:off x="1656272" y="1047297"/>
          <a:ext cx="7182928" cy="2254114"/>
        </p:xfrm>
        <a:graphic>
          <a:graphicData uri="http://schemas.openxmlformats.org/drawingml/2006/table">
            <a:tbl>
              <a:tblPr/>
              <a:tblGrid>
                <a:gridCol w="7182928">
                  <a:extLst>
                    <a:ext uri="{9D8B030D-6E8A-4147-A177-3AD203B41FA5}">
                      <a16:colId xmlns:a16="http://schemas.microsoft.com/office/drawing/2014/main" val="20000"/>
                    </a:ext>
                  </a:extLst>
                </a:gridCol>
              </a:tblGrid>
              <a:tr h="16902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Background</a:t>
                      </a:r>
                      <a:endParaRPr kumimoji="0" lang="en-US" altLang="en-US" sz="1200" b="0" i="0" u="none" strike="noStrike" cap="none" normalizeH="0" baseline="0" dirty="0">
                        <a:ln>
                          <a:noFill/>
                        </a:ln>
                        <a:solidFill>
                          <a:schemeClr val="bg1"/>
                        </a:solidFill>
                        <a:effectLst/>
                        <a:latin typeface="+mj-lt"/>
                        <a:ea typeface="MS PGothic" panose="020B0600070205080204" pitchFamily="34" charset="-128"/>
                      </a:endParaRPr>
                    </a:p>
                  </a:txBody>
                  <a:tcPr marL="91430" marR="91430" marT="45760" marB="45760" anchor="ctr" horzOverflow="overflow">
                    <a:lnL>
                      <a:noFill/>
                    </a:lnL>
                    <a:lnR>
                      <a:noFill/>
                    </a:lnR>
                    <a:lnT>
                      <a:noFill/>
                    </a:lnT>
                    <a:lnB>
                      <a:noFill/>
                    </a:lnB>
                    <a:lnTlToBr>
                      <a:noFill/>
                    </a:lnTlToBr>
                    <a:lnBlToTr>
                      <a:noFill/>
                    </a:lnBlToTr>
                    <a:solidFill>
                      <a:srgbClr val="A02C1C"/>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a:ln>
                            <a:noFill/>
                          </a:ln>
                          <a:solidFill>
                            <a:schemeClr val="tx1"/>
                          </a:solidFill>
                          <a:effectLst/>
                          <a:latin typeface="+mj-lt"/>
                          <a:ea typeface="MS PGothic" pitchFamily="34" charset="-128"/>
                          <a:cs typeface="MS PGothic" pitchFamily="34" charset="-128"/>
                        </a:rPr>
                        <a:t>Wright is a sixth generation resident of Tarrant County, where he attended Azle High School. After graduating from the University of Texas, Arlington, Wright worked on his family's dairy farm and in construction. At the age of 25, Wright began managing an audio-visual company. After that, he oversaw multi-million dollar projects as a project manager for a cooling tower company in Fort Worth. Wright became active in political affairs in 2000, first as a City Council Member and Mayor Pro Tempore and later as Congressman Joe Barton's chief of staff. He moved from Washington DC to accept his most recent job as the Tax Assessor-Collector of Tarrant County, where he worked from 2011 to 2018. During his House campaign, Wright emphasized local issues like his opposition to traffic cameras and the cancellation of a charity drive that he believed would benefit Planned Parenthood.</a:t>
                      </a:r>
                      <a:endParaRPr kumimoji="0" lang="en-US" sz="1000" b="0" i="0" u="none" strike="noStrike" kern="1200" cap="none" normalizeH="0" baseline="0" dirty="0">
                        <a:ln>
                          <a:noFill/>
                        </a:ln>
                        <a:solidFill>
                          <a:schemeClr val="tx1"/>
                        </a:solidFill>
                        <a:effectLst/>
                        <a:latin typeface="+mj-lt"/>
                        <a:ea typeface="MS PGothic" pitchFamily="34" charset="-128"/>
                        <a:cs typeface="MS PGothic" pitchFamily="34" charset="-128"/>
                      </a:endParaRP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nvPr>
        </p:nvGraphicFramePr>
        <p:xfrm>
          <a:off x="3303312" y="3264377"/>
          <a:ext cx="2816381" cy="1614936"/>
        </p:xfrm>
        <a:graphic>
          <a:graphicData uri="http://schemas.openxmlformats.org/drawingml/2006/table">
            <a:tbl>
              <a:tblPr/>
              <a:tblGrid>
                <a:gridCol w="2816381">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First Elected: 11/6/2018</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Party: Republican</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Birth date: 4/8/1953</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Education: Attended, University of Texas at Arlington</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chemeClr val="tx1"/>
                          </a:solidFill>
                          <a:effectLst/>
                          <a:latin typeface="+mj-lt"/>
                          <a:ea typeface="MS PGothic" panose="020B0600070205080204" pitchFamily="34" charset="-128"/>
                          <a:cs typeface="+mn-cs"/>
                        </a:rPr>
                        <a:t>Family: Spouse: Susan; 3 Children</a:t>
                      </a:r>
                      <a:endParaRPr kumimoji="0" lang="en-US" altLang="en-US" sz="1000" b="0" i="0" u="none" strike="noStrike" kern="1200" cap="none" normalizeH="0" baseline="0" dirty="0">
                        <a:ln>
                          <a:noFill/>
                        </a:ln>
                        <a:solidFill>
                          <a:schemeClr val="tx1"/>
                        </a:solidFill>
                        <a:effectLst/>
                        <a:latin typeface="+mj-lt"/>
                        <a:ea typeface="MS PGothic" panose="020B0600070205080204" pitchFamily="34" charset="-128"/>
                        <a:cs typeface="+mn-cs"/>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nvPr>
        </p:nvGraphicFramePr>
        <p:xfrm>
          <a:off x="6227210" y="3264378"/>
          <a:ext cx="2611990" cy="1219334"/>
        </p:xfrm>
        <a:graphic>
          <a:graphicData uri="http://schemas.openxmlformats.org/drawingml/2006/table">
            <a:tbl>
              <a:tblPr/>
              <a:tblGrid>
                <a:gridCol w="2132154">
                  <a:extLst>
                    <a:ext uri="{9D8B030D-6E8A-4147-A177-3AD203B41FA5}">
                      <a16:colId xmlns:a16="http://schemas.microsoft.com/office/drawing/2014/main" val="20000"/>
                    </a:ext>
                  </a:extLst>
                </a:gridCol>
                <a:gridCol w="479836">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A02C1C"/>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2018 General</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Ron Wright (R)</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53%</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Jana Sanchez (D)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45%</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0" name="Table 13" title="District Profile"/>
          <p:cNvGraphicFramePr>
            <a:graphicFrameLocks noGrp="1"/>
          </p:cNvGraphicFramePr>
          <p:nvPr>
            <p:extLst/>
          </p:nvPr>
        </p:nvGraphicFramePr>
        <p:xfrm>
          <a:off x="427497" y="3264377"/>
          <a:ext cx="2743200" cy="1218780"/>
        </p:xfrm>
        <a:graphic>
          <a:graphicData uri="http://schemas.openxmlformats.org/drawingml/2006/table">
            <a:tbl>
              <a:tblPr/>
              <a:tblGrid>
                <a:gridCol w="274320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mj-lt"/>
                          <a:ea typeface="MS PGothic" panose="020B0600070205080204" pitchFamily="34" charset="-128"/>
                        </a:rPr>
                        <a:t>District Profile</a:t>
                      </a:r>
                      <a:endParaRPr kumimoji="0" lang="en-US" altLang="en-US" sz="1000" b="0" i="0" u="none" strike="noStrike" cap="none" normalizeH="0" baseline="0" dirty="0">
                        <a:ln>
                          <a:noFill/>
                        </a:ln>
                        <a:solidFill>
                          <a:schemeClr val="bg1"/>
                        </a:solidFill>
                        <a:effectLst/>
                        <a:latin typeface="+mj-lt"/>
                        <a:ea typeface="MS PGothic" panose="020B0600070205080204" pitchFamily="34" charset="-128"/>
                      </a:endParaRP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State: Texas</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District: 6th</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Dallas-Ft. Worth Suburbs: Arlington</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Cook PVI: R+9</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0957354"/>
                  </a:ext>
                </a:extLst>
              </a:tr>
            </a:tbl>
          </a:graphicData>
        </a:graphic>
      </p:graphicFrame>
      <p:graphicFrame>
        <p:nvGraphicFramePr>
          <p:cNvPr id="11" name="Table 10" title="Contact"/>
          <p:cNvGraphicFramePr>
            <a:graphicFrameLocks noGrp="1"/>
          </p:cNvGraphicFramePr>
          <p:nvPr>
            <p:extLst/>
          </p:nvPr>
        </p:nvGraphicFramePr>
        <p:xfrm>
          <a:off x="427498" y="4624423"/>
          <a:ext cx="2743200" cy="1707286"/>
        </p:xfrm>
        <a:graphic>
          <a:graphicData uri="http://schemas.openxmlformats.org/drawingml/2006/table">
            <a:tbl>
              <a:tblPr/>
              <a:tblGrid>
                <a:gridCol w="2743200">
                  <a:extLst>
                    <a:ext uri="{9D8B030D-6E8A-4147-A177-3AD203B41FA5}">
                      <a16:colId xmlns:a16="http://schemas.microsoft.com/office/drawing/2014/main" val="20002"/>
                    </a:ext>
                  </a:extLst>
                </a:gridCol>
              </a:tblGrid>
              <a:tr h="0">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Official Contact Info</a:t>
                      </a:r>
                    </a:p>
                  </a:txBody>
                  <a:tcPr marL="91432" marR="91432" marT="45749" marB="45749"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Capitol Hill Office Building: Cannon</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Room Number: 428</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3240426283"/>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Phone Number: (202) 225-2002</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860728395"/>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Facebook: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009905484"/>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Instagram: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Twitter: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3" name="Table 13" title="Committees"/>
          <p:cNvGraphicFramePr>
            <a:graphicFrameLocks noGrp="1"/>
          </p:cNvGraphicFramePr>
          <p:nvPr>
            <p:extLst/>
          </p:nvPr>
        </p:nvGraphicFramePr>
        <p:xfrm>
          <a:off x="6252310" y="4624423"/>
          <a:ext cx="2586890" cy="487512"/>
        </p:xfrm>
        <a:graphic>
          <a:graphicData uri="http://schemas.openxmlformats.org/drawingml/2006/table">
            <a:tbl>
              <a:tblPr/>
              <a:tblGrid>
                <a:gridCol w="258689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Committees</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TBD</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68" y="1051560"/>
            <a:ext cx="1169755" cy="1435608"/>
          </a:xfrm>
          <a:prstGeom prst="rect">
            <a:avLst/>
          </a:prstGeom>
        </p:spPr>
      </p:pic>
    </p:spTree>
    <p:extLst>
      <p:ext uri="{BB962C8B-B14F-4D97-AF65-F5344CB8AC3E}">
        <p14:creationId xmlns:p14="http://schemas.microsoft.com/office/powerpoint/2010/main" val="342103541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SlideTitle"/>
          <p:cNvSpPr>
            <a:spLocks noGrp="1"/>
          </p:cNvSpPr>
          <p:nvPr>
            <p:ph type="title"/>
          </p:nvPr>
        </p:nvSpPr>
        <p:spPr>
          <a:xfrm>
            <a:off x="401620" y="637194"/>
            <a:ext cx="8412480" cy="640080"/>
          </a:xfrm>
        </p:spPr>
        <p:txBody>
          <a:bodyPr/>
          <a:lstStyle/>
          <a:p>
            <a:r>
              <a:rPr lang="en-US" altLang="en-US">
                <a:latin typeface="+mj-lt"/>
                <a:ea typeface="ＭＳ Ｐゴシック" charset="-128"/>
                <a:cs typeface="MS PGothic" charset="-128"/>
              </a:rPr>
              <a:t>Rep. Lizzie Fletcher (D-TX-7)</a:t>
            </a:r>
            <a:endParaRPr lang="en-US" dirty="0">
              <a:latin typeface="+mj-lt"/>
            </a:endParaRPr>
          </a:p>
        </p:txBody>
      </p:sp>
      <p:sp>
        <p:nvSpPr>
          <p:cNvPr id="122" name="Text Placeholder 18" title="SlideDate"/>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a:latin typeface="Georgia"/>
                <a:cs typeface="Georgia"/>
              </a:rPr>
              <a:t>Slide updated: January 04, 2019</a:t>
            </a:r>
            <a:endParaRPr lang="en-US" sz="700" dirty="0">
              <a:latin typeface="Georgia"/>
              <a:cs typeface="Georgia"/>
            </a:endParaRPr>
          </a:p>
        </p:txBody>
      </p:sp>
      <p:graphicFrame>
        <p:nvGraphicFramePr>
          <p:cNvPr id="7" name="Table 6" descr="BackgroundText" title="BackgroundText"/>
          <p:cNvGraphicFramePr>
            <a:graphicFrameLocks noGrp="1"/>
          </p:cNvGraphicFramePr>
          <p:nvPr>
            <p:extLst/>
          </p:nvPr>
        </p:nvGraphicFramePr>
        <p:xfrm>
          <a:off x="1656272" y="1047297"/>
          <a:ext cx="7182928" cy="2254114"/>
        </p:xfrm>
        <a:graphic>
          <a:graphicData uri="http://schemas.openxmlformats.org/drawingml/2006/table">
            <a:tbl>
              <a:tblPr/>
              <a:tblGrid>
                <a:gridCol w="7182928">
                  <a:extLst>
                    <a:ext uri="{9D8B030D-6E8A-4147-A177-3AD203B41FA5}">
                      <a16:colId xmlns:a16="http://schemas.microsoft.com/office/drawing/2014/main" val="20000"/>
                    </a:ext>
                  </a:extLst>
                </a:gridCol>
              </a:tblGrid>
              <a:tr h="16902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Background</a:t>
                      </a:r>
                      <a:endParaRPr kumimoji="0" lang="en-US" altLang="en-US" sz="1200" b="0" i="0" u="none" strike="noStrike" cap="none" normalizeH="0" baseline="0" dirty="0">
                        <a:ln>
                          <a:noFill/>
                        </a:ln>
                        <a:solidFill>
                          <a:schemeClr val="bg1"/>
                        </a:solidFill>
                        <a:effectLst/>
                        <a:latin typeface="+mj-lt"/>
                        <a:ea typeface="MS PGothic" panose="020B0600070205080204" pitchFamily="34" charset="-128"/>
                      </a:endParaRPr>
                    </a:p>
                  </a:txBody>
                  <a:tcPr marL="91430" marR="91430" marT="45760" marB="45760" anchor="ctr" horzOverflow="overflow">
                    <a:lnL>
                      <a:noFill/>
                    </a:lnL>
                    <a:lnR>
                      <a:noFill/>
                    </a:lnR>
                    <a:lnT>
                      <a:noFill/>
                    </a:lnT>
                    <a:lnB>
                      <a:noFill/>
                    </a:lnB>
                    <a:lnTlToBr>
                      <a:noFill/>
                    </a:lnTlToBr>
                    <a:lnBlToTr>
                      <a:noFill/>
                    </a:lnBlToTr>
                    <a:solidFill>
                      <a:srgbClr val="284D81"/>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a:ln>
                            <a:noFill/>
                          </a:ln>
                          <a:solidFill>
                            <a:schemeClr val="tx1"/>
                          </a:solidFill>
                          <a:effectLst/>
                          <a:latin typeface="+mj-lt"/>
                          <a:ea typeface="MS PGothic" pitchFamily="34" charset="-128"/>
                          <a:cs typeface="MS PGothic" pitchFamily="34" charset="-128"/>
                        </a:rPr>
                        <a:t>Before entering politics, Fletcher began her career in international law and business litigation. She has a BA from Kenyon College and JD from William &amp; Mary Law School. In 2000, Fletcher co-founded Planned Parenthood Young Leaders. She worked with Texas Appleseed, a criminal justice group, to address the school-to-prison pipeline. She supports a ban on military-style weapons, a pathway to citizenship for DACA recipients, and a right to for women to choose. She was endorsed by Emily’s List, Human Rights Campaign, Vice President Joe Biden and several more. Rep. Fletcher lives in Houston with her husband and two children.</a:t>
                      </a:r>
                      <a:endParaRPr kumimoji="0" lang="en-US" sz="1000" b="0" i="0" u="none" strike="noStrike" kern="1200" cap="none" normalizeH="0" baseline="0" dirty="0">
                        <a:ln>
                          <a:noFill/>
                        </a:ln>
                        <a:solidFill>
                          <a:schemeClr val="tx1"/>
                        </a:solidFill>
                        <a:effectLst/>
                        <a:latin typeface="+mj-lt"/>
                        <a:ea typeface="MS PGothic" pitchFamily="34" charset="-128"/>
                        <a:cs typeface="MS PGothic" pitchFamily="34" charset="-128"/>
                      </a:endParaRP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nvPr>
        </p:nvGraphicFramePr>
        <p:xfrm>
          <a:off x="3303312" y="3264377"/>
          <a:ext cx="2816381" cy="1614936"/>
        </p:xfrm>
        <a:graphic>
          <a:graphicData uri="http://schemas.openxmlformats.org/drawingml/2006/table">
            <a:tbl>
              <a:tblPr/>
              <a:tblGrid>
                <a:gridCol w="2816381">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First Elected: 11/6/2018</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Party: Democrat</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Birth date: 2/13/1975</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Education: JD, William &amp; Mary Law School, 2006; Graduated, History, Kenyon College</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chemeClr val="tx1"/>
                          </a:solidFill>
                          <a:effectLst/>
                          <a:latin typeface="+mj-lt"/>
                          <a:ea typeface="MS PGothic" panose="020B0600070205080204" pitchFamily="34" charset="-128"/>
                          <a:cs typeface="+mn-cs"/>
                        </a:rPr>
                        <a:t>Family: Spouse: Scott; 2 Step-Children</a:t>
                      </a:r>
                      <a:endParaRPr kumimoji="0" lang="en-US" altLang="en-US" sz="1000" b="0" i="0" u="none" strike="noStrike" kern="1200" cap="none" normalizeH="0" baseline="0" dirty="0">
                        <a:ln>
                          <a:noFill/>
                        </a:ln>
                        <a:solidFill>
                          <a:schemeClr val="tx1"/>
                        </a:solidFill>
                        <a:effectLst/>
                        <a:latin typeface="+mj-lt"/>
                        <a:ea typeface="MS PGothic" panose="020B0600070205080204" pitchFamily="34" charset="-128"/>
                        <a:cs typeface="+mn-cs"/>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nvPr>
        </p:nvGraphicFramePr>
        <p:xfrm>
          <a:off x="6227210" y="3264378"/>
          <a:ext cx="2611990" cy="1219334"/>
        </p:xfrm>
        <a:graphic>
          <a:graphicData uri="http://schemas.openxmlformats.org/drawingml/2006/table">
            <a:tbl>
              <a:tblPr/>
              <a:tblGrid>
                <a:gridCol w="2132154">
                  <a:extLst>
                    <a:ext uri="{9D8B030D-6E8A-4147-A177-3AD203B41FA5}">
                      <a16:colId xmlns:a16="http://schemas.microsoft.com/office/drawing/2014/main" val="20000"/>
                    </a:ext>
                  </a:extLst>
                </a:gridCol>
                <a:gridCol w="479836">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284D81"/>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2018 General</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Lizzie Fletcher (D)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53%</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John Culberson (R)</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48%</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0" name="Table 13" title="District Profile"/>
          <p:cNvGraphicFramePr>
            <a:graphicFrameLocks noGrp="1"/>
          </p:cNvGraphicFramePr>
          <p:nvPr>
            <p:extLst/>
          </p:nvPr>
        </p:nvGraphicFramePr>
        <p:xfrm>
          <a:off x="427497" y="3264377"/>
          <a:ext cx="2743200" cy="1218780"/>
        </p:xfrm>
        <a:graphic>
          <a:graphicData uri="http://schemas.openxmlformats.org/drawingml/2006/table">
            <a:tbl>
              <a:tblPr/>
              <a:tblGrid>
                <a:gridCol w="274320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mj-lt"/>
                          <a:ea typeface="MS PGothic" panose="020B0600070205080204" pitchFamily="34" charset="-128"/>
                        </a:rPr>
                        <a:t>District Profile</a:t>
                      </a:r>
                      <a:endParaRPr kumimoji="0" lang="en-US" altLang="en-US" sz="1000" b="0" i="0" u="none" strike="noStrike" cap="none" normalizeH="0" baseline="0" dirty="0">
                        <a:ln>
                          <a:noFill/>
                        </a:ln>
                        <a:solidFill>
                          <a:schemeClr val="bg1"/>
                        </a:solidFill>
                        <a:effectLst/>
                        <a:latin typeface="+mj-lt"/>
                        <a:ea typeface="MS PGothic" panose="020B0600070205080204" pitchFamily="34" charset="-128"/>
                      </a:endParaRP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State: Texas</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District: 7th</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West Houston and Suburbs</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Cook PVI: R+7</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0957354"/>
                  </a:ext>
                </a:extLst>
              </a:tr>
            </a:tbl>
          </a:graphicData>
        </a:graphic>
      </p:graphicFrame>
      <p:graphicFrame>
        <p:nvGraphicFramePr>
          <p:cNvPr id="11" name="Table 10" title="Contact"/>
          <p:cNvGraphicFramePr>
            <a:graphicFrameLocks noGrp="1"/>
          </p:cNvGraphicFramePr>
          <p:nvPr>
            <p:extLst/>
          </p:nvPr>
        </p:nvGraphicFramePr>
        <p:xfrm>
          <a:off x="427498" y="4624423"/>
          <a:ext cx="2743200" cy="1707286"/>
        </p:xfrm>
        <a:graphic>
          <a:graphicData uri="http://schemas.openxmlformats.org/drawingml/2006/table">
            <a:tbl>
              <a:tblPr/>
              <a:tblGrid>
                <a:gridCol w="2743200">
                  <a:extLst>
                    <a:ext uri="{9D8B030D-6E8A-4147-A177-3AD203B41FA5}">
                      <a16:colId xmlns:a16="http://schemas.microsoft.com/office/drawing/2014/main" val="20002"/>
                    </a:ext>
                  </a:extLst>
                </a:gridCol>
              </a:tblGrid>
              <a:tr h="0">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Official Contact Info</a:t>
                      </a:r>
                    </a:p>
                  </a:txBody>
                  <a:tcPr marL="91432" marR="91432" marT="45749" marB="45749"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Capitol Hill Office Building: Longworth</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Room Number: 1429</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3240426283"/>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Phone Number: (202) 225-2571</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860728395"/>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Facebook: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009905484"/>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Instagram: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Twitter: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3" name="Table 13" title="Committees"/>
          <p:cNvGraphicFramePr>
            <a:graphicFrameLocks noGrp="1"/>
          </p:cNvGraphicFramePr>
          <p:nvPr>
            <p:extLst/>
          </p:nvPr>
        </p:nvGraphicFramePr>
        <p:xfrm>
          <a:off x="6252310" y="4624423"/>
          <a:ext cx="2586890" cy="487512"/>
        </p:xfrm>
        <a:graphic>
          <a:graphicData uri="http://schemas.openxmlformats.org/drawingml/2006/table">
            <a:tbl>
              <a:tblPr/>
              <a:tblGrid>
                <a:gridCol w="258689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Committees</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TBD</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68" y="1051560"/>
            <a:ext cx="1169755" cy="1435608"/>
          </a:xfrm>
          <a:prstGeom prst="rect">
            <a:avLst/>
          </a:prstGeom>
        </p:spPr>
      </p:pic>
    </p:spTree>
    <p:extLst>
      <p:ext uri="{BB962C8B-B14F-4D97-AF65-F5344CB8AC3E}">
        <p14:creationId xmlns:p14="http://schemas.microsoft.com/office/powerpoint/2010/main" val="311231097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SlideTitle"/>
          <p:cNvSpPr>
            <a:spLocks noGrp="1"/>
          </p:cNvSpPr>
          <p:nvPr>
            <p:ph type="title"/>
          </p:nvPr>
        </p:nvSpPr>
        <p:spPr>
          <a:xfrm>
            <a:off x="401620" y="637194"/>
            <a:ext cx="8412480" cy="640080"/>
          </a:xfrm>
        </p:spPr>
        <p:txBody>
          <a:bodyPr/>
          <a:lstStyle/>
          <a:p>
            <a:r>
              <a:rPr lang="en-US" altLang="en-US">
                <a:latin typeface="+mj-lt"/>
                <a:ea typeface="ＭＳ Ｐゴシック" charset="-128"/>
                <a:cs typeface="MS PGothic" charset="-128"/>
              </a:rPr>
              <a:t>Rep. Veronica Escobar (D-TX-16)</a:t>
            </a:r>
            <a:endParaRPr lang="en-US" dirty="0">
              <a:latin typeface="+mj-lt"/>
            </a:endParaRPr>
          </a:p>
        </p:txBody>
      </p:sp>
      <p:sp>
        <p:nvSpPr>
          <p:cNvPr id="122" name="Text Placeholder 18" title="SlideDate"/>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a:latin typeface="Georgia"/>
                <a:cs typeface="Georgia"/>
              </a:rPr>
              <a:t>Slide updated: January 04, 2019</a:t>
            </a:r>
            <a:endParaRPr lang="en-US" sz="700" dirty="0">
              <a:latin typeface="Georgia"/>
              <a:cs typeface="Georgia"/>
            </a:endParaRPr>
          </a:p>
        </p:txBody>
      </p:sp>
      <p:graphicFrame>
        <p:nvGraphicFramePr>
          <p:cNvPr id="7" name="Table 6" descr="BackgroundText" title="BackgroundText"/>
          <p:cNvGraphicFramePr>
            <a:graphicFrameLocks noGrp="1"/>
          </p:cNvGraphicFramePr>
          <p:nvPr>
            <p:extLst/>
          </p:nvPr>
        </p:nvGraphicFramePr>
        <p:xfrm>
          <a:off x="1656272" y="1047297"/>
          <a:ext cx="7182928" cy="2254114"/>
        </p:xfrm>
        <a:graphic>
          <a:graphicData uri="http://schemas.openxmlformats.org/drawingml/2006/table">
            <a:tbl>
              <a:tblPr/>
              <a:tblGrid>
                <a:gridCol w="7182928">
                  <a:extLst>
                    <a:ext uri="{9D8B030D-6E8A-4147-A177-3AD203B41FA5}">
                      <a16:colId xmlns:a16="http://schemas.microsoft.com/office/drawing/2014/main" val="20000"/>
                    </a:ext>
                  </a:extLst>
                </a:gridCol>
              </a:tblGrid>
              <a:tr h="16902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Background</a:t>
                      </a:r>
                      <a:endParaRPr kumimoji="0" lang="en-US" altLang="en-US" sz="1200" b="0" i="0" u="none" strike="noStrike" cap="none" normalizeH="0" baseline="0" dirty="0">
                        <a:ln>
                          <a:noFill/>
                        </a:ln>
                        <a:solidFill>
                          <a:schemeClr val="bg1"/>
                        </a:solidFill>
                        <a:effectLst/>
                        <a:latin typeface="+mj-lt"/>
                        <a:ea typeface="MS PGothic" panose="020B0600070205080204" pitchFamily="34" charset="-128"/>
                      </a:endParaRPr>
                    </a:p>
                  </a:txBody>
                  <a:tcPr marL="91430" marR="91430" marT="45760" marB="45760" anchor="ctr" horzOverflow="overflow">
                    <a:lnL>
                      <a:noFill/>
                    </a:lnL>
                    <a:lnR>
                      <a:noFill/>
                    </a:lnR>
                    <a:lnT>
                      <a:noFill/>
                    </a:lnT>
                    <a:lnB>
                      <a:noFill/>
                    </a:lnB>
                    <a:lnTlToBr>
                      <a:noFill/>
                    </a:lnTlToBr>
                    <a:lnBlToTr>
                      <a:noFill/>
                    </a:lnBlToTr>
                    <a:solidFill>
                      <a:srgbClr val="284D81"/>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a:ln>
                            <a:noFill/>
                          </a:ln>
                          <a:solidFill>
                            <a:schemeClr val="tx1"/>
                          </a:solidFill>
                          <a:effectLst/>
                          <a:latin typeface="+mj-lt"/>
                          <a:ea typeface="MS PGothic" pitchFamily="34" charset="-128"/>
                          <a:cs typeface="MS PGothic" pitchFamily="34" charset="-128"/>
                        </a:rPr>
                        <a:t>A third generation Texan from El Paso, Texas, Escobar grew up on her family's dairy farm with her parents and four brothers. After graduating, Escobar taught Chicano literature at the University of Texas at El Paso. She served as County Judge for El Paso County Court and resigned to run for Congress in 2018. Key aspects of her platform include expanding health care access, improving cross-border trade, and passing immigration reform. Escobar would be the first Latina elected to Congress from Texas and is married with two children. </a:t>
                      </a:r>
                      <a:endParaRPr kumimoji="0" lang="en-US" sz="1000" b="0" i="0" u="none" strike="noStrike" kern="1200" cap="none" normalizeH="0" baseline="0" dirty="0">
                        <a:ln>
                          <a:noFill/>
                        </a:ln>
                        <a:solidFill>
                          <a:schemeClr val="tx1"/>
                        </a:solidFill>
                        <a:effectLst/>
                        <a:latin typeface="+mj-lt"/>
                        <a:ea typeface="MS PGothic" pitchFamily="34" charset="-128"/>
                        <a:cs typeface="MS PGothic" pitchFamily="34" charset="-128"/>
                      </a:endParaRP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nvPr>
        </p:nvGraphicFramePr>
        <p:xfrm>
          <a:off x="3303312" y="3264377"/>
          <a:ext cx="2816381" cy="1767336"/>
        </p:xfrm>
        <a:graphic>
          <a:graphicData uri="http://schemas.openxmlformats.org/drawingml/2006/table">
            <a:tbl>
              <a:tblPr/>
              <a:tblGrid>
                <a:gridCol w="2816381">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First Elected: 11/6/2018</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Party: Democrat</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Birth date: 9/15/1969</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Education: BA, University of Texas at El Paso; MA, New York University</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chemeClr val="tx1"/>
                          </a:solidFill>
                          <a:effectLst/>
                          <a:latin typeface="+mj-lt"/>
                          <a:ea typeface="MS PGothic" panose="020B0600070205080204" pitchFamily="34" charset="-128"/>
                          <a:cs typeface="+mn-cs"/>
                        </a:rPr>
                        <a:t>Family: Spouse: Michael; 2 Children: Cristian, Eloisa</a:t>
                      </a:r>
                      <a:endParaRPr kumimoji="0" lang="en-US" altLang="en-US" sz="1000" b="0" i="0" u="none" strike="noStrike" kern="1200" cap="none" normalizeH="0" baseline="0" dirty="0">
                        <a:ln>
                          <a:noFill/>
                        </a:ln>
                        <a:solidFill>
                          <a:schemeClr val="tx1"/>
                        </a:solidFill>
                        <a:effectLst/>
                        <a:latin typeface="+mj-lt"/>
                        <a:ea typeface="MS PGothic" panose="020B0600070205080204" pitchFamily="34" charset="-128"/>
                        <a:cs typeface="+mn-cs"/>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nvPr>
        </p:nvGraphicFramePr>
        <p:xfrm>
          <a:off x="6227210" y="3264378"/>
          <a:ext cx="2611990" cy="1219334"/>
        </p:xfrm>
        <a:graphic>
          <a:graphicData uri="http://schemas.openxmlformats.org/drawingml/2006/table">
            <a:tbl>
              <a:tblPr/>
              <a:tblGrid>
                <a:gridCol w="2132154">
                  <a:extLst>
                    <a:ext uri="{9D8B030D-6E8A-4147-A177-3AD203B41FA5}">
                      <a16:colId xmlns:a16="http://schemas.microsoft.com/office/drawing/2014/main" val="20000"/>
                    </a:ext>
                  </a:extLst>
                </a:gridCol>
                <a:gridCol w="479836">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284D81"/>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2018 General</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Veronica Escobar (D)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68%</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Rick Seeberger (R)</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27%</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0" name="Table 13" title="District Profile"/>
          <p:cNvGraphicFramePr>
            <a:graphicFrameLocks noGrp="1"/>
          </p:cNvGraphicFramePr>
          <p:nvPr>
            <p:extLst/>
          </p:nvPr>
        </p:nvGraphicFramePr>
        <p:xfrm>
          <a:off x="427497" y="3264377"/>
          <a:ext cx="2743200" cy="1218780"/>
        </p:xfrm>
        <a:graphic>
          <a:graphicData uri="http://schemas.openxmlformats.org/drawingml/2006/table">
            <a:tbl>
              <a:tblPr/>
              <a:tblGrid>
                <a:gridCol w="274320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mj-lt"/>
                          <a:ea typeface="MS PGothic" panose="020B0600070205080204" pitchFamily="34" charset="-128"/>
                        </a:rPr>
                        <a:t>District Profile</a:t>
                      </a:r>
                      <a:endParaRPr kumimoji="0" lang="en-US" altLang="en-US" sz="1000" b="0" i="0" u="none" strike="noStrike" cap="none" normalizeH="0" baseline="0" dirty="0">
                        <a:ln>
                          <a:noFill/>
                        </a:ln>
                        <a:solidFill>
                          <a:schemeClr val="bg1"/>
                        </a:solidFill>
                        <a:effectLst/>
                        <a:latin typeface="+mj-lt"/>
                        <a:ea typeface="MS PGothic" panose="020B0600070205080204" pitchFamily="34" charset="-128"/>
                      </a:endParaRP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State: Texas</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District: 16th</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El Paso</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Cook PVI: D+17</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0957354"/>
                  </a:ext>
                </a:extLst>
              </a:tr>
            </a:tbl>
          </a:graphicData>
        </a:graphic>
      </p:graphicFrame>
      <p:graphicFrame>
        <p:nvGraphicFramePr>
          <p:cNvPr id="11" name="Table 10" title="Contact"/>
          <p:cNvGraphicFramePr>
            <a:graphicFrameLocks noGrp="1"/>
          </p:cNvGraphicFramePr>
          <p:nvPr>
            <p:extLst/>
          </p:nvPr>
        </p:nvGraphicFramePr>
        <p:xfrm>
          <a:off x="427498" y="4624423"/>
          <a:ext cx="2743200" cy="1707286"/>
        </p:xfrm>
        <a:graphic>
          <a:graphicData uri="http://schemas.openxmlformats.org/drawingml/2006/table">
            <a:tbl>
              <a:tblPr/>
              <a:tblGrid>
                <a:gridCol w="2743200">
                  <a:extLst>
                    <a:ext uri="{9D8B030D-6E8A-4147-A177-3AD203B41FA5}">
                      <a16:colId xmlns:a16="http://schemas.microsoft.com/office/drawing/2014/main" val="20002"/>
                    </a:ext>
                  </a:extLst>
                </a:gridCol>
              </a:tblGrid>
              <a:tr h="0">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Official Contact Info</a:t>
                      </a:r>
                    </a:p>
                  </a:txBody>
                  <a:tcPr marL="91432" marR="91432" marT="45749" marB="45749"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Capitol Hill Office Building: Longworth</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Room Number: 1505</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3240426283"/>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Phone Number: (202) 225-4831</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860728395"/>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Facebook: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009905484"/>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Instagram: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Twitter: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3" name="Table 13" title="Committees"/>
          <p:cNvGraphicFramePr>
            <a:graphicFrameLocks noGrp="1"/>
          </p:cNvGraphicFramePr>
          <p:nvPr>
            <p:extLst/>
          </p:nvPr>
        </p:nvGraphicFramePr>
        <p:xfrm>
          <a:off x="6252310" y="4624423"/>
          <a:ext cx="2586890" cy="487512"/>
        </p:xfrm>
        <a:graphic>
          <a:graphicData uri="http://schemas.openxmlformats.org/drawingml/2006/table">
            <a:tbl>
              <a:tblPr/>
              <a:tblGrid>
                <a:gridCol w="258689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Committees</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TBD</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68" y="1051560"/>
            <a:ext cx="1169755" cy="1435608"/>
          </a:xfrm>
          <a:prstGeom prst="rect">
            <a:avLst/>
          </a:prstGeom>
        </p:spPr>
      </p:pic>
    </p:spTree>
    <p:extLst>
      <p:ext uri="{BB962C8B-B14F-4D97-AF65-F5344CB8AC3E}">
        <p14:creationId xmlns:p14="http://schemas.microsoft.com/office/powerpoint/2010/main" val="391819773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SlideTitle"/>
          <p:cNvSpPr>
            <a:spLocks noGrp="1"/>
          </p:cNvSpPr>
          <p:nvPr>
            <p:ph type="title"/>
          </p:nvPr>
        </p:nvSpPr>
        <p:spPr>
          <a:xfrm>
            <a:off x="401620" y="637194"/>
            <a:ext cx="8412480" cy="640080"/>
          </a:xfrm>
        </p:spPr>
        <p:txBody>
          <a:bodyPr/>
          <a:lstStyle/>
          <a:p>
            <a:r>
              <a:rPr lang="en-US" altLang="en-US">
                <a:latin typeface="+mj-lt"/>
                <a:ea typeface="ＭＳ Ｐゴシック" charset="-128"/>
                <a:cs typeface="MS PGothic" charset="-128"/>
              </a:rPr>
              <a:t>Rep. Chip Roy (R-TX-21)</a:t>
            </a:r>
            <a:endParaRPr lang="en-US" dirty="0">
              <a:latin typeface="+mj-lt"/>
            </a:endParaRPr>
          </a:p>
        </p:txBody>
      </p:sp>
      <p:sp>
        <p:nvSpPr>
          <p:cNvPr id="122" name="Text Placeholder 18" title="SlideDate"/>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a:latin typeface="Georgia"/>
                <a:cs typeface="Georgia"/>
              </a:rPr>
              <a:t>Slide updated: January 04, 2019</a:t>
            </a:r>
            <a:endParaRPr lang="en-US" sz="700" dirty="0">
              <a:latin typeface="Georgia"/>
              <a:cs typeface="Georgia"/>
            </a:endParaRPr>
          </a:p>
        </p:txBody>
      </p:sp>
      <p:graphicFrame>
        <p:nvGraphicFramePr>
          <p:cNvPr id="7" name="Table 6" descr="BackgroundText" title="BackgroundText"/>
          <p:cNvGraphicFramePr>
            <a:graphicFrameLocks noGrp="1"/>
          </p:cNvGraphicFramePr>
          <p:nvPr>
            <p:extLst/>
          </p:nvPr>
        </p:nvGraphicFramePr>
        <p:xfrm>
          <a:off x="1656272" y="1047297"/>
          <a:ext cx="7182928" cy="2254114"/>
        </p:xfrm>
        <a:graphic>
          <a:graphicData uri="http://schemas.openxmlformats.org/drawingml/2006/table">
            <a:tbl>
              <a:tblPr/>
              <a:tblGrid>
                <a:gridCol w="7182928">
                  <a:extLst>
                    <a:ext uri="{9D8B030D-6E8A-4147-A177-3AD203B41FA5}">
                      <a16:colId xmlns:a16="http://schemas.microsoft.com/office/drawing/2014/main" val="20000"/>
                    </a:ext>
                  </a:extLst>
                </a:gridCol>
              </a:tblGrid>
              <a:tr h="16902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Background</a:t>
                      </a:r>
                      <a:endParaRPr kumimoji="0" lang="en-US" altLang="en-US" sz="1200" b="0" i="0" u="none" strike="noStrike" cap="none" normalizeH="0" baseline="0" dirty="0">
                        <a:ln>
                          <a:noFill/>
                        </a:ln>
                        <a:solidFill>
                          <a:schemeClr val="bg1"/>
                        </a:solidFill>
                        <a:effectLst/>
                        <a:latin typeface="+mj-lt"/>
                        <a:ea typeface="MS PGothic" panose="020B0600070205080204" pitchFamily="34" charset="-128"/>
                      </a:endParaRPr>
                    </a:p>
                  </a:txBody>
                  <a:tcPr marL="91430" marR="91430" marT="45760" marB="45760" anchor="ctr" horzOverflow="overflow">
                    <a:lnL>
                      <a:noFill/>
                    </a:lnL>
                    <a:lnR>
                      <a:noFill/>
                    </a:lnR>
                    <a:lnT>
                      <a:noFill/>
                    </a:lnT>
                    <a:lnB>
                      <a:noFill/>
                    </a:lnB>
                    <a:lnTlToBr>
                      <a:noFill/>
                    </a:lnTlToBr>
                    <a:lnBlToTr>
                      <a:noFill/>
                    </a:lnBlToTr>
                    <a:solidFill>
                      <a:srgbClr val="A02C1C"/>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a:ln>
                            <a:noFill/>
                          </a:ln>
                          <a:solidFill>
                            <a:schemeClr val="tx1"/>
                          </a:solidFill>
                          <a:effectLst/>
                          <a:latin typeface="+mj-lt"/>
                          <a:ea typeface="MS PGothic" pitchFamily="34" charset="-128"/>
                          <a:cs typeface="MS PGothic" pitchFamily="34" charset="-128"/>
                        </a:rPr>
                        <a:t>Roy received a BA in commerce and an MS in management information systems from the University of Virginia. After graduating from the University of Texas' law school, he served as a federal prosecutor. Roy has worked in top leadership roles for many Texas elected officials. Most significantly, he served as Chief of Staff to Ted Cruz and senior advisor to Rick Perry. After working in the public sector, Roy joined the Texas Public Policy Foundation as its Vice President of Strategy. In 2018, Roy ran on a conservative platform, supporting stepped-up border security and stronger gun rights, as well as defunding the Affordable Care Act.</a:t>
                      </a:r>
                      <a:endParaRPr kumimoji="0" lang="en-US" sz="1000" b="0" i="0" u="none" strike="noStrike" kern="1200" cap="none" normalizeH="0" baseline="0" dirty="0">
                        <a:ln>
                          <a:noFill/>
                        </a:ln>
                        <a:solidFill>
                          <a:schemeClr val="tx1"/>
                        </a:solidFill>
                        <a:effectLst/>
                        <a:latin typeface="+mj-lt"/>
                        <a:ea typeface="MS PGothic" pitchFamily="34" charset="-128"/>
                        <a:cs typeface="MS PGothic" pitchFamily="34" charset="-128"/>
                      </a:endParaRP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nvPr>
        </p:nvGraphicFramePr>
        <p:xfrm>
          <a:off x="3303312" y="3264377"/>
          <a:ext cx="2816381" cy="2072136"/>
        </p:xfrm>
        <a:graphic>
          <a:graphicData uri="http://schemas.openxmlformats.org/drawingml/2006/table">
            <a:tbl>
              <a:tblPr/>
              <a:tblGrid>
                <a:gridCol w="2816381">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First Elected: 11/6/2018</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Party: Republican</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Birth date: 8/7/1972</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Education: BS, Commerce, University of Virginia; JD, University of Texas; MS, Management Information Systems, University of Virginia</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chemeClr val="tx1"/>
                          </a:solidFill>
                          <a:effectLst/>
                          <a:latin typeface="+mj-lt"/>
                          <a:ea typeface="MS PGothic" panose="020B0600070205080204" pitchFamily="34" charset="-128"/>
                          <a:cs typeface="+mn-cs"/>
                        </a:rPr>
                        <a:t>Family: Spouse: Carrah; 2 Children: Charlie, Virginia</a:t>
                      </a:r>
                      <a:endParaRPr kumimoji="0" lang="en-US" altLang="en-US" sz="1000" b="0" i="0" u="none" strike="noStrike" kern="1200" cap="none" normalizeH="0" baseline="0" dirty="0">
                        <a:ln>
                          <a:noFill/>
                        </a:ln>
                        <a:solidFill>
                          <a:schemeClr val="tx1"/>
                        </a:solidFill>
                        <a:effectLst/>
                        <a:latin typeface="+mj-lt"/>
                        <a:ea typeface="MS PGothic" panose="020B0600070205080204" pitchFamily="34" charset="-128"/>
                        <a:cs typeface="+mn-cs"/>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nvPr>
        </p:nvGraphicFramePr>
        <p:xfrm>
          <a:off x="6227210" y="3264378"/>
          <a:ext cx="2611990" cy="1219334"/>
        </p:xfrm>
        <a:graphic>
          <a:graphicData uri="http://schemas.openxmlformats.org/drawingml/2006/table">
            <a:tbl>
              <a:tblPr/>
              <a:tblGrid>
                <a:gridCol w="2132154">
                  <a:extLst>
                    <a:ext uri="{9D8B030D-6E8A-4147-A177-3AD203B41FA5}">
                      <a16:colId xmlns:a16="http://schemas.microsoft.com/office/drawing/2014/main" val="20000"/>
                    </a:ext>
                  </a:extLst>
                </a:gridCol>
                <a:gridCol w="479836">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A02C1C"/>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2018 General</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Chip Roy (R)</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50%</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Joseph Kopser (D)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48%</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0" name="Table 13" title="District Profile"/>
          <p:cNvGraphicFramePr>
            <a:graphicFrameLocks noGrp="1"/>
          </p:cNvGraphicFramePr>
          <p:nvPr>
            <p:extLst/>
          </p:nvPr>
        </p:nvGraphicFramePr>
        <p:xfrm>
          <a:off x="427497" y="3264377"/>
          <a:ext cx="2743200" cy="1218780"/>
        </p:xfrm>
        <a:graphic>
          <a:graphicData uri="http://schemas.openxmlformats.org/drawingml/2006/table">
            <a:tbl>
              <a:tblPr/>
              <a:tblGrid>
                <a:gridCol w="274320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mj-lt"/>
                          <a:ea typeface="MS PGothic" panose="020B0600070205080204" pitchFamily="34" charset="-128"/>
                        </a:rPr>
                        <a:t>District Profile</a:t>
                      </a:r>
                      <a:endParaRPr kumimoji="0" lang="en-US" altLang="en-US" sz="1000" b="0" i="0" u="none" strike="noStrike" cap="none" normalizeH="0" baseline="0" dirty="0">
                        <a:ln>
                          <a:noFill/>
                        </a:ln>
                        <a:solidFill>
                          <a:schemeClr val="bg1"/>
                        </a:solidFill>
                        <a:effectLst/>
                        <a:latin typeface="+mj-lt"/>
                        <a:ea typeface="MS PGothic" panose="020B0600070205080204" pitchFamily="34" charset="-128"/>
                      </a:endParaRP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State: Texas</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District: 21st</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Parts of Austin and San Antonio</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Cook PVI: R+10</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0957354"/>
                  </a:ext>
                </a:extLst>
              </a:tr>
            </a:tbl>
          </a:graphicData>
        </a:graphic>
      </p:graphicFrame>
      <p:graphicFrame>
        <p:nvGraphicFramePr>
          <p:cNvPr id="11" name="Table 10" title="Contact"/>
          <p:cNvGraphicFramePr>
            <a:graphicFrameLocks noGrp="1"/>
          </p:cNvGraphicFramePr>
          <p:nvPr>
            <p:extLst/>
          </p:nvPr>
        </p:nvGraphicFramePr>
        <p:xfrm>
          <a:off x="427498" y="4624423"/>
          <a:ext cx="2743200" cy="1707286"/>
        </p:xfrm>
        <a:graphic>
          <a:graphicData uri="http://schemas.openxmlformats.org/drawingml/2006/table">
            <a:tbl>
              <a:tblPr/>
              <a:tblGrid>
                <a:gridCol w="2743200">
                  <a:extLst>
                    <a:ext uri="{9D8B030D-6E8A-4147-A177-3AD203B41FA5}">
                      <a16:colId xmlns:a16="http://schemas.microsoft.com/office/drawing/2014/main" val="20002"/>
                    </a:ext>
                  </a:extLst>
                </a:gridCol>
              </a:tblGrid>
              <a:tr h="0">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Official Contact Info</a:t>
                      </a:r>
                    </a:p>
                  </a:txBody>
                  <a:tcPr marL="91432" marR="91432" marT="45749" marB="45749"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Capitol Hill Office Building: Longworth</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Room Number: 1319</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3240426283"/>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Phone Number: (202) 225-4236</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860728395"/>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Facebook: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009905484"/>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Instagram: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Twitter: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3" name="Table 13" title="Committees"/>
          <p:cNvGraphicFramePr>
            <a:graphicFrameLocks noGrp="1"/>
          </p:cNvGraphicFramePr>
          <p:nvPr>
            <p:extLst/>
          </p:nvPr>
        </p:nvGraphicFramePr>
        <p:xfrm>
          <a:off x="6252310" y="4624423"/>
          <a:ext cx="2586890" cy="487512"/>
        </p:xfrm>
        <a:graphic>
          <a:graphicData uri="http://schemas.openxmlformats.org/drawingml/2006/table">
            <a:tbl>
              <a:tblPr/>
              <a:tblGrid>
                <a:gridCol w="258689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Committees</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TBD</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68" y="1051560"/>
            <a:ext cx="1169755" cy="1435608"/>
          </a:xfrm>
          <a:prstGeom prst="rect">
            <a:avLst/>
          </a:prstGeom>
        </p:spPr>
      </p:pic>
    </p:spTree>
    <p:extLst>
      <p:ext uri="{BB962C8B-B14F-4D97-AF65-F5344CB8AC3E}">
        <p14:creationId xmlns:p14="http://schemas.microsoft.com/office/powerpoint/2010/main" val="111652119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SlideTitle"/>
          <p:cNvSpPr>
            <a:spLocks noGrp="1"/>
          </p:cNvSpPr>
          <p:nvPr>
            <p:ph type="title"/>
          </p:nvPr>
        </p:nvSpPr>
        <p:spPr>
          <a:xfrm>
            <a:off x="401620" y="637194"/>
            <a:ext cx="8412480" cy="640080"/>
          </a:xfrm>
        </p:spPr>
        <p:txBody>
          <a:bodyPr/>
          <a:lstStyle/>
          <a:p>
            <a:r>
              <a:rPr lang="en-US" altLang="en-US">
                <a:latin typeface="+mj-lt"/>
                <a:ea typeface="ＭＳ Ｐゴシック" charset="-128"/>
                <a:cs typeface="MS PGothic" charset="-128"/>
              </a:rPr>
              <a:t>Rep. Sylvia Garcia (D-TX-29)</a:t>
            </a:r>
            <a:endParaRPr lang="en-US" dirty="0">
              <a:latin typeface="+mj-lt"/>
            </a:endParaRPr>
          </a:p>
        </p:txBody>
      </p:sp>
      <p:sp>
        <p:nvSpPr>
          <p:cNvPr id="122" name="Text Placeholder 18" title="SlideDate"/>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a:latin typeface="Georgia"/>
                <a:cs typeface="Georgia"/>
              </a:rPr>
              <a:t>Slide updated: January 04, 2019</a:t>
            </a:r>
            <a:endParaRPr lang="en-US" sz="700" dirty="0">
              <a:latin typeface="Georgia"/>
              <a:cs typeface="Georgia"/>
            </a:endParaRPr>
          </a:p>
        </p:txBody>
      </p:sp>
      <p:graphicFrame>
        <p:nvGraphicFramePr>
          <p:cNvPr id="7" name="Table 6" descr="BackgroundText" title="BackgroundText"/>
          <p:cNvGraphicFramePr>
            <a:graphicFrameLocks noGrp="1"/>
          </p:cNvGraphicFramePr>
          <p:nvPr>
            <p:extLst/>
          </p:nvPr>
        </p:nvGraphicFramePr>
        <p:xfrm>
          <a:off x="1656272" y="1047297"/>
          <a:ext cx="7182928" cy="2254114"/>
        </p:xfrm>
        <a:graphic>
          <a:graphicData uri="http://schemas.openxmlformats.org/drawingml/2006/table">
            <a:tbl>
              <a:tblPr/>
              <a:tblGrid>
                <a:gridCol w="7182928">
                  <a:extLst>
                    <a:ext uri="{9D8B030D-6E8A-4147-A177-3AD203B41FA5}">
                      <a16:colId xmlns:a16="http://schemas.microsoft.com/office/drawing/2014/main" val="20000"/>
                    </a:ext>
                  </a:extLst>
                </a:gridCol>
              </a:tblGrid>
              <a:tr h="16902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Background</a:t>
                      </a:r>
                      <a:endParaRPr kumimoji="0" lang="en-US" altLang="en-US" sz="1200" b="0" i="0" u="none" strike="noStrike" cap="none" normalizeH="0" baseline="0" dirty="0">
                        <a:ln>
                          <a:noFill/>
                        </a:ln>
                        <a:solidFill>
                          <a:schemeClr val="bg1"/>
                        </a:solidFill>
                        <a:effectLst/>
                        <a:latin typeface="+mj-lt"/>
                        <a:ea typeface="MS PGothic" panose="020B0600070205080204" pitchFamily="34" charset="-128"/>
                      </a:endParaRPr>
                    </a:p>
                  </a:txBody>
                  <a:tcPr marL="91430" marR="91430" marT="45760" marB="45760" anchor="ctr" horzOverflow="overflow">
                    <a:lnL>
                      <a:noFill/>
                    </a:lnL>
                    <a:lnR>
                      <a:noFill/>
                    </a:lnR>
                    <a:lnT>
                      <a:noFill/>
                    </a:lnT>
                    <a:lnB>
                      <a:noFill/>
                    </a:lnB>
                    <a:lnTlToBr>
                      <a:noFill/>
                    </a:lnTlToBr>
                    <a:lnBlToTr>
                      <a:noFill/>
                    </a:lnBlToTr>
                    <a:solidFill>
                      <a:srgbClr val="284D81"/>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a:ln>
                            <a:noFill/>
                          </a:ln>
                          <a:solidFill>
                            <a:schemeClr val="tx1"/>
                          </a:solidFill>
                          <a:effectLst/>
                          <a:latin typeface="+mj-lt"/>
                          <a:ea typeface="MS PGothic" pitchFamily="34" charset="-128"/>
                          <a:cs typeface="MS PGothic" pitchFamily="34" charset="-128"/>
                        </a:rPr>
                        <a:t>Garcia has a BA from Texas Woman’s University in Denton, a JD from Texas Southern University and a masters degree in Social Work from Texas Woman’s University. She began her political career as the Houston city controller and later served as the commissioner of Harris county. In 2013, she was elected to the Texas State Senate as a representative for the sixth district in a special election. Garcia was named Humanitarian of the Year by the National Conference of Communities and Justice and is included in Houston’s 25 Power People. She campaigned on expanding the Affordable Care Act and improving women’s health care. </a:t>
                      </a:r>
                      <a:endParaRPr kumimoji="0" lang="en-US" sz="1000" b="0" i="0" u="none" strike="noStrike" kern="1200" cap="none" normalizeH="0" baseline="0" dirty="0">
                        <a:ln>
                          <a:noFill/>
                        </a:ln>
                        <a:solidFill>
                          <a:schemeClr val="tx1"/>
                        </a:solidFill>
                        <a:effectLst/>
                        <a:latin typeface="+mj-lt"/>
                        <a:ea typeface="MS PGothic" pitchFamily="34" charset="-128"/>
                        <a:cs typeface="MS PGothic" pitchFamily="34" charset="-128"/>
                      </a:endParaRP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nvPr>
        </p:nvGraphicFramePr>
        <p:xfrm>
          <a:off x="3303312" y="3264377"/>
          <a:ext cx="2816381" cy="1919736"/>
        </p:xfrm>
        <a:graphic>
          <a:graphicData uri="http://schemas.openxmlformats.org/drawingml/2006/table">
            <a:tbl>
              <a:tblPr/>
              <a:tblGrid>
                <a:gridCol w="2816381">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First Elected: 11/6/2018</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Party: Democrat</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Birth date: 9/6/1950</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Education: JD, Thurgood Marshall School of Law at Texas Southern University, 1975-1978; Graduated, Social Work, Texas Woman's University</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chemeClr val="tx1"/>
                          </a:solidFill>
                          <a:effectLst/>
                          <a:latin typeface="+mj-lt"/>
                          <a:ea typeface="MS PGothic" panose="020B0600070205080204" pitchFamily="34" charset="-128"/>
                          <a:cs typeface="+mn-cs"/>
                        </a:rPr>
                        <a:t>Family: Single</a:t>
                      </a:r>
                      <a:endParaRPr kumimoji="0" lang="en-US" altLang="en-US" sz="1000" b="0" i="0" u="none" strike="noStrike" kern="1200" cap="none" normalizeH="0" baseline="0" dirty="0">
                        <a:ln>
                          <a:noFill/>
                        </a:ln>
                        <a:solidFill>
                          <a:schemeClr val="tx1"/>
                        </a:solidFill>
                        <a:effectLst/>
                        <a:latin typeface="+mj-lt"/>
                        <a:ea typeface="MS PGothic" panose="020B0600070205080204" pitchFamily="34" charset="-128"/>
                        <a:cs typeface="+mn-cs"/>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nvPr>
        </p:nvGraphicFramePr>
        <p:xfrm>
          <a:off x="6227210" y="3264378"/>
          <a:ext cx="2611990" cy="1219334"/>
        </p:xfrm>
        <a:graphic>
          <a:graphicData uri="http://schemas.openxmlformats.org/drawingml/2006/table">
            <a:tbl>
              <a:tblPr/>
              <a:tblGrid>
                <a:gridCol w="2132154">
                  <a:extLst>
                    <a:ext uri="{9D8B030D-6E8A-4147-A177-3AD203B41FA5}">
                      <a16:colId xmlns:a16="http://schemas.microsoft.com/office/drawing/2014/main" val="20000"/>
                    </a:ext>
                  </a:extLst>
                </a:gridCol>
                <a:gridCol w="479836">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284D81"/>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2018 General</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Sylvia Garcia (D)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75%</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Phillip Aronoff (R)</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24%</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0" name="Table 13" title="District Profile"/>
          <p:cNvGraphicFramePr>
            <a:graphicFrameLocks noGrp="1"/>
          </p:cNvGraphicFramePr>
          <p:nvPr>
            <p:extLst/>
          </p:nvPr>
        </p:nvGraphicFramePr>
        <p:xfrm>
          <a:off x="427497" y="3264377"/>
          <a:ext cx="2743200" cy="1218780"/>
        </p:xfrm>
        <a:graphic>
          <a:graphicData uri="http://schemas.openxmlformats.org/drawingml/2006/table">
            <a:tbl>
              <a:tblPr/>
              <a:tblGrid>
                <a:gridCol w="274320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mj-lt"/>
                          <a:ea typeface="MS PGothic" panose="020B0600070205080204" pitchFamily="34" charset="-128"/>
                        </a:rPr>
                        <a:t>District Profile</a:t>
                      </a:r>
                      <a:endParaRPr kumimoji="0" lang="en-US" altLang="en-US" sz="1000" b="0" i="0" u="none" strike="noStrike" cap="none" normalizeH="0" baseline="0" dirty="0">
                        <a:ln>
                          <a:noFill/>
                        </a:ln>
                        <a:solidFill>
                          <a:schemeClr val="bg1"/>
                        </a:solidFill>
                        <a:effectLst/>
                        <a:latin typeface="+mj-lt"/>
                        <a:ea typeface="MS PGothic" panose="020B0600070205080204" pitchFamily="34" charset="-128"/>
                      </a:endParaRP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State: Texas</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District: 29th</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East Houston and Pasadena</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Cook PVI: D+19</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0957354"/>
                  </a:ext>
                </a:extLst>
              </a:tr>
            </a:tbl>
          </a:graphicData>
        </a:graphic>
      </p:graphicFrame>
      <p:graphicFrame>
        <p:nvGraphicFramePr>
          <p:cNvPr id="11" name="Table 10" title="Contact"/>
          <p:cNvGraphicFramePr>
            <a:graphicFrameLocks noGrp="1"/>
          </p:cNvGraphicFramePr>
          <p:nvPr>
            <p:extLst/>
          </p:nvPr>
        </p:nvGraphicFramePr>
        <p:xfrm>
          <a:off x="427498" y="4624423"/>
          <a:ext cx="2743200" cy="1707286"/>
        </p:xfrm>
        <a:graphic>
          <a:graphicData uri="http://schemas.openxmlformats.org/drawingml/2006/table">
            <a:tbl>
              <a:tblPr/>
              <a:tblGrid>
                <a:gridCol w="2743200">
                  <a:extLst>
                    <a:ext uri="{9D8B030D-6E8A-4147-A177-3AD203B41FA5}">
                      <a16:colId xmlns:a16="http://schemas.microsoft.com/office/drawing/2014/main" val="20002"/>
                    </a:ext>
                  </a:extLst>
                </a:gridCol>
              </a:tblGrid>
              <a:tr h="0">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Official Contact Info</a:t>
                      </a:r>
                    </a:p>
                  </a:txBody>
                  <a:tcPr marL="91432" marR="91432" marT="45749" marB="45749"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Capitol Hill Office Building: Longworth</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Room Number: 1620</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3240426283"/>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Phone Number: (202) 225-1688</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860728395"/>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Facebook: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009905484"/>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Instagram: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Twitter: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3" name="Table 13" title="Committees"/>
          <p:cNvGraphicFramePr>
            <a:graphicFrameLocks noGrp="1"/>
          </p:cNvGraphicFramePr>
          <p:nvPr>
            <p:extLst/>
          </p:nvPr>
        </p:nvGraphicFramePr>
        <p:xfrm>
          <a:off x="6252310" y="4624423"/>
          <a:ext cx="2586890" cy="487512"/>
        </p:xfrm>
        <a:graphic>
          <a:graphicData uri="http://schemas.openxmlformats.org/drawingml/2006/table">
            <a:tbl>
              <a:tblPr/>
              <a:tblGrid>
                <a:gridCol w="258689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Committees</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TBD</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68" y="1051560"/>
            <a:ext cx="1169755" cy="1435608"/>
          </a:xfrm>
          <a:prstGeom prst="rect">
            <a:avLst/>
          </a:prstGeom>
        </p:spPr>
      </p:pic>
    </p:spTree>
    <p:extLst>
      <p:ext uri="{BB962C8B-B14F-4D97-AF65-F5344CB8AC3E}">
        <p14:creationId xmlns:p14="http://schemas.microsoft.com/office/powerpoint/2010/main" val="407166527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SlideTitle"/>
          <p:cNvSpPr>
            <a:spLocks noGrp="1"/>
          </p:cNvSpPr>
          <p:nvPr>
            <p:ph type="title"/>
          </p:nvPr>
        </p:nvSpPr>
        <p:spPr>
          <a:xfrm>
            <a:off x="401620" y="637194"/>
            <a:ext cx="8412480" cy="640080"/>
          </a:xfrm>
        </p:spPr>
        <p:txBody>
          <a:bodyPr/>
          <a:lstStyle/>
          <a:p>
            <a:r>
              <a:rPr lang="en-US" altLang="en-US">
                <a:latin typeface="+mj-lt"/>
                <a:ea typeface="ＭＳ Ｐゴシック" charset="-128"/>
                <a:cs typeface="MS PGothic" charset="-128"/>
              </a:rPr>
              <a:t>Rep. Colin Allred (D-TX-32)</a:t>
            </a:r>
            <a:endParaRPr lang="en-US" dirty="0">
              <a:latin typeface="+mj-lt"/>
            </a:endParaRPr>
          </a:p>
        </p:txBody>
      </p:sp>
      <p:sp>
        <p:nvSpPr>
          <p:cNvPr id="122" name="Text Placeholder 18" title="SlideDate"/>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a:latin typeface="Georgia"/>
                <a:cs typeface="Georgia"/>
              </a:rPr>
              <a:t>Slide updated: January 04, 2019</a:t>
            </a:r>
            <a:endParaRPr lang="en-US" sz="700" dirty="0">
              <a:latin typeface="Georgia"/>
              <a:cs typeface="Georgia"/>
            </a:endParaRPr>
          </a:p>
        </p:txBody>
      </p:sp>
      <p:graphicFrame>
        <p:nvGraphicFramePr>
          <p:cNvPr id="7" name="Table 6" descr="BackgroundText" title="BackgroundText"/>
          <p:cNvGraphicFramePr>
            <a:graphicFrameLocks noGrp="1"/>
          </p:cNvGraphicFramePr>
          <p:nvPr>
            <p:extLst/>
          </p:nvPr>
        </p:nvGraphicFramePr>
        <p:xfrm>
          <a:off x="1656272" y="1047297"/>
          <a:ext cx="7182928" cy="2254114"/>
        </p:xfrm>
        <a:graphic>
          <a:graphicData uri="http://schemas.openxmlformats.org/drawingml/2006/table">
            <a:tbl>
              <a:tblPr/>
              <a:tblGrid>
                <a:gridCol w="7182928">
                  <a:extLst>
                    <a:ext uri="{9D8B030D-6E8A-4147-A177-3AD203B41FA5}">
                      <a16:colId xmlns:a16="http://schemas.microsoft.com/office/drawing/2014/main" val="20000"/>
                    </a:ext>
                  </a:extLst>
                </a:gridCol>
              </a:tblGrid>
              <a:tr h="16902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Background</a:t>
                      </a:r>
                      <a:endParaRPr kumimoji="0" lang="en-US" altLang="en-US" sz="1200" b="0" i="0" u="none" strike="noStrike" cap="none" normalizeH="0" baseline="0" dirty="0">
                        <a:ln>
                          <a:noFill/>
                        </a:ln>
                        <a:solidFill>
                          <a:schemeClr val="bg1"/>
                        </a:solidFill>
                        <a:effectLst/>
                        <a:latin typeface="+mj-lt"/>
                        <a:ea typeface="MS PGothic" panose="020B0600070205080204" pitchFamily="34" charset="-128"/>
                      </a:endParaRPr>
                    </a:p>
                  </a:txBody>
                  <a:tcPr marL="91430" marR="91430" marT="45760" marB="45760" anchor="ctr" horzOverflow="overflow">
                    <a:lnL>
                      <a:noFill/>
                    </a:lnL>
                    <a:lnR>
                      <a:noFill/>
                    </a:lnR>
                    <a:lnT>
                      <a:noFill/>
                    </a:lnT>
                    <a:lnB>
                      <a:noFill/>
                    </a:lnB>
                    <a:lnTlToBr>
                      <a:noFill/>
                    </a:lnTlToBr>
                    <a:lnBlToTr>
                      <a:noFill/>
                    </a:lnBlToTr>
                    <a:solidFill>
                      <a:srgbClr val="284D81"/>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a:ln>
                            <a:noFill/>
                          </a:ln>
                          <a:solidFill>
                            <a:schemeClr val="tx1"/>
                          </a:solidFill>
                          <a:effectLst/>
                          <a:latin typeface="+mj-lt"/>
                          <a:ea typeface="MS PGothic" pitchFamily="34" charset="-128"/>
                          <a:cs typeface="MS PGothic" pitchFamily="34" charset="-128"/>
                        </a:rPr>
                        <a:t>Allred is a former professional football player and civil rights attorney. He has a BA from Baylor University and a JD from the University of California, Berkeley. He played as a linebacker on the Tennessee Titans for four seasons. Following his career in the NFL, he worked as a legal assistant for the Department of Housing and Urban Development. Allred returned to Dallas and worked as a private attorney protecting voters rights. He also worked in Obama’s White House and for the US Attorney's office. Allred campaigned on a platform of health care for all, protections for Dreamers and better access to reproductive healthcare.</a:t>
                      </a:r>
                      <a:endParaRPr kumimoji="0" lang="en-US" sz="1000" b="0" i="0" u="none" strike="noStrike" kern="1200" cap="none" normalizeH="0" baseline="0" dirty="0">
                        <a:ln>
                          <a:noFill/>
                        </a:ln>
                        <a:solidFill>
                          <a:schemeClr val="tx1"/>
                        </a:solidFill>
                        <a:effectLst/>
                        <a:latin typeface="+mj-lt"/>
                        <a:ea typeface="MS PGothic" pitchFamily="34" charset="-128"/>
                        <a:cs typeface="MS PGothic" pitchFamily="34" charset="-128"/>
                      </a:endParaRP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nvPr>
        </p:nvGraphicFramePr>
        <p:xfrm>
          <a:off x="3303312" y="3264377"/>
          <a:ext cx="2816381" cy="1767336"/>
        </p:xfrm>
        <a:graphic>
          <a:graphicData uri="http://schemas.openxmlformats.org/drawingml/2006/table">
            <a:tbl>
              <a:tblPr/>
              <a:tblGrid>
                <a:gridCol w="2816381">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First Elected: 11/6/2018</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Party: Democrat</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Birth date: 4/15/1983</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Education: JD, University of California School of Law at Berkeley, 2011-2014; BA, History, Baylor University, 2001-2005</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chemeClr val="tx1"/>
                          </a:solidFill>
                          <a:effectLst/>
                          <a:latin typeface="+mj-lt"/>
                          <a:ea typeface="MS PGothic" panose="020B0600070205080204" pitchFamily="34" charset="-128"/>
                          <a:cs typeface="+mn-cs"/>
                        </a:rPr>
                        <a:t>Family: Spouse: Alexandra</a:t>
                      </a:r>
                      <a:endParaRPr kumimoji="0" lang="en-US" altLang="en-US" sz="1000" b="0" i="0" u="none" strike="noStrike" kern="1200" cap="none" normalizeH="0" baseline="0" dirty="0">
                        <a:ln>
                          <a:noFill/>
                        </a:ln>
                        <a:solidFill>
                          <a:schemeClr val="tx1"/>
                        </a:solidFill>
                        <a:effectLst/>
                        <a:latin typeface="+mj-lt"/>
                        <a:ea typeface="MS PGothic" panose="020B0600070205080204" pitchFamily="34" charset="-128"/>
                        <a:cs typeface="+mn-cs"/>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nvPr>
        </p:nvGraphicFramePr>
        <p:xfrm>
          <a:off x="6227210" y="3264378"/>
          <a:ext cx="2611990" cy="1219334"/>
        </p:xfrm>
        <a:graphic>
          <a:graphicData uri="http://schemas.openxmlformats.org/drawingml/2006/table">
            <a:tbl>
              <a:tblPr/>
              <a:tblGrid>
                <a:gridCol w="2132154">
                  <a:extLst>
                    <a:ext uri="{9D8B030D-6E8A-4147-A177-3AD203B41FA5}">
                      <a16:colId xmlns:a16="http://schemas.microsoft.com/office/drawing/2014/main" val="20000"/>
                    </a:ext>
                  </a:extLst>
                </a:gridCol>
                <a:gridCol w="479836">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284D81"/>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2018 General</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Colin Allred (D)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52%</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Pete Sessions (R)</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46%</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0" name="Table 13" title="District Profile"/>
          <p:cNvGraphicFramePr>
            <a:graphicFrameLocks noGrp="1"/>
          </p:cNvGraphicFramePr>
          <p:nvPr>
            <p:extLst/>
          </p:nvPr>
        </p:nvGraphicFramePr>
        <p:xfrm>
          <a:off x="427497" y="3264377"/>
          <a:ext cx="2743200" cy="1218780"/>
        </p:xfrm>
        <a:graphic>
          <a:graphicData uri="http://schemas.openxmlformats.org/drawingml/2006/table">
            <a:tbl>
              <a:tblPr/>
              <a:tblGrid>
                <a:gridCol w="274320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mj-lt"/>
                          <a:ea typeface="MS PGothic" panose="020B0600070205080204" pitchFamily="34" charset="-128"/>
                        </a:rPr>
                        <a:t>District Profile</a:t>
                      </a:r>
                      <a:endParaRPr kumimoji="0" lang="en-US" altLang="en-US" sz="1000" b="0" i="0" u="none" strike="noStrike" cap="none" normalizeH="0" baseline="0" dirty="0">
                        <a:ln>
                          <a:noFill/>
                        </a:ln>
                        <a:solidFill>
                          <a:schemeClr val="bg1"/>
                        </a:solidFill>
                        <a:effectLst/>
                        <a:latin typeface="+mj-lt"/>
                        <a:ea typeface="MS PGothic" panose="020B0600070205080204" pitchFamily="34" charset="-128"/>
                      </a:endParaRP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State: Texas</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District: 32nd</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North Dallas</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Cook PVI: R+5</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0957354"/>
                  </a:ext>
                </a:extLst>
              </a:tr>
            </a:tbl>
          </a:graphicData>
        </a:graphic>
      </p:graphicFrame>
      <p:graphicFrame>
        <p:nvGraphicFramePr>
          <p:cNvPr id="11" name="Table 10" title="Contact"/>
          <p:cNvGraphicFramePr>
            <a:graphicFrameLocks noGrp="1"/>
          </p:cNvGraphicFramePr>
          <p:nvPr>
            <p:extLst/>
          </p:nvPr>
        </p:nvGraphicFramePr>
        <p:xfrm>
          <a:off x="427498" y="4624423"/>
          <a:ext cx="2743200" cy="1707286"/>
        </p:xfrm>
        <a:graphic>
          <a:graphicData uri="http://schemas.openxmlformats.org/drawingml/2006/table">
            <a:tbl>
              <a:tblPr/>
              <a:tblGrid>
                <a:gridCol w="2743200">
                  <a:extLst>
                    <a:ext uri="{9D8B030D-6E8A-4147-A177-3AD203B41FA5}">
                      <a16:colId xmlns:a16="http://schemas.microsoft.com/office/drawing/2014/main" val="20002"/>
                    </a:ext>
                  </a:extLst>
                </a:gridCol>
              </a:tblGrid>
              <a:tr h="0">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Official Contact Info</a:t>
                      </a:r>
                    </a:p>
                  </a:txBody>
                  <a:tcPr marL="91432" marR="91432" marT="45749" marB="45749"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Capitol Hill Office Building: Cannon</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Room Number: 328</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3240426283"/>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Phone Number: (202) 225-2231</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860728395"/>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Facebook: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009905484"/>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Instagram: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Twitter: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3" name="Table 13" title="Committees"/>
          <p:cNvGraphicFramePr>
            <a:graphicFrameLocks noGrp="1"/>
          </p:cNvGraphicFramePr>
          <p:nvPr>
            <p:extLst/>
          </p:nvPr>
        </p:nvGraphicFramePr>
        <p:xfrm>
          <a:off x="6252310" y="4624423"/>
          <a:ext cx="2586890" cy="487512"/>
        </p:xfrm>
        <a:graphic>
          <a:graphicData uri="http://schemas.openxmlformats.org/drawingml/2006/table">
            <a:tbl>
              <a:tblPr/>
              <a:tblGrid>
                <a:gridCol w="258689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Committees</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TBD</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68" y="1051560"/>
            <a:ext cx="1169755" cy="1435608"/>
          </a:xfrm>
          <a:prstGeom prst="rect">
            <a:avLst/>
          </a:prstGeom>
        </p:spPr>
      </p:pic>
    </p:spTree>
    <p:extLst>
      <p:ext uri="{BB962C8B-B14F-4D97-AF65-F5344CB8AC3E}">
        <p14:creationId xmlns:p14="http://schemas.microsoft.com/office/powerpoint/2010/main" val="314248688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SlideTitle"/>
          <p:cNvSpPr>
            <a:spLocks noGrp="1"/>
          </p:cNvSpPr>
          <p:nvPr>
            <p:ph type="title"/>
          </p:nvPr>
        </p:nvSpPr>
        <p:spPr>
          <a:xfrm>
            <a:off x="401620" y="637194"/>
            <a:ext cx="8412480" cy="640080"/>
          </a:xfrm>
        </p:spPr>
        <p:txBody>
          <a:bodyPr/>
          <a:lstStyle/>
          <a:p>
            <a:r>
              <a:rPr lang="en-US" altLang="en-US">
                <a:latin typeface="+mj-lt"/>
                <a:ea typeface="ＭＳ Ｐゴシック" charset="-128"/>
                <a:cs typeface="MS PGothic" charset="-128"/>
              </a:rPr>
              <a:t>Rep. Ben McAdams (D-UT-4)</a:t>
            </a:r>
            <a:endParaRPr lang="en-US" dirty="0">
              <a:latin typeface="+mj-lt"/>
            </a:endParaRPr>
          </a:p>
        </p:txBody>
      </p:sp>
      <p:sp>
        <p:nvSpPr>
          <p:cNvPr id="122" name="Text Placeholder 18" title="SlideDate"/>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a:latin typeface="Georgia"/>
                <a:cs typeface="Georgia"/>
              </a:rPr>
              <a:t>Slide updated: January 04, 2019</a:t>
            </a:r>
            <a:endParaRPr lang="en-US" sz="700" dirty="0">
              <a:latin typeface="Georgia"/>
              <a:cs typeface="Georgia"/>
            </a:endParaRPr>
          </a:p>
        </p:txBody>
      </p:sp>
      <p:graphicFrame>
        <p:nvGraphicFramePr>
          <p:cNvPr id="7" name="Table 6" descr="BackgroundText" title="BackgroundText"/>
          <p:cNvGraphicFramePr>
            <a:graphicFrameLocks noGrp="1"/>
          </p:cNvGraphicFramePr>
          <p:nvPr>
            <p:extLst/>
          </p:nvPr>
        </p:nvGraphicFramePr>
        <p:xfrm>
          <a:off x="1656272" y="1047297"/>
          <a:ext cx="7182928" cy="2254114"/>
        </p:xfrm>
        <a:graphic>
          <a:graphicData uri="http://schemas.openxmlformats.org/drawingml/2006/table">
            <a:tbl>
              <a:tblPr/>
              <a:tblGrid>
                <a:gridCol w="7182928">
                  <a:extLst>
                    <a:ext uri="{9D8B030D-6E8A-4147-A177-3AD203B41FA5}">
                      <a16:colId xmlns:a16="http://schemas.microsoft.com/office/drawing/2014/main" val="20000"/>
                    </a:ext>
                  </a:extLst>
                </a:gridCol>
              </a:tblGrid>
              <a:tr h="16902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Background</a:t>
                      </a:r>
                      <a:endParaRPr kumimoji="0" lang="en-US" altLang="en-US" sz="1200" b="0" i="0" u="none" strike="noStrike" cap="none" normalizeH="0" baseline="0" dirty="0">
                        <a:ln>
                          <a:noFill/>
                        </a:ln>
                        <a:solidFill>
                          <a:schemeClr val="bg1"/>
                        </a:solidFill>
                        <a:effectLst/>
                        <a:latin typeface="+mj-lt"/>
                        <a:ea typeface="MS PGothic" panose="020B0600070205080204" pitchFamily="34" charset="-128"/>
                      </a:endParaRPr>
                    </a:p>
                  </a:txBody>
                  <a:tcPr marL="91430" marR="91430" marT="45760" marB="45760" anchor="ctr" horzOverflow="overflow">
                    <a:lnL>
                      <a:noFill/>
                    </a:lnL>
                    <a:lnR>
                      <a:noFill/>
                    </a:lnR>
                    <a:lnT>
                      <a:noFill/>
                    </a:lnT>
                    <a:lnB>
                      <a:noFill/>
                    </a:lnB>
                    <a:lnTlToBr>
                      <a:noFill/>
                    </a:lnTlToBr>
                    <a:lnBlToTr>
                      <a:noFill/>
                    </a:lnBlToTr>
                    <a:solidFill>
                      <a:srgbClr val="284D81"/>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a:ln>
                            <a:noFill/>
                          </a:ln>
                          <a:solidFill>
                            <a:schemeClr val="tx1"/>
                          </a:solidFill>
                          <a:effectLst/>
                          <a:latin typeface="+mj-lt"/>
                          <a:ea typeface="MS PGothic" pitchFamily="34" charset="-128"/>
                          <a:cs typeface="MS PGothic" pitchFamily="34" charset="-128"/>
                        </a:rPr>
                        <a:t>McAdams was formerly the Mayor of Salt Lake City and a Utah State Senator. He has a BA in political science from the University of Utah and a JD from Columbia Law School. He has described himself as a moderate Democrat and was endorsed by the Blue Dog Democrats congressional caucus. He is pro-life, opposes the federal tax cuts and supports a permanent solution for DACA recipients. He is a member of the Church of the Latter-day Saints and lives in Salt lake City, Utah with his wife Julia and his four children.</a:t>
                      </a:r>
                      <a:endParaRPr kumimoji="0" lang="en-US" sz="1000" b="0" i="0" u="none" strike="noStrike" kern="1200" cap="none" normalizeH="0" baseline="0" dirty="0">
                        <a:ln>
                          <a:noFill/>
                        </a:ln>
                        <a:solidFill>
                          <a:schemeClr val="tx1"/>
                        </a:solidFill>
                        <a:effectLst/>
                        <a:latin typeface="+mj-lt"/>
                        <a:ea typeface="MS PGothic" pitchFamily="34" charset="-128"/>
                        <a:cs typeface="MS PGothic" pitchFamily="34" charset="-128"/>
                      </a:endParaRP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nvPr>
        </p:nvGraphicFramePr>
        <p:xfrm>
          <a:off x="3303312" y="3264377"/>
          <a:ext cx="2816381" cy="1767336"/>
        </p:xfrm>
        <a:graphic>
          <a:graphicData uri="http://schemas.openxmlformats.org/drawingml/2006/table">
            <a:tbl>
              <a:tblPr/>
              <a:tblGrid>
                <a:gridCol w="2816381">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First Elected: 11/6/2018</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Party: Democrat</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Birth date: 12/5/1974</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Education: JD, Law, Columbia Law School, 2000-2003; BA, Political Science, University of Utah, 1997-2000</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chemeClr val="tx1"/>
                          </a:solidFill>
                          <a:effectLst/>
                          <a:latin typeface="+mj-lt"/>
                          <a:ea typeface="MS PGothic" panose="020B0600070205080204" pitchFamily="34" charset="-128"/>
                          <a:cs typeface="+mn-cs"/>
                        </a:rPr>
                        <a:t>Family: Spouse: Julie; 4 Children</a:t>
                      </a:r>
                      <a:endParaRPr kumimoji="0" lang="en-US" altLang="en-US" sz="1000" b="0" i="0" u="none" strike="noStrike" kern="1200" cap="none" normalizeH="0" baseline="0" dirty="0">
                        <a:ln>
                          <a:noFill/>
                        </a:ln>
                        <a:solidFill>
                          <a:schemeClr val="tx1"/>
                        </a:solidFill>
                        <a:effectLst/>
                        <a:latin typeface="+mj-lt"/>
                        <a:ea typeface="MS PGothic" panose="020B0600070205080204" pitchFamily="34" charset="-128"/>
                        <a:cs typeface="+mn-cs"/>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nvPr>
        </p:nvGraphicFramePr>
        <p:xfrm>
          <a:off x="6227210" y="3264378"/>
          <a:ext cx="2611990" cy="1219334"/>
        </p:xfrm>
        <a:graphic>
          <a:graphicData uri="http://schemas.openxmlformats.org/drawingml/2006/table">
            <a:tbl>
              <a:tblPr/>
              <a:tblGrid>
                <a:gridCol w="2132154">
                  <a:extLst>
                    <a:ext uri="{9D8B030D-6E8A-4147-A177-3AD203B41FA5}">
                      <a16:colId xmlns:a16="http://schemas.microsoft.com/office/drawing/2014/main" val="20000"/>
                    </a:ext>
                  </a:extLst>
                </a:gridCol>
                <a:gridCol w="479836">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284D81"/>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2018 General</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Ben McAdams (D)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50%</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Mia Love (R)</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50%</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0" name="Table 13" title="District Profile"/>
          <p:cNvGraphicFramePr>
            <a:graphicFrameLocks noGrp="1"/>
          </p:cNvGraphicFramePr>
          <p:nvPr>
            <p:extLst/>
          </p:nvPr>
        </p:nvGraphicFramePr>
        <p:xfrm>
          <a:off x="427497" y="3264377"/>
          <a:ext cx="2743200" cy="1218780"/>
        </p:xfrm>
        <a:graphic>
          <a:graphicData uri="http://schemas.openxmlformats.org/drawingml/2006/table">
            <a:tbl>
              <a:tblPr/>
              <a:tblGrid>
                <a:gridCol w="274320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mj-lt"/>
                          <a:ea typeface="MS PGothic" panose="020B0600070205080204" pitchFamily="34" charset="-128"/>
                        </a:rPr>
                        <a:t>District Profile</a:t>
                      </a:r>
                      <a:endParaRPr kumimoji="0" lang="en-US" altLang="en-US" sz="1000" b="0" i="0" u="none" strike="noStrike" cap="none" normalizeH="0" baseline="0" dirty="0">
                        <a:ln>
                          <a:noFill/>
                        </a:ln>
                        <a:solidFill>
                          <a:schemeClr val="bg1"/>
                        </a:solidFill>
                        <a:effectLst/>
                        <a:latin typeface="+mj-lt"/>
                        <a:ea typeface="MS PGothic" panose="020B0600070205080204" pitchFamily="34" charset="-128"/>
                      </a:endParaRP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State: Utah</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District: 4th</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Central: Southern Salt Lake City Suburbs</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Cook PVI: R+13</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0957354"/>
                  </a:ext>
                </a:extLst>
              </a:tr>
            </a:tbl>
          </a:graphicData>
        </a:graphic>
      </p:graphicFrame>
      <p:graphicFrame>
        <p:nvGraphicFramePr>
          <p:cNvPr id="11" name="Table 10" title="Contact"/>
          <p:cNvGraphicFramePr>
            <a:graphicFrameLocks noGrp="1"/>
          </p:cNvGraphicFramePr>
          <p:nvPr>
            <p:extLst/>
          </p:nvPr>
        </p:nvGraphicFramePr>
        <p:xfrm>
          <a:off x="427498" y="4624423"/>
          <a:ext cx="2743200" cy="1707286"/>
        </p:xfrm>
        <a:graphic>
          <a:graphicData uri="http://schemas.openxmlformats.org/drawingml/2006/table">
            <a:tbl>
              <a:tblPr/>
              <a:tblGrid>
                <a:gridCol w="2743200">
                  <a:extLst>
                    <a:ext uri="{9D8B030D-6E8A-4147-A177-3AD203B41FA5}">
                      <a16:colId xmlns:a16="http://schemas.microsoft.com/office/drawing/2014/main" val="20002"/>
                    </a:ext>
                  </a:extLst>
                </a:gridCol>
              </a:tblGrid>
              <a:tr h="0">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Official Contact Info</a:t>
                      </a:r>
                    </a:p>
                  </a:txBody>
                  <a:tcPr marL="91432" marR="91432" marT="45749" marB="45749"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Capitol Hill Office Building: Cannon</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Room Number: 130</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3240426283"/>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Phone Number: (202) 225-3011</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860728395"/>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Facebook: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009905484"/>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Instagram: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Twitter: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3" name="Table 13" title="Committees"/>
          <p:cNvGraphicFramePr>
            <a:graphicFrameLocks noGrp="1"/>
          </p:cNvGraphicFramePr>
          <p:nvPr>
            <p:extLst/>
          </p:nvPr>
        </p:nvGraphicFramePr>
        <p:xfrm>
          <a:off x="6252310" y="4624423"/>
          <a:ext cx="2586890" cy="487512"/>
        </p:xfrm>
        <a:graphic>
          <a:graphicData uri="http://schemas.openxmlformats.org/drawingml/2006/table">
            <a:tbl>
              <a:tblPr/>
              <a:tblGrid>
                <a:gridCol w="258689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Committees</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TBD</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768" y="1051560"/>
            <a:ext cx="1169755" cy="1435608"/>
          </a:xfrm>
          <a:prstGeom prst="rect">
            <a:avLst/>
          </a:prstGeom>
        </p:spPr>
      </p:pic>
    </p:spTree>
    <p:extLst>
      <p:ext uri="{BB962C8B-B14F-4D97-AF65-F5344CB8AC3E}">
        <p14:creationId xmlns:p14="http://schemas.microsoft.com/office/powerpoint/2010/main" val="74340884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SlideTitle"/>
          <p:cNvSpPr>
            <a:spLocks noGrp="1"/>
          </p:cNvSpPr>
          <p:nvPr>
            <p:ph type="title"/>
          </p:nvPr>
        </p:nvSpPr>
        <p:spPr>
          <a:xfrm>
            <a:off x="401620" y="637194"/>
            <a:ext cx="8412480" cy="640080"/>
          </a:xfrm>
        </p:spPr>
        <p:txBody>
          <a:bodyPr/>
          <a:lstStyle/>
          <a:p>
            <a:r>
              <a:rPr lang="en-US" altLang="en-US">
                <a:latin typeface="+mj-lt"/>
                <a:ea typeface="ＭＳ Ｐゴシック" charset="-128"/>
                <a:cs typeface="MS PGothic" charset="-128"/>
              </a:rPr>
              <a:t>Rep. Elaine Luria (D-VA-2)</a:t>
            </a:r>
            <a:endParaRPr lang="en-US" dirty="0">
              <a:latin typeface="+mj-lt"/>
            </a:endParaRPr>
          </a:p>
        </p:txBody>
      </p:sp>
      <p:sp>
        <p:nvSpPr>
          <p:cNvPr id="122" name="Text Placeholder 18" title="SlideDate"/>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a:latin typeface="Georgia"/>
                <a:cs typeface="Georgia"/>
              </a:rPr>
              <a:t>Slide updated: January 04, 2019</a:t>
            </a:r>
            <a:endParaRPr lang="en-US" sz="700" dirty="0">
              <a:latin typeface="Georgia"/>
              <a:cs typeface="Georgia"/>
            </a:endParaRPr>
          </a:p>
        </p:txBody>
      </p:sp>
      <p:graphicFrame>
        <p:nvGraphicFramePr>
          <p:cNvPr id="7" name="Table 6" descr="BackgroundText" title="BackgroundText"/>
          <p:cNvGraphicFramePr>
            <a:graphicFrameLocks noGrp="1"/>
          </p:cNvGraphicFramePr>
          <p:nvPr>
            <p:extLst/>
          </p:nvPr>
        </p:nvGraphicFramePr>
        <p:xfrm>
          <a:off x="1656272" y="1047297"/>
          <a:ext cx="7182928" cy="2254114"/>
        </p:xfrm>
        <a:graphic>
          <a:graphicData uri="http://schemas.openxmlformats.org/drawingml/2006/table">
            <a:tbl>
              <a:tblPr/>
              <a:tblGrid>
                <a:gridCol w="7182928">
                  <a:extLst>
                    <a:ext uri="{9D8B030D-6E8A-4147-A177-3AD203B41FA5}">
                      <a16:colId xmlns:a16="http://schemas.microsoft.com/office/drawing/2014/main" val="20000"/>
                    </a:ext>
                  </a:extLst>
                </a:gridCol>
              </a:tblGrid>
              <a:tr h="16902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Background</a:t>
                      </a:r>
                      <a:endParaRPr kumimoji="0" lang="en-US" altLang="en-US" sz="1200" b="0" i="0" u="none" strike="noStrike" cap="none" normalizeH="0" baseline="0" dirty="0">
                        <a:ln>
                          <a:noFill/>
                        </a:ln>
                        <a:solidFill>
                          <a:schemeClr val="bg1"/>
                        </a:solidFill>
                        <a:effectLst/>
                        <a:latin typeface="+mj-lt"/>
                        <a:ea typeface="MS PGothic" panose="020B0600070205080204" pitchFamily="34" charset="-128"/>
                      </a:endParaRPr>
                    </a:p>
                  </a:txBody>
                  <a:tcPr marL="91430" marR="91430" marT="45760" marB="45760" anchor="ctr" horzOverflow="overflow">
                    <a:lnL>
                      <a:noFill/>
                    </a:lnL>
                    <a:lnR>
                      <a:noFill/>
                    </a:lnR>
                    <a:lnT>
                      <a:noFill/>
                    </a:lnT>
                    <a:lnB>
                      <a:noFill/>
                    </a:lnB>
                    <a:lnTlToBr>
                      <a:noFill/>
                    </a:lnTlToBr>
                    <a:lnBlToTr>
                      <a:noFill/>
                    </a:lnBlToTr>
                    <a:solidFill>
                      <a:srgbClr val="284D81"/>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a:ln>
                            <a:noFill/>
                          </a:ln>
                          <a:solidFill>
                            <a:schemeClr val="tx1"/>
                          </a:solidFill>
                          <a:effectLst/>
                          <a:latin typeface="+mj-lt"/>
                          <a:ea typeface="MS PGothic" pitchFamily="34" charset="-128"/>
                          <a:cs typeface="MS PGothic" pitchFamily="34" charset="-128"/>
                        </a:rPr>
                        <a:t>Luria received a degree in physics and history from the United States Naval Academy in 1997 and received an MS in engineering management from Old Dominion University in 2004. Luria served for 20 years as a Surface Warfare Officer and nuclear engineer in the Navy, and was deployed six times to Japan, the Middle East and the Western Pacific. After retiring from the Navy in 2017, she started a family business that sells paintable clay mermaids. Luria emphasized her military experience during her 2018 campaign, saying that it would help her represent the district, which contains the world’s largest navy base and one of the highest concentrations of veterans nationwide. She supports preserving Social Security and Medicare, protecting the environment and investing in infrastructure.</a:t>
                      </a:r>
                      <a:endParaRPr kumimoji="0" lang="en-US" sz="1000" b="0" i="0" u="none" strike="noStrike" kern="1200" cap="none" normalizeH="0" baseline="0" dirty="0">
                        <a:ln>
                          <a:noFill/>
                        </a:ln>
                        <a:solidFill>
                          <a:schemeClr val="tx1"/>
                        </a:solidFill>
                        <a:effectLst/>
                        <a:latin typeface="+mj-lt"/>
                        <a:ea typeface="MS PGothic" pitchFamily="34" charset="-128"/>
                        <a:cs typeface="MS PGothic" pitchFamily="34" charset="-128"/>
                      </a:endParaRP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nvPr>
        </p:nvGraphicFramePr>
        <p:xfrm>
          <a:off x="3303312" y="3264377"/>
          <a:ext cx="2816381" cy="2072136"/>
        </p:xfrm>
        <a:graphic>
          <a:graphicData uri="http://schemas.openxmlformats.org/drawingml/2006/table">
            <a:tbl>
              <a:tblPr/>
              <a:tblGrid>
                <a:gridCol w="2816381">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First Elected: 11/6/2018</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Party: Democrat</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Birth date: 8/15/1975</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Education: Attended, University of Virginia Sorensen Institute Political Leaders Program, 2017; MEM, Engineering Management, Old Dominion University, 2002-2004; BS, Physics, United States Naval Academy, 1993-1997</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chemeClr val="tx1"/>
                          </a:solidFill>
                          <a:effectLst/>
                          <a:latin typeface="+mj-lt"/>
                          <a:ea typeface="MS PGothic" panose="020B0600070205080204" pitchFamily="34" charset="-128"/>
                          <a:cs typeface="+mn-cs"/>
                        </a:rPr>
                        <a:t>Family: Spouse: Robert Blondin; 1 Child</a:t>
                      </a:r>
                      <a:endParaRPr kumimoji="0" lang="en-US" altLang="en-US" sz="1000" b="0" i="0" u="none" strike="noStrike" kern="1200" cap="none" normalizeH="0" baseline="0" dirty="0">
                        <a:ln>
                          <a:noFill/>
                        </a:ln>
                        <a:solidFill>
                          <a:schemeClr val="tx1"/>
                        </a:solidFill>
                        <a:effectLst/>
                        <a:latin typeface="+mj-lt"/>
                        <a:ea typeface="MS PGothic" panose="020B0600070205080204" pitchFamily="34" charset="-128"/>
                        <a:cs typeface="+mn-cs"/>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nvPr>
        </p:nvGraphicFramePr>
        <p:xfrm>
          <a:off x="6227210" y="3264378"/>
          <a:ext cx="2611990" cy="1219334"/>
        </p:xfrm>
        <a:graphic>
          <a:graphicData uri="http://schemas.openxmlformats.org/drawingml/2006/table">
            <a:tbl>
              <a:tblPr/>
              <a:tblGrid>
                <a:gridCol w="2132154">
                  <a:extLst>
                    <a:ext uri="{9D8B030D-6E8A-4147-A177-3AD203B41FA5}">
                      <a16:colId xmlns:a16="http://schemas.microsoft.com/office/drawing/2014/main" val="20000"/>
                    </a:ext>
                  </a:extLst>
                </a:gridCol>
                <a:gridCol w="479836">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284D81"/>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2018 General</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Elaine Luria (D)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51%</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Scott Taylor (R)</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49%</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0" name="Table 13" title="District Profile"/>
          <p:cNvGraphicFramePr>
            <a:graphicFrameLocks noGrp="1"/>
          </p:cNvGraphicFramePr>
          <p:nvPr>
            <p:extLst/>
          </p:nvPr>
        </p:nvGraphicFramePr>
        <p:xfrm>
          <a:off x="427497" y="3264377"/>
          <a:ext cx="2743200" cy="1371180"/>
        </p:xfrm>
        <a:graphic>
          <a:graphicData uri="http://schemas.openxmlformats.org/drawingml/2006/table">
            <a:tbl>
              <a:tblPr/>
              <a:tblGrid>
                <a:gridCol w="274320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mj-lt"/>
                          <a:ea typeface="MS PGothic" panose="020B0600070205080204" pitchFamily="34" charset="-128"/>
                        </a:rPr>
                        <a:t>District Profile</a:t>
                      </a:r>
                      <a:endParaRPr kumimoji="0" lang="en-US" altLang="en-US" sz="1000" b="0" i="0" u="none" strike="noStrike" cap="none" normalizeH="0" baseline="0" dirty="0">
                        <a:ln>
                          <a:noFill/>
                        </a:ln>
                        <a:solidFill>
                          <a:schemeClr val="bg1"/>
                        </a:solidFill>
                        <a:effectLst/>
                        <a:latin typeface="+mj-lt"/>
                        <a:ea typeface="MS PGothic" panose="020B0600070205080204" pitchFamily="34" charset="-128"/>
                      </a:endParaRP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State: Virginia</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District: 2nd</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Hampton Roads: Virginia Beach, Part of Norfolk</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Cook PVI: R+3</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0957354"/>
                  </a:ext>
                </a:extLst>
              </a:tr>
            </a:tbl>
          </a:graphicData>
        </a:graphic>
      </p:graphicFrame>
      <p:graphicFrame>
        <p:nvGraphicFramePr>
          <p:cNvPr id="11" name="Table 10" title="Contact"/>
          <p:cNvGraphicFramePr>
            <a:graphicFrameLocks noGrp="1"/>
          </p:cNvGraphicFramePr>
          <p:nvPr>
            <p:extLst/>
          </p:nvPr>
        </p:nvGraphicFramePr>
        <p:xfrm>
          <a:off x="427498" y="4624423"/>
          <a:ext cx="2743200" cy="1707286"/>
        </p:xfrm>
        <a:graphic>
          <a:graphicData uri="http://schemas.openxmlformats.org/drawingml/2006/table">
            <a:tbl>
              <a:tblPr/>
              <a:tblGrid>
                <a:gridCol w="2743200">
                  <a:extLst>
                    <a:ext uri="{9D8B030D-6E8A-4147-A177-3AD203B41FA5}">
                      <a16:colId xmlns:a16="http://schemas.microsoft.com/office/drawing/2014/main" val="20002"/>
                    </a:ext>
                  </a:extLst>
                </a:gridCol>
              </a:tblGrid>
              <a:tr h="0">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Official Contact Info</a:t>
                      </a:r>
                    </a:p>
                  </a:txBody>
                  <a:tcPr marL="91432" marR="91432" marT="45749" marB="45749"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Capitol Hill Office Building: Cannon</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Room Number: 534</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3240426283"/>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Phone Number: (202) 225-4215</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860728395"/>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Facebook: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009905484"/>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Instagram: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Twitter: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3" name="Table 13" title="Committees"/>
          <p:cNvGraphicFramePr>
            <a:graphicFrameLocks noGrp="1"/>
          </p:cNvGraphicFramePr>
          <p:nvPr>
            <p:extLst/>
          </p:nvPr>
        </p:nvGraphicFramePr>
        <p:xfrm>
          <a:off x="6252310" y="4624423"/>
          <a:ext cx="2586890" cy="487512"/>
        </p:xfrm>
        <a:graphic>
          <a:graphicData uri="http://schemas.openxmlformats.org/drawingml/2006/table">
            <a:tbl>
              <a:tblPr/>
              <a:tblGrid>
                <a:gridCol w="258689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Committees</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284D81"/>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TBD</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68" y="1051560"/>
            <a:ext cx="1169755" cy="1435608"/>
          </a:xfrm>
          <a:prstGeom prst="rect">
            <a:avLst/>
          </a:prstGeom>
        </p:spPr>
      </p:pic>
    </p:spTree>
    <p:extLst>
      <p:ext uri="{BB962C8B-B14F-4D97-AF65-F5344CB8AC3E}">
        <p14:creationId xmlns:p14="http://schemas.microsoft.com/office/powerpoint/2010/main" val="140521156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SlideTitle"/>
          <p:cNvSpPr>
            <a:spLocks noGrp="1"/>
          </p:cNvSpPr>
          <p:nvPr>
            <p:ph type="title"/>
          </p:nvPr>
        </p:nvSpPr>
        <p:spPr>
          <a:xfrm>
            <a:off x="401620" y="637194"/>
            <a:ext cx="8412480" cy="640080"/>
          </a:xfrm>
        </p:spPr>
        <p:txBody>
          <a:bodyPr/>
          <a:lstStyle/>
          <a:p>
            <a:r>
              <a:rPr lang="en-US" altLang="en-US">
                <a:latin typeface="+mj-lt"/>
                <a:ea typeface="ＭＳ Ｐゴシック" charset="-128"/>
                <a:cs typeface="MS PGothic" charset="-128"/>
              </a:rPr>
              <a:t>Rep. Denver Riggleman (R-VA-5)</a:t>
            </a:r>
            <a:endParaRPr lang="en-US" dirty="0">
              <a:latin typeface="+mj-lt"/>
            </a:endParaRPr>
          </a:p>
        </p:txBody>
      </p:sp>
      <p:sp>
        <p:nvSpPr>
          <p:cNvPr id="122" name="Text Placeholder 18" title="SlideDate"/>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a:latin typeface="Georgia"/>
                <a:cs typeface="Georgia"/>
              </a:rPr>
              <a:t>Slide updated: January 04, 2019</a:t>
            </a:r>
            <a:endParaRPr lang="en-US" sz="700" dirty="0">
              <a:latin typeface="Georgia"/>
              <a:cs typeface="Georgia"/>
            </a:endParaRPr>
          </a:p>
        </p:txBody>
      </p:sp>
      <p:graphicFrame>
        <p:nvGraphicFramePr>
          <p:cNvPr id="7" name="Table 6" descr="BackgroundText" title="BackgroundText"/>
          <p:cNvGraphicFramePr>
            <a:graphicFrameLocks noGrp="1"/>
          </p:cNvGraphicFramePr>
          <p:nvPr>
            <p:extLst/>
          </p:nvPr>
        </p:nvGraphicFramePr>
        <p:xfrm>
          <a:off x="1656272" y="1047297"/>
          <a:ext cx="7182928" cy="2254114"/>
        </p:xfrm>
        <a:graphic>
          <a:graphicData uri="http://schemas.openxmlformats.org/drawingml/2006/table">
            <a:tbl>
              <a:tblPr/>
              <a:tblGrid>
                <a:gridCol w="7182928">
                  <a:extLst>
                    <a:ext uri="{9D8B030D-6E8A-4147-A177-3AD203B41FA5}">
                      <a16:colId xmlns:a16="http://schemas.microsoft.com/office/drawing/2014/main" val="20000"/>
                    </a:ext>
                  </a:extLst>
                </a:gridCol>
              </a:tblGrid>
              <a:tr h="16902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Background</a:t>
                      </a:r>
                      <a:endParaRPr kumimoji="0" lang="en-US" altLang="en-US" sz="1200" b="0" i="0" u="none" strike="noStrike" cap="none" normalizeH="0" baseline="0" dirty="0">
                        <a:ln>
                          <a:noFill/>
                        </a:ln>
                        <a:solidFill>
                          <a:schemeClr val="bg1"/>
                        </a:solidFill>
                        <a:effectLst/>
                        <a:latin typeface="+mj-lt"/>
                        <a:ea typeface="MS PGothic" panose="020B0600070205080204" pitchFamily="34" charset="-128"/>
                      </a:endParaRPr>
                    </a:p>
                  </a:txBody>
                  <a:tcPr marL="91430" marR="91430" marT="45760" marB="45760" anchor="ctr" horzOverflow="overflow">
                    <a:lnL>
                      <a:noFill/>
                    </a:lnL>
                    <a:lnR>
                      <a:noFill/>
                    </a:lnR>
                    <a:lnT>
                      <a:noFill/>
                    </a:lnT>
                    <a:lnB>
                      <a:noFill/>
                    </a:lnB>
                    <a:lnTlToBr>
                      <a:noFill/>
                    </a:lnTlToBr>
                    <a:lnBlToTr>
                      <a:noFill/>
                    </a:lnBlToTr>
                    <a:solidFill>
                      <a:srgbClr val="A02C1C"/>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a:ln>
                            <a:noFill/>
                          </a:ln>
                          <a:solidFill>
                            <a:schemeClr val="tx1"/>
                          </a:solidFill>
                          <a:effectLst/>
                          <a:latin typeface="+mj-lt"/>
                          <a:ea typeface="MS PGothic" pitchFamily="34" charset="-128"/>
                          <a:cs typeface="MS PGothic" pitchFamily="34" charset="-128"/>
                        </a:rPr>
                        <a:t>Riggleman was born and raised in Virginia. He earned a BA in Foreign Affairs from the University of Virginia and a MS in Program Management from Villanova. While pursuing his education, Riggleman served as an enlisted member is the Air Force for four years, and then commissioned in 1998, went to work for the 366th Fighter Wing, the 34th Bomb Squadron and the National Security Agency. He's a small business owner of a distillery in Virginia, which he co-owns and operates with his wife. During his campaign, he advocated for the of repeal the ACA, which he wanted to replace with a consumer-driven model for Medicaid that gives states flexibility. He also supported eliminating the cap on medical residencies and prioritizing funding of medical residencies to areas most in need.</a:t>
                      </a:r>
                      <a:endParaRPr kumimoji="0" lang="en-US" sz="1000" b="0" i="0" u="none" strike="noStrike" kern="1200" cap="none" normalizeH="0" baseline="0" dirty="0">
                        <a:ln>
                          <a:noFill/>
                        </a:ln>
                        <a:solidFill>
                          <a:schemeClr val="tx1"/>
                        </a:solidFill>
                        <a:effectLst/>
                        <a:latin typeface="+mj-lt"/>
                        <a:ea typeface="MS PGothic" pitchFamily="34" charset="-128"/>
                        <a:cs typeface="MS PGothic" pitchFamily="34" charset="-128"/>
                      </a:endParaRP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nvPr>
        </p:nvGraphicFramePr>
        <p:xfrm>
          <a:off x="3303312" y="3264377"/>
          <a:ext cx="2816381" cy="2376936"/>
        </p:xfrm>
        <a:graphic>
          <a:graphicData uri="http://schemas.openxmlformats.org/drawingml/2006/table">
            <a:tbl>
              <a:tblPr/>
              <a:tblGrid>
                <a:gridCol w="2816381">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First Elected: 11/6/2018</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Party: Republican</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Birth date: 3/17/1970</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Education: Masters Certificate, Program Management, Villanova University, 2007; BA, Foreign Affairs, University of Virginia, 1996-1998; AA, Burlington County College, 1996; AAS, Avionics Systems, Community College of the Air Force, 1996</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chemeClr val="tx1"/>
                          </a:solidFill>
                          <a:effectLst/>
                          <a:latin typeface="+mj-lt"/>
                          <a:ea typeface="MS PGothic" panose="020B0600070205080204" pitchFamily="34" charset="-128"/>
                          <a:cs typeface="+mn-cs"/>
                        </a:rPr>
                        <a:t>Family: Spouse: Christine; 3 Children: Lauren, Abigail, Lillian</a:t>
                      </a:r>
                      <a:endParaRPr kumimoji="0" lang="en-US" altLang="en-US" sz="1000" b="0" i="0" u="none" strike="noStrike" kern="1200" cap="none" normalizeH="0" baseline="0" dirty="0">
                        <a:ln>
                          <a:noFill/>
                        </a:ln>
                        <a:solidFill>
                          <a:schemeClr val="tx1"/>
                        </a:solidFill>
                        <a:effectLst/>
                        <a:latin typeface="+mj-lt"/>
                        <a:ea typeface="MS PGothic" panose="020B0600070205080204" pitchFamily="34" charset="-128"/>
                        <a:cs typeface="+mn-cs"/>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nvPr>
        </p:nvGraphicFramePr>
        <p:xfrm>
          <a:off x="6227210" y="3264378"/>
          <a:ext cx="2611990" cy="1219334"/>
        </p:xfrm>
        <a:graphic>
          <a:graphicData uri="http://schemas.openxmlformats.org/drawingml/2006/table">
            <a:tbl>
              <a:tblPr/>
              <a:tblGrid>
                <a:gridCol w="2132154">
                  <a:extLst>
                    <a:ext uri="{9D8B030D-6E8A-4147-A177-3AD203B41FA5}">
                      <a16:colId xmlns:a16="http://schemas.microsoft.com/office/drawing/2014/main" val="20000"/>
                    </a:ext>
                  </a:extLst>
                </a:gridCol>
                <a:gridCol w="479836">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A02C1C"/>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2018 General</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Denver Riggleman (R)</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53%</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Leslie Cockburn (D)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47%</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0" name="Table 13" title="District Profile"/>
          <p:cNvGraphicFramePr>
            <a:graphicFrameLocks noGrp="1"/>
          </p:cNvGraphicFramePr>
          <p:nvPr>
            <p:extLst/>
          </p:nvPr>
        </p:nvGraphicFramePr>
        <p:xfrm>
          <a:off x="427497" y="3264377"/>
          <a:ext cx="2743200" cy="1218780"/>
        </p:xfrm>
        <a:graphic>
          <a:graphicData uri="http://schemas.openxmlformats.org/drawingml/2006/table">
            <a:tbl>
              <a:tblPr/>
              <a:tblGrid>
                <a:gridCol w="274320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mj-lt"/>
                          <a:ea typeface="MS PGothic" panose="020B0600070205080204" pitchFamily="34" charset="-128"/>
                        </a:rPr>
                        <a:t>District Profile</a:t>
                      </a:r>
                      <a:endParaRPr kumimoji="0" lang="en-US" altLang="en-US" sz="1000" b="0" i="0" u="none" strike="noStrike" cap="none" normalizeH="0" baseline="0" dirty="0">
                        <a:ln>
                          <a:noFill/>
                        </a:ln>
                        <a:solidFill>
                          <a:schemeClr val="bg1"/>
                        </a:solidFill>
                        <a:effectLst/>
                        <a:latin typeface="+mj-lt"/>
                        <a:ea typeface="MS PGothic" panose="020B0600070205080204" pitchFamily="34" charset="-128"/>
                      </a:endParaRP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State: Virginia</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District: 5th</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Southside, Charlottesville</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Cook PVI: R+6</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0957354"/>
                  </a:ext>
                </a:extLst>
              </a:tr>
            </a:tbl>
          </a:graphicData>
        </a:graphic>
      </p:graphicFrame>
      <p:graphicFrame>
        <p:nvGraphicFramePr>
          <p:cNvPr id="11" name="Table 10" title="Contact"/>
          <p:cNvGraphicFramePr>
            <a:graphicFrameLocks noGrp="1"/>
          </p:cNvGraphicFramePr>
          <p:nvPr>
            <p:extLst/>
          </p:nvPr>
        </p:nvGraphicFramePr>
        <p:xfrm>
          <a:off x="427498" y="4624423"/>
          <a:ext cx="2743200" cy="1707286"/>
        </p:xfrm>
        <a:graphic>
          <a:graphicData uri="http://schemas.openxmlformats.org/drawingml/2006/table">
            <a:tbl>
              <a:tblPr/>
              <a:tblGrid>
                <a:gridCol w="2743200">
                  <a:extLst>
                    <a:ext uri="{9D8B030D-6E8A-4147-A177-3AD203B41FA5}">
                      <a16:colId xmlns:a16="http://schemas.microsoft.com/office/drawing/2014/main" val="20002"/>
                    </a:ext>
                  </a:extLst>
                </a:gridCol>
              </a:tblGrid>
              <a:tr h="0">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Official Contact Info</a:t>
                      </a:r>
                    </a:p>
                  </a:txBody>
                  <a:tcPr marL="91432" marR="91432" marT="45749" marB="45749"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Capitol Hill Office Building: Longworth</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Room Number: 1022</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3240426283"/>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Phone Number: (202) 225-4711</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860728395"/>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Facebook: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009905484"/>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Instagram: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Twitter: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3" name="Table 13" title="Committees"/>
          <p:cNvGraphicFramePr>
            <a:graphicFrameLocks noGrp="1"/>
          </p:cNvGraphicFramePr>
          <p:nvPr>
            <p:extLst/>
          </p:nvPr>
        </p:nvGraphicFramePr>
        <p:xfrm>
          <a:off x="6252310" y="4624423"/>
          <a:ext cx="2586890" cy="487512"/>
        </p:xfrm>
        <a:graphic>
          <a:graphicData uri="http://schemas.openxmlformats.org/drawingml/2006/table">
            <a:tbl>
              <a:tblPr/>
              <a:tblGrid>
                <a:gridCol w="258689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Committees</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TBD</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68" y="1051560"/>
            <a:ext cx="1169755" cy="1435608"/>
          </a:xfrm>
          <a:prstGeom prst="rect">
            <a:avLst/>
          </a:prstGeom>
        </p:spPr>
      </p:pic>
    </p:spTree>
    <p:extLst>
      <p:ext uri="{BB962C8B-B14F-4D97-AF65-F5344CB8AC3E}">
        <p14:creationId xmlns:p14="http://schemas.microsoft.com/office/powerpoint/2010/main" val="404580320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SlideTitle"/>
          <p:cNvSpPr>
            <a:spLocks noGrp="1"/>
          </p:cNvSpPr>
          <p:nvPr>
            <p:ph type="title"/>
          </p:nvPr>
        </p:nvSpPr>
        <p:spPr>
          <a:xfrm>
            <a:off x="401620" y="637194"/>
            <a:ext cx="8412480" cy="640080"/>
          </a:xfrm>
        </p:spPr>
        <p:txBody>
          <a:bodyPr/>
          <a:lstStyle/>
          <a:p>
            <a:r>
              <a:rPr lang="en-US" altLang="en-US">
                <a:latin typeface="+mj-lt"/>
                <a:ea typeface="ＭＳ Ｐゴシック" charset="-128"/>
                <a:cs typeface="MS PGothic" charset="-128"/>
              </a:rPr>
              <a:t>Rep. Benjamin Cline (R-VA-6)</a:t>
            </a:r>
            <a:endParaRPr lang="en-US" dirty="0">
              <a:latin typeface="+mj-lt"/>
            </a:endParaRPr>
          </a:p>
        </p:txBody>
      </p:sp>
      <p:sp>
        <p:nvSpPr>
          <p:cNvPr id="122" name="Text Placeholder 18" title="SlideDate"/>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a:latin typeface="Georgia"/>
                <a:cs typeface="Georgia"/>
              </a:rPr>
              <a:t>Slide updated: January 04, 2019</a:t>
            </a:r>
            <a:endParaRPr lang="en-US" sz="700" dirty="0">
              <a:latin typeface="Georgia"/>
              <a:cs typeface="Georgia"/>
            </a:endParaRPr>
          </a:p>
        </p:txBody>
      </p:sp>
      <p:graphicFrame>
        <p:nvGraphicFramePr>
          <p:cNvPr id="7" name="Table 6" descr="BackgroundText" title="BackgroundText"/>
          <p:cNvGraphicFramePr>
            <a:graphicFrameLocks noGrp="1"/>
          </p:cNvGraphicFramePr>
          <p:nvPr>
            <p:extLst/>
          </p:nvPr>
        </p:nvGraphicFramePr>
        <p:xfrm>
          <a:off x="1656272" y="1047297"/>
          <a:ext cx="7182928" cy="2254114"/>
        </p:xfrm>
        <a:graphic>
          <a:graphicData uri="http://schemas.openxmlformats.org/drawingml/2006/table">
            <a:tbl>
              <a:tblPr/>
              <a:tblGrid>
                <a:gridCol w="7182928">
                  <a:extLst>
                    <a:ext uri="{9D8B030D-6E8A-4147-A177-3AD203B41FA5}">
                      <a16:colId xmlns:a16="http://schemas.microsoft.com/office/drawing/2014/main" val="20000"/>
                    </a:ext>
                  </a:extLst>
                </a:gridCol>
              </a:tblGrid>
              <a:tr h="169026">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Background</a:t>
                      </a:r>
                      <a:endParaRPr kumimoji="0" lang="en-US" altLang="en-US" sz="1200" b="0" i="0" u="none" strike="noStrike" cap="none" normalizeH="0" baseline="0" dirty="0">
                        <a:ln>
                          <a:noFill/>
                        </a:ln>
                        <a:solidFill>
                          <a:schemeClr val="bg1"/>
                        </a:solidFill>
                        <a:effectLst/>
                        <a:latin typeface="+mj-lt"/>
                        <a:ea typeface="MS PGothic" panose="020B0600070205080204" pitchFamily="34" charset="-128"/>
                      </a:endParaRPr>
                    </a:p>
                  </a:txBody>
                  <a:tcPr marL="91430" marR="91430" marT="45760" marB="45760" anchor="ctr" horzOverflow="overflow">
                    <a:lnL>
                      <a:noFill/>
                    </a:lnL>
                    <a:lnR>
                      <a:noFill/>
                    </a:lnR>
                    <a:lnT>
                      <a:noFill/>
                    </a:lnT>
                    <a:lnB>
                      <a:noFill/>
                    </a:lnB>
                    <a:lnTlToBr>
                      <a:noFill/>
                    </a:lnTlToBr>
                    <a:lnBlToTr>
                      <a:noFill/>
                    </a:lnBlToTr>
                    <a:solidFill>
                      <a:srgbClr val="A02C1C"/>
                    </a:solidFill>
                  </a:tcPr>
                </a:tc>
                <a:extLst>
                  <a:ext uri="{0D108BD9-81ED-4DB2-BD59-A6C34878D82A}">
                    <a16:rowId xmlns:a16="http://schemas.microsoft.com/office/drawing/2014/main" val="10000"/>
                  </a:ext>
                </a:extLst>
              </a:tr>
              <a:tr h="2010194">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ts val="400"/>
                        </a:spcAft>
                        <a:buClrTx/>
                        <a:buSzTx/>
                        <a:buFontTx/>
                        <a:buNone/>
                        <a:tabLst/>
                        <a:defRPr/>
                      </a:pPr>
                      <a:r>
                        <a:rPr kumimoji="0" lang="en-US" sz="1000" b="0" i="0" u="none" strike="noStrike" kern="1200" cap="none" normalizeH="0" baseline="0">
                          <a:ln>
                            <a:noFill/>
                          </a:ln>
                          <a:solidFill>
                            <a:schemeClr val="tx1"/>
                          </a:solidFill>
                          <a:effectLst/>
                          <a:latin typeface="+mj-lt"/>
                          <a:ea typeface="MS PGothic" pitchFamily="34" charset="-128"/>
                          <a:cs typeface="MS PGothic" pitchFamily="34" charset="-128"/>
                        </a:rPr>
                        <a:t>Cline grew up in the Shenandoah Valley and attended Bates College before earning a JD at University of Richmond School of Law. After graduating from law school, he became an Assistant Commonwealth Attorney and also an attorney in private practice.  He also served as an aide, and eventually Chief of Staff, to Congressman Bob Goodlatte. He was first elected to the Virginia House of Delegates in a special election in 2002. That year, he joined NDS Corporation, which provided marketing assistance to technology companies. He served as the company's president until 2007.</a:t>
                      </a:r>
                      <a:endParaRPr kumimoji="0" lang="en-US" sz="1000" b="0" i="0" u="none" strike="noStrike" kern="1200" cap="none" normalizeH="0" baseline="0" dirty="0">
                        <a:ln>
                          <a:noFill/>
                        </a:ln>
                        <a:solidFill>
                          <a:schemeClr val="tx1"/>
                        </a:solidFill>
                        <a:effectLst/>
                        <a:latin typeface="+mj-lt"/>
                        <a:ea typeface="MS PGothic" pitchFamily="34" charset="-128"/>
                        <a:cs typeface="MS PGothic" pitchFamily="34" charset="-128"/>
                      </a:endParaRPr>
                    </a:p>
                  </a:txBody>
                  <a:tcPr marL="91430" marR="91430" marT="45760" marB="457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Table 7" title="Biography"/>
          <p:cNvGraphicFramePr>
            <a:graphicFrameLocks noGrp="1"/>
          </p:cNvGraphicFramePr>
          <p:nvPr>
            <p:extLst/>
          </p:nvPr>
        </p:nvGraphicFramePr>
        <p:xfrm>
          <a:off x="3303312" y="3264377"/>
          <a:ext cx="2816381" cy="1767336"/>
        </p:xfrm>
        <a:graphic>
          <a:graphicData uri="http://schemas.openxmlformats.org/drawingml/2006/table">
            <a:tbl>
              <a:tblPr/>
              <a:tblGrid>
                <a:gridCol w="2816381">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Biography</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First Elected: 11/6/2018</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Party: Republican</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0747037"/>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Birth date: 2/29/1972</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1375251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Education: JD, University of Richmond School of Law, 2004-2007; BA, Political Science/Russian, Bates College, 1990-1994</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chemeClr val="tx1"/>
                          </a:solidFill>
                          <a:effectLst/>
                          <a:latin typeface="+mj-lt"/>
                          <a:ea typeface="MS PGothic" panose="020B0600070205080204" pitchFamily="34" charset="-128"/>
                          <a:cs typeface="+mn-cs"/>
                        </a:rPr>
                        <a:t>Family: Spouse: Elizabeth</a:t>
                      </a:r>
                      <a:endParaRPr kumimoji="0" lang="en-US" altLang="en-US" sz="1000" b="0" i="0" u="none" strike="noStrike" kern="1200" cap="none" normalizeH="0" baseline="0" dirty="0">
                        <a:ln>
                          <a:noFill/>
                        </a:ln>
                        <a:solidFill>
                          <a:schemeClr val="tx1"/>
                        </a:solidFill>
                        <a:effectLst/>
                        <a:latin typeface="+mj-lt"/>
                        <a:ea typeface="MS PGothic" panose="020B0600070205080204" pitchFamily="34" charset="-128"/>
                        <a:cs typeface="+mn-cs"/>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9" name="Table 8" title="Election Results"/>
          <p:cNvGraphicFramePr>
            <a:graphicFrameLocks noGrp="1"/>
          </p:cNvGraphicFramePr>
          <p:nvPr>
            <p:extLst/>
          </p:nvPr>
        </p:nvGraphicFramePr>
        <p:xfrm>
          <a:off x="6227210" y="3264378"/>
          <a:ext cx="2611990" cy="1219334"/>
        </p:xfrm>
        <a:graphic>
          <a:graphicData uri="http://schemas.openxmlformats.org/drawingml/2006/table">
            <a:tbl>
              <a:tblPr/>
              <a:tblGrid>
                <a:gridCol w="2132154">
                  <a:extLst>
                    <a:ext uri="{9D8B030D-6E8A-4147-A177-3AD203B41FA5}">
                      <a16:colId xmlns:a16="http://schemas.microsoft.com/office/drawing/2014/main" val="20000"/>
                    </a:ext>
                  </a:extLst>
                </a:gridCol>
                <a:gridCol w="479836">
                  <a:extLst>
                    <a:ext uri="{9D8B030D-6E8A-4147-A177-3AD203B41FA5}">
                      <a16:colId xmlns:a16="http://schemas.microsoft.com/office/drawing/2014/main" val="20002"/>
                    </a:ext>
                  </a:extLst>
                </a:gridCol>
              </a:tblGrid>
              <a:tr h="0">
                <a:tc gridSpan="2">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Election Results</a:t>
                      </a:r>
                    </a:p>
                  </a:txBody>
                  <a:tcPr marL="91432" marR="91432" marT="45749" marB="45749" anchor="ctr" horzOverflow="overflow">
                    <a:lnL>
                      <a:noFill/>
                    </a:lnL>
                    <a:lnR w="12700" cap="flat" cmpd="sng" algn="ctr">
                      <a:noFill/>
                      <a:prstDash val="solid"/>
                      <a:round/>
                      <a:headEnd type="none" w="med" len="med"/>
                      <a:tailEnd type="none" w="med" len="med"/>
                    </a:lnR>
                    <a:lnT>
                      <a:noFill/>
                    </a:lnT>
                    <a:lnB>
                      <a:noFill/>
                    </a:lnB>
                    <a:lnTlToBr>
                      <a:noFill/>
                    </a:lnTlToBr>
                    <a:lnBlToTr>
                      <a:noFill/>
                    </a:lnBlToTr>
                    <a:solidFill>
                      <a:srgbClr val="A02C1C"/>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MS PGothic" charset="0"/>
                        <a:cs typeface="MS PGothic" charset="0"/>
                      </a:endParaRPr>
                    </a:p>
                  </a:txBody>
                  <a:tcPr marL="91435" marR="91435" marT="45740" marB="45740" anchor="ct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AB0200"/>
                    </a:solidFill>
                  </a:tcPr>
                </a:tc>
                <a:extLst>
                  <a:ext uri="{0D108BD9-81ED-4DB2-BD59-A6C34878D82A}">
                    <a16:rowId xmlns:a16="http://schemas.microsoft.com/office/drawing/2014/main" val="10000"/>
                  </a:ext>
                </a:extLst>
              </a:tr>
              <a:tr h="11710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2018 General</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noFill/>
                  </a:tcPr>
                </a:tc>
                <a:tc hMerge="1">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rgbClr val="000000"/>
                        </a:solidFill>
                        <a:effectLst/>
                        <a:latin typeface="+mn-lt"/>
                        <a:ea typeface="MS PGothic" charset="0"/>
                        <a:cs typeface="MS PGothic" charset="0"/>
                      </a:endParaRPr>
                    </a:p>
                  </a:txBody>
                  <a:tcPr marL="91435" marR="91435" marT="45740" marB="45740" horzOverflow="overflow">
                    <a:lnL w="12700" cap="flat" cmpd="sng" algn="ctr">
                      <a:solidFill>
                        <a:schemeClr val="bg1"/>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Benjamin Cline (R)</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60%</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mj-lt"/>
                          <a:ea typeface="MS PGothic" charset="0"/>
                          <a:cs typeface="MS PGothic" charset="0"/>
                        </a:rPr>
                        <a:t>Jennifer Lewis (D)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a:noFill/>
                    </a:lnL>
                    <a:lnR w="12700" cap="flat" cmpd="sng" algn="ctr">
                      <a:solidFill>
                        <a:sysClr val="window" lastClr="FFFFFF"/>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40%</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23" marB="45723"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0" name="Table 13" title="District Profile"/>
          <p:cNvGraphicFramePr>
            <a:graphicFrameLocks noGrp="1"/>
          </p:cNvGraphicFramePr>
          <p:nvPr>
            <p:extLst/>
          </p:nvPr>
        </p:nvGraphicFramePr>
        <p:xfrm>
          <a:off x="427497" y="3264377"/>
          <a:ext cx="2743200" cy="1218780"/>
        </p:xfrm>
        <a:graphic>
          <a:graphicData uri="http://schemas.openxmlformats.org/drawingml/2006/table">
            <a:tbl>
              <a:tblPr/>
              <a:tblGrid>
                <a:gridCol w="274320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mj-lt"/>
                          <a:ea typeface="MS PGothic" panose="020B0600070205080204" pitchFamily="34" charset="-128"/>
                        </a:rPr>
                        <a:t>District Profile</a:t>
                      </a:r>
                      <a:endParaRPr kumimoji="0" lang="en-US" altLang="en-US" sz="1000" b="0" i="0" u="none" strike="noStrike" cap="none" normalizeH="0" baseline="0" dirty="0">
                        <a:ln>
                          <a:noFill/>
                        </a:ln>
                        <a:solidFill>
                          <a:schemeClr val="bg1"/>
                        </a:solidFill>
                        <a:effectLst/>
                        <a:latin typeface="+mj-lt"/>
                        <a:ea typeface="MS PGothic" panose="020B0600070205080204" pitchFamily="34" charset="-128"/>
                      </a:endParaRP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State: Virginia</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District: 6th</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Shenandoah Valley: Roanoke</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Cook PVI: R+13</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635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0957354"/>
                  </a:ext>
                </a:extLst>
              </a:tr>
            </a:tbl>
          </a:graphicData>
        </a:graphic>
      </p:graphicFrame>
      <p:graphicFrame>
        <p:nvGraphicFramePr>
          <p:cNvPr id="11" name="Table 10" title="Contact"/>
          <p:cNvGraphicFramePr>
            <a:graphicFrameLocks noGrp="1"/>
          </p:cNvGraphicFramePr>
          <p:nvPr>
            <p:extLst/>
          </p:nvPr>
        </p:nvGraphicFramePr>
        <p:xfrm>
          <a:off x="427498" y="4624423"/>
          <a:ext cx="2743200" cy="1707286"/>
        </p:xfrm>
        <a:graphic>
          <a:graphicData uri="http://schemas.openxmlformats.org/drawingml/2006/table">
            <a:tbl>
              <a:tblPr/>
              <a:tblGrid>
                <a:gridCol w="2743200">
                  <a:extLst>
                    <a:ext uri="{9D8B030D-6E8A-4147-A177-3AD203B41FA5}">
                      <a16:colId xmlns:a16="http://schemas.microsoft.com/office/drawing/2014/main" val="20002"/>
                    </a:ext>
                  </a:extLst>
                </a:gridCol>
              </a:tblGrid>
              <a:tr h="0">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mj-lt"/>
                          <a:ea typeface="MS PGothic" charset="0"/>
                          <a:cs typeface="MS PGothic" charset="0"/>
                        </a:rPr>
                        <a:t>Official Contact Info</a:t>
                      </a:r>
                    </a:p>
                  </a:txBody>
                  <a:tcPr marL="91432" marR="91432" marT="45749" marB="45749" anchor="ctr" horzOverflow="overflow">
                    <a:lnL>
                      <a:noFill/>
                    </a:lnL>
                    <a:lnR w="12700" cap="flat" cmpd="sng" algn="ctr">
                      <a:noFill/>
                      <a:prstDash val="solid"/>
                      <a:round/>
                      <a:headEnd type="none" w="med" len="med"/>
                      <a:tailEnd type="none" w="med" len="med"/>
                    </a:lnR>
                    <a:lnT>
                      <a:noFill/>
                    </a:lnT>
                    <a:lnB w="6350" cap="flat" cmpd="sng" algn="ctr">
                      <a:solidFill>
                        <a:schemeClr val="tx1"/>
                      </a:solidFill>
                      <a:prstDash val="sysDot"/>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230581">
                <a:tc>
                  <a:txBody>
                    <a:bodyPr/>
                    <a:lstStyle>
                      <a:lvl1pPr marL="0" algn="l" defTabSz="457200" rtl="0" eaLnBrk="1" latinLnBrk="0" hangingPunct="1">
                        <a:defRPr sz="1800" kern="1200">
                          <a:solidFill>
                            <a:schemeClr val="tx1"/>
                          </a:solidFill>
                          <a:latin typeface="Calibri Light"/>
                        </a:defRPr>
                      </a:lvl1pPr>
                      <a:lvl2pPr marL="457200" algn="l" defTabSz="457200" rtl="0" eaLnBrk="1" latinLnBrk="0" hangingPunct="1">
                        <a:defRPr sz="1800" kern="1200">
                          <a:solidFill>
                            <a:schemeClr val="tx1"/>
                          </a:solidFill>
                          <a:latin typeface="Calibri Light"/>
                        </a:defRPr>
                      </a:lvl2pPr>
                      <a:lvl3pPr marL="914400" algn="l" defTabSz="457200" rtl="0" eaLnBrk="1" latinLnBrk="0" hangingPunct="1">
                        <a:defRPr sz="1800" kern="1200">
                          <a:solidFill>
                            <a:schemeClr val="tx1"/>
                          </a:solidFill>
                          <a:latin typeface="Calibri Light"/>
                        </a:defRPr>
                      </a:lvl3pPr>
                      <a:lvl4pPr marL="1371600" algn="l" defTabSz="457200" rtl="0" eaLnBrk="1" latinLnBrk="0" hangingPunct="1">
                        <a:defRPr sz="1800" kern="1200">
                          <a:solidFill>
                            <a:schemeClr val="tx1"/>
                          </a:solidFill>
                          <a:latin typeface="Calibri Light"/>
                        </a:defRPr>
                      </a:lvl4pPr>
                      <a:lvl5pPr marL="1828800" algn="l" defTabSz="457200" rtl="0" eaLnBrk="1" latinLnBrk="0" hangingPunct="1">
                        <a:defRPr sz="1800" kern="1200">
                          <a:solidFill>
                            <a:schemeClr val="tx1"/>
                          </a:solidFill>
                          <a:latin typeface="Calibri Light"/>
                        </a:defRPr>
                      </a:lvl5pPr>
                      <a:lvl6pPr marL="2286000" algn="l" defTabSz="457200" rtl="0" eaLnBrk="1" latinLnBrk="0" hangingPunct="1">
                        <a:defRPr sz="1800" kern="1200">
                          <a:solidFill>
                            <a:schemeClr val="tx1"/>
                          </a:solidFill>
                          <a:latin typeface="Calibri Light"/>
                        </a:defRPr>
                      </a:lvl6pPr>
                      <a:lvl7pPr marL="2743200" algn="l" defTabSz="457200" rtl="0" eaLnBrk="1" latinLnBrk="0" hangingPunct="1">
                        <a:defRPr sz="1800" kern="1200">
                          <a:solidFill>
                            <a:schemeClr val="tx1"/>
                          </a:solidFill>
                          <a:latin typeface="Calibri Light"/>
                        </a:defRPr>
                      </a:lvl7pPr>
                      <a:lvl8pPr marL="3200400" algn="l" defTabSz="457200" rtl="0" eaLnBrk="1" latinLnBrk="0" hangingPunct="1">
                        <a:defRPr sz="1800" kern="1200">
                          <a:solidFill>
                            <a:schemeClr val="tx1"/>
                          </a:solidFill>
                          <a:latin typeface="Calibri Light"/>
                        </a:defRPr>
                      </a:lvl8pPr>
                      <a:lvl9pPr marL="3657600" algn="l" defTabSz="457200" rtl="0" eaLnBrk="1" latinLnBrk="0" hangingPunct="1">
                        <a:defRPr sz="1800" kern="1200">
                          <a:solidFill>
                            <a:schemeClr val="tx1"/>
                          </a:solidFill>
                          <a:latin typeface="Calibri Light"/>
                        </a:defRPr>
                      </a:lvl9p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Capitol Hill Office Building: Longworth</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Room Number: 1009</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3240426283"/>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Phone Number: (202) 225-5431</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860728395"/>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Facebook: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009905484"/>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Instagram: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solidFill>
                        <a:sysClr val="window" lastClr="FFFFFF"/>
                      </a:solid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62426267"/>
                  </a:ext>
                </a:extLst>
              </a:tr>
              <a:tr h="230581">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mj-lt"/>
                          <a:ea typeface="MS PGothic" charset="0"/>
                          <a:cs typeface="MS PGothic" charset="0"/>
                        </a:rPr>
                        <a:t>Twitter: TBD</a:t>
                      </a:r>
                      <a:endParaRPr kumimoji="0" lang="en-US" sz="1000" b="0" i="0" u="none" strike="noStrike" cap="none" normalizeH="0" baseline="0" dirty="0">
                        <a:ln>
                          <a:noFill/>
                        </a:ln>
                        <a:solidFill>
                          <a:schemeClr val="tx1"/>
                        </a:solidFill>
                        <a:effectLst/>
                        <a:latin typeface="+mj-lt"/>
                        <a:ea typeface="MS PGothic" charset="0"/>
                        <a:cs typeface="MS PGothic" charset="0"/>
                      </a:endParaRPr>
                    </a:p>
                  </a:txBody>
                  <a:tcPr marL="91432" marR="91432" marT="45749" marB="45749" horzOverflow="overflow">
                    <a:lnL w="12700" cap="flat" cmpd="sng" algn="ctr">
                      <a:noFill/>
                      <a:prstDash val="solid"/>
                      <a:round/>
                      <a:headEnd type="none" w="med" len="med"/>
                      <a:tailEnd type="none" w="med" len="med"/>
                    </a:lnL>
                    <a:lnR>
                      <a:noFill/>
                    </a:lnR>
                    <a:lnT w="6350" cap="flat" cmpd="sng" algn="ctr">
                      <a:solidFill>
                        <a:schemeClr val="tx1"/>
                      </a:solidFill>
                      <a:prstDash val="sysDot"/>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3" name="Table 13" title="Committees"/>
          <p:cNvGraphicFramePr>
            <a:graphicFrameLocks noGrp="1"/>
          </p:cNvGraphicFramePr>
          <p:nvPr>
            <p:extLst/>
          </p:nvPr>
        </p:nvGraphicFramePr>
        <p:xfrm>
          <a:off x="6252310" y="4624423"/>
          <a:ext cx="2586890" cy="487512"/>
        </p:xfrm>
        <a:graphic>
          <a:graphicData uri="http://schemas.openxmlformats.org/drawingml/2006/table">
            <a:tbl>
              <a:tblPr/>
              <a:tblGrid>
                <a:gridCol w="2586890">
                  <a:extLst>
                    <a:ext uri="{9D8B030D-6E8A-4147-A177-3AD203B41FA5}">
                      <a16:colId xmlns:a16="http://schemas.microsoft.com/office/drawing/2014/main" val="20000"/>
                    </a:ext>
                  </a:extLst>
                </a:gridCol>
              </a:tblGrid>
              <a:tr h="18288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mj-lt"/>
                          <a:ea typeface="MS PGothic" panose="020B0600070205080204" pitchFamily="34" charset="-128"/>
                        </a:rPr>
                        <a:t>Committees</a:t>
                      </a:r>
                    </a:p>
                  </a:txBody>
                  <a:tcPr marL="91485" marR="91485" marT="45678" marB="45678"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A02C1C"/>
                    </a:solidFill>
                  </a:tcPr>
                </a:tc>
                <a:extLst>
                  <a:ext uri="{0D108BD9-81ED-4DB2-BD59-A6C34878D82A}">
                    <a16:rowId xmlns:a16="http://schemas.microsoft.com/office/drawing/2014/main" val="10000"/>
                  </a:ext>
                </a:extLst>
              </a:tr>
              <a:tr h="0">
                <a:tc>
                  <a:txBody>
                    <a:bodyPr/>
                    <a:lstStyle>
                      <a:lvl1pPr marL="0" algn="l" defTabSz="457200" rtl="0" eaLnBrk="1" latinLnBrk="0" hangingPunct="1">
                        <a:lnSpc>
                          <a:spcPct val="90000"/>
                        </a:lnSpc>
                        <a:spcBef>
                          <a:spcPts val="1000"/>
                        </a:spcBef>
                        <a:buFont typeface="Arial" panose="020B0604020202020204" pitchFamily="34" charset="0"/>
                        <a:defRPr sz="2400" kern="1200">
                          <a:solidFill>
                            <a:schemeClr val="tx1"/>
                          </a:solidFill>
                          <a:latin typeface="Georgia" panose="02040502050405020303" pitchFamily="18" charset="0"/>
                          <a:ea typeface="MS PGothic" panose="020B0600070205080204" pitchFamily="34" charset="-128"/>
                        </a:defRPr>
                      </a:lvl1pPr>
                      <a:lvl2pPr marL="742950" indent="-285750" algn="l" defTabSz="457200" rtl="0" eaLnBrk="1" latinLnBrk="0" hangingPunct="1">
                        <a:lnSpc>
                          <a:spcPct val="90000"/>
                        </a:lnSpc>
                        <a:spcBef>
                          <a:spcPts val="500"/>
                        </a:spcBef>
                        <a:buFont typeface="Arial" panose="020B0604020202020204" pitchFamily="34" charset="0"/>
                        <a:defRPr sz="2000" kern="1200">
                          <a:solidFill>
                            <a:schemeClr val="tx1"/>
                          </a:solidFill>
                          <a:latin typeface="Georgia" panose="02040502050405020303" pitchFamily="18" charset="0"/>
                          <a:ea typeface="MS PGothic" panose="020B0600070205080204" pitchFamily="34" charset="-128"/>
                        </a:defRPr>
                      </a:lvl2pPr>
                      <a:lvl3pPr marL="1143000" indent="-228600" algn="l" defTabSz="457200" rtl="0" eaLnBrk="1" latinLnBrk="0" hangingPunct="1">
                        <a:lnSpc>
                          <a:spcPct val="90000"/>
                        </a:lnSpc>
                        <a:spcBef>
                          <a:spcPts val="500"/>
                        </a:spcBef>
                        <a:buFont typeface="Arial" panose="020B0604020202020204" pitchFamily="34" charset="0"/>
                        <a:defRPr sz="1800" kern="1200">
                          <a:solidFill>
                            <a:schemeClr val="tx1"/>
                          </a:solidFill>
                          <a:latin typeface="Georgia" panose="02040502050405020303" pitchFamily="18" charset="0"/>
                          <a:ea typeface="MS PGothic" panose="020B0600070205080204" pitchFamily="34" charset="-128"/>
                        </a:defRPr>
                      </a:lvl3pPr>
                      <a:lvl4pPr marL="16002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4pPr>
                      <a:lvl5pPr marL="2057400" indent="-228600" algn="l" defTabSz="457200" rtl="0" eaLnBrk="1" latinLnBrk="0" hangingPunct="1">
                        <a:lnSpc>
                          <a:spcPct val="90000"/>
                        </a:lnSpc>
                        <a:spcBef>
                          <a:spcPts val="500"/>
                        </a:spcBef>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defRPr sz="1600" kern="1200">
                          <a:solidFill>
                            <a:schemeClr val="tx1"/>
                          </a:solidFill>
                          <a:latin typeface="Georgia" panose="02040502050405020303" pitchFamily="18" charset="0"/>
                          <a:ea typeface="MS PGothic" panose="020B0600070205080204" pitchFamily="34" charset="-128"/>
                        </a:defRPr>
                      </a:lvl9pPr>
                    </a:lstStyle>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a:ln>
                            <a:noFill/>
                          </a:ln>
                          <a:solidFill>
                            <a:schemeClr val="tx1"/>
                          </a:solidFill>
                          <a:effectLst/>
                          <a:latin typeface="+mj-lt"/>
                          <a:ea typeface="MS PGothic" panose="020B0600070205080204" pitchFamily="34" charset="-128"/>
                        </a:rPr>
                        <a:t>TBD</a:t>
                      </a:r>
                      <a:endParaRPr kumimoji="0" lang="en-US" altLang="en-US" sz="1000" b="0" i="0" u="none" strike="noStrike" cap="none" normalizeH="0" baseline="0" dirty="0">
                        <a:ln>
                          <a:noFill/>
                        </a:ln>
                        <a:solidFill>
                          <a:schemeClr val="tx1"/>
                        </a:solidFill>
                        <a:effectLst/>
                        <a:latin typeface="+mj-lt"/>
                        <a:ea typeface="MS PGothic" panose="020B0600070205080204" pitchFamily="34" charset="-128"/>
                      </a:endParaRPr>
                    </a:p>
                  </a:txBody>
                  <a:tcPr marL="91485" marR="91485" marT="45678" marB="45678"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68" y="1051560"/>
            <a:ext cx="1169755" cy="1435608"/>
          </a:xfrm>
          <a:prstGeom prst="rect">
            <a:avLst/>
          </a:prstGeom>
        </p:spPr>
      </p:pic>
    </p:spTree>
    <p:extLst>
      <p:ext uri="{BB962C8B-B14F-4D97-AF65-F5344CB8AC3E}">
        <p14:creationId xmlns:p14="http://schemas.microsoft.com/office/powerpoint/2010/main" val="2989458282"/>
      </p:ext>
    </p:extLst>
  </p:cSld>
  <p:clrMapOvr>
    <a:masterClrMapping/>
  </p:clrMapOvr>
</p:sld>
</file>

<file path=ppt/theme/theme1.xml><?xml version="1.0" encoding="utf-8"?>
<a:theme xmlns:a="http://schemas.openxmlformats.org/drawingml/2006/main" name="Office Theme">
  <a:themeElements>
    <a:clrScheme name="edited nov3">
      <a:dk1>
        <a:srgbClr val="FFFFFF"/>
      </a:dk1>
      <a:lt1>
        <a:srgbClr val="000000"/>
      </a:lt1>
      <a:dk2>
        <a:srgbClr val="888888"/>
      </a:dk2>
      <a:lt2>
        <a:srgbClr val="CE6C00"/>
      </a:lt2>
      <a:accent1>
        <a:srgbClr val="8B724A"/>
      </a:accent1>
      <a:accent2>
        <a:srgbClr val="55527A"/>
      </a:accent2>
      <a:accent3>
        <a:srgbClr val="477367"/>
      </a:accent3>
      <a:accent4>
        <a:srgbClr val="734761"/>
      </a:accent4>
      <a:accent5>
        <a:srgbClr val="769DA3"/>
      </a:accent5>
      <a:accent6>
        <a:srgbClr val="8A806E"/>
      </a:accent6>
      <a:hlink>
        <a:srgbClr val="8A714A"/>
      </a:hlink>
      <a:folHlink>
        <a:srgbClr val="B0966B"/>
      </a:folHlink>
    </a:clrScheme>
    <a:fontScheme name="Custom 2">
      <a:majorFont>
        <a:latin typeface="Georgia"/>
        <a:ea typeface=""/>
        <a:cs typeface=""/>
      </a:majorFont>
      <a:minorFont>
        <a:latin typeface="Georgi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2813</TotalTime>
  <Words>26003</Words>
  <Application>Microsoft Macintosh PowerPoint</Application>
  <PresentationFormat>On-screen Show (4:3)</PresentationFormat>
  <Paragraphs>3144</Paragraphs>
  <Slides>104</Slides>
  <Notes>101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104</vt:i4>
      </vt:variant>
    </vt:vector>
  </HeadingPairs>
  <TitlesOfParts>
    <vt:vector size="110" baseType="lpstr">
      <vt:lpstr>ＭＳ Ｐゴシック</vt:lpstr>
      <vt:lpstr>ＭＳ Ｐゴシック</vt:lpstr>
      <vt:lpstr>Arial</vt:lpstr>
      <vt:lpstr>Calibri</vt:lpstr>
      <vt:lpstr>Georgia</vt:lpstr>
      <vt:lpstr>Office Theme</vt:lpstr>
      <vt:lpstr>2018 Meet the Freshmen: Both House and Senate</vt:lpstr>
      <vt:lpstr>Roadmap</vt:lpstr>
      <vt:lpstr>Sen. Kyrsten Sinema (D-AZ)</vt:lpstr>
      <vt:lpstr>Sen. Martha McSally (R-AZ)</vt:lpstr>
      <vt:lpstr>Sen. Rick Scott (R-FL)</vt:lpstr>
      <vt:lpstr>Sen. Mike Braun (R-IN)</vt:lpstr>
      <vt:lpstr>Sen. Josh Hawley (R-MO)</vt:lpstr>
      <vt:lpstr>Sen. Kevin Cramer (R-ND)</vt:lpstr>
      <vt:lpstr>Sen. Jacky Rosen (D-NV)</vt:lpstr>
      <vt:lpstr>Sen. Marsha Blackburn (R-TN)</vt:lpstr>
      <vt:lpstr>Sen. Mitt Romney (R-UT)</vt:lpstr>
      <vt:lpstr>Roadmap</vt:lpstr>
      <vt:lpstr>Rep. Ann Kirkpatrick (D-AZ-2)</vt:lpstr>
      <vt:lpstr>Rep. Greg Stanton (D-AZ-9)</vt:lpstr>
      <vt:lpstr>Rep. Josh Harder (D-CA-10)</vt:lpstr>
      <vt:lpstr>Rep. T.J. Cox (D-CA-21)</vt:lpstr>
      <vt:lpstr>Rep. Katie Hill (D-CA-25)</vt:lpstr>
      <vt:lpstr>Rep. Gil Cisneros (D-CA-39)</vt:lpstr>
      <vt:lpstr>Rep. Katie Porter (D-CA-45)</vt:lpstr>
      <vt:lpstr>Rep. Harley Rouda (D-CA-48)</vt:lpstr>
      <vt:lpstr>Rep. Mike Levin (D-CA-49)</vt:lpstr>
      <vt:lpstr>Rep. Joseph Neguse (D-CO-2)</vt:lpstr>
      <vt:lpstr>Rep. Jason Crow (D-CO-6)</vt:lpstr>
      <vt:lpstr>Rep. Jahana Hayes (D-CT-5)</vt:lpstr>
      <vt:lpstr>Rep. Michael Waltz (R-FL-6)</vt:lpstr>
      <vt:lpstr>Rep. Ross Spano (R-FL-15)</vt:lpstr>
      <vt:lpstr>Rep. Greg Steube (R-FL-17)</vt:lpstr>
      <vt:lpstr>Rep. Debbie Mucarsel-Powell (D-FL-26)</vt:lpstr>
      <vt:lpstr>Rep. Donna Shalala (D-FL-27)</vt:lpstr>
      <vt:lpstr>Rep. Lucy McBath (D-GA-6)</vt:lpstr>
      <vt:lpstr>Rep. Edward Case (D-HI-1)</vt:lpstr>
      <vt:lpstr>Rep. Russ Fulcher (R-ID-1)</vt:lpstr>
      <vt:lpstr>Rep. Jesus Garcia (D-IL-4)</vt:lpstr>
      <vt:lpstr>Rep. Sean Casten (D-IL-6)</vt:lpstr>
      <vt:lpstr>Rep. Lauren Underwood (D-IL-14)</vt:lpstr>
      <vt:lpstr>Rep. Jim Baird (R-IN-4)</vt:lpstr>
      <vt:lpstr>Rep. Greg Pence (R-IN-6)</vt:lpstr>
      <vt:lpstr>Rep. Abby Finkenauer (D-IA-1)</vt:lpstr>
      <vt:lpstr>Rep. Cindy Axne (D-IA-3)</vt:lpstr>
      <vt:lpstr>Rep. Steven Watkins (R-KS-2)</vt:lpstr>
      <vt:lpstr>Rep. Sharice Davids (D-KS-3)</vt:lpstr>
      <vt:lpstr>Rep. Jared Golden (D-ME-2)</vt:lpstr>
      <vt:lpstr>Rep. David Trone (D-MD-6)</vt:lpstr>
      <vt:lpstr>Rep. Lori Trahan (D-MA-3)</vt:lpstr>
      <vt:lpstr>Rep. Ayanna Pressley (D-MA-7)</vt:lpstr>
      <vt:lpstr>Rep. Elissa Slotkin (D-MI-8)</vt:lpstr>
      <vt:lpstr>Rep. Andy Levin (D-MI-9)</vt:lpstr>
      <vt:lpstr>Rep. Haley Stevens (D-MI-11)</vt:lpstr>
      <vt:lpstr>Rep. Rashida Tlaib (D-MI-13)</vt:lpstr>
      <vt:lpstr>Rep. Jim Hagedorn (R-MN-1)</vt:lpstr>
      <vt:lpstr>Rep. Angie Craig (D-MN-2)</vt:lpstr>
      <vt:lpstr>Rep. Dean Phillips (D-MN-3)</vt:lpstr>
      <vt:lpstr>Rep. Ilhan Omar (D-MN-5)</vt:lpstr>
      <vt:lpstr>Rep. Peter Stauber (R-MN-8)</vt:lpstr>
      <vt:lpstr>Rep. Michael Guest (R-MS-3)</vt:lpstr>
      <vt:lpstr>Rep. Susie Lee (D-NV-3)</vt:lpstr>
      <vt:lpstr>Rep. Steven Horsford (D-NV-4)</vt:lpstr>
      <vt:lpstr>Rep. Christopher Pappas (D-NH-1)</vt:lpstr>
      <vt:lpstr>Rep. Jeff Van Drew (D-NJ-2)</vt:lpstr>
      <vt:lpstr>Rep. Andy Kim (D-NJ-3)</vt:lpstr>
      <vt:lpstr>Rep. Tom Malinowski (D-NJ-7)</vt:lpstr>
      <vt:lpstr>Rep. Mikie Sherrill (D-NJ-11)</vt:lpstr>
      <vt:lpstr>Rep. Deb Haaland (D-NM-1)</vt:lpstr>
      <vt:lpstr>Rep. Xochitl Small (D-NM-2)</vt:lpstr>
      <vt:lpstr>Rep. Max Rose (D-NY-11)</vt:lpstr>
      <vt:lpstr>Rep. Alexandria Ocasio-Cortez (D-NY-14)</vt:lpstr>
      <vt:lpstr>Rep. Antonio Delgado (D-NY-19)</vt:lpstr>
      <vt:lpstr>Rep. Anthony Brindisi (D-NY-22)</vt:lpstr>
      <vt:lpstr>Rep. Joe Morelle (D-NY-25)</vt:lpstr>
      <vt:lpstr>Rep. Kelly Armstrong (R-ND-AL)</vt:lpstr>
      <vt:lpstr>Rep. Anthony Gonzalez (R-OH-16)</vt:lpstr>
      <vt:lpstr>Rep. Kevin Hern (R-OK-1)</vt:lpstr>
      <vt:lpstr>Rep. Kendra Horn (D-OK-5)</vt:lpstr>
      <vt:lpstr>Rep. Madeleine Dean Cunnane (D-PA-4)</vt:lpstr>
      <vt:lpstr>Rep. Mary Scanlon (D-PA-5)</vt:lpstr>
      <vt:lpstr>Rep. Christina Houlahan (D-PA-6)</vt:lpstr>
      <vt:lpstr>Rep. Susan Wild (D-PA-7)</vt:lpstr>
      <vt:lpstr>Rep. Daniel Meuser (R-PA-9)</vt:lpstr>
      <vt:lpstr>Rep. John Joyce (R-PA-13)</vt:lpstr>
      <vt:lpstr>Rep. Guy Reschenthaler (R-PA-14)</vt:lpstr>
      <vt:lpstr>Rep. Joe Cunningham (D-SC-1)</vt:lpstr>
      <vt:lpstr>Rep. William Timmons (R-SC-4)</vt:lpstr>
      <vt:lpstr>Rep. Dustin Johnson (R-SD-AL)</vt:lpstr>
      <vt:lpstr>Rep. Tim Burchett (R-TN-2)</vt:lpstr>
      <vt:lpstr>Rep. John Rose (R-TN-6)</vt:lpstr>
      <vt:lpstr>Rep. Mark Green (R-TN-7)</vt:lpstr>
      <vt:lpstr>Rep. Dan Crenshaw (R-TX-2)</vt:lpstr>
      <vt:lpstr>Rep. Van Taylor (R-TX-3)</vt:lpstr>
      <vt:lpstr>Rep. Lance Gooden (R-TX-5)</vt:lpstr>
      <vt:lpstr>Rep. Ron Wright (R-TX-6)</vt:lpstr>
      <vt:lpstr>Rep. Lizzie Fletcher (D-TX-7)</vt:lpstr>
      <vt:lpstr>Rep. Veronica Escobar (D-TX-16)</vt:lpstr>
      <vt:lpstr>Rep. Chip Roy (R-TX-21)</vt:lpstr>
      <vt:lpstr>Rep. Sylvia Garcia (D-TX-29)</vt:lpstr>
      <vt:lpstr>Rep. Colin Allred (D-TX-32)</vt:lpstr>
      <vt:lpstr>Rep. Ben McAdams (D-UT-4)</vt:lpstr>
      <vt:lpstr>Rep. Elaine Luria (D-VA-2)</vt:lpstr>
      <vt:lpstr>Rep. Denver Riggleman (R-VA-5)</vt:lpstr>
      <vt:lpstr>Rep. Benjamin Cline (R-VA-6)</vt:lpstr>
      <vt:lpstr>Rep. Abigail Spanberger (D-VA-7)</vt:lpstr>
      <vt:lpstr>Rep. Jennifer Wexton (D-VA-10)</vt:lpstr>
      <vt:lpstr>Rep. Kim Schrier (D-WA-8)</vt:lpstr>
      <vt:lpstr>Rep. Carol Miller (R-WV-3)</vt:lpstr>
      <vt:lpstr>Rep. Bryan Steil (R-WI-1)</vt:lpstr>
    </vt:vector>
  </TitlesOfParts>
  <Company>Atlantic Media</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Stublen, Daniel</dc:creator>
  <cp:lastModifiedBy>Microsoft Office User</cp:lastModifiedBy>
  <cp:revision>98</cp:revision>
  <cp:lastPrinted>2019-01-03T20:32:39Z</cp:lastPrinted>
  <dcterms:created xsi:type="dcterms:W3CDTF">2018-11-02T00:48:26Z</dcterms:created>
  <dcterms:modified xsi:type="dcterms:W3CDTF">2019-01-16T14:29:12Z</dcterms:modified>
</cp:coreProperties>
</file>