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67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A92122"/>
    <a:srgbClr val="AC9EBC"/>
    <a:srgbClr val="595959"/>
    <a:srgbClr val="284D81"/>
    <a:srgbClr val="E6B92D"/>
    <a:srgbClr val="A02C1C"/>
    <a:srgbClr val="C9DAEE"/>
    <a:srgbClr val="94B6DD"/>
    <a:srgbClr val="5E91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0" autoAdjust="0"/>
    <p:restoredTop sz="94910"/>
  </p:normalViewPr>
  <p:slideViewPr>
    <p:cSldViewPr snapToGrid="0">
      <p:cViewPr>
        <p:scale>
          <a:sx n="120" d="100"/>
          <a:sy n="120" d="100"/>
        </p:scale>
        <p:origin x="1568" y="40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1/7/19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1/7/19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frontloading.blogspot.com</a:t>
            </a:r>
            <a:r>
              <a:rPr lang="en-US" dirty="0"/>
              <a:t>/p/2020-presidential-primary-calendar.html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5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frontloading.blogspot.com</a:t>
            </a:r>
            <a:r>
              <a:rPr lang="en-US" dirty="0"/>
              <a:t>/p/2020-presidential-primary-calendar.html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5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1/7/19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412" y="1122363"/>
            <a:ext cx="8191948" cy="1115568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Preliminary 2020 presidential primary and caucus schedule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412" y="3942054"/>
            <a:ext cx="3957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>
                <a:latin typeface="+mj-lt"/>
                <a:ea typeface="MS PGothic" panose="020B0600070205080204" pitchFamily="34" charset="-128"/>
                <a:cs typeface="Georgia"/>
              </a:rPr>
              <a:t>January 4, 2019</a:t>
            </a: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>
              <a:defRPr/>
            </a:pPr>
            <a:r>
              <a:rPr lang="en-US" sz="1200" i="1" dirty="0">
                <a:latin typeface="+mj-lt"/>
                <a:ea typeface="MS PGothic" panose="020B0600070205080204" pitchFamily="34" charset="-128"/>
                <a:cs typeface="Georgia"/>
              </a:rPr>
              <a:t>Nicholas Wu</a:t>
            </a: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8080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cs typeface="Georgia"/>
              </a:rPr>
              <a:t>Nicholas Wu | Slide last updated on: January 4, 2019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cs typeface="Georgia"/>
              </a:rPr>
              <a:t>Sources: National Journal Research,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13827"/>
            <a:ext cx="664072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  <a:ea typeface="ＭＳ Ｐゴシック" charset="-128"/>
                <a:cs typeface="MS PGothic" charset="-128"/>
              </a:rPr>
              <a:t>Preliminary 2020 Republican primary schedule</a:t>
            </a:r>
            <a:endParaRPr lang="en-US" altLang="en-US" sz="1200" b="1" dirty="0">
              <a:latin typeface="+mj-lt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President Trump is currently unopposed but might face a primary challenger in 2020 </a:t>
            </a:r>
            <a:br>
              <a:rPr lang="en-US" altLang="en-US" dirty="0"/>
            </a:br>
            <a:endParaRPr lang="en-US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BFE29A-4514-8245-9FCD-C754FB602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962" y="1888370"/>
            <a:ext cx="1514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solidFill>
                  <a:srgbClr val="7F7F7F"/>
                </a:solidFill>
                <a:latin typeface="+mj-lt"/>
              </a:rPr>
              <a:t>February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58D3A2C-F918-DC48-9BE1-F15820953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815422"/>
              </p:ext>
            </p:extLst>
          </p:nvPr>
        </p:nvGraphicFramePr>
        <p:xfrm>
          <a:off x="6386027" y="2124840"/>
          <a:ext cx="1901825" cy="1212852"/>
        </p:xfrm>
        <a:graphic>
          <a:graphicData uri="http://schemas.openxmlformats.org/drawingml/2006/table">
            <a:tbl>
              <a:tblPr/>
              <a:tblGrid>
                <a:gridCol w="271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7EE65DC-E924-3D4B-8D3B-C184B07F5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494" y="1888370"/>
            <a:ext cx="1514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solidFill>
                  <a:srgbClr val="7F7F7F"/>
                </a:solidFill>
                <a:latin typeface="+mj-lt"/>
              </a:rPr>
              <a:t>March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A53FD3-5939-C044-B462-BBA42DFB0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027" y="1888370"/>
            <a:ext cx="1514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solidFill>
                  <a:srgbClr val="7F7F7F"/>
                </a:solidFill>
                <a:latin typeface="+mj-lt"/>
              </a:rPr>
              <a:t>April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8C1EEC-988D-7747-BB57-324064EB4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962" y="3376175"/>
            <a:ext cx="1514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solidFill>
                  <a:srgbClr val="7F7F7F"/>
                </a:solidFill>
                <a:latin typeface="+mj-lt"/>
              </a:rPr>
              <a:t>May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2957E1-0012-DC40-A404-63F345E5B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494" y="3376175"/>
            <a:ext cx="1514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solidFill>
                  <a:srgbClr val="7F7F7F"/>
                </a:solidFill>
                <a:latin typeface="+mj-lt"/>
              </a:rPr>
              <a:t>June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89F325-D579-8C4C-B61C-9F0D70211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027" y="3376175"/>
            <a:ext cx="1514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solidFill>
                  <a:srgbClr val="7F7F7F"/>
                </a:solidFill>
                <a:latin typeface="+mj-lt"/>
              </a:rPr>
              <a:t>August 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B3EF00F-C018-2D4A-9215-6EFB90B9E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587462"/>
              </p:ext>
            </p:extLst>
          </p:nvPr>
        </p:nvGraphicFramePr>
        <p:xfrm>
          <a:off x="820962" y="2124840"/>
          <a:ext cx="1901825" cy="1211262"/>
        </p:xfrm>
        <a:graphic>
          <a:graphicData uri="http://schemas.openxmlformats.org/drawingml/2006/table">
            <a:tbl>
              <a:tblPr/>
              <a:tblGrid>
                <a:gridCol w="271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AB4E24D-F26F-474E-A934-351873D95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778825"/>
              </p:ext>
            </p:extLst>
          </p:nvPr>
        </p:nvGraphicFramePr>
        <p:xfrm>
          <a:off x="3603494" y="2124840"/>
          <a:ext cx="1901825" cy="1211262"/>
        </p:xfrm>
        <a:graphic>
          <a:graphicData uri="http://schemas.openxmlformats.org/drawingml/2006/table">
            <a:tbl>
              <a:tblPr/>
              <a:tblGrid>
                <a:gridCol w="271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80151" marR="80151" marT="39979" marB="3997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80151" marR="80151" marT="39979" marB="3997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820EC995-F613-664B-B84C-22A2F48248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690528"/>
              </p:ext>
            </p:extLst>
          </p:nvPr>
        </p:nvGraphicFramePr>
        <p:xfrm>
          <a:off x="820962" y="3620146"/>
          <a:ext cx="1901825" cy="1212852"/>
        </p:xfrm>
        <a:graphic>
          <a:graphicData uri="http://schemas.openxmlformats.org/drawingml/2006/table">
            <a:tbl>
              <a:tblPr/>
              <a:tblGrid>
                <a:gridCol w="271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" name="TextBox 13">
            <a:extLst>
              <a:ext uri="{FF2B5EF4-FFF2-40B4-BE49-F238E27FC236}">
                <a16:creationId xmlns:a16="http://schemas.microsoft.com/office/drawing/2014/main" id="{F5BB6D77-6817-F64C-8BF3-F8C23CD85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660984"/>
            <a:ext cx="43877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AC9DBD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Primary election or caucus  </a:t>
            </a:r>
            <a:r>
              <a:rPr lang="en-US" altLang="en-US" sz="1000" b="1" dirty="0">
                <a:solidFill>
                  <a:srgbClr val="A9212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Republican National Convention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CB085C0C-F1D9-0C4F-8515-56BCECCEB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58933"/>
              </p:ext>
            </p:extLst>
          </p:nvPr>
        </p:nvGraphicFramePr>
        <p:xfrm>
          <a:off x="3603494" y="3620146"/>
          <a:ext cx="1901825" cy="1212852"/>
        </p:xfrm>
        <a:graphic>
          <a:graphicData uri="http://schemas.openxmlformats.org/drawingml/2006/table">
            <a:tbl>
              <a:tblPr/>
              <a:tblGrid>
                <a:gridCol w="271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107B5897-ED06-074B-8888-61529FA33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039297"/>
              </p:ext>
            </p:extLst>
          </p:nvPr>
        </p:nvGraphicFramePr>
        <p:xfrm>
          <a:off x="6386027" y="3620938"/>
          <a:ext cx="1901825" cy="1211262"/>
        </p:xfrm>
        <a:graphic>
          <a:graphicData uri="http://schemas.openxmlformats.org/drawingml/2006/table">
            <a:tbl>
              <a:tblPr/>
              <a:tblGrid>
                <a:gridCol w="271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212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212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212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212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4294FD3-C2C2-C24C-B67A-A9DA115850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475462"/>
              </p:ext>
            </p:extLst>
          </p:nvPr>
        </p:nvGraphicFramePr>
        <p:xfrm>
          <a:off x="820962" y="4914173"/>
          <a:ext cx="7466891" cy="1325828"/>
        </p:xfrm>
        <a:graphic>
          <a:graphicData uri="http://schemas.openxmlformats.org/drawingml/2006/table">
            <a:tbl>
              <a:tblPr/>
              <a:tblGrid>
                <a:gridCol w="185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700">
                  <a:extLst>
                    <a:ext uri="{9D8B030D-6E8A-4147-A177-3AD203B41FA5}">
                      <a16:colId xmlns:a16="http://schemas.microsoft.com/office/drawing/2014/main" val="785544634"/>
                    </a:ext>
                  </a:extLst>
                </a:gridCol>
                <a:gridCol w="1858700">
                  <a:extLst>
                    <a:ext uri="{9D8B030D-6E8A-4147-A177-3AD203B41FA5}">
                      <a16:colId xmlns:a16="http://schemas.microsoft.com/office/drawing/2014/main" val="2073267121"/>
                    </a:ext>
                  </a:extLst>
                </a:gridCol>
                <a:gridCol w="32091">
                  <a:extLst>
                    <a:ext uri="{9D8B030D-6E8A-4147-A177-3AD203B41FA5}">
                      <a16:colId xmlns:a16="http://schemas.microsoft.com/office/drawing/2014/main" val="1418729476"/>
                    </a:ext>
                  </a:extLst>
                </a:gridCol>
              </a:tblGrid>
              <a:tr h="740606">
                <a:tc>
                  <a:txBody>
                    <a:bodyPr/>
                    <a:lstStyle/>
                    <a:p>
                      <a:pPr marL="182563" marR="0" lvl="0" indent="-457200" algn="l" defTabSz="571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Feb. 3: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IA caucus</a:t>
                      </a:r>
                    </a:p>
                    <a:p>
                      <a:pPr marL="182563" marR="0" lvl="0" indent="-457200" algn="l" defTabSz="571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Feb. 4: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NY </a:t>
                      </a:r>
                      <a:endParaRPr kumimoji="0" lang="en-US" altLang="en-US" sz="9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2563" marR="0" lvl="0" indent="-457200" algn="l" defTabSz="571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Feb. 11: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NH</a:t>
                      </a:r>
                    </a:p>
                  </a:txBody>
                  <a:tcPr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March 3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Super Tuesday (AL, </a:t>
                      </a:r>
                    </a:p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CA, MA, NC, OK, TN,TX, VT, </a:t>
                      </a:r>
                    </a:p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VA)   </a:t>
                      </a:r>
                    </a:p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March 7: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</a:t>
                      </a:r>
                    </a:p>
                  </a:txBody>
                  <a:tcPr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March 10: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HI, ID, MI, MS, </a:t>
                      </a:r>
                    </a:p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MO, OH</a:t>
                      </a:r>
                      <a:endParaRPr kumimoji="0" lang="en-US" altLang="en-US" sz="9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88938" marR="0" lvl="0" indent="-6635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March 17: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AZ, FL, IL </a:t>
                      </a:r>
                      <a:endParaRPr kumimoji="0" lang="en-US" altLang="en-US" sz="9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88938" marR="0" lvl="0" indent="-6635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Unspecified time in March:</a:t>
                      </a:r>
                    </a:p>
                    <a:p>
                      <a:pPr marL="388938" marR="0" lvl="0" indent="-6635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CO, ME, MN</a:t>
                      </a:r>
                    </a:p>
                  </a:txBody>
                  <a:tcPr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April 7: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</a:t>
                      </a:r>
                    </a:p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April 28: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CT, DE, MD, PA, RI </a:t>
                      </a:r>
                    </a:p>
                  </a:txBody>
                  <a:tcPr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noProof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7700">
                <a:tc>
                  <a:txBody>
                    <a:bodyPr/>
                    <a:lstStyle/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May 5: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</a:t>
                      </a:r>
                    </a:p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May 12: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NE, WV</a:t>
                      </a:r>
                      <a:endParaRPr kumimoji="0" lang="en-US" altLang="en-US" sz="9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May 19: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AR, KY, OR</a:t>
                      </a:r>
                    </a:p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May 26: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 </a:t>
                      </a:r>
                      <a:endParaRPr kumimoji="0" lang="en-US" altLang="en-US" sz="9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June 2: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MT, NJ, NM, SD </a:t>
                      </a:r>
                    </a:p>
                  </a:txBody>
                  <a:tcPr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517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 yet scheduled: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AK, American Samoa, DC, GA, Guam, KS, ND, Northern Mariana Islands, NV, SC, Puerto Rico, UT, Virgin Islands, WY</a:t>
                      </a:r>
                    </a:p>
                  </a:txBody>
                  <a:tcPr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06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Nicholas Wu | Slide last updated on: January 4, 2019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National Journal Research,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13827"/>
            <a:ext cx="664072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  <a:ea typeface="ＭＳ Ｐゴシック" charset="-128"/>
                <a:cs typeface="MS PGothic" charset="-128"/>
              </a:rPr>
              <a:t>Preliminary 2020 Democratic primary schedule</a:t>
            </a:r>
            <a:r>
              <a:rPr lang="en-US" altLang="en-US" sz="1200" b="1" dirty="0">
                <a:latin typeface="+mj-lt"/>
              </a:rPr>
              <a:t> 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330004" cy="640080"/>
          </a:xfrm>
        </p:spPr>
        <p:txBody>
          <a:bodyPr>
            <a:normAutofit/>
          </a:bodyPr>
          <a:lstStyle/>
          <a:p>
            <a:r>
              <a:rPr lang="en-US" altLang="en-US" sz="1800" dirty="0"/>
              <a:t>The Democratic primary field is expected to be one of the largest ever</a:t>
            </a:r>
            <a:endParaRPr lang="en-US" sz="1800" dirty="0">
              <a:latin typeface="+mj-lt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5DA7A00-7D7E-6643-9EC3-4F8EC1BD7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221672"/>
              </p:ext>
            </p:extLst>
          </p:nvPr>
        </p:nvGraphicFramePr>
        <p:xfrm>
          <a:off x="820962" y="4914173"/>
          <a:ext cx="7466891" cy="1258306"/>
        </p:xfrm>
        <a:graphic>
          <a:graphicData uri="http://schemas.openxmlformats.org/drawingml/2006/table">
            <a:tbl>
              <a:tblPr/>
              <a:tblGrid>
                <a:gridCol w="185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700">
                  <a:extLst>
                    <a:ext uri="{9D8B030D-6E8A-4147-A177-3AD203B41FA5}">
                      <a16:colId xmlns:a16="http://schemas.microsoft.com/office/drawing/2014/main" val="785544634"/>
                    </a:ext>
                  </a:extLst>
                </a:gridCol>
                <a:gridCol w="1858700">
                  <a:extLst>
                    <a:ext uri="{9D8B030D-6E8A-4147-A177-3AD203B41FA5}">
                      <a16:colId xmlns:a16="http://schemas.microsoft.com/office/drawing/2014/main" val="2073267121"/>
                    </a:ext>
                  </a:extLst>
                </a:gridCol>
                <a:gridCol w="32091">
                  <a:extLst>
                    <a:ext uri="{9D8B030D-6E8A-4147-A177-3AD203B41FA5}">
                      <a16:colId xmlns:a16="http://schemas.microsoft.com/office/drawing/2014/main" val="1418729476"/>
                    </a:ext>
                  </a:extLst>
                </a:gridCol>
              </a:tblGrid>
              <a:tr h="740606">
                <a:tc>
                  <a:txBody>
                    <a:bodyPr/>
                    <a:lstStyle/>
                    <a:p>
                      <a:pPr marL="182563" marR="0" lvl="0" indent="-457200" algn="l" defTabSz="571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Feb. 3: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IA caucus</a:t>
                      </a:r>
                    </a:p>
                    <a:p>
                      <a:pPr marL="182563" marR="0" lvl="0" indent="-457200" algn="l" defTabSz="571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Feb. 4: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NY </a:t>
                      </a:r>
                      <a:endParaRPr kumimoji="0" lang="en-US" altLang="en-US" sz="9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2563" marR="0" lvl="0" indent="-457200" algn="l" defTabSz="571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Feb. 11: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NH</a:t>
                      </a:r>
                    </a:p>
                    <a:p>
                      <a:pPr marL="182563" marR="0" lvl="0" indent="-457200" algn="l" defTabSz="571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Feb. 22: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NV caucus </a:t>
                      </a:r>
                    </a:p>
                    <a:p>
                      <a:pPr marL="182563" marR="0" lvl="0" indent="-457200" algn="l" defTabSz="571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Feb. 29: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</a:t>
                      </a:r>
                      <a:endParaRPr kumimoji="0" lang="en-US" altLang="en-US" sz="9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March 3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Super Tuesday (AL, </a:t>
                      </a:r>
                    </a:p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CA, MA, NC, OK, TN,TX, VT, </a:t>
                      </a:r>
                    </a:p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VA)   </a:t>
                      </a:r>
                    </a:p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March 7: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</a:t>
                      </a:r>
                    </a:p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March 10: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MI, MS, MO, OH</a:t>
                      </a:r>
                    </a:p>
                  </a:txBody>
                  <a:tcPr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8938" marR="0" lvl="0" indent="-6635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March 17: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AZ, FL, IL </a:t>
                      </a:r>
                      <a:endParaRPr kumimoji="0" lang="en-US" altLang="en-US" sz="9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88938" marR="0" lvl="0" indent="-6635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Unspecified time in March:</a:t>
                      </a:r>
                    </a:p>
                    <a:p>
                      <a:pPr marL="388938" marR="0" lvl="0" indent="-6635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CO, ME, MN</a:t>
                      </a:r>
                    </a:p>
                  </a:txBody>
                  <a:tcPr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April 7: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</a:t>
                      </a:r>
                    </a:p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April 28: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CT, DE, MD, PA, RI </a:t>
                      </a:r>
                    </a:p>
                  </a:txBody>
                  <a:tcPr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noProof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7700">
                <a:tc>
                  <a:txBody>
                    <a:bodyPr/>
                    <a:lstStyle/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May 5: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</a:t>
                      </a:r>
                    </a:p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May 12: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NE, WV</a:t>
                      </a:r>
                      <a:endParaRPr kumimoji="0" lang="en-US" altLang="en-US" sz="9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May 19: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AR, KY, OR</a:t>
                      </a:r>
                      <a:endParaRPr kumimoji="0" lang="en-US" altLang="en-US" sz="9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June 2: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MT, NJ, NM, SD </a:t>
                      </a:r>
                    </a:p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June 7: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Puerto Rico </a:t>
                      </a:r>
                    </a:p>
                    <a:p>
                      <a:pPr marL="182563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June 16: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DC </a:t>
                      </a:r>
                      <a:endParaRPr kumimoji="0" lang="en-US" altLang="en-US" sz="9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517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 yet scheduled: </a:t>
                      </a:r>
                      <a:r>
                        <a:rPr kumimoji="0" lang="en-US" altLang="en-US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AK, American Samoa, Democrats Abroad, GA, Guam, HI, ID, KS, ND, Northern Mariana Islands, UT, Virgin Islands WA, WY  </a:t>
                      </a:r>
                    </a:p>
                  </a:txBody>
                  <a:tcPr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R="0" marT="18291" marB="1829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" name="TextBox 13">
            <a:extLst>
              <a:ext uri="{FF2B5EF4-FFF2-40B4-BE49-F238E27FC236}">
                <a16:creationId xmlns:a16="http://schemas.microsoft.com/office/drawing/2014/main" id="{D54EDA05-782D-524D-BD2A-ECA196C98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99" y="1660984"/>
            <a:ext cx="57449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dirty="0">
                <a:solidFill>
                  <a:srgbClr val="AC9DBD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Primary election or caucus  </a:t>
            </a:r>
            <a:r>
              <a:rPr lang="en-US" altLang="en-US" sz="1000" b="1" dirty="0">
                <a:solidFill>
                  <a:srgbClr val="284D81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Democratic National Convention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E1B6304-806A-5F42-AE84-A57E48D10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962" y="1888370"/>
            <a:ext cx="1514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solidFill>
                  <a:srgbClr val="7F7F7F"/>
                </a:solidFill>
                <a:latin typeface="+mj-lt"/>
              </a:rPr>
              <a:t>February</a:t>
            </a: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94242671-4843-E244-BD27-E75A645D4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183470"/>
              </p:ext>
            </p:extLst>
          </p:nvPr>
        </p:nvGraphicFramePr>
        <p:xfrm>
          <a:off x="6386027" y="2124840"/>
          <a:ext cx="1901825" cy="1212852"/>
        </p:xfrm>
        <a:graphic>
          <a:graphicData uri="http://schemas.openxmlformats.org/drawingml/2006/table">
            <a:tbl>
              <a:tblPr/>
              <a:tblGrid>
                <a:gridCol w="271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593CE216-3CC8-A048-A720-A1905F6A6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494" y="1888370"/>
            <a:ext cx="1514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solidFill>
                  <a:srgbClr val="7F7F7F"/>
                </a:solidFill>
                <a:latin typeface="+mj-lt"/>
              </a:rPr>
              <a:t>March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D464DDD-8FF2-EE47-BFDC-3039B33A7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027" y="1888370"/>
            <a:ext cx="1514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solidFill>
                  <a:srgbClr val="7F7F7F"/>
                </a:solidFill>
                <a:latin typeface="+mj-lt"/>
              </a:rPr>
              <a:t>April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AAB1E6C-BFB0-144F-BF54-B02CB1453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962" y="3376175"/>
            <a:ext cx="1514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solidFill>
                  <a:srgbClr val="7F7F7F"/>
                </a:solidFill>
                <a:latin typeface="+mj-lt"/>
              </a:rPr>
              <a:t>May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03FB663-BF83-124F-B8C4-7B32FCA4F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494" y="3376175"/>
            <a:ext cx="1514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solidFill>
                  <a:srgbClr val="7F7F7F"/>
                </a:solidFill>
                <a:latin typeface="+mj-lt"/>
              </a:rPr>
              <a:t>June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2E6BDD7-EC4E-6C43-9064-39C0EA1E4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027" y="3376175"/>
            <a:ext cx="1514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solidFill>
                  <a:srgbClr val="7F7F7F"/>
                </a:solidFill>
                <a:latin typeface="+mj-lt"/>
              </a:rPr>
              <a:t>July</a:t>
            </a:r>
          </a:p>
        </p:txBody>
      </p: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F524FDAC-47DD-214B-A693-31B4F5D05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431233"/>
              </p:ext>
            </p:extLst>
          </p:nvPr>
        </p:nvGraphicFramePr>
        <p:xfrm>
          <a:off x="820962" y="2124840"/>
          <a:ext cx="1901825" cy="1211262"/>
        </p:xfrm>
        <a:graphic>
          <a:graphicData uri="http://schemas.openxmlformats.org/drawingml/2006/table">
            <a:tbl>
              <a:tblPr/>
              <a:tblGrid>
                <a:gridCol w="271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B7323517-083E-D14D-9D07-F4C1D6E80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96916"/>
              </p:ext>
            </p:extLst>
          </p:nvPr>
        </p:nvGraphicFramePr>
        <p:xfrm>
          <a:off x="3603494" y="2124840"/>
          <a:ext cx="1901825" cy="1211262"/>
        </p:xfrm>
        <a:graphic>
          <a:graphicData uri="http://schemas.openxmlformats.org/drawingml/2006/table">
            <a:tbl>
              <a:tblPr/>
              <a:tblGrid>
                <a:gridCol w="271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80151" marR="80151" marT="39979" marB="3997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80151" marR="80151" marT="39979" marB="3997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F4B7C848-3EAA-8B49-92A9-9F98728E8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037953"/>
              </p:ext>
            </p:extLst>
          </p:nvPr>
        </p:nvGraphicFramePr>
        <p:xfrm>
          <a:off x="820962" y="3620146"/>
          <a:ext cx="1901825" cy="1212852"/>
        </p:xfrm>
        <a:graphic>
          <a:graphicData uri="http://schemas.openxmlformats.org/drawingml/2006/table">
            <a:tbl>
              <a:tblPr/>
              <a:tblGrid>
                <a:gridCol w="271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8D884C0F-7F39-4440-868A-A54AB9421D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970991"/>
              </p:ext>
            </p:extLst>
          </p:nvPr>
        </p:nvGraphicFramePr>
        <p:xfrm>
          <a:off x="3603494" y="3620146"/>
          <a:ext cx="1901825" cy="1212852"/>
        </p:xfrm>
        <a:graphic>
          <a:graphicData uri="http://schemas.openxmlformats.org/drawingml/2006/table">
            <a:tbl>
              <a:tblPr/>
              <a:tblGrid>
                <a:gridCol w="271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9E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14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40096" marB="40096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577943DB-7B9C-C942-A920-58806C644B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712396"/>
              </p:ext>
            </p:extLst>
          </p:nvPr>
        </p:nvGraphicFramePr>
        <p:xfrm>
          <a:off x="6386027" y="3620938"/>
          <a:ext cx="1901825" cy="1211262"/>
        </p:xfrm>
        <a:graphic>
          <a:graphicData uri="http://schemas.openxmlformats.org/drawingml/2006/table">
            <a:tbl>
              <a:tblPr/>
              <a:tblGrid>
                <a:gridCol w="271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0151" marR="80151" marT="39979" marB="3997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80151" marR="80151" marT="39979" marB="3997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0151" marR="80151" marT="39979" marB="39979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8983ECD-410B-1C45-9F3A-C52D35435EF6}"/>
              </a:ext>
            </a:extLst>
          </p:cNvPr>
          <p:cNvSpPr txBox="1"/>
          <p:nvPr/>
        </p:nvSpPr>
        <p:spPr>
          <a:xfrm>
            <a:off x="-1322614" y="3878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12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2083</TotalTime>
  <Words>843</Words>
  <Application>Microsoft Macintosh PowerPoint</Application>
  <PresentationFormat>On-screen Show (4:3)</PresentationFormat>
  <Paragraphs>439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Preliminary 2020 presidential primary and caucus schedule </vt:lpstr>
      <vt:lpstr>President Trump is currently unopposed but might face a primary challenger in 2020  </vt:lpstr>
      <vt:lpstr>The Democratic primary field is expected to be one of the largest ever</vt:lpstr>
    </vt:vector>
  </TitlesOfParts>
  <Company>Atlantic Media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Microsoft Office User</cp:lastModifiedBy>
  <cp:revision>101</cp:revision>
  <dcterms:created xsi:type="dcterms:W3CDTF">2018-11-02T00:48:26Z</dcterms:created>
  <dcterms:modified xsi:type="dcterms:W3CDTF">2019-01-07T19:38:57Z</dcterms:modified>
</cp:coreProperties>
</file>