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73" r:id="rId4"/>
    <p:sldId id="279" r:id="rId5"/>
    <p:sldId id="275" r:id="rId6"/>
    <p:sldId id="276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5" clrIdx="0">
    <p:extLst>
      <p:ext uri="{19B8F6BF-5375-455C-9EA6-DF929625EA0E}">
        <p15:presenceInfo xmlns:p15="http://schemas.microsoft.com/office/powerpoint/2012/main" userId="Stublen, Dani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1A1A"/>
    <a:srgbClr val="A02C1C"/>
    <a:srgbClr val="284D81"/>
    <a:srgbClr val="FFFFFF"/>
    <a:srgbClr val="AFCEC5"/>
    <a:srgbClr val="E6B92D"/>
    <a:srgbClr val="A92122"/>
    <a:srgbClr val="C9DAEE"/>
    <a:srgbClr val="94B6DD"/>
    <a:srgbClr val="5E91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7" autoAdjust="0"/>
    <p:restoredTop sz="94660"/>
  </p:normalViewPr>
  <p:slideViewPr>
    <p:cSldViewPr snapToGrid="0">
      <p:cViewPr varScale="1">
        <p:scale>
          <a:sx n="65" d="100"/>
          <a:sy n="65" d="100"/>
        </p:scale>
        <p:origin x="17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2018 legislative forecasts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667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https://www.bloomberg.com/news/articles/2018-12-07/democrat-to-push-300-billion-bond-plan-to-fund-infrastructure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56A13F-28BC-9E49-9D0E-49492B51710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8340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Quote: https://www.reuters.com/article/us-usa-election-infrastructure/democrats-to-push-for-big-infrastructure-bill-with-real-money-in-2019-idUSKCN1NC339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0B2D-7785-4EC0-9F4A-91A1149DEB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60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75" y="274320"/>
            <a:ext cx="2080349" cy="274320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7.jpe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>
                <a:ea typeface="ＭＳ Ｐゴシック" charset="-128"/>
                <a:cs typeface="MS PGothic" charset="-128"/>
              </a:rPr>
              <a:t>2018 Recap and 2019 Look-ahead:</a:t>
            </a:r>
            <a:br>
              <a:rPr lang="en-US" altLang="en-US" dirty="0" smtClean="0">
                <a:ea typeface="ＭＳ Ｐゴシック" charset="-128"/>
                <a:cs typeface="MS PGothic" charset="-128"/>
              </a:rPr>
            </a:br>
            <a:r>
              <a:rPr lang="en-US" altLang="en-US" dirty="0" smtClean="0">
                <a:ea typeface="ＭＳ Ｐゴシック" charset="-128"/>
                <a:cs typeface="MS PGothic" charset="-128"/>
              </a:rPr>
              <a:t>Infrastructure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en-US" dirty="0" smtClean="0">
                <a:latin typeface="+mj-lt"/>
                <a:ea typeface="MS PGothic" panose="020B0600070205080204" pitchFamily="34" charset="-128"/>
                <a:cs typeface="Georgia"/>
              </a:rPr>
              <a:t>Overview of congressional and administrative actions around infrastructure with potential agenda items for next year</a:t>
            </a:r>
            <a:endParaRPr lang="en-US" dirty="0">
              <a:latin typeface="+mj-lt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3412" y="3942054"/>
            <a:ext cx="39574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200" b="1" dirty="0" smtClean="0">
                <a:latin typeface="+mj-lt"/>
                <a:ea typeface="MS PGothic" panose="020B0600070205080204" pitchFamily="34" charset="-128"/>
                <a:cs typeface="Georgia"/>
              </a:rPr>
              <a:t>December, 2018</a:t>
            </a: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r>
              <a:rPr lang="en-US" sz="1200" b="1" dirty="0"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>
              <a:defRPr/>
            </a:pPr>
            <a:r>
              <a:rPr lang="en-US" sz="1200" i="1" dirty="0" smtClean="0">
                <a:latin typeface="+mj-lt"/>
                <a:ea typeface="MS PGothic" panose="020B0600070205080204" pitchFamily="34" charset="-128"/>
                <a:cs typeface="Georgia"/>
              </a:rPr>
              <a:t>Daniel </a:t>
            </a:r>
            <a:r>
              <a:rPr lang="en-US" sz="1200" i="1" dirty="0" err="1" smtClean="0">
                <a:latin typeface="+mj-lt"/>
                <a:ea typeface="MS PGothic" panose="020B0600070205080204" pitchFamily="34" charset="-128"/>
                <a:cs typeface="Georgia"/>
              </a:rPr>
              <a:t>Stublen</a:t>
            </a:r>
            <a:endParaRPr lang="en-US" sz="1200" i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  <a:p>
            <a:pPr>
              <a:defRPr/>
            </a:pPr>
            <a:endParaRPr lang="en-US" sz="1200" b="1" dirty="0">
              <a:latin typeface="+mj-lt"/>
              <a:ea typeface="MS PGothic" panose="020B0600070205080204" pitchFamily="34" charset="-128"/>
              <a:cs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780803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Roadmap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032097" y="2021161"/>
            <a:ext cx="0" cy="1920240"/>
          </a:xfrm>
          <a:prstGeom prst="straightConnector1">
            <a:avLst/>
          </a:prstGeom>
          <a:ln w="28575">
            <a:solidFill>
              <a:schemeClr val="accent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>
            <a:spLocks noChangeAspect="1"/>
          </p:cNvSpPr>
          <p:nvPr/>
        </p:nvSpPr>
        <p:spPr>
          <a:xfrm>
            <a:off x="941536" y="2403086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941536" y="2890377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941536" y="3377668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Oval 8"/>
          <p:cNvSpPr>
            <a:spLocks noChangeAspect="1"/>
          </p:cNvSpPr>
          <p:nvPr/>
        </p:nvSpPr>
        <p:spPr>
          <a:xfrm>
            <a:off x="941536" y="1915795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152400" y="1825257"/>
            <a:ext cx="4126966" cy="255454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2018 Recap: Congress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2018 Recap: Trump Administration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Midterm Elections: Committee Impacts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2019 Look-ahead: Congress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 smtClean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altLang="en-US" sz="1600" dirty="0" smtClean="0">
                <a:latin typeface="+mj-lt"/>
                <a:cs typeface="Georgia"/>
              </a:rPr>
              <a:t>2019 Look-ahead: Trump Administration</a:t>
            </a:r>
            <a:endParaRPr lang="en-US" altLang="en-US" sz="1600" dirty="0">
              <a:latin typeface="+mj-lt"/>
              <a:cs typeface="Georgia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altLang="en-US" sz="1600" dirty="0">
              <a:latin typeface="+mj-lt"/>
              <a:cs typeface="Georgia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941536" y="3864959"/>
            <a:ext cx="181122" cy="18288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00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435512" y="2230593"/>
            <a:ext cx="2553392" cy="2798574"/>
          </a:xfrm>
          <a:prstGeom prst="roundRect">
            <a:avLst>
              <a:gd name="adj" fmla="val 3257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7800" indent="-177800">
              <a:spcAft>
                <a:spcPts val="400"/>
              </a:spcAft>
            </a:pPr>
            <a:r>
              <a:rPr lang="en-US" sz="1100" b="1" dirty="0" smtClean="0"/>
              <a:t>Background</a:t>
            </a:r>
            <a:endParaRPr lang="en-US" sz="1100" b="1" dirty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Bipartisan legislation that reauthorizes the National Oceanic and Atmospheric Administration’s (NOAA) Marine Debris Program through 2022</a:t>
            </a:r>
            <a:endParaRPr lang="en-US" sz="1100" dirty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Allows the administrator of NOAA to declare “severe marine debris events” that opens up federal funding for cleanup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Directs NOAA to study marine debris and ways to mitigate debris, including developing alternatives to plastic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1100" dirty="0" smtClean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2" name="TextBox 11"/>
          <p:cNvSpPr txBox="1">
            <a:spLocks/>
          </p:cNvSpPr>
          <p:nvPr/>
        </p:nvSpPr>
        <p:spPr>
          <a:xfrm>
            <a:off x="3225347" y="2230592"/>
            <a:ext cx="2553392" cy="2798574"/>
          </a:xfrm>
          <a:prstGeom prst="roundRect">
            <a:avLst>
              <a:gd name="adj" fmla="val 2618"/>
            </a:avLst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tIns="91440" bIns="91440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 smtClean="0"/>
              <a:t>Background</a:t>
            </a:r>
            <a:endParaRPr lang="en-US" sz="1100" b="1" dirty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Bipartisan legislation to renew the Federal Aviation Administration’s funding for another five years</a:t>
            </a:r>
            <a:endParaRPr lang="en-US" sz="1100" dirty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Establishes new conditions for recreational use of drones and repeals the Special Rule for Model Aircraft</a:t>
            </a:r>
            <a:endParaRPr lang="en-US" sz="1100" dirty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Provides for repairs to infrastructure damaged in natural disaster, and directs how disaster program funds are spent</a:t>
            </a:r>
            <a:endParaRPr lang="en-US" sz="1100" dirty="0"/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100" dirty="0"/>
          </a:p>
        </p:txBody>
      </p:sp>
      <p:sp>
        <p:nvSpPr>
          <p:cNvPr id="14" name="TextBox 13"/>
          <p:cNvSpPr txBox="1">
            <a:spLocks/>
          </p:cNvSpPr>
          <p:nvPr/>
        </p:nvSpPr>
        <p:spPr>
          <a:xfrm>
            <a:off x="6015182" y="2230592"/>
            <a:ext cx="2553392" cy="2798574"/>
          </a:xfrm>
          <a:prstGeom prst="roundRect">
            <a:avLst>
              <a:gd name="adj" fmla="val 3257"/>
            </a:avLst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tIns="91440" bIns="91440" rtlCol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 smtClean="0"/>
              <a:t>Background</a:t>
            </a:r>
            <a:endParaRPr lang="en-US" sz="1100" b="1" dirty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Bipartisan legislation to reauthorize funding for water infrastructure programs as well as funding for new projects</a:t>
            </a:r>
            <a:endParaRPr lang="en-US" sz="1100" dirty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Authorizes $4.4 billion for EPA’s safe drinking water initiatives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Authorizes $6.1 billion for US Army Corps harbor, port, and waterway projects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Funds must still be appropriated by Congress</a:t>
            </a:r>
            <a:endParaRPr lang="en-US" sz="1100" dirty="0"/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+mj-lt"/>
                <a:cs typeface="Georgia"/>
              </a:rPr>
              <a:t>Daniel </a:t>
            </a:r>
            <a:r>
              <a:rPr lang="en-US" sz="700" dirty="0" err="1" smtClean="0">
                <a:latin typeface="+mj-lt"/>
                <a:cs typeface="Georgia"/>
              </a:rPr>
              <a:t>Stublen</a:t>
            </a:r>
            <a:r>
              <a:rPr lang="en-US" sz="700" dirty="0" smtClean="0">
                <a:latin typeface="+mj-lt"/>
                <a:cs typeface="Georgia"/>
              </a:rPr>
              <a:t> </a:t>
            </a:r>
            <a:r>
              <a:rPr lang="en-US" sz="700" dirty="0">
                <a:latin typeface="+mj-lt"/>
                <a:cs typeface="Georgia"/>
              </a:rPr>
              <a:t>| Slide last updated on: </a:t>
            </a:r>
            <a:r>
              <a:rPr lang="en-US" sz="700" dirty="0" smtClean="0">
                <a:latin typeface="+mj-lt"/>
                <a:cs typeface="Georgia"/>
              </a:rPr>
              <a:t>December 20, 2018</a:t>
            </a:r>
            <a:endParaRPr lang="en-US" sz="700" dirty="0">
              <a:latin typeface="+mj-lt"/>
              <a:cs typeface="Georgia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National Journal research.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A506BB-8CA4-A145-804B-E0482DE902B3}"/>
              </a:ext>
            </a:extLst>
          </p:cNvPr>
          <p:cNvSpPr txBox="1">
            <a:spLocks/>
          </p:cNvSpPr>
          <p:nvPr/>
        </p:nvSpPr>
        <p:spPr>
          <a:xfrm>
            <a:off x="1133140" y="1661028"/>
            <a:ext cx="1824266" cy="369332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Save Our Seas Act</a:t>
            </a:r>
            <a:endParaRPr lang="en-US" sz="1200" b="1" dirty="0"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B9861BE-F330-754C-8632-5277B6AC9F05}"/>
              </a:ext>
            </a:extLst>
          </p:cNvPr>
          <p:cNvSpPr txBox="1">
            <a:spLocks/>
          </p:cNvSpPr>
          <p:nvPr/>
        </p:nvSpPr>
        <p:spPr>
          <a:xfrm>
            <a:off x="3936315" y="1661028"/>
            <a:ext cx="1951159" cy="369332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FAA reauthorization</a:t>
            </a:r>
            <a:endParaRPr lang="en-US" sz="1100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087EE0-FA6C-C942-AFAF-C9F6C2A777B8}"/>
              </a:ext>
            </a:extLst>
          </p:cNvPr>
          <p:cNvSpPr txBox="1">
            <a:spLocks/>
          </p:cNvSpPr>
          <p:nvPr/>
        </p:nvSpPr>
        <p:spPr>
          <a:xfrm>
            <a:off x="6602306" y="1568695"/>
            <a:ext cx="1829107" cy="553998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America’s Water Infrastructure Act</a:t>
            </a:r>
            <a:endParaRPr lang="en-US" sz="1100" dirty="0">
              <a:latin typeface="+mj-lt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E95D5C5-AD0D-8849-8F86-6E9D7CCC73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632" y="1479934"/>
            <a:ext cx="731520" cy="73152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62F7C903-9585-EB47-8EBB-0D89A36D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congressional actions in 2018 on infrastructure</a:t>
            </a:r>
            <a:endParaRPr lang="en-US" dirty="0"/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435512" y="5145765"/>
            <a:ext cx="2553392" cy="671153"/>
          </a:xfrm>
          <a:prstGeom prst="roundRect">
            <a:avLst>
              <a:gd name="adj" fmla="val 3257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tIns="91440" bIns="91440" rtlCol="0" anchor="ctr" anchorCtr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 smtClean="0"/>
              <a:t>Status: </a:t>
            </a:r>
            <a:r>
              <a:rPr lang="en-US" sz="1100" dirty="0" smtClean="0"/>
              <a:t>Passed House on </a:t>
            </a:r>
            <a:r>
              <a:rPr lang="en-US" sz="1100" dirty="0" smtClean="0"/>
              <a:t>6/6/18</a:t>
            </a:r>
            <a:endParaRPr lang="en-US" sz="1100" dirty="0"/>
          </a:p>
        </p:txBody>
      </p:sp>
      <p:sp>
        <p:nvSpPr>
          <p:cNvPr id="22" name="TextBox 21"/>
          <p:cNvSpPr txBox="1">
            <a:spLocks/>
          </p:cNvSpPr>
          <p:nvPr/>
        </p:nvSpPr>
        <p:spPr>
          <a:xfrm>
            <a:off x="3225347" y="5145765"/>
            <a:ext cx="2553392" cy="671153"/>
          </a:xfrm>
          <a:prstGeom prst="roundRect">
            <a:avLst>
              <a:gd name="adj" fmla="val 3257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tIns="91440" bIns="91440" rtlCol="0" anchor="ctr" anchorCtr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 smtClean="0"/>
              <a:t>Status:</a:t>
            </a:r>
            <a:r>
              <a:rPr lang="en-US" sz="1100" dirty="0" smtClean="0"/>
              <a:t> Signed into law on 10/15/18 </a:t>
            </a:r>
            <a:endParaRPr lang="en-US" sz="1100" dirty="0"/>
          </a:p>
        </p:txBody>
      </p:sp>
      <p:sp>
        <p:nvSpPr>
          <p:cNvPr id="24" name="TextBox 23"/>
          <p:cNvSpPr txBox="1">
            <a:spLocks/>
          </p:cNvSpPr>
          <p:nvPr/>
        </p:nvSpPr>
        <p:spPr>
          <a:xfrm>
            <a:off x="6015182" y="5145765"/>
            <a:ext cx="2553392" cy="671153"/>
          </a:xfrm>
          <a:prstGeom prst="roundRect">
            <a:avLst>
              <a:gd name="adj" fmla="val 3257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tIns="91440" bIns="91440" rtlCol="0" anchor="ctr" anchorCtr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 smtClean="0"/>
              <a:t>Status: </a:t>
            </a:r>
            <a:r>
              <a:rPr lang="en-US" sz="1100" dirty="0" smtClean="0"/>
              <a:t>Signed into law on 10/23/18</a:t>
            </a:r>
            <a:endParaRPr lang="en-US" sz="1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1483" y="1479934"/>
            <a:ext cx="731520" cy="7315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20" y="1479934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061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+mj-lt"/>
                <a:cs typeface="Georgia"/>
              </a:rPr>
              <a:t>Daniel </a:t>
            </a:r>
            <a:r>
              <a:rPr lang="en-US" sz="700" dirty="0" err="1" smtClean="0">
                <a:latin typeface="+mj-lt"/>
                <a:cs typeface="Georgia"/>
              </a:rPr>
              <a:t>Stublen</a:t>
            </a:r>
            <a:r>
              <a:rPr lang="en-US" sz="700" dirty="0" smtClean="0">
                <a:latin typeface="+mj-lt"/>
                <a:cs typeface="Georgia"/>
              </a:rPr>
              <a:t> </a:t>
            </a:r>
            <a:r>
              <a:rPr lang="en-US" sz="700" dirty="0">
                <a:latin typeface="+mj-lt"/>
                <a:cs typeface="Georgia"/>
              </a:rPr>
              <a:t>| Slide last updated on: </a:t>
            </a:r>
            <a:r>
              <a:rPr lang="en-US" sz="700" dirty="0" smtClean="0">
                <a:latin typeface="+mj-lt"/>
                <a:cs typeface="Georgia"/>
              </a:rPr>
              <a:t>December 20, 2018</a:t>
            </a:r>
            <a:endParaRPr lang="en-US" sz="700" dirty="0">
              <a:latin typeface="+mj-lt"/>
              <a:cs typeface="Georgia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National Journal research.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eorgia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1FAB25-6FE7-6945-A25A-E011BF3AA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Trump administration 2018 recap: infrastructure</a:t>
            </a:r>
            <a:endParaRPr lang="en-US" dirty="0">
              <a:latin typeface="+mj-lt"/>
            </a:endParaRPr>
          </a:p>
        </p:txBody>
      </p:sp>
      <p:sp>
        <p:nvSpPr>
          <p:cNvPr id="19" name="Rectangle 11"/>
          <p:cNvSpPr>
            <a:spLocks noChangeArrowheads="1"/>
          </p:cNvSpPr>
          <p:nvPr/>
        </p:nvSpPr>
        <p:spPr bwMode="auto">
          <a:xfrm>
            <a:off x="2051378" y="5470163"/>
            <a:ext cx="5332098" cy="424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sz="1200" dirty="0" smtClean="0"/>
              <a:t>There </a:t>
            </a:r>
            <a:r>
              <a:rPr lang="en-US" sz="1200" dirty="0"/>
              <a:t>has to be real money, real investment. We’re not going to do pretend stuff like asset recycling. We’re not going to do massive privatization.” </a:t>
            </a:r>
          </a:p>
        </p:txBody>
      </p:sp>
      <p:sp>
        <p:nvSpPr>
          <p:cNvPr id="20" name="TextBox 12"/>
          <p:cNvSpPr txBox="1">
            <a:spLocks noChangeArrowheads="1"/>
          </p:cNvSpPr>
          <p:nvPr/>
        </p:nvSpPr>
        <p:spPr bwMode="auto">
          <a:xfrm>
            <a:off x="5811777" y="5954055"/>
            <a:ext cx="1571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r>
              <a:rPr lang="en-US" altLang="en-US" sz="900" b="1" dirty="0">
                <a:solidFill>
                  <a:schemeClr val="accent1"/>
                </a:solidFill>
                <a:latin typeface="+mj-lt"/>
              </a:rPr>
              <a:t>—</a:t>
            </a:r>
            <a:r>
              <a:rPr lang="en-US" altLang="en-US" sz="900" b="1" dirty="0" smtClean="0">
                <a:solidFill>
                  <a:schemeClr val="accent1"/>
                </a:solidFill>
                <a:latin typeface="+mj-lt"/>
              </a:rPr>
              <a:t> President Trump</a:t>
            </a:r>
            <a:endParaRPr lang="en-US" altLang="en-US" sz="9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760525" y="5280031"/>
            <a:ext cx="290856" cy="461665"/>
            <a:chOff x="4559430" y="4964892"/>
            <a:chExt cx="397177" cy="604582"/>
          </a:xfrm>
        </p:grpSpPr>
        <p:sp>
          <p:nvSpPr>
            <p:cNvPr id="22" name="Oval 21"/>
            <p:cNvSpPr/>
            <p:nvPr/>
          </p:nvSpPr>
          <p:spPr bwMode="auto">
            <a:xfrm>
              <a:off x="4593145" y="4992733"/>
              <a:ext cx="363458" cy="361944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559430" y="4964892"/>
              <a:ext cx="397177" cy="604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i="1" dirty="0">
                  <a:solidFill>
                    <a:schemeClr val="bg1"/>
                  </a:solidFill>
                  <a:latin typeface="+mj-lt"/>
                </a:rPr>
                <a:t>“</a:t>
              </a:r>
              <a:endParaRPr lang="en-US" sz="24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625791" y="2183381"/>
            <a:ext cx="2560320" cy="2926080"/>
          </a:xfrm>
          <a:prstGeom prst="roundRect">
            <a:avLst>
              <a:gd name="adj" fmla="val 12422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b="1" dirty="0" smtClean="0">
                <a:latin typeface="+mn-lt"/>
              </a:rPr>
              <a:t>$1.5 trillion dollar plan stalled</a:t>
            </a:r>
            <a:endParaRPr lang="en-US" altLang="en-US" sz="1200" b="1" dirty="0">
              <a:latin typeface="+mn-lt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</a:pPr>
            <a:r>
              <a:rPr lang="en-US" altLang="en-US" sz="1100" dirty="0" smtClean="0">
                <a:latin typeface="+mn-lt"/>
              </a:rPr>
              <a:t>Trump’s plan relies primarily on “public-private partnerships”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</a:pPr>
            <a:r>
              <a:rPr lang="en-US" altLang="en-US" sz="1100" dirty="0" smtClean="0">
                <a:latin typeface="+mn-lt"/>
              </a:rPr>
              <a:t>The federal government would spend only $200 billion to entice states, localities, and private investors to match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</a:pPr>
            <a:r>
              <a:rPr lang="en-US" altLang="en-US" sz="1100" dirty="0" smtClean="0">
                <a:latin typeface="+mn-lt"/>
              </a:rPr>
              <a:t>No legislative text was introduced</a:t>
            </a:r>
            <a:endParaRPr lang="en-US" altLang="en-US" sz="1100" dirty="0">
              <a:latin typeface="+mn-lt"/>
            </a:endParaRPr>
          </a:p>
        </p:txBody>
      </p:sp>
      <p:sp>
        <p:nvSpPr>
          <p:cNvPr id="29" name="TextBox 12"/>
          <p:cNvSpPr txBox="1">
            <a:spLocks noChangeArrowheads="1"/>
          </p:cNvSpPr>
          <p:nvPr/>
        </p:nvSpPr>
        <p:spPr bwMode="auto">
          <a:xfrm>
            <a:off x="3291840" y="2183381"/>
            <a:ext cx="2560320" cy="2926080"/>
          </a:xfrm>
          <a:prstGeom prst="roundRect">
            <a:avLst>
              <a:gd name="adj" fmla="val 1229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b="1" dirty="0" smtClean="0">
                <a:latin typeface="+mn-lt"/>
              </a:rPr>
              <a:t>Infrastructure point-person leaves the White House</a:t>
            </a:r>
            <a:endParaRPr lang="en-US" altLang="en-US" sz="1200" b="1" dirty="0">
              <a:latin typeface="+mn-lt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</a:pPr>
            <a:r>
              <a:rPr lang="en-US" altLang="en-US" sz="1100" dirty="0" smtClean="0">
                <a:latin typeface="+mn-lt"/>
              </a:rPr>
              <a:t>DJ </a:t>
            </a:r>
            <a:r>
              <a:rPr lang="en-US" altLang="en-US" sz="1100" dirty="0" err="1" smtClean="0">
                <a:latin typeface="+mn-lt"/>
              </a:rPr>
              <a:t>Gribbin</a:t>
            </a:r>
            <a:r>
              <a:rPr lang="en-US" altLang="en-US" sz="1100" dirty="0" smtClean="0">
                <a:latin typeface="+mn-lt"/>
              </a:rPr>
              <a:t>, White House special assistant for infrastructure resigned in April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</a:pPr>
            <a:r>
              <a:rPr lang="en-US" altLang="en-US" sz="1100" dirty="0" smtClean="0">
                <a:latin typeface="+mn-lt"/>
              </a:rPr>
              <a:t>He came to the Trump administration from Macquarie Capital where he worked primarily on public-private partnership projects</a:t>
            </a:r>
            <a:endParaRPr lang="en-US" altLang="en-US" sz="1100" dirty="0">
              <a:latin typeface="+mn-lt"/>
            </a:endParaRPr>
          </a:p>
        </p:txBody>
      </p:sp>
      <p:sp>
        <p:nvSpPr>
          <p:cNvPr id="30" name="TextBox 12"/>
          <p:cNvSpPr txBox="1">
            <a:spLocks noChangeArrowheads="1"/>
          </p:cNvSpPr>
          <p:nvPr/>
        </p:nvSpPr>
        <p:spPr bwMode="auto">
          <a:xfrm>
            <a:off x="5957889" y="2183381"/>
            <a:ext cx="2560320" cy="2926080"/>
          </a:xfrm>
          <a:prstGeom prst="roundRect">
            <a:avLst>
              <a:gd name="adj" fmla="val 12422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 b="1" dirty="0" smtClean="0">
                <a:latin typeface="+mn-lt"/>
              </a:rPr>
              <a:t>Executive orders on trade</a:t>
            </a:r>
            <a:endParaRPr lang="en-US" altLang="en-US" sz="1200" b="1" dirty="0">
              <a:latin typeface="+mn-lt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</a:pPr>
            <a:r>
              <a:rPr lang="en-US" altLang="en-US" sz="1100" dirty="0" smtClean="0">
                <a:latin typeface="+mn-lt"/>
              </a:rPr>
              <a:t>Some analyses have showed increased costs for projects due to import tariffs on steel and aluminum</a:t>
            </a:r>
            <a:endParaRPr lang="en-US" altLang="en-US" sz="1100" dirty="0">
              <a:latin typeface="+mn-lt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</a:pPr>
            <a:r>
              <a:rPr lang="en-US" altLang="en-US" sz="1100" dirty="0" smtClean="0">
                <a:latin typeface="+mn-lt"/>
              </a:rPr>
              <a:t>A proposed expansion of “Buy American” rules that would require federal infrastructure projects to use only American products was reported in August but never formally announced</a:t>
            </a:r>
            <a:endParaRPr lang="en-US" altLang="en-US" sz="11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470" y="1408754"/>
            <a:ext cx="731520" cy="731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2849" y="1408754"/>
            <a:ext cx="731520" cy="73152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50" y="1408754"/>
            <a:ext cx="7315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618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E7130814-F7FD-4340-9376-9712C46BD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581321"/>
              </p:ext>
            </p:extLst>
          </p:nvPr>
        </p:nvGraphicFramePr>
        <p:xfrm>
          <a:off x="485547" y="1661832"/>
          <a:ext cx="8075748" cy="3877008"/>
        </p:xfrm>
        <a:graphic>
          <a:graphicData uri="http://schemas.openxmlformats.org/drawingml/2006/table">
            <a:tbl>
              <a:tblPr firstRow="1" bandRow="1"/>
              <a:tblGrid>
                <a:gridCol w="2691916">
                  <a:extLst>
                    <a:ext uri="{9D8B030D-6E8A-4147-A177-3AD203B41FA5}">
                      <a16:colId xmlns:a16="http://schemas.microsoft.com/office/drawing/2014/main" val="1455884374"/>
                    </a:ext>
                  </a:extLst>
                </a:gridCol>
                <a:gridCol w="2691916">
                  <a:extLst>
                    <a:ext uri="{9D8B030D-6E8A-4147-A177-3AD203B41FA5}">
                      <a16:colId xmlns:a16="http://schemas.microsoft.com/office/drawing/2014/main" val="2382013349"/>
                    </a:ext>
                  </a:extLst>
                </a:gridCol>
                <a:gridCol w="2691916">
                  <a:extLst>
                    <a:ext uri="{9D8B030D-6E8A-4147-A177-3AD203B41FA5}">
                      <a16:colId xmlns:a16="http://schemas.microsoft.com/office/drawing/2014/main" val="2613471099"/>
                    </a:ext>
                  </a:extLst>
                </a:gridCol>
              </a:tblGrid>
              <a:tr h="3738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+mj-lt"/>
                        </a:rPr>
                        <a:t>Committee</a:t>
                      </a:r>
                    </a:p>
                  </a:txBody>
                  <a:tcPr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Chair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Verdana"/>
                        </a:defRPr>
                      </a:lvl9pPr>
                    </a:lstStyle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Ranking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member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62493"/>
                  </a:ext>
                </a:extLst>
              </a:tr>
              <a:tr h="7006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Senate Environment &amp; Public Works</a:t>
                      </a:r>
                      <a:endParaRPr kumimoji="0" lang="en-US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182880" marB="18288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2625" algn="l"/>
                        </a:tabLst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02C1C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John Barrasso (R-WY)</a:t>
                      </a:r>
                      <a:endParaRPr lang="en-US" sz="1100" b="0" dirty="0" smtClean="0">
                        <a:solidFill>
                          <a:srgbClr val="A02C1C"/>
                        </a:solidFill>
                        <a:latin typeface="+mn-lt"/>
                      </a:endParaRPr>
                    </a:p>
                  </a:txBody>
                  <a:tcPr marL="548640" marT="182880" marB="18288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baseline="0" dirty="0" smtClean="0">
                          <a:solidFill>
                            <a:srgbClr val="284D81"/>
                          </a:solidFill>
                        </a:rPr>
                        <a:t>Tom Carper (D-DE)</a:t>
                      </a:r>
                    </a:p>
                  </a:txBody>
                  <a:tcPr marL="548640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3440297"/>
                  </a:ext>
                </a:extLst>
              </a:tr>
              <a:tr h="7006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Senate Commerce, Science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&amp; Transportation</a:t>
                      </a:r>
                      <a:endParaRPr kumimoji="0" lang="en-US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182880" marB="1828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2625" algn="l"/>
                        </a:tabLst>
                        <a:defRPr/>
                      </a:pPr>
                      <a:r>
                        <a:rPr lang="en-US" sz="1100" b="0" dirty="0" smtClean="0">
                          <a:solidFill>
                            <a:srgbClr val="A02C1C"/>
                          </a:solidFill>
                          <a:latin typeface="+mn-lt"/>
                        </a:rPr>
                        <a:t>John Thune (R-SD)</a:t>
                      </a:r>
                    </a:p>
                  </a:txBody>
                  <a:tcPr marL="548640" marT="182880" marB="1828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2625" algn="l"/>
                        </a:tabLst>
                      </a:pPr>
                      <a:r>
                        <a:rPr lang="en-US" sz="1100" b="0" baseline="0" dirty="0" smtClean="0">
                          <a:solidFill>
                            <a:srgbClr val="284D81"/>
                          </a:solidFill>
                        </a:rPr>
                        <a:t>Maria Cantwell (D-WA)</a:t>
                      </a:r>
                    </a:p>
                  </a:txBody>
                  <a:tcPr marL="548640" marT="91440" marB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6529977"/>
                  </a:ext>
                </a:extLst>
              </a:tr>
              <a:tr h="7006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Senate Banking, Housing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&amp; Urban Affairs</a:t>
                      </a:r>
                      <a:endParaRPr kumimoji="0" lang="en-US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182880" marB="1828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82625" algn="l"/>
                        </a:tabLst>
                      </a:pPr>
                      <a:r>
                        <a:rPr lang="en-US" sz="1100" b="0" i="0" u="none" strike="noStrike" kern="1200" dirty="0" smtClean="0">
                          <a:solidFill>
                            <a:srgbClr val="A02C1C"/>
                          </a:solidFill>
                          <a:effectLst/>
                          <a:latin typeface="+mn-lt"/>
                        </a:rPr>
                        <a:t>Mike Crapo (R-ID)</a:t>
                      </a:r>
                    </a:p>
                  </a:txBody>
                  <a:tcPr marL="548640" marT="182880" marB="18288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82625" algn="l"/>
                        </a:tabLst>
                        <a:defRPr/>
                      </a:pPr>
                      <a:r>
                        <a:rPr lang="en-US" sz="1100" b="0" dirty="0" smtClean="0">
                          <a:solidFill>
                            <a:srgbClr val="284D81"/>
                          </a:solidFill>
                        </a:rPr>
                        <a:t>Sherrod Brown (D-OH)</a:t>
                      </a:r>
                    </a:p>
                  </a:txBody>
                  <a:tcPr marL="548640" marT="91440" marB="9144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2299574"/>
                  </a:ext>
                </a:extLst>
              </a:tr>
              <a:tr h="7006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House Energy &amp; Commerce</a:t>
                      </a:r>
                    </a:p>
                  </a:txBody>
                  <a:tcPr marT="182880" marB="18288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2625" algn="l"/>
                        </a:tabLst>
                      </a:pPr>
                      <a:r>
                        <a:rPr lang="en-US" sz="1100" b="0" baseline="0" dirty="0" smtClean="0">
                          <a:solidFill>
                            <a:srgbClr val="284D81"/>
                          </a:solidFill>
                        </a:rPr>
                        <a:t>Frank Pallone (D-NJ)</a:t>
                      </a:r>
                      <a:endParaRPr lang="en-US" sz="1100" b="0" baseline="0" dirty="0">
                        <a:solidFill>
                          <a:srgbClr val="284D81"/>
                        </a:solidFill>
                      </a:endParaRPr>
                    </a:p>
                  </a:txBody>
                  <a:tcPr marL="548640" marT="182880" marB="18288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682625" algn="l"/>
                        </a:tabLst>
                      </a:pPr>
                      <a:r>
                        <a:rPr lang="en-US" sz="1100" b="0" dirty="0" smtClean="0">
                          <a:solidFill>
                            <a:srgbClr val="A02C1C"/>
                          </a:solidFill>
                          <a:latin typeface="+mn-lt"/>
                        </a:rPr>
                        <a:t>Greg</a:t>
                      </a:r>
                      <a:r>
                        <a:rPr lang="en-US" sz="1100" b="0" baseline="0" dirty="0" smtClean="0">
                          <a:solidFill>
                            <a:srgbClr val="A02C1C"/>
                          </a:solidFill>
                          <a:latin typeface="+mn-lt"/>
                        </a:rPr>
                        <a:t> Walden (R-OR)</a:t>
                      </a:r>
                      <a:endParaRPr lang="en-US" sz="1100" b="0" dirty="0">
                        <a:solidFill>
                          <a:srgbClr val="A02C1C"/>
                        </a:solidFill>
                        <a:latin typeface="+mn-lt"/>
                      </a:endParaRPr>
                    </a:p>
                  </a:txBody>
                  <a:tcPr marL="548640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4143625"/>
                  </a:ext>
                </a:extLst>
              </a:tr>
              <a:tr h="70062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altLang="en-US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House Transportation &amp; Infrastructure</a:t>
                      </a:r>
                      <a:endParaRPr kumimoji="0" lang="en-US" altLang="en-US" sz="10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T="182880" marB="18288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tabLst>
                          <a:tab pos="682625" algn="l"/>
                        </a:tabLst>
                      </a:pPr>
                      <a:r>
                        <a:rPr lang="en-US" sz="1100" b="0" baseline="0" dirty="0" smtClean="0">
                          <a:solidFill>
                            <a:srgbClr val="284D81"/>
                          </a:solidFill>
                        </a:rPr>
                        <a:t>Peter DeFazio (D-OR)</a:t>
                      </a:r>
                      <a:endParaRPr lang="en-US" sz="1100" b="0" baseline="0" dirty="0">
                        <a:solidFill>
                          <a:srgbClr val="284D81"/>
                        </a:solidFill>
                      </a:endParaRPr>
                    </a:p>
                  </a:txBody>
                  <a:tcPr marL="548640" marT="182880" marB="18288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682625" algn="l"/>
                        </a:tabLst>
                      </a:pPr>
                      <a:r>
                        <a:rPr lang="en-US" sz="1100" b="0" dirty="0" smtClean="0">
                          <a:solidFill>
                            <a:srgbClr val="A02C1C"/>
                          </a:solidFill>
                          <a:latin typeface="+mn-lt"/>
                        </a:rPr>
                        <a:t>Sam Graves (R-MO) </a:t>
                      </a:r>
                      <a:endParaRPr lang="en-US" sz="1100" b="0" dirty="0">
                        <a:solidFill>
                          <a:srgbClr val="A02C1C"/>
                        </a:solidFill>
                        <a:latin typeface="+mn-lt"/>
                      </a:endParaRPr>
                    </a:p>
                  </a:txBody>
                  <a:tcPr marL="548640" marT="91440" marB="9144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06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9765240"/>
                  </a:ext>
                </a:extLst>
              </a:tr>
            </a:tbl>
          </a:graphicData>
        </a:graphic>
      </p:graphicFrame>
      <p:pic>
        <p:nvPicPr>
          <p:cNvPr id="1034" name="Picture 10" descr="Image result for sherrod brow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50019" y="3519714"/>
            <a:ext cx="548640" cy="5486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mike crapo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25" t="2925" r="9813" b="41133"/>
          <a:stretch/>
        </p:blipFill>
        <p:spPr bwMode="auto">
          <a:xfrm>
            <a:off x="3117474" y="3519714"/>
            <a:ext cx="548640" cy="5486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24402" t="9218" r="23646" b="49816"/>
          <a:stretch/>
        </p:blipFill>
        <p:spPr>
          <a:xfrm>
            <a:off x="3117474" y="2804545"/>
            <a:ext cx="548640" cy="548640"/>
          </a:xfrm>
          <a:prstGeom prst="ellipse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50019" y="4920427"/>
            <a:ext cx="548640" cy="548640"/>
          </a:xfrm>
          <a:prstGeom prst="ellipse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206"/>
          <a:stretch/>
        </p:blipFill>
        <p:spPr>
          <a:xfrm>
            <a:off x="3117474" y="4921277"/>
            <a:ext cx="548640" cy="548640"/>
          </a:xfrm>
          <a:prstGeom prst="ellipse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17474" y="2120187"/>
            <a:ext cx="548640" cy="548640"/>
          </a:xfrm>
          <a:prstGeom prst="ellipse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50019" y="2112203"/>
            <a:ext cx="548640" cy="548640"/>
          </a:xfrm>
          <a:prstGeom prst="ellipse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Democrats win back chairmanships of key House committees, while Republicans maintain control of the Senate</a:t>
            </a:r>
            <a:endParaRPr lang="en-US" altLang="en-US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BC590B2-145F-454A-A962-423AEEBD0F9F}"/>
              </a:ext>
            </a:extLst>
          </p:cNvPr>
          <p:cNvPicPr>
            <a:picLocks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17474" y="4253151"/>
            <a:ext cx="548640" cy="548640"/>
          </a:xfrm>
          <a:prstGeom prst="ellipse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2F7F5144-7358-9842-A1C2-463AB3396328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50019" y="4223877"/>
            <a:ext cx="548640" cy="548640"/>
          </a:xfrm>
          <a:prstGeom prst="ellipse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8D80402A-6FDD-DA4F-B63E-2022DF484225}"/>
              </a:ext>
            </a:extLst>
          </p:cNvPr>
          <p:cNvSpPr txBox="1"/>
          <p:nvPr/>
        </p:nvSpPr>
        <p:spPr>
          <a:xfrm>
            <a:off x="-71718" y="4598091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spcAft>
                <a:spcPts val="400"/>
              </a:spcAft>
            </a:pPr>
            <a:endParaRPr lang="en-US" sz="1200" b="1" dirty="0">
              <a:solidFill>
                <a:srgbClr val="71B2C7"/>
              </a:solidFill>
              <a:cs typeface="Georgia"/>
            </a:endParaRPr>
          </a:p>
        </p:txBody>
      </p:sp>
      <p:pic>
        <p:nvPicPr>
          <p:cNvPr id="4" name="Picture 2" descr="Image result for Maria Cantwell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 t="3031" r="2784" b="33674"/>
          <a:stretch/>
        </p:blipFill>
        <p:spPr bwMode="auto">
          <a:xfrm>
            <a:off x="5750019" y="2808753"/>
            <a:ext cx="548640" cy="54864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493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1" name="TextBox 10"/>
          <p:cNvSpPr txBox="1">
            <a:spLocks/>
          </p:cNvSpPr>
          <p:nvPr/>
        </p:nvSpPr>
        <p:spPr>
          <a:xfrm>
            <a:off x="483136" y="2321277"/>
            <a:ext cx="3726913" cy="1982943"/>
          </a:xfrm>
          <a:prstGeom prst="roundRect">
            <a:avLst>
              <a:gd name="adj" fmla="val 3257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7800" indent="-177800">
              <a:spcAft>
                <a:spcPts val="400"/>
              </a:spcAft>
            </a:pPr>
            <a:r>
              <a:rPr lang="en-US" sz="1100" b="1" dirty="0" smtClean="0"/>
              <a:t>Background</a:t>
            </a:r>
            <a:endParaRPr lang="en-US" sz="1100" b="1" dirty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Democrats in the House want much more federal money than proposed by Pres. Trump in 2018</a:t>
            </a:r>
            <a:endParaRPr lang="en-US" sz="1100" dirty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There is bipartisan support in Congress for increased spending on infrastructure projects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Democrats have proposed increasing the gas tax to raise money for the Highway Trust Fund</a:t>
            </a:r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Federal highway programs need to be re-authorized before 2020</a:t>
            </a:r>
            <a:endParaRPr lang="en-US" sz="1100" dirty="0"/>
          </a:p>
        </p:txBody>
      </p:sp>
      <p:sp>
        <p:nvSpPr>
          <p:cNvPr id="16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+mj-lt"/>
                <a:cs typeface="Georgia"/>
              </a:rPr>
              <a:t>Daniel </a:t>
            </a:r>
            <a:r>
              <a:rPr lang="en-US" sz="700" dirty="0" err="1" smtClean="0">
                <a:latin typeface="+mj-lt"/>
                <a:cs typeface="Georgia"/>
              </a:rPr>
              <a:t>Stublen</a:t>
            </a:r>
            <a:r>
              <a:rPr lang="en-US" sz="700" dirty="0" smtClean="0">
                <a:latin typeface="+mj-lt"/>
                <a:cs typeface="Georgia"/>
              </a:rPr>
              <a:t> </a:t>
            </a:r>
            <a:r>
              <a:rPr lang="en-US" sz="700" dirty="0">
                <a:latin typeface="+mj-lt"/>
                <a:cs typeface="Georgia"/>
              </a:rPr>
              <a:t>| Slide last updated on: </a:t>
            </a:r>
            <a:r>
              <a:rPr lang="en-US" sz="700" dirty="0" smtClean="0">
                <a:latin typeface="+mj-lt"/>
                <a:cs typeface="Georgia"/>
              </a:rPr>
              <a:t>December 20, 2018</a:t>
            </a:r>
            <a:endParaRPr lang="en-US" sz="700" dirty="0">
              <a:latin typeface="+mj-lt"/>
              <a:cs typeface="Georgia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National Journal research.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eorgi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A506BB-8CA4-A145-804B-E0482DE902B3}"/>
              </a:ext>
            </a:extLst>
          </p:cNvPr>
          <p:cNvSpPr txBox="1">
            <a:spLocks/>
          </p:cNvSpPr>
          <p:nvPr/>
        </p:nvSpPr>
        <p:spPr>
          <a:xfrm>
            <a:off x="1306096" y="1572206"/>
            <a:ext cx="1824266" cy="553998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Major infrastructure funding package</a:t>
            </a:r>
            <a:endParaRPr lang="en-US" sz="1200" b="1" dirty="0"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087EE0-FA6C-C942-AFAF-C9F6C2A777B8}"/>
              </a:ext>
            </a:extLst>
          </p:cNvPr>
          <p:cNvSpPr txBox="1">
            <a:spLocks/>
          </p:cNvSpPr>
          <p:nvPr/>
        </p:nvSpPr>
        <p:spPr>
          <a:xfrm>
            <a:off x="5596468" y="1572206"/>
            <a:ext cx="2461683" cy="553998"/>
          </a:xfrm>
          <a:prstGeom prst="rect">
            <a:avLst/>
          </a:prstGeom>
          <a:noFill/>
        </p:spPr>
        <p:txBody>
          <a:bodyPr wrap="square" tIns="91440" bIns="91440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Increased oversight of the Trump administration</a:t>
            </a:r>
            <a:endParaRPr lang="en-US" sz="1100" dirty="0">
              <a:latin typeface="+mj-lt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2F7C903-9585-EB47-8EBB-0D89A36D4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2019 infrastructure agenda items for Congress</a:t>
            </a:r>
            <a:endParaRPr lang="en-US" dirty="0"/>
          </a:p>
        </p:txBody>
      </p:sp>
      <p:sp>
        <p:nvSpPr>
          <p:cNvPr id="20" name="TextBox 19"/>
          <p:cNvSpPr txBox="1">
            <a:spLocks/>
          </p:cNvSpPr>
          <p:nvPr/>
        </p:nvSpPr>
        <p:spPr>
          <a:xfrm>
            <a:off x="483137" y="4379542"/>
            <a:ext cx="3726912" cy="1719309"/>
          </a:xfrm>
          <a:prstGeom prst="roundRect">
            <a:avLst>
              <a:gd name="adj" fmla="val 3257"/>
            </a:avLst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tIns="91440" bIns="91440" rtlCol="0" anchor="t" anchorCtr="0">
            <a:noAutofit/>
          </a:bodyPr>
          <a:lstStyle/>
          <a:p>
            <a:pPr>
              <a:spcAft>
                <a:spcPts val="400"/>
              </a:spcAft>
            </a:pPr>
            <a:r>
              <a:rPr lang="en-US" sz="1100" b="1" dirty="0" smtClean="0"/>
              <a:t>Potential legislation: </a:t>
            </a:r>
            <a:r>
              <a:rPr lang="en-US" sz="1100" dirty="0" smtClean="0"/>
              <a:t>H.R. 1664, “Investing in America: A Penny for Progress Act”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Sponsored by incoming House Transportation and Infrastructure Chairman Peter DeFazio (D-OR)</a:t>
            </a:r>
          </a:p>
          <a:p>
            <a:pPr marL="171450" indent="-1714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Raises $500 billion for infrastructure projects  through annual increases to the gas tax and new Treasury bonds</a:t>
            </a:r>
          </a:p>
          <a:p>
            <a:pPr>
              <a:spcAft>
                <a:spcPts val="400"/>
              </a:spcAft>
            </a:pPr>
            <a:endParaRPr lang="en-US" sz="1100" dirty="0"/>
          </a:p>
        </p:txBody>
      </p:sp>
      <p:sp>
        <p:nvSpPr>
          <p:cNvPr id="21" name="TextBox 20"/>
          <p:cNvSpPr txBox="1">
            <a:spLocks/>
          </p:cNvSpPr>
          <p:nvPr/>
        </p:nvSpPr>
        <p:spPr>
          <a:xfrm>
            <a:off x="4782686" y="2321278"/>
            <a:ext cx="3726913" cy="1233636"/>
          </a:xfrm>
          <a:prstGeom prst="roundRect">
            <a:avLst>
              <a:gd name="adj" fmla="val 3257"/>
            </a:avLst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tIns="91440" bIns="91440" rtlCol="0">
            <a:noAutofit/>
          </a:bodyPr>
          <a:lstStyle/>
          <a:p>
            <a:pPr marL="177800" indent="-177800">
              <a:spcAft>
                <a:spcPts val="400"/>
              </a:spcAft>
            </a:pPr>
            <a:r>
              <a:rPr lang="en-US" sz="1100" b="1" dirty="0" smtClean="0"/>
              <a:t>Background</a:t>
            </a:r>
            <a:endParaRPr lang="en-US" sz="1100" b="1" dirty="0"/>
          </a:p>
          <a:p>
            <a:pPr marL="177800" indent="-1778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1100" dirty="0" smtClean="0"/>
              <a:t>Incoming House Transportation and Infrastructure Chairman Peter DeFazio (D-OR) plans to quickly call on Dept. of Transportation officials to testify on their slow approvals of transit grants</a:t>
            </a:r>
            <a:endParaRPr lang="en-US" sz="11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136" y="1437725"/>
            <a:ext cx="822960" cy="8229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686" y="1437725"/>
            <a:ext cx="822960" cy="822960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782690" y="4729729"/>
            <a:ext cx="3869838" cy="1065351"/>
            <a:chOff x="4782690" y="4778914"/>
            <a:chExt cx="3869838" cy="1065351"/>
          </a:xfrm>
        </p:grpSpPr>
        <p:sp>
          <p:nvSpPr>
            <p:cNvPr id="23" name="Rectangle 11"/>
            <p:cNvSpPr>
              <a:spLocks noChangeArrowheads="1"/>
            </p:cNvSpPr>
            <p:nvPr/>
          </p:nvSpPr>
          <p:spPr bwMode="auto">
            <a:xfrm>
              <a:off x="5049866" y="4969046"/>
              <a:ext cx="3602662" cy="590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Georgia" panose="02040502050405020303" pitchFamily="18" charset="0"/>
                  <a:ea typeface="MS PGothic" panose="020B0600070205080204" pitchFamily="34" charset="-128"/>
                </a:defRPr>
              </a:lvl9pPr>
            </a:lstStyle>
            <a:p>
              <a:pPr>
                <a:buNone/>
              </a:pPr>
              <a:r>
                <a:rPr lang="en-US" sz="1200" dirty="0" smtClean="0">
                  <a:latin typeface="+mn-lt"/>
                </a:rPr>
                <a:t>There </a:t>
              </a:r>
              <a:r>
                <a:rPr lang="en-US" sz="1200" dirty="0">
                  <a:latin typeface="+mn-lt"/>
                </a:rPr>
                <a:t>has to be real money, real investment. We’re not going to do pretend stuff like asset recycling. We’re not going to do massive privatization.” </a:t>
              </a:r>
            </a:p>
          </p:txBody>
        </p:sp>
        <p:sp>
          <p:nvSpPr>
            <p:cNvPr id="25" name="TextBox 12"/>
            <p:cNvSpPr txBox="1">
              <a:spLocks noChangeArrowheads="1"/>
            </p:cNvSpPr>
            <p:nvPr/>
          </p:nvSpPr>
          <p:spPr bwMode="auto">
            <a:xfrm>
              <a:off x="6040078" y="5613433"/>
              <a:ext cx="2612450" cy="2308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005596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Gill Sans MT" panose="020B0502020104020203" pitchFamily="34" charset="0"/>
                  <a:ea typeface="MS PGothic" panose="020B0600070205080204" pitchFamily="34" charset="-128"/>
                  <a:cs typeface="Gill Sans MT" panose="020B0502020104020203" pitchFamily="34" charset="0"/>
                </a:defRPr>
              </a:lvl9pPr>
            </a:lstStyle>
            <a:p>
              <a:pPr algn="r">
                <a:spcBef>
                  <a:spcPct val="0"/>
                </a:spcBef>
                <a:buClrTx/>
                <a:buFont typeface="Arial" panose="020B0604020202020204" pitchFamily="34" charset="0"/>
                <a:buNone/>
                <a:defRPr/>
              </a:pPr>
              <a:r>
                <a:rPr lang="en-US" altLang="en-US" sz="900" b="1" dirty="0">
                  <a:solidFill>
                    <a:schemeClr val="accent1"/>
                  </a:solidFill>
                  <a:latin typeface="+mn-lt"/>
                </a:rPr>
                <a:t>—</a:t>
              </a:r>
              <a:r>
                <a:rPr lang="en-US" altLang="en-US" sz="900" b="1" dirty="0" smtClean="0">
                  <a:solidFill>
                    <a:schemeClr val="accent1"/>
                  </a:solidFill>
                  <a:latin typeface="+mn-lt"/>
                </a:rPr>
                <a:t> Rep. Peter DeFazio (D-OR)</a:t>
              </a:r>
              <a:endParaRPr lang="en-US" altLang="en-US" sz="900" b="1" dirty="0">
                <a:solidFill>
                  <a:schemeClr val="accent1"/>
                </a:solidFill>
                <a:latin typeface="+mn-lt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4782690" y="4778914"/>
              <a:ext cx="303288" cy="461665"/>
              <a:chOff x="4559430" y="4964892"/>
              <a:chExt cx="414153" cy="604582"/>
            </a:xfrm>
          </p:grpSpPr>
          <p:sp>
            <p:nvSpPr>
              <p:cNvPr id="27" name="Oval 26"/>
              <p:cNvSpPr/>
              <p:nvPr/>
            </p:nvSpPr>
            <p:spPr bwMode="auto">
              <a:xfrm>
                <a:off x="4593145" y="4992733"/>
                <a:ext cx="363458" cy="361944"/>
              </a:xfrm>
              <a:prstGeom prst="ellipse">
                <a:avLst/>
              </a:prstGeom>
              <a:solidFill>
                <a:schemeClr val="accent1"/>
              </a:solidFill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4559430" y="4964892"/>
                <a:ext cx="414153" cy="60458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i="1" dirty="0">
                    <a:solidFill>
                      <a:schemeClr val="bg1"/>
                    </a:solidFill>
                  </a:rPr>
                  <a:t>“</a:t>
                </a:r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7746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8" y="6422607"/>
            <a:ext cx="3043242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+mj-lt"/>
                <a:cs typeface="Georgia"/>
              </a:rPr>
              <a:t>Daniel </a:t>
            </a:r>
            <a:r>
              <a:rPr lang="en-US" sz="700" dirty="0" err="1" smtClean="0">
                <a:latin typeface="+mj-lt"/>
                <a:cs typeface="Georgia"/>
              </a:rPr>
              <a:t>Stublen</a:t>
            </a:r>
            <a:r>
              <a:rPr lang="en-US" sz="700" dirty="0" smtClean="0">
                <a:latin typeface="+mj-lt"/>
                <a:cs typeface="Georgia"/>
              </a:rPr>
              <a:t> </a:t>
            </a:r>
            <a:r>
              <a:rPr lang="en-US" sz="700" dirty="0">
                <a:latin typeface="+mj-lt"/>
                <a:cs typeface="Georgia"/>
              </a:rPr>
              <a:t>| Slide last updated on: </a:t>
            </a:r>
            <a:r>
              <a:rPr lang="en-US" sz="700" dirty="0" smtClean="0">
                <a:latin typeface="+mj-lt"/>
                <a:cs typeface="Georgia"/>
              </a:rPr>
              <a:t>December 12, 2018</a:t>
            </a:r>
            <a:endParaRPr lang="en-US" sz="700" dirty="0">
              <a:latin typeface="+mj-lt"/>
              <a:cs typeface="Georgia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220588"/>
            <a:ext cx="8247721" cy="191226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Sources: 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cs typeface="Georgia"/>
              </a:rPr>
              <a:t>National Journal research.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Georgia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1FAB25-6FE7-6945-A25A-E011BF3AA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2019 infrastructure agenda items for </a:t>
            </a:r>
            <a:r>
              <a:rPr lang="en-US" dirty="0" smtClean="0"/>
              <a:t>the Trump administration</a:t>
            </a:r>
            <a:endParaRPr lang="en-US" dirty="0">
              <a:latin typeface="+mj-lt"/>
            </a:endParaRP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581194" y="2242517"/>
            <a:ext cx="2560320" cy="2926080"/>
          </a:xfrm>
          <a:prstGeom prst="roundRect">
            <a:avLst>
              <a:gd name="adj" fmla="val 1127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altLang="en-US" sz="1200" b="1" dirty="0" smtClean="0"/>
              <a:t>Continued deregulation of federal permitting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altLang="en-US" sz="1100" dirty="0" smtClean="0"/>
              <a:t>President </a:t>
            </a:r>
            <a:r>
              <a:rPr lang="en-US" altLang="en-US" sz="1100" dirty="0"/>
              <a:t>Trump’s has made cutting red-tape a priority and has reversed several major initiatives by the Obama administration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altLang="en-US" sz="1100" dirty="0"/>
              <a:t>In August 2017, Trump signed the “One Federal Decision” executive order which designates a single agency as the lead </a:t>
            </a:r>
            <a:r>
              <a:rPr lang="en-US" altLang="en-US" sz="1100" dirty="0" smtClean="0"/>
              <a:t>decision-maker</a:t>
            </a:r>
            <a:endParaRPr lang="en-US" altLang="en-US" sz="1100" dirty="0">
              <a:latin typeface="+mn-lt"/>
            </a:endParaRPr>
          </a:p>
        </p:txBody>
      </p:sp>
      <p:sp>
        <p:nvSpPr>
          <p:cNvPr id="29" name="TextBox 12"/>
          <p:cNvSpPr txBox="1">
            <a:spLocks noChangeArrowheads="1"/>
          </p:cNvSpPr>
          <p:nvPr/>
        </p:nvSpPr>
        <p:spPr bwMode="auto">
          <a:xfrm>
            <a:off x="3291840" y="2242517"/>
            <a:ext cx="2560320" cy="2926080"/>
          </a:xfrm>
          <a:prstGeom prst="roundRect">
            <a:avLst>
              <a:gd name="adj" fmla="val 11276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altLang="en-US" sz="1200" b="1" dirty="0" smtClean="0"/>
              <a:t>Final </a:t>
            </a:r>
            <a:r>
              <a:rPr lang="en-US" altLang="en-US" sz="1200" b="1" dirty="0"/>
              <a:t>WOTUS rule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altLang="en-US" sz="1100" dirty="0"/>
              <a:t>The Clean Water Act requires stricter protections of “Waters of the United States,” but defining that term has been controversial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altLang="en-US" sz="1100" dirty="0"/>
              <a:t>A proposed WOTUS definition was released on December 11, 2018 by the EPA and US Army Corps to replace a controversial Obama-era 2015 rule </a:t>
            </a:r>
          </a:p>
        </p:txBody>
      </p:sp>
      <p:sp>
        <p:nvSpPr>
          <p:cNvPr id="30" name="TextBox 12"/>
          <p:cNvSpPr txBox="1">
            <a:spLocks noChangeArrowheads="1"/>
          </p:cNvSpPr>
          <p:nvPr/>
        </p:nvSpPr>
        <p:spPr bwMode="auto">
          <a:xfrm>
            <a:off x="6002487" y="2242517"/>
            <a:ext cx="2560320" cy="2926080"/>
          </a:xfrm>
          <a:prstGeom prst="roundRect">
            <a:avLst>
              <a:gd name="adj" fmla="val 11893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no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FontTx/>
              <a:buNone/>
            </a:pPr>
            <a:r>
              <a:rPr lang="en-US" altLang="en-US" sz="1200" b="1" dirty="0" smtClean="0"/>
              <a:t>Climate </a:t>
            </a:r>
            <a:r>
              <a:rPr lang="en-US" altLang="en-US" sz="1200" b="1" dirty="0"/>
              <a:t>change pivoting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altLang="en-US" sz="1100" dirty="0"/>
              <a:t>Democrats, especially new progressive members, have demanded that for any infrastructure package to pass, it must address climate change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altLang="en-US" sz="1100" dirty="0"/>
              <a:t>President Trump has frequently denied belief in man-made climate </a:t>
            </a:r>
            <a:r>
              <a:rPr lang="en-US" altLang="en-US" sz="1100" dirty="0" smtClean="0"/>
              <a:t>change and rolled back Obama-era climate protections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</a:pPr>
            <a:r>
              <a:rPr lang="en-US" altLang="en-US" sz="1100" dirty="0" smtClean="0"/>
              <a:t>The </a:t>
            </a:r>
            <a:r>
              <a:rPr lang="en-US" altLang="en-US" sz="1100" dirty="0"/>
              <a:t>administration may have to accept the creation of new renewable energy programs for any bill to pass the </a:t>
            </a:r>
            <a:r>
              <a:rPr lang="en-US" altLang="en-US" sz="1100" dirty="0" smtClean="0"/>
              <a:t>House</a:t>
            </a:r>
            <a:endParaRPr lang="en-US" altLang="en-US" sz="11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5594" y="1458656"/>
            <a:ext cx="731520" cy="731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887" y="1458656"/>
            <a:ext cx="731520" cy="731520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240" y="1458656"/>
            <a:ext cx="731520" cy="731520"/>
          </a:xfrm>
          <a:prstGeom prst="rect">
            <a:avLst/>
          </a:prstGeom>
        </p:spPr>
      </p:pic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1581665" y="5355216"/>
            <a:ext cx="6013122" cy="59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>
              <a:buNone/>
            </a:pPr>
            <a:r>
              <a:rPr lang="en-US" sz="1200" dirty="0"/>
              <a:t>The Democrats will come to us with a plan for infrastructure, a plan for health care, a plan for whatever they're looking at and we'll </a:t>
            </a:r>
            <a:r>
              <a:rPr lang="en-US" sz="1200" dirty="0" smtClean="0"/>
              <a:t>negotiate … We </a:t>
            </a:r>
            <a:r>
              <a:rPr lang="en-US" sz="1200" dirty="0"/>
              <a:t>have a lot of things in common on </a:t>
            </a:r>
            <a:r>
              <a:rPr lang="en-US" sz="1200" dirty="0" smtClean="0"/>
              <a:t>infrastructure.</a:t>
            </a:r>
            <a:endParaRPr lang="en-US" sz="1200" dirty="0"/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5710948" y="5861224"/>
            <a:ext cx="1571699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05596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  <a:cs typeface="Gill Sans MT" panose="020B0502020104020203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 typeface="Arial" panose="020B0604020202020204" pitchFamily="34" charset="0"/>
              <a:buNone/>
              <a:defRPr/>
            </a:pPr>
            <a:r>
              <a:rPr lang="en-US" altLang="en-US" sz="900" b="1" dirty="0">
                <a:solidFill>
                  <a:schemeClr val="accent1"/>
                </a:solidFill>
                <a:latin typeface="+mj-lt"/>
              </a:rPr>
              <a:t>—</a:t>
            </a:r>
            <a:r>
              <a:rPr lang="en-US" altLang="en-US" sz="900" b="1" dirty="0" smtClean="0">
                <a:solidFill>
                  <a:schemeClr val="accent1"/>
                </a:solidFill>
                <a:latin typeface="+mj-lt"/>
              </a:rPr>
              <a:t> President Trump</a:t>
            </a:r>
            <a:endParaRPr lang="en-US" altLang="en-US" sz="900" b="1" dirty="0">
              <a:solidFill>
                <a:schemeClr val="accent1"/>
              </a:solidFill>
              <a:latin typeface="+mj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328027" y="5271027"/>
            <a:ext cx="290856" cy="461665"/>
            <a:chOff x="4559430" y="4964892"/>
            <a:chExt cx="397177" cy="604582"/>
          </a:xfrm>
        </p:grpSpPr>
        <p:sp>
          <p:nvSpPr>
            <p:cNvPr id="33" name="Oval 32"/>
            <p:cNvSpPr/>
            <p:nvPr/>
          </p:nvSpPr>
          <p:spPr bwMode="auto">
            <a:xfrm>
              <a:off x="4593145" y="4992733"/>
              <a:ext cx="363458" cy="361944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+mj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559430" y="4964892"/>
              <a:ext cx="397177" cy="60458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i="1" dirty="0">
                  <a:solidFill>
                    <a:schemeClr val="bg1"/>
                  </a:solidFill>
                  <a:latin typeface="+mj-lt"/>
                </a:rPr>
                <a:t>“</a:t>
              </a:r>
              <a:endParaRPr lang="en-US" sz="2400" dirty="0">
                <a:solidFill>
                  <a:schemeClr val="bg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56524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2221</TotalTime>
  <Words>988</Words>
  <Application>Microsoft Office PowerPoint</Application>
  <PresentationFormat>On-screen Show (4:3)</PresentationFormat>
  <Paragraphs>119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Georgia</vt:lpstr>
      <vt:lpstr>Gill Sans MT</vt:lpstr>
      <vt:lpstr>Office Theme</vt:lpstr>
      <vt:lpstr>2018 Recap and 2019 Look-ahead: Infrastructure</vt:lpstr>
      <vt:lpstr>Roadmap</vt:lpstr>
      <vt:lpstr>Major congressional actions in 2018 on infrastructure</vt:lpstr>
      <vt:lpstr>Trump administration 2018 recap: infrastructure</vt:lpstr>
      <vt:lpstr>Democrats win back chairmanships of key House committees, while Republicans maintain control of the Senate</vt:lpstr>
      <vt:lpstr>Potential 2019 infrastructure agenda items for Congress</vt:lpstr>
      <vt:lpstr>Potential 2019 infrastructure agenda items for the Trump administration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Danari White</cp:lastModifiedBy>
  <cp:revision>111</cp:revision>
  <dcterms:created xsi:type="dcterms:W3CDTF">2018-11-02T00:48:26Z</dcterms:created>
  <dcterms:modified xsi:type="dcterms:W3CDTF">2018-12-21T16:06:47Z</dcterms:modified>
</cp:coreProperties>
</file>