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65" r:id="rId3"/>
    <p:sldId id="268" r:id="rId4"/>
    <p:sldId id="266" r:id="rId5"/>
    <p:sldId id="269" r:id="rId6"/>
    <p:sldId id="270" r:id="rId7"/>
    <p:sldId id="271" r:id="rId8"/>
    <p:sldId id="283" r:id="rId9"/>
    <p:sldId id="301" r:id="rId10"/>
    <p:sldId id="302" r:id="rId11"/>
    <p:sldId id="303" r:id="rId12"/>
    <p:sldId id="304" r:id="rId13"/>
    <p:sldId id="305" r:id="rId14"/>
    <p:sldId id="295" r:id="rId15"/>
    <p:sldId id="296" r:id="rId16"/>
    <p:sldId id="297" r:id="rId17"/>
    <p:sldId id="298" r:id="rId18"/>
    <p:sldId id="299" r:id="rId19"/>
    <p:sldId id="300"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ublen, Daniel" initials="SD" lastIdx="4" clrIdx="0">
    <p:extLst>
      <p:ext uri="{19B8F6BF-5375-455C-9EA6-DF929625EA0E}">
        <p15:presenceInfo xmlns:p15="http://schemas.microsoft.com/office/powerpoint/2012/main" userId="Stublen, Dani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4D81"/>
    <a:srgbClr val="AA4335"/>
    <a:srgbClr val="000000"/>
    <a:srgbClr val="A02C1C"/>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0" d="100"/>
          <a:sy n="70" d="100"/>
        </p:scale>
        <p:origin x="1242"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6EBE26-B8DD-487B-9957-931C7ED68A9D}" type="datetimeFigureOut">
              <a:rPr lang="en-US" smtClean="0"/>
              <a:t>12/12/2018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3F0B2D-7785-4EC0-9F4A-91A1149DEB67}" type="slidenum">
              <a:rPr lang="en-US" smtClean="0"/>
              <a:t>‹#›</a:t>
            </a:fld>
            <a:endParaRPr lang="en-US"/>
          </a:p>
        </p:txBody>
      </p:sp>
    </p:spTree>
    <p:extLst>
      <p:ext uri="{BB962C8B-B14F-4D97-AF65-F5344CB8AC3E}">
        <p14:creationId xmlns:p14="http://schemas.microsoft.com/office/powerpoint/2010/main" val="2357128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8165592" cy="1115568"/>
          </a:xfrm>
        </p:spPr>
        <p:txBody>
          <a:bodyPr anchor="t" anchorCtr="0">
            <a:normAutofit/>
          </a:bodyPr>
          <a:lstStyle>
            <a:lvl1pPr algn="l">
              <a:defRPr sz="3200" b="1">
                <a:solidFill>
                  <a:schemeClr val="tx1">
                    <a:lumMod val="65000"/>
                    <a:lumOff val="35000"/>
                  </a:schemeClr>
                </a:solidFill>
                <a:latin typeface="Georgia" panose="02040502050405020303"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2237931"/>
            <a:ext cx="6858000" cy="1188720"/>
          </a:xfrm>
        </p:spPr>
        <p:txBody>
          <a:bodyPr>
            <a:normAutofit/>
          </a:bodyPr>
          <a:lstStyle>
            <a:lvl1pPr marL="0" indent="0" algn="l">
              <a:buNone/>
              <a:defRPr sz="2000" b="0">
                <a:solidFill>
                  <a:schemeClr val="bg1">
                    <a:lumMod val="50000"/>
                  </a:schemeClr>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36" name="Text Placeholder 35"/>
          <p:cNvSpPr>
            <a:spLocks noGrp="1"/>
          </p:cNvSpPr>
          <p:nvPr>
            <p:ph type="body" sz="quarter" idx="10" hasCustomPrompt="1"/>
          </p:nvPr>
        </p:nvSpPr>
        <p:spPr>
          <a:xfrm>
            <a:off x="685800" y="3848100"/>
            <a:ext cx="4883150" cy="2062163"/>
          </a:xfrm>
        </p:spPr>
        <p:txBody>
          <a:bodyPr>
            <a:normAutofit/>
          </a:bodyPr>
          <a:lstStyle>
            <a:lvl1pPr marL="0" indent="0">
              <a:buNone/>
              <a:defRPr sz="1200" b="1">
                <a:solidFill>
                  <a:schemeClr val="tx1"/>
                </a:solidFill>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b="1" dirty="0" smtClean="0">
                <a:latin typeface="Georgia" panose="02040502050405020303" pitchFamily="18" charset="0"/>
              </a:rPr>
              <a:t>Insert Text</a:t>
            </a:r>
            <a:endParaRPr lang="en-US" dirty="0"/>
          </a:p>
        </p:txBody>
      </p:sp>
    </p:spTree>
    <p:extLst>
      <p:ext uri="{BB962C8B-B14F-4D97-AF65-F5344CB8AC3E}">
        <p14:creationId xmlns:p14="http://schemas.microsoft.com/office/powerpoint/2010/main" val="468143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E71732-E3A2-4C22-96C0-664457E1E2F7}" type="datetime1">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398A3-3D67-41EC-B411-1428348954E9}" type="slidenum">
              <a:rPr lang="en-US" smtClean="0"/>
              <a:t>‹#›</a:t>
            </a:fld>
            <a:endParaRPr lang="en-US"/>
          </a:p>
        </p:txBody>
      </p:sp>
    </p:spTree>
    <p:extLst>
      <p:ext uri="{BB962C8B-B14F-4D97-AF65-F5344CB8AC3E}">
        <p14:creationId xmlns:p14="http://schemas.microsoft.com/office/powerpoint/2010/main" val="2052229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FAD72E-063F-4C32-BA5C-1681272783B0}" type="datetime1">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398A3-3D67-41EC-B411-1428348954E9}" type="slidenum">
              <a:rPr lang="en-US" smtClean="0"/>
              <a:t>‹#›</a:t>
            </a:fld>
            <a:endParaRPr lang="en-US"/>
          </a:p>
        </p:txBody>
      </p:sp>
    </p:spTree>
    <p:extLst>
      <p:ext uri="{BB962C8B-B14F-4D97-AF65-F5344CB8AC3E}">
        <p14:creationId xmlns:p14="http://schemas.microsoft.com/office/powerpoint/2010/main" val="2182646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5760" y="775811"/>
            <a:ext cx="8412480" cy="640080"/>
          </a:xfrm>
        </p:spPr>
        <p:txBody>
          <a:bodyPr anchor="t" anchorCtr="0">
            <a:normAutofit/>
          </a:bodyPr>
          <a:lstStyle>
            <a:lvl1pPr>
              <a:defRPr sz="2000" b="1">
                <a:latin typeface="Georgia" panose="02040502050405020303"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a:effectLst/>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a:xfrm>
            <a:off x="6457950" y="6455391"/>
            <a:ext cx="2057400" cy="266085"/>
          </a:xfrm>
        </p:spPr>
        <p:txBody>
          <a:bodyPr/>
          <a:lstStyle>
            <a:lvl1pPr>
              <a:defRPr sz="1000"/>
            </a:lvl1pPr>
          </a:lstStyle>
          <a:p>
            <a:fld id="{067398A3-3D67-41EC-B411-1428348954E9}" type="slidenum">
              <a:rPr lang="en-US" smtClean="0"/>
              <a:pPr/>
              <a:t>‹#›</a:t>
            </a:fld>
            <a:endParaRPr lang="en-US"/>
          </a:p>
        </p:txBody>
      </p:sp>
      <p:sp>
        <p:nvSpPr>
          <p:cNvPr id="5" name="TextBox 4"/>
          <p:cNvSpPr txBox="1"/>
          <p:nvPr userDrawn="1"/>
        </p:nvSpPr>
        <p:spPr>
          <a:xfrm>
            <a:off x="491319" y="6496334"/>
            <a:ext cx="4026090" cy="215444"/>
          </a:xfrm>
          <a:prstGeom prst="rect">
            <a:avLst/>
          </a:prstGeom>
          <a:noFill/>
        </p:spPr>
        <p:txBody>
          <a:bodyPr wrap="square" rtlCol="0">
            <a:spAutoFit/>
          </a:bodyPr>
          <a:lstStyle/>
          <a:p>
            <a:r>
              <a:rPr lang="en-US" sz="800" dirty="0" smtClean="0">
                <a:solidFill>
                  <a:srgbClr val="5F5F5F"/>
                </a:solidFill>
              </a:rPr>
              <a:t>Slide updated</a:t>
            </a:r>
            <a:r>
              <a:rPr lang="en-US" sz="800" baseline="0" dirty="0" smtClean="0">
                <a:solidFill>
                  <a:srgbClr val="5F5F5F"/>
                </a:solidFill>
              </a:rPr>
              <a:t> on November 7, 2018</a:t>
            </a:r>
            <a:endParaRPr lang="en-US" sz="800" dirty="0">
              <a:solidFill>
                <a:srgbClr val="5F5F5F"/>
              </a:solidFill>
            </a:endParaRPr>
          </a:p>
        </p:txBody>
      </p:sp>
    </p:spTree>
    <p:extLst>
      <p:ext uri="{BB962C8B-B14F-4D97-AF65-F5344CB8AC3E}">
        <p14:creationId xmlns:p14="http://schemas.microsoft.com/office/powerpoint/2010/main" val="36393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6A326ED-DA32-4D1D-892B-B791BF8A30A4}" type="datetime1">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398A3-3D67-41EC-B411-1428348954E9}" type="slidenum">
              <a:rPr lang="en-US" smtClean="0"/>
              <a:t>‹#›</a:t>
            </a:fld>
            <a:endParaRPr lang="en-US"/>
          </a:p>
        </p:txBody>
      </p:sp>
    </p:spTree>
    <p:extLst>
      <p:ext uri="{BB962C8B-B14F-4D97-AF65-F5344CB8AC3E}">
        <p14:creationId xmlns:p14="http://schemas.microsoft.com/office/powerpoint/2010/main" val="3661603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CC4E0AE-0DE5-4CC2-86C3-FA3AAB789590}" type="datetime1">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7398A3-3D67-41EC-B411-1428348954E9}" type="slidenum">
              <a:rPr lang="en-US" smtClean="0"/>
              <a:t>‹#›</a:t>
            </a:fld>
            <a:endParaRPr lang="en-US"/>
          </a:p>
        </p:txBody>
      </p:sp>
    </p:spTree>
    <p:extLst>
      <p:ext uri="{BB962C8B-B14F-4D97-AF65-F5344CB8AC3E}">
        <p14:creationId xmlns:p14="http://schemas.microsoft.com/office/powerpoint/2010/main" val="632520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BF5650-6E86-464C-ADD1-6BCB940997BA}" type="datetime1">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7398A3-3D67-41EC-B411-1428348954E9}" type="slidenum">
              <a:rPr lang="en-US" smtClean="0"/>
              <a:t>‹#›</a:t>
            </a:fld>
            <a:endParaRPr lang="en-US"/>
          </a:p>
        </p:txBody>
      </p:sp>
    </p:spTree>
    <p:extLst>
      <p:ext uri="{BB962C8B-B14F-4D97-AF65-F5344CB8AC3E}">
        <p14:creationId xmlns:p14="http://schemas.microsoft.com/office/powerpoint/2010/main" val="2937158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D949AD-CADB-4775-B725-C8FB0A05DB58}" type="datetime1">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7398A3-3D67-41EC-B411-1428348954E9}" type="slidenum">
              <a:rPr lang="en-US" smtClean="0"/>
              <a:t>‹#›</a:t>
            </a:fld>
            <a:endParaRPr lang="en-US"/>
          </a:p>
        </p:txBody>
      </p:sp>
    </p:spTree>
    <p:extLst>
      <p:ext uri="{BB962C8B-B14F-4D97-AF65-F5344CB8AC3E}">
        <p14:creationId xmlns:p14="http://schemas.microsoft.com/office/powerpoint/2010/main" val="886544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2E568A-36CC-40CB-A76A-F42423235587}" type="datetime1">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7398A3-3D67-41EC-B411-1428348954E9}" type="slidenum">
              <a:rPr lang="en-US" smtClean="0"/>
              <a:t>‹#›</a:t>
            </a:fld>
            <a:endParaRPr lang="en-US"/>
          </a:p>
        </p:txBody>
      </p:sp>
    </p:spTree>
    <p:extLst>
      <p:ext uri="{BB962C8B-B14F-4D97-AF65-F5344CB8AC3E}">
        <p14:creationId xmlns:p14="http://schemas.microsoft.com/office/powerpoint/2010/main" val="2691068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820B33-FBB2-4074-A842-57747B1F223C}" type="datetime1">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7398A3-3D67-41EC-B411-1428348954E9}" type="slidenum">
              <a:rPr lang="en-US" smtClean="0"/>
              <a:t>‹#›</a:t>
            </a:fld>
            <a:endParaRPr lang="en-US"/>
          </a:p>
        </p:txBody>
      </p:sp>
    </p:spTree>
    <p:extLst>
      <p:ext uri="{BB962C8B-B14F-4D97-AF65-F5344CB8AC3E}">
        <p14:creationId xmlns:p14="http://schemas.microsoft.com/office/powerpoint/2010/main" val="1017251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9668346-483B-4DE1-8094-D8722D2A9C00}" type="datetime1">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7398A3-3D67-41EC-B411-1428348954E9}" type="slidenum">
              <a:rPr lang="en-US" smtClean="0"/>
              <a:t>‹#›</a:t>
            </a:fld>
            <a:endParaRPr lang="en-US"/>
          </a:p>
        </p:txBody>
      </p:sp>
    </p:spTree>
    <p:extLst>
      <p:ext uri="{BB962C8B-B14F-4D97-AF65-F5344CB8AC3E}">
        <p14:creationId xmlns:p14="http://schemas.microsoft.com/office/powerpoint/2010/main" val="3431823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97E146-7137-4458-82B3-319C79A7EECB}" type="datetime1">
              <a:rPr lang="en-US" smtClean="0"/>
              <a:t>12/12/2018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7398A3-3D67-41EC-B411-1428348954E9}"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3175" y="274320"/>
            <a:ext cx="2080349" cy="274320"/>
          </a:xfrm>
          <a:prstGeom prst="rect">
            <a:avLst/>
          </a:prstGeom>
        </p:spPr>
      </p:pic>
      <p:cxnSp>
        <p:nvCxnSpPr>
          <p:cNvPr id="8" name="Straight Connector 7"/>
          <p:cNvCxnSpPr/>
          <p:nvPr userDrawn="1"/>
        </p:nvCxnSpPr>
        <p:spPr>
          <a:xfrm flipV="1">
            <a:off x="506211" y="6409705"/>
            <a:ext cx="8134908" cy="1"/>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flipV="1">
            <a:off x="502920" y="588898"/>
            <a:ext cx="8138199"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8943061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png"/><Relationship Id="rId12" Type="http://schemas.openxmlformats.org/officeDocument/2006/relationships/image" Target="../media/image12.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jpe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2018 Post-Midterm Policy Pathways:</a:t>
            </a:r>
            <a:br>
              <a:rPr lang="en-US" dirty="0" smtClean="0"/>
            </a:br>
            <a:r>
              <a:rPr lang="en-US" dirty="0"/>
              <a:t>I</a:t>
            </a:r>
            <a:r>
              <a:rPr lang="en-US" dirty="0" smtClean="0"/>
              <a:t>nfrastructure</a:t>
            </a:r>
            <a:endParaRPr lang="en-US" dirty="0"/>
          </a:p>
        </p:txBody>
      </p:sp>
      <p:sp>
        <p:nvSpPr>
          <p:cNvPr id="3" name="Subtitle 2"/>
          <p:cNvSpPr>
            <a:spLocks noGrp="1"/>
          </p:cNvSpPr>
          <p:nvPr>
            <p:ph type="subTitle" idx="1"/>
          </p:nvPr>
        </p:nvSpPr>
        <p:spPr/>
        <p:txBody>
          <a:bodyPr/>
          <a:lstStyle/>
          <a:p>
            <a:r>
              <a:rPr lang="en-US" dirty="0" smtClean="0"/>
              <a:t>Detailed information on relevant committee membership, as well as potential committee leaders</a:t>
            </a:r>
            <a:endParaRPr lang="en-US" dirty="0"/>
          </a:p>
        </p:txBody>
      </p:sp>
    </p:spTree>
    <p:extLst>
      <p:ext uri="{BB962C8B-B14F-4D97-AF65-F5344CB8AC3E}">
        <p14:creationId xmlns:p14="http://schemas.microsoft.com/office/powerpoint/2010/main" val="780803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SlideTitle"/>
          <p:cNvSpPr>
            <a:spLocks noGrp="1"/>
          </p:cNvSpPr>
          <p:nvPr>
            <p:ph type="title"/>
          </p:nvPr>
        </p:nvSpPr>
        <p:spPr/>
        <p:txBody>
          <a:bodyPr/>
          <a:lstStyle/>
          <a:p>
            <a:r>
              <a:rPr lang="en-US"/>
              <a:t>House Committee on Transportation and Infrastructure</a:t>
            </a:r>
            <a:endParaRPr lang="en-US" dirty="0"/>
          </a:p>
        </p:txBody>
      </p:sp>
      <p:sp>
        <p:nvSpPr>
          <p:cNvPr id="4" name="Slide Number Placeholder 3"/>
          <p:cNvSpPr>
            <a:spLocks noGrp="1"/>
          </p:cNvSpPr>
          <p:nvPr>
            <p:ph type="sldNum" sz="quarter" idx="12"/>
          </p:nvPr>
        </p:nvSpPr>
        <p:spPr/>
        <p:txBody>
          <a:bodyPr/>
          <a:lstStyle/>
          <a:p>
            <a:fld id="{067398A3-3D67-41EC-B411-1428348954E9}" type="slidenum">
              <a:rPr lang="en-US" smtClean="0"/>
              <a:pPr/>
              <a:t>10</a:t>
            </a:fld>
            <a:endParaRPr lang="en-US"/>
          </a:p>
        </p:txBody>
      </p:sp>
      <p:graphicFrame>
        <p:nvGraphicFramePr>
          <p:cNvPr id="5" name="Table 4" title="Legend"/>
          <p:cNvGraphicFramePr>
            <a:graphicFrameLocks noGrp="1"/>
          </p:cNvGraphicFramePr>
          <p:nvPr>
            <p:extLst/>
          </p:nvPr>
        </p:nvGraphicFramePr>
        <p:xfrm>
          <a:off x="6267451" y="4731576"/>
          <a:ext cx="2438398" cy="1402080"/>
        </p:xfrm>
        <a:graphic>
          <a:graphicData uri="http://schemas.openxmlformats.org/drawingml/2006/table">
            <a:tbl>
              <a:tblPr/>
              <a:tblGrid>
                <a:gridCol w="2438398">
                  <a:extLst>
                    <a:ext uri="{9D8B030D-6E8A-4147-A177-3AD203B41FA5}">
                      <a16:colId xmlns:a16="http://schemas.microsoft.com/office/drawing/2014/main" val="800610877"/>
                    </a:ext>
                  </a:extLst>
                </a:gridCol>
              </a:tblGrid>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LEGEND</a:t>
                      </a:r>
                    </a:p>
                  </a:txBody>
                  <a:tcPr marL="36576" marR="36576" marT="18288" marB="18288"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669296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sngStrike" dirty="0">
                          <a:solidFill>
                            <a:srgbClr val="7F7F7F"/>
                          </a:solidFill>
                          <a:effectLst/>
                          <a:latin typeface="Verdana" panose="020B0604030504040204" pitchFamily="34" charset="0"/>
                          <a:ea typeface="Verdana" panose="020B0604030504040204" pitchFamily="34" charset="0"/>
                        </a:rPr>
                        <a:t>Retired, sought other office,</a:t>
                      </a:r>
                      <a:r>
                        <a:rPr lang="en-US" sz="800" b="0" i="0" u="none" strike="sngStrike" baseline="0" dirty="0">
                          <a:solidFill>
                            <a:srgbClr val="7F7F7F"/>
                          </a:solidFill>
                          <a:effectLst/>
                          <a:latin typeface="Verdana" panose="020B0604030504040204" pitchFamily="34" charset="0"/>
                          <a:ea typeface="Verdana" panose="020B0604030504040204" pitchFamily="34" charset="0"/>
                        </a:rPr>
                        <a:t> </a:t>
                      </a:r>
                    </a:p>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sngStrike" baseline="0" dirty="0">
                          <a:solidFill>
                            <a:srgbClr val="7F7F7F"/>
                          </a:solidFill>
                          <a:effectLst/>
                          <a:latin typeface="Verdana" panose="020B0604030504040204" pitchFamily="34" charset="0"/>
                          <a:ea typeface="Verdana" panose="020B0604030504040204" pitchFamily="34" charset="0"/>
                        </a:rPr>
                        <a:t>or lost primary/general election</a:t>
                      </a:r>
                      <a:endParaRPr lang="en-US" sz="800" b="0" i="0" u="none" strike="sngStrike" dirty="0">
                        <a:solidFill>
                          <a:srgbClr val="7F7F7F"/>
                        </a:solidFill>
                        <a:effectLst/>
                        <a:latin typeface="Verdana" panose="020B0604030504040204" pitchFamily="34" charset="0"/>
                        <a:ea typeface="Verdana" panose="020B0604030504040204" pitchFamily="34" charset="0"/>
                      </a:endParaRP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7189252"/>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Won reelection</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574878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Verdana" panose="020B0604030504040204" pitchFamily="34" charset="0"/>
                          <a:ea typeface="Verdana" panose="020B0604030504040204" pitchFamily="34" charset="0"/>
                        </a:rPr>
                        <a:t>(For Senate)</a:t>
                      </a:r>
                      <a:r>
                        <a:rPr lang="en-US" sz="800" b="0" i="0" u="none" strike="noStrike" baseline="0" dirty="0">
                          <a:solidFill>
                            <a:srgbClr val="000000"/>
                          </a:solidFill>
                          <a:effectLst/>
                          <a:latin typeface="Verdana" panose="020B0604030504040204" pitchFamily="34" charset="0"/>
                          <a:ea typeface="Verdana" panose="020B0604030504040204" pitchFamily="34" charset="0"/>
                        </a:rPr>
                        <a:t> </a:t>
                      </a:r>
                      <a:r>
                        <a:rPr lang="en-US" sz="800" b="0" i="0" u="none" strike="noStrike" dirty="0">
                          <a:solidFill>
                            <a:srgbClr val="000000"/>
                          </a:solidFill>
                          <a:effectLst/>
                          <a:latin typeface="Verdana" panose="020B0604030504040204" pitchFamily="34" charset="0"/>
                          <a:ea typeface="Verdana" panose="020B0604030504040204" pitchFamily="34" charset="0"/>
                        </a:rPr>
                        <a:t>Not up for reelection in 2018</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230341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Race not yet called</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937031348"/>
                  </a:ext>
                </a:extLst>
              </a:tr>
            </a:tbl>
          </a:graphicData>
        </a:graphic>
      </p:graphicFrame>
      <p:graphicFrame>
        <p:nvGraphicFramePr>
          <p:cNvPr id="3" name="Table 2"/>
          <p:cNvGraphicFramePr>
            <a:graphicFrameLocks noGrp="1"/>
          </p:cNvGraphicFramePr>
          <p:nvPr>
            <p:extLst/>
          </p:nvPr>
        </p:nvGraphicFramePr>
        <p:xfrm>
          <a:off x="502920" y="1415906"/>
          <a:ext cx="7003349" cy="4717755"/>
        </p:xfrm>
        <a:graphic>
          <a:graphicData uri="http://schemas.openxmlformats.org/drawingml/2006/table">
            <a:tbl>
              <a:tblPr/>
              <a:tblGrid>
                <a:gridCol w="3480878">
                  <a:extLst>
                    <a:ext uri="{9D8B030D-6E8A-4147-A177-3AD203B41FA5}">
                      <a16:colId xmlns:a16="http://schemas.microsoft.com/office/drawing/2014/main" val="502453076"/>
                    </a:ext>
                  </a:extLst>
                </a:gridCol>
                <a:gridCol w="3522471">
                  <a:extLst>
                    <a:ext uri="{9D8B030D-6E8A-4147-A177-3AD203B41FA5}">
                      <a16:colId xmlns:a16="http://schemas.microsoft.com/office/drawing/2014/main" val="3327918118"/>
                    </a:ext>
                  </a:extLst>
                </a:gridCol>
              </a:tblGrid>
              <a:tr h="134793">
                <a:tc>
                  <a:txBody>
                    <a:bodyPr/>
                    <a:lstStyle/>
                    <a:p>
                      <a:pPr algn="l" fontAlgn="b"/>
                      <a:r>
                        <a:rPr lang="en-US" sz="800" b="1" i="0" u="none" strike="noStrike" dirty="0">
                          <a:solidFill>
                            <a:srgbClr val="FFFFFF"/>
                          </a:solidFill>
                          <a:effectLst/>
                          <a:latin typeface="Verdana" panose="020B0604030504040204" pitchFamily="34" charset="0"/>
                        </a:rPr>
                        <a:t>Republicans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02C1C"/>
                    </a:solidFill>
                  </a:tcPr>
                </a:tc>
                <a:tc>
                  <a:txBody>
                    <a:bodyPr/>
                    <a:lstStyle/>
                    <a:p>
                      <a:pPr algn="l" fontAlgn="b"/>
                      <a:r>
                        <a:rPr lang="en-US" sz="800" b="1" i="0" u="none" strike="noStrike">
                          <a:solidFill>
                            <a:srgbClr val="FFFFFF"/>
                          </a:solidFill>
                          <a:effectLst/>
                          <a:latin typeface="Verdana" panose="020B0604030504040204" pitchFamily="34" charset="0"/>
                        </a:rPr>
                        <a:t>Democrats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84D81"/>
                    </a:solidFill>
                  </a:tcPr>
                </a:tc>
                <a:extLst>
                  <a:ext uri="{0D108BD9-81ED-4DB2-BD59-A6C34878D82A}">
                    <a16:rowId xmlns:a16="http://schemas.microsoft.com/office/drawing/2014/main" val="105246802"/>
                  </a:ext>
                </a:extLst>
              </a:tr>
              <a:tr h="134793">
                <a:tc>
                  <a:txBody>
                    <a:bodyPr/>
                    <a:lstStyle/>
                    <a:p>
                      <a:pPr algn="l" fontAlgn="b"/>
                      <a:r>
                        <a:rPr lang="en-US" sz="800" b="1" i="0" u="none" strike="sngStrike">
                          <a:solidFill>
                            <a:srgbClr val="808080"/>
                          </a:solidFill>
                          <a:effectLst/>
                          <a:latin typeface="Verdana" panose="020B0604030504040204" pitchFamily="34" charset="0"/>
                        </a:rPr>
                        <a:t>1. Bill Shuster (PA-9) Chairman</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Verdana" panose="020B0604030504040204" pitchFamily="34" charset="0"/>
                        </a:rPr>
                        <a:t>1. Peter A. DeFazio (OR-4) Ranking Member</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32605536"/>
                  </a:ext>
                </a:extLst>
              </a:tr>
              <a:tr h="134793">
                <a:tc>
                  <a:txBody>
                    <a:bodyPr/>
                    <a:lstStyle/>
                    <a:p>
                      <a:pPr algn="l" fontAlgn="b"/>
                      <a:r>
                        <a:rPr lang="en-US" sz="800" b="1" i="0" u="none" strike="noStrike">
                          <a:solidFill>
                            <a:srgbClr val="000000"/>
                          </a:solidFill>
                          <a:effectLst/>
                          <a:latin typeface="Verdana" panose="020B0604030504040204" pitchFamily="34" charset="0"/>
                        </a:rPr>
                        <a:t>2. Don Young (AK-AL)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2. Eleanor Holmes Norton (DC) </a:t>
                      </a:r>
                    </a:p>
                  </a:txBody>
                  <a:tcPr marL="0" marR="0" marT="0" marB="0" anchor="b">
                    <a:lnL>
                      <a:noFill/>
                    </a:lnL>
                    <a:lnR>
                      <a:noFill/>
                    </a:lnR>
                    <a:lnT>
                      <a:noFill/>
                    </a:lnT>
                    <a:lnB>
                      <a:noFill/>
                    </a:lnB>
                  </a:tcPr>
                </a:tc>
                <a:extLst>
                  <a:ext uri="{0D108BD9-81ED-4DB2-BD59-A6C34878D82A}">
                    <a16:rowId xmlns:a16="http://schemas.microsoft.com/office/drawing/2014/main" val="2350584328"/>
                  </a:ext>
                </a:extLst>
              </a:tr>
              <a:tr h="134793">
                <a:tc>
                  <a:txBody>
                    <a:bodyPr/>
                    <a:lstStyle/>
                    <a:p>
                      <a:pPr algn="l" fontAlgn="b"/>
                      <a:r>
                        <a:rPr lang="en-US" sz="800" b="1" i="0" u="none" strike="sngStrike">
                          <a:solidFill>
                            <a:srgbClr val="808080"/>
                          </a:solidFill>
                          <a:effectLst/>
                          <a:latin typeface="Verdana" panose="020B0604030504040204" pitchFamily="34" charset="0"/>
                        </a:rPr>
                        <a:t>3. John J. Duncan (TN-2) Vice Chair</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3. Eddie Bernice Johnson (TX-30) </a:t>
                      </a:r>
                    </a:p>
                  </a:txBody>
                  <a:tcPr marL="0" marR="0" marT="0" marB="0" anchor="b">
                    <a:lnL>
                      <a:noFill/>
                    </a:lnL>
                    <a:lnR>
                      <a:noFill/>
                    </a:lnR>
                    <a:lnT>
                      <a:noFill/>
                    </a:lnT>
                    <a:lnB>
                      <a:noFill/>
                    </a:lnB>
                  </a:tcPr>
                </a:tc>
                <a:extLst>
                  <a:ext uri="{0D108BD9-81ED-4DB2-BD59-A6C34878D82A}">
                    <a16:rowId xmlns:a16="http://schemas.microsoft.com/office/drawing/2014/main" val="240010269"/>
                  </a:ext>
                </a:extLst>
              </a:tr>
              <a:tr h="134793">
                <a:tc>
                  <a:txBody>
                    <a:bodyPr/>
                    <a:lstStyle/>
                    <a:p>
                      <a:pPr algn="l" fontAlgn="b"/>
                      <a:r>
                        <a:rPr lang="pl-PL" sz="800" b="1" i="0" u="none" strike="sngStrike">
                          <a:solidFill>
                            <a:srgbClr val="808080"/>
                          </a:solidFill>
                          <a:effectLst/>
                          <a:latin typeface="Verdana" panose="020B0604030504040204" pitchFamily="34" charset="0"/>
                        </a:rPr>
                        <a:t>4. Frank A. LoBiondo (NJ-2) </a:t>
                      </a:r>
                    </a:p>
                  </a:txBody>
                  <a:tcPr marL="0" marR="0" marT="0" marB="0" anchor="b">
                    <a:lnL>
                      <a:noFill/>
                    </a:lnL>
                    <a:lnR>
                      <a:noFill/>
                    </a:lnR>
                    <a:lnT>
                      <a:noFill/>
                    </a:lnT>
                    <a:lnB>
                      <a:noFill/>
                    </a:lnB>
                  </a:tcPr>
                </a:tc>
                <a:tc>
                  <a:txBody>
                    <a:bodyPr/>
                    <a:lstStyle/>
                    <a:p>
                      <a:pPr algn="l" fontAlgn="b"/>
                      <a:r>
                        <a:rPr lang="fi-FI" sz="800" b="1" i="0" u="none" strike="noStrike">
                          <a:solidFill>
                            <a:srgbClr val="000000"/>
                          </a:solidFill>
                          <a:effectLst/>
                          <a:latin typeface="Verdana" panose="020B0604030504040204" pitchFamily="34" charset="0"/>
                        </a:rPr>
                        <a:t>4. Elijah E. Cummings (MD-7) </a:t>
                      </a:r>
                    </a:p>
                  </a:txBody>
                  <a:tcPr marL="0" marR="0" marT="0" marB="0" anchor="b">
                    <a:lnL>
                      <a:noFill/>
                    </a:lnL>
                    <a:lnR>
                      <a:noFill/>
                    </a:lnR>
                    <a:lnT>
                      <a:noFill/>
                    </a:lnT>
                    <a:lnB>
                      <a:noFill/>
                    </a:lnB>
                  </a:tcPr>
                </a:tc>
                <a:extLst>
                  <a:ext uri="{0D108BD9-81ED-4DB2-BD59-A6C34878D82A}">
                    <a16:rowId xmlns:a16="http://schemas.microsoft.com/office/drawing/2014/main" val="345874092"/>
                  </a:ext>
                </a:extLst>
              </a:tr>
              <a:tr h="134793">
                <a:tc>
                  <a:txBody>
                    <a:bodyPr/>
                    <a:lstStyle/>
                    <a:p>
                      <a:pPr algn="l" fontAlgn="b"/>
                      <a:r>
                        <a:rPr lang="en-US" sz="800" b="1" i="0" u="none" strike="noStrike">
                          <a:solidFill>
                            <a:srgbClr val="000000"/>
                          </a:solidFill>
                          <a:effectLst/>
                          <a:latin typeface="Verdana" panose="020B0604030504040204" pitchFamily="34" charset="0"/>
                        </a:rPr>
                        <a:t>5. Sam Graves (MO-6)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5. Rick Larsen (WA-2) </a:t>
                      </a:r>
                    </a:p>
                  </a:txBody>
                  <a:tcPr marL="0" marR="0" marT="0" marB="0" anchor="b">
                    <a:lnL>
                      <a:noFill/>
                    </a:lnL>
                    <a:lnR>
                      <a:noFill/>
                    </a:lnR>
                    <a:lnT>
                      <a:noFill/>
                    </a:lnT>
                    <a:lnB>
                      <a:noFill/>
                    </a:lnB>
                  </a:tcPr>
                </a:tc>
                <a:extLst>
                  <a:ext uri="{0D108BD9-81ED-4DB2-BD59-A6C34878D82A}">
                    <a16:rowId xmlns:a16="http://schemas.microsoft.com/office/drawing/2014/main" val="2554135953"/>
                  </a:ext>
                </a:extLst>
              </a:tr>
              <a:tr h="134793">
                <a:tc>
                  <a:txBody>
                    <a:bodyPr/>
                    <a:lstStyle/>
                    <a:p>
                      <a:pPr algn="l" fontAlgn="b"/>
                      <a:r>
                        <a:rPr lang="en-US" sz="800" b="1" i="0" u="none" strike="noStrike">
                          <a:solidFill>
                            <a:srgbClr val="000000"/>
                          </a:solidFill>
                          <a:effectLst/>
                          <a:latin typeface="Verdana" panose="020B0604030504040204" pitchFamily="34" charset="0"/>
                        </a:rPr>
                        <a:t>6. Eric A. "Rick" Crawford (AR-1) </a:t>
                      </a:r>
                    </a:p>
                  </a:txBody>
                  <a:tcPr marL="0" marR="0" marT="0" marB="0" anchor="b">
                    <a:lnL>
                      <a:noFill/>
                    </a:lnL>
                    <a:lnR>
                      <a:noFill/>
                    </a:lnR>
                    <a:lnT>
                      <a:noFill/>
                    </a:lnT>
                    <a:lnB>
                      <a:noFill/>
                    </a:lnB>
                  </a:tcPr>
                </a:tc>
                <a:tc>
                  <a:txBody>
                    <a:bodyPr/>
                    <a:lstStyle/>
                    <a:p>
                      <a:pPr algn="l" fontAlgn="b"/>
                      <a:r>
                        <a:rPr lang="it-IT" sz="800" b="0" i="0" u="none" strike="sngStrike">
                          <a:solidFill>
                            <a:srgbClr val="808080"/>
                          </a:solidFill>
                          <a:effectLst/>
                          <a:latin typeface="Verdana" panose="020B0604030504040204" pitchFamily="34" charset="0"/>
                        </a:rPr>
                        <a:t>6. Michael E. Capuano (MA-7) </a:t>
                      </a:r>
                    </a:p>
                  </a:txBody>
                  <a:tcPr marL="0" marR="0" marT="0" marB="0" anchor="b">
                    <a:lnL>
                      <a:noFill/>
                    </a:lnL>
                    <a:lnR>
                      <a:noFill/>
                    </a:lnR>
                    <a:lnT>
                      <a:noFill/>
                    </a:lnT>
                    <a:lnB>
                      <a:noFill/>
                    </a:lnB>
                  </a:tcPr>
                </a:tc>
                <a:extLst>
                  <a:ext uri="{0D108BD9-81ED-4DB2-BD59-A6C34878D82A}">
                    <a16:rowId xmlns:a16="http://schemas.microsoft.com/office/drawing/2014/main" val="1280471941"/>
                  </a:ext>
                </a:extLst>
              </a:tr>
              <a:tr h="134793">
                <a:tc>
                  <a:txBody>
                    <a:bodyPr/>
                    <a:lstStyle/>
                    <a:p>
                      <a:pPr algn="l" fontAlgn="b"/>
                      <a:r>
                        <a:rPr lang="en-US" sz="800" b="1" i="0" u="none" strike="sngStrike">
                          <a:solidFill>
                            <a:srgbClr val="808080"/>
                          </a:solidFill>
                          <a:effectLst/>
                          <a:latin typeface="Verdana" panose="020B0604030504040204" pitchFamily="34" charset="0"/>
                        </a:rPr>
                        <a:t>7. Lou Barletta (PA-11) </a:t>
                      </a:r>
                    </a:p>
                  </a:txBody>
                  <a:tcPr marL="0" marR="0" marT="0" marB="0" anchor="b">
                    <a:lnL>
                      <a:noFill/>
                    </a:lnL>
                    <a:lnR>
                      <a:noFill/>
                    </a:lnR>
                    <a:lnT>
                      <a:noFill/>
                    </a:lnT>
                    <a:lnB>
                      <a:noFill/>
                    </a:lnB>
                  </a:tcPr>
                </a:tc>
                <a:tc>
                  <a:txBody>
                    <a:bodyPr/>
                    <a:lstStyle/>
                    <a:p>
                      <a:pPr algn="l" fontAlgn="b"/>
                      <a:r>
                        <a:rPr lang="it-IT" sz="800" b="1" i="0" u="none" strike="noStrike">
                          <a:solidFill>
                            <a:srgbClr val="000000"/>
                          </a:solidFill>
                          <a:effectLst/>
                          <a:latin typeface="Verdana" panose="020B0604030504040204" pitchFamily="34" charset="0"/>
                        </a:rPr>
                        <a:t>7. Grace F. Napolitano (CA-32) </a:t>
                      </a:r>
                    </a:p>
                  </a:txBody>
                  <a:tcPr marL="0" marR="0" marT="0" marB="0" anchor="b">
                    <a:lnL>
                      <a:noFill/>
                    </a:lnL>
                    <a:lnR>
                      <a:noFill/>
                    </a:lnR>
                    <a:lnT>
                      <a:noFill/>
                    </a:lnT>
                    <a:lnB>
                      <a:noFill/>
                    </a:lnB>
                  </a:tcPr>
                </a:tc>
                <a:extLst>
                  <a:ext uri="{0D108BD9-81ED-4DB2-BD59-A6C34878D82A}">
                    <a16:rowId xmlns:a16="http://schemas.microsoft.com/office/drawing/2014/main" val="714254398"/>
                  </a:ext>
                </a:extLst>
              </a:tr>
              <a:tr h="134793">
                <a:tc>
                  <a:txBody>
                    <a:bodyPr/>
                    <a:lstStyle/>
                    <a:p>
                      <a:pPr algn="l" fontAlgn="b"/>
                      <a:r>
                        <a:rPr lang="en-US" sz="800" b="1" i="0" u="none" strike="noStrike">
                          <a:solidFill>
                            <a:srgbClr val="000000"/>
                          </a:solidFill>
                          <a:effectLst/>
                          <a:latin typeface="Verdana" panose="020B0604030504040204" pitchFamily="34" charset="0"/>
                        </a:rPr>
                        <a:t>8. Bob Gibbs (OH-7)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8. Daniel Lipinski (IL-3) </a:t>
                      </a:r>
                    </a:p>
                  </a:txBody>
                  <a:tcPr marL="0" marR="0" marT="0" marB="0" anchor="b">
                    <a:lnL>
                      <a:noFill/>
                    </a:lnL>
                    <a:lnR>
                      <a:noFill/>
                    </a:lnR>
                    <a:lnT>
                      <a:noFill/>
                    </a:lnT>
                    <a:lnB>
                      <a:noFill/>
                    </a:lnB>
                  </a:tcPr>
                </a:tc>
                <a:extLst>
                  <a:ext uri="{0D108BD9-81ED-4DB2-BD59-A6C34878D82A}">
                    <a16:rowId xmlns:a16="http://schemas.microsoft.com/office/drawing/2014/main" val="3837482985"/>
                  </a:ext>
                </a:extLst>
              </a:tr>
              <a:tr h="134793">
                <a:tc>
                  <a:txBody>
                    <a:bodyPr/>
                    <a:lstStyle/>
                    <a:p>
                      <a:pPr algn="l" fontAlgn="b"/>
                      <a:r>
                        <a:rPr lang="en-US" sz="800" b="1" i="0" u="none" strike="noStrike">
                          <a:solidFill>
                            <a:srgbClr val="000000"/>
                          </a:solidFill>
                          <a:effectLst/>
                          <a:latin typeface="Verdana" panose="020B0604030504040204" pitchFamily="34" charset="0"/>
                        </a:rPr>
                        <a:t>9. Daniel Webster (FL-11)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9. Steve Cohen (TN-9) </a:t>
                      </a:r>
                    </a:p>
                  </a:txBody>
                  <a:tcPr marL="0" marR="0" marT="0" marB="0" anchor="b">
                    <a:lnL>
                      <a:noFill/>
                    </a:lnL>
                    <a:lnR>
                      <a:noFill/>
                    </a:lnR>
                    <a:lnT>
                      <a:noFill/>
                    </a:lnT>
                    <a:lnB>
                      <a:noFill/>
                    </a:lnB>
                  </a:tcPr>
                </a:tc>
                <a:extLst>
                  <a:ext uri="{0D108BD9-81ED-4DB2-BD59-A6C34878D82A}">
                    <a16:rowId xmlns:a16="http://schemas.microsoft.com/office/drawing/2014/main" val="613259223"/>
                  </a:ext>
                </a:extLst>
              </a:tr>
              <a:tr h="134793">
                <a:tc>
                  <a:txBody>
                    <a:bodyPr/>
                    <a:lstStyle/>
                    <a:p>
                      <a:pPr algn="l" fontAlgn="b"/>
                      <a:r>
                        <a:rPr lang="en-US" sz="800" b="1" i="0" u="none" strike="sngStrike">
                          <a:solidFill>
                            <a:srgbClr val="808080"/>
                          </a:solidFill>
                          <a:effectLst/>
                          <a:latin typeface="Verdana" panose="020B0604030504040204" pitchFamily="34" charset="0"/>
                        </a:rPr>
                        <a:t>10. Jeff Denham (CA-10)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10. Albio Sires (NJ-8) </a:t>
                      </a:r>
                    </a:p>
                  </a:txBody>
                  <a:tcPr marL="0" marR="0" marT="0" marB="0" anchor="b">
                    <a:lnL>
                      <a:noFill/>
                    </a:lnL>
                    <a:lnR>
                      <a:noFill/>
                    </a:lnR>
                    <a:lnT>
                      <a:noFill/>
                    </a:lnT>
                    <a:lnB>
                      <a:noFill/>
                    </a:lnB>
                  </a:tcPr>
                </a:tc>
                <a:extLst>
                  <a:ext uri="{0D108BD9-81ED-4DB2-BD59-A6C34878D82A}">
                    <a16:rowId xmlns:a16="http://schemas.microsoft.com/office/drawing/2014/main" val="1327644383"/>
                  </a:ext>
                </a:extLst>
              </a:tr>
              <a:tr h="134793">
                <a:tc>
                  <a:txBody>
                    <a:bodyPr/>
                    <a:lstStyle/>
                    <a:p>
                      <a:pPr algn="l" fontAlgn="b"/>
                      <a:r>
                        <a:rPr lang="en-US" sz="800" b="1" i="0" u="none" strike="noStrike">
                          <a:solidFill>
                            <a:srgbClr val="000000"/>
                          </a:solidFill>
                          <a:effectLst/>
                          <a:latin typeface="Verdana" panose="020B0604030504040204" pitchFamily="34" charset="0"/>
                        </a:rPr>
                        <a:t>11. Thomas Massie (KY-4)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11. John Garamendi (CA-3) </a:t>
                      </a:r>
                    </a:p>
                  </a:txBody>
                  <a:tcPr marL="0" marR="0" marT="0" marB="0" anchor="b">
                    <a:lnL>
                      <a:noFill/>
                    </a:lnL>
                    <a:lnR>
                      <a:noFill/>
                    </a:lnR>
                    <a:lnT>
                      <a:noFill/>
                    </a:lnT>
                    <a:lnB>
                      <a:noFill/>
                    </a:lnB>
                  </a:tcPr>
                </a:tc>
                <a:extLst>
                  <a:ext uri="{0D108BD9-81ED-4DB2-BD59-A6C34878D82A}">
                    <a16:rowId xmlns:a16="http://schemas.microsoft.com/office/drawing/2014/main" val="1057131989"/>
                  </a:ext>
                </a:extLst>
              </a:tr>
              <a:tr h="134793">
                <a:tc>
                  <a:txBody>
                    <a:bodyPr/>
                    <a:lstStyle/>
                    <a:p>
                      <a:pPr algn="l" fontAlgn="b"/>
                      <a:r>
                        <a:rPr lang="en-US" sz="800" b="1" i="0" u="none" strike="noStrike">
                          <a:solidFill>
                            <a:srgbClr val="000000"/>
                          </a:solidFill>
                          <a:effectLst/>
                          <a:latin typeface="Verdana" panose="020B0604030504040204" pitchFamily="34" charset="0"/>
                        </a:rPr>
                        <a:t>12. Mark Meadows (NC-11)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12. Henry C. "Hank" Johnson (GA-4) </a:t>
                      </a:r>
                    </a:p>
                  </a:txBody>
                  <a:tcPr marL="0" marR="0" marT="0" marB="0" anchor="b">
                    <a:lnL>
                      <a:noFill/>
                    </a:lnL>
                    <a:lnR>
                      <a:noFill/>
                    </a:lnR>
                    <a:lnT>
                      <a:noFill/>
                    </a:lnT>
                    <a:lnB>
                      <a:noFill/>
                    </a:lnB>
                  </a:tcPr>
                </a:tc>
                <a:extLst>
                  <a:ext uri="{0D108BD9-81ED-4DB2-BD59-A6C34878D82A}">
                    <a16:rowId xmlns:a16="http://schemas.microsoft.com/office/drawing/2014/main" val="57949418"/>
                  </a:ext>
                </a:extLst>
              </a:tr>
              <a:tr h="134793">
                <a:tc>
                  <a:txBody>
                    <a:bodyPr/>
                    <a:lstStyle/>
                    <a:p>
                      <a:pPr algn="l" fontAlgn="b"/>
                      <a:r>
                        <a:rPr lang="en-US" sz="800" b="1" i="0" u="none" strike="noStrike">
                          <a:solidFill>
                            <a:srgbClr val="000000"/>
                          </a:solidFill>
                          <a:effectLst/>
                          <a:latin typeface="Verdana" panose="020B0604030504040204" pitchFamily="34" charset="0"/>
                        </a:rPr>
                        <a:t>13. Scott Perry (PA-4)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13. André Carson (IN-7) </a:t>
                      </a:r>
                    </a:p>
                  </a:txBody>
                  <a:tcPr marL="0" marR="0" marT="0" marB="0" anchor="b">
                    <a:lnL>
                      <a:noFill/>
                    </a:lnL>
                    <a:lnR>
                      <a:noFill/>
                    </a:lnR>
                    <a:lnT>
                      <a:noFill/>
                    </a:lnT>
                    <a:lnB>
                      <a:noFill/>
                    </a:lnB>
                  </a:tcPr>
                </a:tc>
                <a:extLst>
                  <a:ext uri="{0D108BD9-81ED-4DB2-BD59-A6C34878D82A}">
                    <a16:rowId xmlns:a16="http://schemas.microsoft.com/office/drawing/2014/main" val="1571728541"/>
                  </a:ext>
                </a:extLst>
              </a:tr>
              <a:tr h="134793">
                <a:tc>
                  <a:txBody>
                    <a:bodyPr/>
                    <a:lstStyle/>
                    <a:p>
                      <a:pPr algn="l" fontAlgn="b"/>
                      <a:r>
                        <a:rPr lang="en-US" sz="800" b="1" i="0" u="none" strike="noStrike">
                          <a:solidFill>
                            <a:srgbClr val="000000"/>
                          </a:solidFill>
                          <a:effectLst/>
                          <a:latin typeface="Verdana" panose="020B0604030504040204" pitchFamily="34" charset="0"/>
                        </a:rPr>
                        <a:t>14. Rodney Davis (IL-13) </a:t>
                      </a:r>
                    </a:p>
                  </a:txBody>
                  <a:tcPr marL="0" marR="0" marT="0" marB="0" anchor="b">
                    <a:lnL>
                      <a:noFill/>
                    </a:lnL>
                    <a:lnR>
                      <a:noFill/>
                    </a:lnR>
                    <a:lnT>
                      <a:noFill/>
                    </a:lnT>
                    <a:lnB>
                      <a:noFill/>
                    </a:lnB>
                  </a:tcPr>
                </a:tc>
                <a:tc>
                  <a:txBody>
                    <a:bodyPr/>
                    <a:lstStyle/>
                    <a:p>
                      <a:pPr algn="l" fontAlgn="b"/>
                      <a:r>
                        <a:rPr lang="en-US" sz="800" b="0" i="0" u="none" strike="sngStrike">
                          <a:solidFill>
                            <a:srgbClr val="808080"/>
                          </a:solidFill>
                          <a:effectLst/>
                          <a:latin typeface="Verdana" panose="020B0604030504040204" pitchFamily="34" charset="0"/>
                        </a:rPr>
                        <a:t>14. Richard M. Nolan (MN-8) </a:t>
                      </a:r>
                    </a:p>
                  </a:txBody>
                  <a:tcPr marL="0" marR="0" marT="0" marB="0" anchor="b">
                    <a:lnL>
                      <a:noFill/>
                    </a:lnL>
                    <a:lnR>
                      <a:noFill/>
                    </a:lnR>
                    <a:lnT>
                      <a:noFill/>
                    </a:lnT>
                    <a:lnB>
                      <a:noFill/>
                    </a:lnB>
                  </a:tcPr>
                </a:tc>
                <a:extLst>
                  <a:ext uri="{0D108BD9-81ED-4DB2-BD59-A6C34878D82A}">
                    <a16:rowId xmlns:a16="http://schemas.microsoft.com/office/drawing/2014/main" val="3707546986"/>
                  </a:ext>
                </a:extLst>
              </a:tr>
              <a:tr h="134793">
                <a:tc>
                  <a:txBody>
                    <a:bodyPr/>
                    <a:lstStyle/>
                    <a:p>
                      <a:pPr algn="l" fontAlgn="b"/>
                      <a:r>
                        <a:rPr lang="en-US" sz="800" b="1" i="0" u="none" strike="sngStrike">
                          <a:solidFill>
                            <a:srgbClr val="808080"/>
                          </a:solidFill>
                          <a:effectLst/>
                          <a:latin typeface="Verdana" panose="020B0604030504040204" pitchFamily="34" charset="0"/>
                        </a:rPr>
                        <a:t>15. Mark Sanford (SC-1)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15. Dina Titus (NV-1) </a:t>
                      </a:r>
                    </a:p>
                  </a:txBody>
                  <a:tcPr marL="0" marR="0" marT="0" marB="0" anchor="b">
                    <a:lnL>
                      <a:noFill/>
                    </a:lnL>
                    <a:lnR>
                      <a:noFill/>
                    </a:lnR>
                    <a:lnT>
                      <a:noFill/>
                    </a:lnT>
                    <a:lnB>
                      <a:noFill/>
                    </a:lnB>
                  </a:tcPr>
                </a:tc>
                <a:extLst>
                  <a:ext uri="{0D108BD9-81ED-4DB2-BD59-A6C34878D82A}">
                    <a16:rowId xmlns:a16="http://schemas.microsoft.com/office/drawing/2014/main" val="1129060377"/>
                  </a:ext>
                </a:extLst>
              </a:tr>
              <a:tr h="134793">
                <a:tc>
                  <a:txBody>
                    <a:bodyPr/>
                    <a:lstStyle/>
                    <a:p>
                      <a:pPr algn="l" fontAlgn="b"/>
                      <a:r>
                        <a:rPr lang="en-US" sz="800" b="1" i="0" u="none" strike="noStrike" dirty="0">
                          <a:solidFill>
                            <a:srgbClr val="000000"/>
                          </a:solidFill>
                          <a:effectLst/>
                          <a:latin typeface="Verdana" panose="020B0604030504040204" pitchFamily="34" charset="0"/>
                        </a:rPr>
                        <a:t>16. Rob Woodall (GA-7) </a:t>
                      </a:r>
                    </a:p>
                  </a:txBody>
                  <a:tcPr marL="0" marR="0" marT="0" marB="0" anchor="b">
                    <a:lnL>
                      <a:noFill/>
                    </a:lnL>
                    <a:lnR>
                      <a:noFill/>
                    </a:lnR>
                    <a:lnT>
                      <a:noFill/>
                    </a:lnT>
                    <a:lnB>
                      <a:noFill/>
                    </a:lnB>
                    <a:noFill/>
                  </a:tcPr>
                </a:tc>
                <a:tc>
                  <a:txBody>
                    <a:bodyPr/>
                    <a:lstStyle/>
                    <a:p>
                      <a:pPr algn="l" fontAlgn="b"/>
                      <a:r>
                        <a:rPr lang="en-US" sz="800" b="1" i="0" u="none" strike="noStrike">
                          <a:solidFill>
                            <a:srgbClr val="000000"/>
                          </a:solidFill>
                          <a:effectLst/>
                          <a:latin typeface="Verdana" panose="020B0604030504040204" pitchFamily="34" charset="0"/>
                        </a:rPr>
                        <a:t>16. Sean Patrick Maloney (NY-18) </a:t>
                      </a:r>
                    </a:p>
                  </a:txBody>
                  <a:tcPr marL="0" marR="0" marT="0" marB="0" anchor="b">
                    <a:lnL>
                      <a:noFill/>
                    </a:lnL>
                    <a:lnR>
                      <a:noFill/>
                    </a:lnR>
                    <a:lnT>
                      <a:noFill/>
                    </a:lnT>
                    <a:lnB>
                      <a:noFill/>
                    </a:lnB>
                  </a:tcPr>
                </a:tc>
                <a:extLst>
                  <a:ext uri="{0D108BD9-81ED-4DB2-BD59-A6C34878D82A}">
                    <a16:rowId xmlns:a16="http://schemas.microsoft.com/office/drawing/2014/main" val="811461302"/>
                  </a:ext>
                </a:extLst>
              </a:tr>
              <a:tr h="134793">
                <a:tc>
                  <a:txBody>
                    <a:bodyPr/>
                    <a:lstStyle/>
                    <a:p>
                      <a:pPr algn="l" fontAlgn="b"/>
                      <a:r>
                        <a:rPr lang="en-US" sz="800" b="1" i="0" u="none" strike="sngStrike" dirty="0">
                          <a:solidFill>
                            <a:srgbClr val="808080"/>
                          </a:solidFill>
                          <a:effectLst/>
                          <a:latin typeface="Verdana" panose="020B0604030504040204" pitchFamily="34" charset="0"/>
                        </a:rPr>
                        <a:t>17. Todd Rokita (IN-4) </a:t>
                      </a:r>
                    </a:p>
                  </a:txBody>
                  <a:tcPr marL="0" marR="0" marT="0" marB="0" anchor="b">
                    <a:lnL>
                      <a:noFill/>
                    </a:lnL>
                    <a:lnR>
                      <a:noFill/>
                    </a:lnR>
                    <a:lnT>
                      <a:noFill/>
                    </a:lnT>
                    <a:lnB>
                      <a:noFill/>
                    </a:lnB>
                    <a:noFill/>
                  </a:tcPr>
                </a:tc>
                <a:tc>
                  <a:txBody>
                    <a:bodyPr/>
                    <a:lstStyle/>
                    <a:p>
                      <a:pPr algn="l" fontAlgn="b"/>
                      <a:r>
                        <a:rPr lang="pl-PL" sz="800" b="0" i="0" u="none" strike="sngStrike">
                          <a:solidFill>
                            <a:srgbClr val="808080"/>
                          </a:solidFill>
                          <a:effectLst/>
                          <a:latin typeface="Verdana" panose="020B0604030504040204" pitchFamily="34" charset="0"/>
                        </a:rPr>
                        <a:t>17. Elizabeth H. Esty (CT-5) </a:t>
                      </a:r>
                    </a:p>
                  </a:txBody>
                  <a:tcPr marL="0" marR="0" marT="0" marB="0" anchor="b">
                    <a:lnL>
                      <a:noFill/>
                    </a:lnL>
                    <a:lnR>
                      <a:noFill/>
                    </a:lnR>
                    <a:lnT>
                      <a:noFill/>
                    </a:lnT>
                    <a:lnB>
                      <a:noFill/>
                    </a:lnB>
                  </a:tcPr>
                </a:tc>
                <a:extLst>
                  <a:ext uri="{0D108BD9-81ED-4DB2-BD59-A6C34878D82A}">
                    <a16:rowId xmlns:a16="http://schemas.microsoft.com/office/drawing/2014/main" val="408018715"/>
                  </a:ext>
                </a:extLst>
              </a:tr>
              <a:tr h="134793">
                <a:tc>
                  <a:txBody>
                    <a:bodyPr/>
                    <a:lstStyle/>
                    <a:p>
                      <a:pPr algn="l" fontAlgn="b"/>
                      <a:r>
                        <a:rPr lang="en-US" sz="800" b="1" i="0" u="none" strike="noStrike">
                          <a:solidFill>
                            <a:srgbClr val="000000"/>
                          </a:solidFill>
                          <a:effectLst/>
                          <a:latin typeface="Verdana" panose="020B0604030504040204" pitchFamily="34" charset="0"/>
                        </a:rPr>
                        <a:t>18. John Katko (NY-24)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18. Lois Frankel (FL-21) </a:t>
                      </a:r>
                    </a:p>
                  </a:txBody>
                  <a:tcPr marL="0" marR="0" marT="0" marB="0" anchor="b">
                    <a:lnL>
                      <a:noFill/>
                    </a:lnL>
                    <a:lnR>
                      <a:noFill/>
                    </a:lnR>
                    <a:lnT>
                      <a:noFill/>
                    </a:lnT>
                    <a:lnB>
                      <a:noFill/>
                    </a:lnB>
                  </a:tcPr>
                </a:tc>
                <a:extLst>
                  <a:ext uri="{0D108BD9-81ED-4DB2-BD59-A6C34878D82A}">
                    <a16:rowId xmlns:a16="http://schemas.microsoft.com/office/drawing/2014/main" val="471681485"/>
                  </a:ext>
                </a:extLst>
              </a:tr>
              <a:tr h="134793">
                <a:tc>
                  <a:txBody>
                    <a:bodyPr/>
                    <a:lstStyle/>
                    <a:p>
                      <a:pPr algn="l" fontAlgn="b"/>
                      <a:r>
                        <a:rPr lang="en-US" sz="800" b="1" i="0" u="none" strike="noStrike">
                          <a:solidFill>
                            <a:srgbClr val="000000"/>
                          </a:solidFill>
                          <a:effectLst/>
                          <a:latin typeface="Verdana" panose="020B0604030504040204" pitchFamily="34" charset="0"/>
                        </a:rPr>
                        <a:t>19. Brian Babin (TX-36)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19. Cheri Bustos (IL-17) </a:t>
                      </a:r>
                    </a:p>
                  </a:txBody>
                  <a:tcPr marL="0" marR="0" marT="0" marB="0" anchor="b">
                    <a:lnL>
                      <a:noFill/>
                    </a:lnL>
                    <a:lnR>
                      <a:noFill/>
                    </a:lnR>
                    <a:lnT>
                      <a:noFill/>
                    </a:lnT>
                    <a:lnB>
                      <a:noFill/>
                    </a:lnB>
                  </a:tcPr>
                </a:tc>
                <a:extLst>
                  <a:ext uri="{0D108BD9-81ED-4DB2-BD59-A6C34878D82A}">
                    <a16:rowId xmlns:a16="http://schemas.microsoft.com/office/drawing/2014/main" val="524133111"/>
                  </a:ext>
                </a:extLst>
              </a:tr>
              <a:tr h="134793">
                <a:tc>
                  <a:txBody>
                    <a:bodyPr/>
                    <a:lstStyle/>
                    <a:p>
                      <a:pPr algn="l" fontAlgn="b"/>
                      <a:r>
                        <a:rPr lang="en-US" sz="800" b="1" i="0" u="none" strike="noStrike">
                          <a:solidFill>
                            <a:srgbClr val="000000"/>
                          </a:solidFill>
                          <a:effectLst/>
                          <a:latin typeface="Verdana" panose="020B0604030504040204" pitchFamily="34" charset="0"/>
                        </a:rPr>
                        <a:t>20. Garret Graves (LA-6)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20. Jared Huffman (CA-2) </a:t>
                      </a:r>
                    </a:p>
                  </a:txBody>
                  <a:tcPr marL="0" marR="0" marT="0" marB="0" anchor="b">
                    <a:lnL>
                      <a:noFill/>
                    </a:lnL>
                    <a:lnR>
                      <a:noFill/>
                    </a:lnR>
                    <a:lnT>
                      <a:noFill/>
                    </a:lnT>
                    <a:lnB>
                      <a:noFill/>
                    </a:lnB>
                  </a:tcPr>
                </a:tc>
                <a:extLst>
                  <a:ext uri="{0D108BD9-81ED-4DB2-BD59-A6C34878D82A}">
                    <a16:rowId xmlns:a16="http://schemas.microsoft.com/office/drawing/2014/main" val="3187911225"/>
                  </a:ext>
                </a:extLst>
              </a:tr>
              <a:tr h="134793">
                <a:tc>
                  <a:txBody>
                    <a:bodyPr/>
                    <a:lstStyle/>
                    <a:p>
                      <a:pPr algn="l" fontAlgn="b"/>
                      <a:r>
                        <a:rPr lang="en-US" sz="800" b="1" i="0" u="none" strike="sngStrike">
                          <a:solidFill>
                            <a:srgbClr val="808080"/>
                          </a:solidFill>
                          <a:effectLst/>
                          <a:latin typeface="Verdana" panose="020B0604030504040204" pitchFamily="34" charset="0"/>
                        </a:rPr>
                        <a:t>21. Barbara Comstock (VA-10)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21. Julia Brownley (CA-26) </a:t>
                      </a:r>
                    </a:p>
                  </a:txBody>
                  <a:tcPr marL="0" marR="0" marT="0" marB="0" anchor="b">
                    <a:lnL>
                      <a:noFill/>
                    </a:lnL>
                    <a:lnR>
                      <a:noFill/>
                    </a:lnR>
                    <a:lnT>
                      <a:noFill/>
                    </a:lnT>
                    <a:lnB>
                      <a:noFill/>
                    </a:lnB>
                  </a:tcPr>
                </a:tc>
                <a:extLst>
                  <a:ext uri="{0D108BD9-81ED-4DB2-BD59-A6C34878D82A}">
                    <a16:rowId xmlns:a16="http://schemas.microsoft.com/office/drawing/2014/main" val="1574145349"/>
                  </a:ext>
                </a:extLst>
              </a:tr>
              <a:tr h="134793">
                <a:tc>
                  <a:txBody>
                    <a:bodyPr/>
                    <a:lstStyle/>
                    <a:p>
                      <a:pPr algn="l" fontAlgn="b"/>
                      <a:r>
                        <a:rPr lang="en-US" sz="800" b="1" i="0" u="none" strike="noStrike">
                          <a:solidFill>
                            <a:srgbClr val="000000"/>
                          </a:solidFill>
                          <a:effectLst/>
                          <a:latin typeface="Verdana" panose="020B0604030504040204" pitchFamily="34" charset="0"/>
                        </a:rPr>
                        <a:t>22. David Rouzer (NC-7)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22. Frederica S. Wilson (FL-24) </a:t>
                      </a:r>
                    </a:p>
                  </a:txBody>
                  <a:tcPr marL="0" marR="0" marT="0" marB="0" anchor="b">
                    <a:lnL>
                      <a:noFill/>
                    </a:lnL>
                    <a:lnR>
                      <a:noFill/>
                    </a:lnR>
                    <a:lnT>
                      <a:noFill/>
                    </a:lnT>
                    <a:lnB>
                      <a:noFill/>
                    </a:lnB>
                  </a:tcPr>
                </a:tc>
                <a:extLst>
                  <a:ext uri="{0D108BD9-81ED-4DB2-BD59-A6C34878D82A}">
                    <a16:rowId xmlns:a16="http://schemas.microsoft.com/office/drawing/2014/main" val="3109603975"/>
                  </a:ext>
                </a:extLst>
              </a:tr>
              <a:tr h="134793">
                <a:tc>
                  <a:txBody>
                    <a:bodyPr/>
                    <a:lstStyle/>
                    <a:p>
                      <a:pPr algn="l" fontAlgn="b"/>
                      <a:r>
                        <a:rPr lang="en-US" sz="800" b="1" i="0" u="none" strike="noStrike">
                          <a:solidFill>
                            <a:srgbClr val="000000"/>
                          </a:solidFill>
                          <a:effectLst/>
                          <a:latin typeface="Verdana" panose="020B0604030504040204" pitchFamily="34" charset="0"/>
                        </a:rPr>
                        <a:t>23. Mike Bost (IL-12)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23. Donald M. Payne (NJ-10) </a:t>
                      </a:r>
                    </a:p>
                  </a:txBody>
                  <a:tcPr marL="0" marR="0" marT="0" marB="0" anchor="b">
                    <a:lnL>
                      <a:noFill/>
                    </a:lnL>
                    <a:lnR>
                      <a:noFill/>
                    </a:lnR>
                    <a:lnT>
                      <a:noFill/>
                    </a:lnT>
                    <a:lnB>
                      <a:noFill/>
                    </a:lnB>
                  </a:tcPr>
                </a:tc>
                <a:extLst>
                  <a:ext uri="{0D108BD9-81ED-4DB2-BD59-A6C34878D82A}">
                    <a16:rowId xmlns:a16="http://schemas.microsoft.com/office/drawing/2014/main" val="508756307"/>
                  </a:ext>
                </a:extLst>
              </a:tr>
              <a:tr h="134793">
                <a:tc>
                  <a:txBody>
                    <a:bodyPr/>
                    <a:lstStyle/>
                    <a:p>
                      <a:pPr algn="l" fontAlgn="b"/>
                      <a:r>
                        <a:rPr lang="pl-PL" sz="800" b="1" i="0" u="none" strike="noStrike">
                          <a:solidFill>
                            <a:srgbClr val="000000"/>
                          </a:solidFill>
                          <a:effectLst/>
                          <a:latin typeface="Verdana" panose="020B0604030504040204" pitchFamily="34" charset="0"/>
                        </a:rPr>
                        <a:t>24. Randy K. Weber (TX-14)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24. Alan S. Lowenthal (CA-47) </a:t>
                      </a:r>
                    </a:p>
                  </a:txBody>
                  <a:tcPr marL="0" marR="0" marT="0" marB="0" anchor="b">
                    <a:lnL>
                      <a:noFill/>
                    </a:lnL>
                    <a:lnR>
                      <a:noFill/>
                    </a:lnR>
                    <a:lnT>
                      <a:noFill/>
                    </a:lnT>
                    <a:lnB>
                      <a:noFill/>
                    </a:lnB>
                  </a:tcPr>
                </a:tc>
                <a:extLst>
                  <a:ext uri="{0D108BD9-81ED-4DB2-BD59-A6C34878D82A}">
                    <a16:rowId xmlns:a16="http://schemas.microsoft.com/office/drawing/2014/main" val="751996237"/>
                  </a:ext>
                </a:extLst>
              </a:tr>
              <a:tr h="134793">
                <a:tc>
                  <a:txBody>
                    <a:bodyPr/>
                    <a:lstStyle/>
                    <a:p>
                      <a:pPr algn="l" fontAlgn="b"/>
                      <a:r>
                        <a:rPr lang="en-US" sz="800" b="1" i="0" u="none" strike="noStrike">
                          <a:solidFill>
                            <a:srgbClr val="000000"/>
                          </a:solidFill>
                          <a:effectLst/>
                          <a:latin typeface="Verdana" panose="020B0604030504040204" pitchFamily="34" charset="0"/>
                        </a:rPr>
                        <a:t>25. Doug LaMalfa (CA-1)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25. Brenda L. Lawrence (MI-14) </a:t>
                      </a:r>
                    </a:p>
                  </a:txBody>
                  <a:tcPr marL="0" marR="0" marT="0" marB="0" anchor="b">
                    <a:lnL>
                      <a:noFill/>
                    </a:lnL>
                    <a:lnR>
                      <a:noFill/>
                    </a:lnR>
                    <a:lnT>
                      <a:noFill/>
                    </a:lnT>
                    <a:lnB>
                      <a:noFill/>
                    </a:lnB>
                  </a:tcPr>
                </a:tc>
                <a:extLst>
                  <a:ext uri="{0D108BD9-81ED-4DB2-BD59-A6C34878D82A}">
                    <a16:rowId xmlns:a16="http://schemas.microsoft.com/office/drawing/2014/main" val="2428574917"/>
                  </a:ext>
                </a:extLst>
              </a:tr>
              <a:tr h="134793">
                <a:tc>
                  <a:txBody>
                    <a:bodyPr/>
                    <a:lstStyle/>
                    <a:p>
                      <a:pPr algn="l" fontAlgn="b"/>
                      <a:r>
                        <a:rPr lang="en-US" sz="800" b="1" i="0" u="none" strike="noStrike">
                          <a:solidFill>
                            <a:srgbClr val="000000"/>
                          </a:solidFill>
                          <a:effectLst/>
                          <a:latin typeface="Verdana" panose="020B0604030504040204" pitchFamily="34" charset="0"/>
                        </a:rPr>
                        <a:t>26. Bruce Westerman (AR-4)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26. Mark DeSaulnier (CA-11) </a:t>
                      </a:r>
                    </a:p>
                  </a:txBody>
                  <a:tcPr marL="0" marR="0" marT="0" marB="0" anchor="b">
                    <a:lnL>
                      <a:noFill/>
                    </a:lnL>
                    <a:lnR>
                      <a:noFill/>
                    </a:lnR>
                    <a:lnT>
                      <a:noFill/>
                    </a:lnT>
                    <a:lnB>
                      <a:noFill/>
                    </a:lnB>
                  </a:tcPr>
                </a:tc>
                <a:extLst>
                  <a:ext uri="{0D108BD9-81ED-4DB2-BD59-A6C34878D82A}">
                    <a16:rowId xmlns:a16="http://schemas.microsoft.com/office/drawing/2014/main" val="3467952167"/>
                  </a:ext>
                </a:extLst>
              </a:tr>
              <a:tr h="134793">
                <a:tc>
                  <a:txBody>
                    <a:bodyPr/>
                    <a:lstStyle/>
                    <a:p>
                      <a:pPr algn="l" fontAlgn="b"/>
                      <a:r>
                        <a:rPr lang="en-US" sz="800" b="1" i="0" u="none" strike="noStrike">
                          <a:solidFill>
                            <a:srgbClr val="000000"/>
                          </a:solidFill>
                          <a:effectLst/>
                          <a:latin typeface="Verdana" panose="020B0604030504040204" pitchFamily="34" charset="0"/>
                        </a:rPr>
                        <a:t>27. Lloyd Smucker (PA-16)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27. Stacey E. Plaskett (VI) </a:t>
                      </a:r>
                    </a:p>
                  </a:txBody>
                  <a:tcPr marL="0" marR="0" marT="0" marB="0" anchor="b">
                    <a:lnL>
                      <a:noFill/>
                    </a:lnL>
                    <a:lnR>
                      <a:noFill/>
                    </a:lnR>
                    <a:lnT>
                      <a:noFill/>
                    </a:lnT>
                    <a:lnB>
                      <a:noFill/>
                    </a:lnB>
                  </a:tcPr>
                </a:tc>
                <a:extLst>
                  <a:ext uri="{0D108BD9-81ED-4DB2-BD59-A6C34878D82A}">
                    <a16:rowId xmlns:a16="http://schemas.microsoft.com/office/drawing/2014/main" val="1333539352"/>
                  </a:ext>
                </a:extLst>
              </a:tr>
              <a:tr h="134793">
                <a:tc>
                  <a:txBody>
                    <a:bodyPr/>
                    <a:lstStyle/>
                    <a:p>
                      <a:pPr algn="l" fontAlgn="b"/>
                      <a:r>
                        <a:rPr lang="en-US" sz="800" b="1" i="0" u="none" strike="noStrike">
                          <a:solidFill>
                            <a:srgbClr val="000000"/>
                          </a:solidFill>
                          <a:effectLst/>
                          <a:latin typeface="Verdana" panose="020B0604030504040204" pitchFamily="34" charset="0"/>
                        </a:rPr>
                        <a:t>28. Paul Mitchell (MI-10) </a:t>
                      </a: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048623450"/>
                  </a:ext>
                </a:extLst>
              </a:tr>
              <a:tr h="134793">
                <a:tc>
                  <a:txBody>
                    <a:bodyPr/>
                    <a:lstStyle/>
                    <a:p>
                      <a:pPr algn="l" fontAlgn="b"/>
                      <a:r>
                        <a:rPr lang="en-US" sz="800" b="1" i="0" u="none" strike="sngStrike">
                          <a:solidFill>
                            <a:srgbClr val="808080"/>
                          </a:solidFill>
                          <a:effectLst/>
                          <a:latin typeface="Verdana" panose="020B0604030504040204" pitchFamily="34" charset="0"/>
                        </a:rPr>
                        <a:t>29. John J. Faso (NY-19) </a:t>
                      </a: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806779713"/>
                  </a:ext>
                </a:extLst>
              </a:tr>
              <a:tr h="134793">
                <a:tc>
                  <a:txBody>
                    <a:bodyPr/>
                    <a:lstStyle/>
                    <a:p>
                      <a:pPr algn="l" fontAlgn="b"/>
                      <a:r>
                        <a:rPr lang="nb-NO" sz="800" b="1" i="0" u="none" strike="noStrike">
                          <a:solidFill>
                            <a:srgbClr val="000000"/>
                          </a:solidFill>
                          <a:effectLst/>
                          <a:latin typeface="Verdana" panose="020B0604030504040204" pitchFamily="34" charset="0"/>
                        </a:rPr>
                        <a:t>30. A. Drew Ferguson (GA-3) </a:t>
                      </a: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958650265"/>
                  </a:ext>
                </a:extLst>
              </a:tr>
              <a:tr h="134793">
                <a:tc>
                  <a:txBody>
                    <a:bodyPr/>
                    <a:lstStyle/>
                    <a:p>
                      <a:pPr algn="l" fontAlgn="b"/>
                      <a:r>
                        <a:rPr lang="sv-SE" sz="800" b="1" i="0" u="none" strike="noStrike">
                          <a:solidFill>
                            <a:srgbClr val="000000"/>
                          </a:solidFill>
                          <a:effectLst/>
                          <a:latin typeface="Verdana" panose="020B0604030504040204" pitchFamily="34" charset="0"/>
                        </a:rPr>
                        <a:t>31. Brian J. Mast (FL-18) </a:t>
                      </a: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562159154"/>
                  </a:ext>
                </a:extLst>
              </a:tr>
              <a:tr h="134793">
                <a:tc>
                  <a:txBody>
                    <a:bodyPr/>
                    <a:lstStyle/>
                    <a:p>
                      <a:pPr algn="l" fontAlgn="b"/>
                      <a:r>
                        <a:rPr lang="en-US" sz="800" b="1" i="0" u="none" strike="sngStrike">
                          <a:solidFill>
                            <a:srgbClr val="808080"/>
                          </a:solidFill>
                          <a:effectLst/>
                          <a:latin typeface="Verdana" panose="020B0604030504040204" pitchFamily="34" charset="0"/>
                        </a:rPr>
                        <a:t>32. Jason Lewis (MN-2) </a:t>
                      </a: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701885412"/>
                  </a:ext>
                </a:extLst>
              </a:tr>
              <a:tr h="134793">
                <a:tc>
                  <a:txBody>
                    <a:bodyPr/>
                    <a:lstStyle/>
                    <a:p>
                      <a:pPr algn="l" fontAlgn="b"/>
                      <a:r>
                        <a:rPr lang="en-US" sz="800" b="1" i="0" u="none" strike="noStrike">
                          <a:solidFill>
                            <a:srgbClr val="000000"/>
                          </a:solidFill>
                          <a:effectLst/>
                          <a:latin typeface="Verdana" panose="020B0604030504040204" pitchFamily="34" charset="0"/>
                        </a:rPr>
                        <a:t>33. Mike Gallagher (WI-8) </a:t>
                      </a: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034652102"/>
                  </a:ext>
                </a:extLst>
              </a:tr>
              <a:tr h="134793">
                <a:tc>
                  <a:txBody>
                    <a:bodyPr/>
                    <a:lstStyle/>
                    <a:p>
                      <a:pPr algn="l" fontAlgn="b"/>
                      <a:r>
                        <a:rPr lang="en-US" sz="800" b="1" i="0" u="none" strike="noStrike" dirty="0">
                          <a:solidFill>
                            <a:srgbClr val="000000"/>
                          </a:solidFill>
                          <a:effectLst/>
                          <a:latin typeface="Verdana" panose="020B0604030504040204" pitchFamily="34" charset="0"/>
                        </a:rPr>
                        <a:t>34. Vacancy</a:t>
                      </a: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705677402"/>
                  </a:ext>
                </a:extLst>
              </a:tr>
            </a:tbl>
          </a:graphicData>
        </a:graphic>
      </p:graphicFrame>
    </p:spTree>
    <p:extLst>
      <p:ext uri="{BB962C8B-B14F-4D97-AF65-F5344CB8AC3E}">
        <p14:creationId xmlns:p14="http://schemas.microsoft.com/office/powerpoint/2010/main" val="483019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SlideTitle"/>
          <p:cNvSpPr>
            <a:spLocks noGrp="1"/>
          </p:cNvSpPr>
          <p:nvPr>
            <p:ph type="title"/>
          </p:nvPr>
        </p:nvSpPr>
        <p:spPr/>
        <p:txBody>
          <a:bodyPr/>
          <a:lstStyle/>
          <a:p>
            <a:r>
              <a:rPr lang="en-US"/>
              <a:t>House Committee on Transportation and Infrastructure, Subcommittee on Highways and Transit</a:t>
            </a:r>
            <a:endParaRPr lang="en-US" dirty="0"/>
          </a:p>
        </p:txBody>
      </p:sp>
      <p:sp>
        <p:nvSpPr>
          <p:cNvPr id="4" name="Slide Number Placeholder 3"/>
          <p:cNvSpPr>
            <a:spLocks noGrp="1"/>
          </p:cNvSpPr>
          <p:nvPr>
            <p:ph type="sldNum" sz="quarter" idx="12"/>
          </p:nvPr>
        </p:nvSpPr>
        <p:spPr/>
        <p:txBody>
          <a:bodyPr/>
          <a:lstStyle/>
          <a:p>
            <a:fld id="{067398A3-3D67-41EC-B411-1428348954E9}" type="slidenum">
              <a:rPr lang="en-US" smtClean="0"/>
              <a:pPr/>
              <a:t>11</a:t>
            </a:fld>
            <a:endParaRPr lang="en-US"/>
          </a:p>
        </p:txBody>
      </p:sp>
      <p:graphicFrame>
        <p:nvGraphicFramePr>
          <p:cNvPr id="5" name="Table 4" title="Legend"/>
          <p:cNvGraphicFramePr>
            <a:graphicFrameLocks noGrp="1"/>
          </p:cNvGraphicFramePr>
          <p:nvPr>
            <p:extLst/>
          </p:nvPr>
        </p:nvGraphicFramePr>
        <p:xfrm>
          <a:off x="6267451" y="4731576"/>
          <a:ext cx="2438398" cy="1402080"/>
        </p:xfrm>
        <a:graphic>
          <a:graphicData uri="http://schemas.openxmlformats.org/drawingml/2006/table">
            <a:tbl>
              <a:tblPr/>
              <a:tblGrid>
                <a:gridCol w="2438398">
                  <a:extLst>
                    <a:ext uri="{9D8B030D-6E8A-4147-A177-3AD203B41FA5}">
                      <a16:colId xmlns:a16="http://schemas.microsoft.com/office/drawing/2014/main" val="800610877"/>
                    </a:ext>
                  </a:extLst>
                </a:gridCol>
              </a:tblGrid>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LEGEND</a:t>
                      </a:r>
                    </a:p>
                  </a:txBody>
                  <a:tcPr marL="36576" marR="36576" marT="18288" marB="18288"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669296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sngStrike" dirty="0">
                          <a:solidFill>
                            <a:srgbClr val="7F7F7F"/>
                          </a:solidFill>
                          <a:effectLst/>
                          <a:latin typeface="Verdana" panose="020B0604030504040204" pitchFamily="34" charset="0"/>
                          <a:ea typeface="Verdana" panose="020B0604030504040204" pitchFamily="34" charset="0"/>
                        </a:rPr>
                        <a:t>Retired, sought other office,</a:t>
                      </a:r>
                      <a:r>
                        <a:rPr lang="en-US" sz="800" b="0" i="0" u="none" strike="sngStrike" baseline="0" dirty="0">
                          <a:solidFill>
                            <a:srgbClr val="7F7F7F"/>
                          </a:solidFill>
                          <a:effectLst/>
                          <a:latin typeface="Verdana" panose="020B0604030504040204" pitchFamily="34" charset="0"/>
                          <a:ea typeface="Verdana" panose="020B0604030504040204" pitchFamily="34" charset="0"/>
                        </a:rPr>
                        <a:t> </a:t>
                      </a:r>
                    </a:p>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sngStrike" baseline="0" dirty="0">
                          <a:solidFill>
                            <a:srgbClr val="7F7F7F"/>
                          </a:solidFill>
                          <a:effectLst/>
                          <a:latin typeface="Verdana" panose="020B0604030504040204" pitchFamily="34" charset="0"/>
                          <a:ea typeface="Verdana" panose="020B0604030504040204" pitchFamily="34" charset="0"/>
                        </a:rPr>
                        <a:t>or lost primary/general election</a:t>
                      </a:r>
                      <a:endParaRPr lang="en-US" sz="800" b="0" i="0" u="none" strike="sngStrike" dirty="0">
                        <a:solidFill>
                          <a:srgbClr val="7F7F7F"/>
                        </a:solidFill>
                        <a:effectLst/>
                        <a:latin typeface="Verdana" panose="020B0604030504040204" pitchFamily="34" charset="0"/>
                        <a:ea typeface="Verdana" panose="020B0604030504040204" pitchFamily="34" charset="0"/>
                      </a:endParaRP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7189252"/>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Won reelection</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574878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Verdana" panose="020B0604030504040204" pitchFamily="34" charset="0"/>
                          <a:ea typeface="Verdana" panose="020B0604030504040204" pitchFamily="34" charset="0"/>
                        </a:rPr>
                        <a:t>(For Senate)</a:t>
                      </a:r>
                      <a:r>
                        <a:rPr lang="en-US" sz="800" b="0" i="0" u="none" strike="noStrike" baseline="0" dirty="0">
                          <a:solidFill>
                            <a:srgbClr val="000000"/>
                          </a:solidFill>
                          <a:effectLst/>
                          <a:latin typeface="Verdana" panose="020B0604030504040204" pitchFamily="34" charset="0"/>
                          <a:ea typeface="Verdana" panose="020B0604030504040204" pitchFamily="34" charset="0"/>
                        </a:rPr>
                        <a:t> </a:t>
                      </a:r>
                      <a:r>
                        <a:rPr lang="en-US" sz="800" b="0" i="0" u="none" strike="noStrike" dirty="0">
                          <a:solidFill>
                            <a:srgbClr val="000000"/>
                          </a:solidFill>
                          <a:effectLst/>
                          <a:latin typeface="Verdana" panose="020B0604030504040204" pitchFamily="34" charset="0"/>
                          <a:ea typeface="Verdana" panose="020B0604030504040204" pitchFamily="34" charset="0"/>
                        </a:rPr>
                        <a:t>Not up for reelection in 2018</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230341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Race not yet called</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937031348"/>
                  </a:ext>
                </a:extLst>
              </a:tr>
            </a:tbl>
          </a:graphicData>
        </a:graphic>
      </p:graphicFrame>
      <p:graphicFrame>
        <p:nvGraphicFramePr>
          <p:cNvPr id="3" name="Table 2"/>
          <p:cNvGraphicFramePr>
            <a:graphicFrameLocks noGrp="1"/>
          </p:cNvGraphicFramePr>
          <p:nvPr>
            <p:extLst/>
          </p:nvPr>
        </p:nvGraphicFramePr>
        <p:xfrm>
          <a:off x="502920" y="1563626"/>
          <a:ext cx="6921462" cy="4687060"/>
        </p:xfrm>
        <a:graphic>
          <a:graphicData uri="http://schemas.openxmlformats.org/drawingml/2006/table">
            <a:tbl>
              <a:tblPr/>
              <a:tblGrid>
                <a:gridCol w="3440178">
                  <a:extLst>
                    <a:ext uri="{9D8B030D-6E8A-4147-A177-3AD203B41FA5}">
                      <a16:colId xmlns:a16="http://schemas.microsoft.com/office/drawing/2014/main" val="3497713550"/>
                    </a:ext>
                  </a:extLst>
                </a:gridCol>
                <a:gridCol w="3481284">
                  <a:extLst>
                    <a:ext uri="{9D8B030D-6E8A-4147-A177-3AD203B41FA5}">
                      <a16:colId xmlns:a16="http://schemas.microsoft.com/office/drawing/2014/main" val="2506125756"/>
                    </a:ext>
                  </a:extLst>
                </a:gridCol>
              </a:tblGrid>
              <a:tr h="167395">
                <a:tc>
                  <a:txBody>
                    <a:bodyPr/>
                    <a:lstStyle/>
                    <a:p>
                      <a:pPr algn="l" fontAlgn="b"/>
                      <a:r>
                        <a:rPr lang="en-US" sz="800" b="1" i="0" u="none" strike="noStrike" dirty="0">
                          <a:solidFill>
                            <a:srgbClr val="FFFFFF"/>
                          </a:solidFill>
                          <a:effectLst/>
                          <a:latin typeface="Verdana" panose="020B0604030504040204" pitchFamily="34" charset="0"/>
                        </a:rPr>
                        <a:t>Republicans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02C1C"/>
                    </a:solidFill>
                  </a:tcPr>
                </a:tc>
                <a:tc>
                  <a:txBody>
                    <a:bodyPr/>
                    <a:lstStyle/>
                    <a:p>
                      <a:pPr algn="l" fontAlgn="b"/>
                      <a:r>
                        <a:rPr lang="en-US" sz="800" b="1" i="0" u="none" strike="noStrike">
                          <a:solidFill>
                            <a:srgbClr val="FFFFFF"/>
                          </a:solidFill>
                          <a:effectLst/>
                          <a:latin typeface="Verdana" panose="020B0604030504040204" pitchFamily="34" charset="0"/>
                        </a:rPr>
                        <a:t>Democrats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84D81"/>
                    </a:solidFill>
                  </a:tcPr>
                </a:tc>
                <a:extLst>
                  <a:ext uri="{0D108BD9-81ED-4DB2-BD59-A6C34878D82A}">
                    <a16:rowId xmlns:a16="http://schemas.microsoft.com/office/drawing/2014/main" val="841704271"/>
                  </a:ext>
                </a:extLst>
              </a:tr>
              <a:tr h="167395">
                <a:tc>
                  <a:txBody>
                    <a:bodyPr/>
                    <a:lstStyle/>
                    <a:p>
                      <a:pPr algn="l" fontAlgn="b"/>
                      <a:r>
                        <a:rPr lang="en-US" sz="800" b="1" i="0" u="none" strike="noStrike">
                          <a:solidFill>
                            <a:srgbClr val="000000"/>
                          </a:solidFill>
                          <a:effectLst/>
                          <a:latin typeface="Verdana" panose="020B0604030504040204" pitchFamily="34" charset="0"/>
                        </a:rPr>
                        <a:t>1. Sam Graves (MO-6) Chairman</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Verdana" panose="020B0604030504040204" pitchFamily="34" charset="0"/>
                        </a:rPr>
                        <a:t>1. Eleanor Holmes Norton (DC) Ranking Member</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29678550"/>
                  </a:ext>
                </a:extLst>
              </a:tr>
              <a:tr h="167395">
                <a:tc>
                  <a:txBody>
                    <a:bodyPr/>
                    <a:lstStyle/>
                    <a:p>
                      <a:pPr algn="l" fontAlgn="b"/>
                      <a:r>
                        <a:rPr lang="en-US" sz="800" b="1" i="0" u="none" strike="noStrike">
                          <a:solidFill>
                            <a:srgbClr val="000000"/>
                          </a:solidFill>
                          <a:effectLst/>
                          <a:latin typeface="Verdana" panose="020B0604030504040204" pitchFamily="34" charset="0"/>
                        </a:rPr>
                        <a:t>2. Don Young (AK-AL)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2. Steve Cohen (TN-9) </a:t>
                      </a:r>
                    </a:p>
                  </a:txBody>
                  <a:tcPr marL="0" marR="0" marT="0" marB="0" anchor="b">
                    <a:lnL>
                      <a:noFill/>
                    </a:lnL>
                    <a:lnR>
                      <a:noFill/>
                    </a:lnR>
                    <a:lnT>
                      <a:noFill/>
                    </a:lnT>
                    <a:lnB>
                      <a:noFill/>
                    </a:lnB>
                  </a:tcPr>
                </a:tc>
                <a:extLst>
                  <a:ext uri="{0D108BD9-81ED-4DB2-BD59-A6C34878D82A}">
                    <a16:rowId xmlns:a16="http://schemas.microsoft.com/office/drawing/2014/main" val="698859373"/>
                  </a:ext>
                </a:extLst>
              </a:tr>
              <a:tr h="167395">
                <a:tc>
                  <a:txBody>
                    <a:bodyPr/>
                    <a:lstStyle/>
                    <a:p>
                      <a:pPr algn="l" fontAlgn="b"/>
                      <a:r>
                        <a:rPr lang="en-US" sz="800" b="1" i="0" u="none" strike="sngStrike">
                          <a:solidFill>
                            <a:srgbClr val="808080"/>
                          </a:solidFill>
                          <a:effectLst/>
                          <a:latin typeface="Verdana" panose="020B0604030504040204" pitchFamily="34" charset="0"/>
                        </a:rPr>
                        <a:t>3. John J. Duncan (TN-2)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3. Albio Sires (NJ-8) </a:t>
                      </a:r>
                    </a:p>
                  </a:txBody>
                  <a:tcPr marL="0" marR="0" marT="0" marB="0" anchor="b">
                    <a:lnL>
                      <a:noFill/>
                    </a:lnL>
                    <a:lnR>
                      <a:noFill/>
                    </a:lnR>
                    <a:lnT>
                      <a:noFill/>
                    </a:lnT>
                    <a:lnB>
                      <a:noFill/>
                    </a:lnB>
                  </a:tcPr>
                </a:tc>
                <a:extLst>
                  <a:ext uri="{0D108BD9-81ED-4DB2-BD59-A6C34878D82A}">
                    <a16:rowId xmlns:a16="http://schemas.microsoft.com/office/drawing/2014/main" val="3471059679"/>
                  </a:ext>
                </a:extLst>
              </a:tr>
              <a:tr h="167395">
                <a:tc>
                  <a:txBody>
                    <a:bodyPr/>
                    <a:lstStyle/>
                    <a:p>
                      <a:pPr algn="l" fontAlgn="b"/>
                      <a:r>
                        <a:rPr lang="pl-PL" sz="800" b="1" i="0" u="none" strike="sngStrike">
                          <a:solidFill>
                            <a:srgbClr val="808080"/>
                          </a:solidFill>
                          <a:effectLst/>
                          <a:latin typeface="Verdana" panose="020B0604030504040204" pitchFamily="34" charset="0"/>
                        </a:rPr>
                        <a:t>4. Frank A. LoBiondo (NJ-2) </a:t>
                      </a:r>
                    </a:p>
                  </a:txBody>
                  <a:tcPr marL="0" marR="0" marT="0" marB="0" anchor="b">
                    <a:lnL>
                      <a:noFill/>
                    </a:lnL>
                    <a:lnR>
                      <a:noFill/>
                    </a:lnR>
                    <a:lnT>
                      <a:noFill/>
                    </a:lnT>
                    <a:lnB>
                      <a:noFill/>
                    </a:lnB>
                  </a:tcPr>
                </a:tc>
                <a:tc>
                  <a:txBody>
                    <a:bodyPr/>
                    <a:lstStyle/>
                    <a:p>
                      <a:pPr algn="l" fontAlgn="b"/>
                      <a:r>
                        <a:rPr lang="en-US" sz="800" b="0" i="0" u="none" strike="sngStrike">
                          <a:solidFill>
                            <a:srgbClr val="808080"/>
                          </a:solidFill>
                          <a:effectLst/>
                          <a:latin typeface="Verdana" panose="020B0604030504040204" pitchFamily="34" charset="0"/>
                        </a:rPr>
                        <a:t>4. Richard M. Nolan (MN-8) </a:t>
                      </a:r>
                    </a:p>
                  </a:txBody>
                  <a:tcPr marL="0" marR="0" marT="0" marB="0" anchor="b">
                    <a:lnL>
                      <a:noFill/>
                    </a:lnL>
                    <a:lnR>
                      <a:noFill/>
                    </a:lnR>
                    <a:lnT>
                      <a:noFill/>
                    </a:lnT>
                    <a:lnB>
                      <a:noFill/>
                    </a:lnB>
                  </a:tcPr>
                </a:tc>
                <a:extLst>
                  <a:ext uri="{0D108BD9-81ED-4DB2-BD59-A6C34878D82A}">
                    <a16:rowId xmlns:a16="http://schemas.microsoft.com/office/drawing/2014/main" val="1026430493"/>
                  </a:ext>
                </a:extLst>
              </a:tr>
              <a:tr h="167395">
                <a:tc>
                  <a:txBody>
                    <a:bodyPr/>
                    <a:lstStyle/>
                    <a:p>
                      <a:pPr algn="l" fontAlgn="b"/>
                      <a:r>
                        <a:rPr lang="en-US" sz="800" b="1" i="0" u="none" strike="noStrike">
                          <a:solidFill>
                            <a:srgbClr val="000000"/>
                          </a:solidFill>
                          <a:effectLst/>
                          <a:latin typeface="Verdana" panose="020B0604030504040204" pitchFamily="34" charset="0"/>
                        </a:rPr>
                        <a:t>5. Eric A. "Rick" Crawford (AR-1)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5. Dina Titus (NV-1) </a:t>
                      </a:r>
                    </a:p>
                  </a:txBody>
                  <a:tcPr marL="0" marR="0" marT="0" marB="0" anchor="b">
                    <a:lnL>
                      <a:noFill/>
                    </a:lnL>
                    <a:lnR>
                      <a:noFill/>
                    </a:lnR>
                    <a:lnT>
                      <a:noFill/>
                    </a:lnT>
                    <a:lnB>
                      <a:noFill/>
                    </a:lnB>
                  </a:tcPr>
                </a:tc>
                <a:extLst>
                  <a:ext uri="{0D108BD9-81ED-4DB2-BD59-A6C34878D82A}">
                    <a16:rowId xmlns:a16="http://schemas.microsoft.com/office/drawing/2014/main" val="2126709508"/>
                  </a:ext>
                </a:extLst>
              </a:tr>
              <a:tr h="167395">
                <a:tc>
                  <a:txBody>
                    <a:bodyPr/>
                    <a:lstStyle/>
                    <a:p>
                      <a:pPr algn="l" fontAlgn="b"/>
                      <a:r>
                        <a:rPr lang="en-US" sz="800" b="1" i="0" u="none" strike="sngStrike">
                          <a:solidFill>
                            <a:srgbClr val="808080"/>
                          </a:solidFill>
                          <a:effectLst/>
                          <a:latin typeface="Verdana" panose="020B0604030504040204" pitchFamily="34" charset="0"/>
                        </a:rPr>
                        <a:t>6. Lou Barletta (PA-11)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6. Sean Patrick Maloney (NY-18) </a:t>
                      </a:r>
                    </a:p>
                  </a:txBody>
                  <a:tcPr marL="0" marR="0" marT="0" marB="0" anchor="b">
                    <a:lnL>
                      <a:noFill/>
                    </a:lnL>
                    <a:lnR>
                      <a:noFill/>
                    </a:lnR>
                    <a:lnT>
                      <a:noFill/>
                    </a:lnT>
                    <a:lnB>
                      <a:noFill/>
                    </a:lnB>
                  </a:tcPr>
                </a:tc>
                <a:extLst>
                  <a:ext uri="{0D108BD9-81ED-4DB2-BD59-A6C34878D82A}">
                    <a16:rowId xmlns:a16="http://schemas.microsoft.com/office/drawing/2014/main" val="3410709701"/>
                  </a:ext>
                </a:extLst>
              </a:tr>
              <a:tr h="167395">
                <a:tc>
                  <a:txBody>
                    <a:bodyPr/>
                    <a:lstStyle/>
                    <a:p>
                      <a:pPr algn="l" fontAlgn="b"/>
                      <a:r>
                        <a:rPr lang="en-US" sz="800" b="1" i="0" u="none" strike="noStrike">
                          <a:solidFill>
                            <a:srgbClr val="000000"/>
                          </a:solidFill>
                          <a:effectLst/>
                          <a:latin typeface="Verdana" panose="020B0604030504040204" pitchFamily="34" charset="0"/>
                        </a:rPr>
                        <a:t>7. Bob Gibbs (OH-7) </a:t>
                      </a:r>
                    </a:p>
                  </a:txBody>
                  <a:tcPr marL="0" marR="0" marT="0" marB="0" anchor="b">
                    <a:lnL>
                      <a:noFill/>
                    </a:lnL>
                    <a:lnR>
                      <a:noFill/>
                    </a:lnR>
                    <a:lnT>
                      <a:noFill/>
                    </a:lnT>
                    <a:lnB>
                      <a:noFill/>
                    </a:lnB>
                  </a:tcPr>
                </a:tc>
                <a:tc>
                  <a:txBody>
                    <a:bodyPr/>
                    <a:lstStyle/>
                    <a:p>
                      <a:pPr algn="l" fontAlgn="b"/>
                      <a:r>
                        <a:rPr lang="pl-PL" sz="800" b="0" i="0" u="none" strike="sngStrike">
                          <a:solidFill>
                            <a:srgbClr val="808080"/>
                          </a:solidFill>
                          <a:effectLst/>
                          <a:latin typeface="Verdana" panose="020B0604030504040204" pitchFamily="34" charset="0"/>
                        </a:rPr>
                        <a:t>7. Elizabeth H. Esty (CT-5) </a:t>
                      </a:r>
                    </a:p>
                  </a:txBody>
                  <a:tcPr marL="0" marR="0" marT="0" marB="0" anchor="b">
                    <a:lnL>
                      <a:noFill/>
                    </a:lnL>
                    <a:lnR>
                      <a:noFill/>
                    </a:lnR>
                    <a:lnT>
                      <a:noFill/>
                    </a:lnT>
                    <a:lnB>
                      <a:noFill/>
                    </a:lnB>
                  </a:tcPr>
                </a:tc>
                <a:extLst>
                  <a:ext uri="{0D108BD9-81ED-4DB2-BD59-A6C34878D82A}">
                    <a16:rowId xmlns:a16="http://schemas.microsoft.com/office/drawing/2014/main" val="812443911"/>
                  </a:ext>
                </a:extLst>
              </a:tr>
              <a:tr h="167395">
                <a:tc>
                  <a:txBody>
                    <a:bodyPr/>
                    <a:lstStyle/>
                    <a:p>
                      <a:pPr algn="l" fontAlgn="b"/>
                      <a:r>
                        <a:rPr lang="en-US" sz="800" b="1" i="0" u="none" strike="sngStrike">
                          <a:solidFill>
                            <a:srgbClr val="808080"/>
                          </a:solidFill>
                          <a:effectLst/>
                          <a:latin typeface="Verdana" panose="020B0604030504040204" pitchFamily="34" charset="0"/>
                        </a:rPr>
                        <a:t>8. Jeff Denham (CA-10)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8. Jared Huffman (CA-2) </a:t>
                      </a:r>
                    </a:p>
                  </a:txBody>
                  <a:tcPr marL="0" marR="0" marT="0" marB="0" anchor="b">
                    <a:lnL>
                      <a:noFill/>
                    </a:lnL>
                    <a:lnR>
                      <a:noFill/>
                    </a:lnR>
                    <a:lnT>
                      <a:noFill/>
                    </a:lnT>
                    <a:lnB>
                      <a:noFill/>
                    </a:lnB>
                  </a:tcPr>
                </a:tc>
                <a:extLst>
                  <a:ext uri="{0D108BD9-81ED-4DB2-BD59-A6C34878D82A}">
                    <a16:rowId xmlns:a16="http://schemas.microsoft.com/office/drawing/2014/main" val="3980110448"/>
                  </a:ext>
                </a:extLst>
              </a:tr>
              <a:tr h="167395">
                <a:tc>
                  <a:txBody>
                    <a:bodyPr/>
                    <a:lstStyle/>
                    <a:p>
                      <a:pPr algn="l" fontAlgn="b"/>
                      <a:r>
                        <a:rPr lang="en-US" sz="800" b="1" i="0" u="none" strike="noStrike">
                          <a:solidFill>
                            <a:srgbClr val="000000"/>
                          </a:solidFill>
                          <a:effectLst/>
                          <a:latin typeface="Verdana" panose="020B0604030504040204" pitchFamily="34" charset="0"/>
                        </a:rPr>
                        <a:t>9. Thomas Massie (KY-4)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9. Julia Brownley (CA-26) </a:t>
                      </a:r>
                    </a:p>
                  </a:txBody>
                  <a:tcPr marL="0" marR="0" marT="0" marB="0" anchor="b">
                    <a:lnL>
                      <a:noFill/>
                    </a:lnL>
                    <a:lnR>
                      <a:noFill/>
                    </a:lnR>
                    <a:lnT>
                      <a:noFill/>
                    </a:lnT>
                    <a:lnB>
                      <a:noFill/>
                    </a:lnB>
                  </a:tcPr>
                </a:tc>
                <a:extLst>
                  <a:ext uri="{0D108BD9-81ED-4DB2-BD59-A6C34878D82A}">
                    <a16:rowId xmlns:a16="http://schemas.microsoft.com/office/drawing/2014/main" val="2654612745"/>
                  </a:ext>
                </a:extLst>
              </a:tr>
              <a:tr h="167395">
                <a:tc>
                  <a:txBody>
                    <a:bodyPr/>
                    <a:lstStyle/>
                    <a:p>
                      <a:pPr algn="l" fontAlgn="b"/>
                      <a:r>
                        <a:rPr lang="en-US" sz="800" b="1" i="0" u="none" strike="noStrike">
                          <a:solidFill>
                            <a:srgbClr val="000000"/>
                          </a:solidFill>
                          <a:effectLst/>
                          <a:latin typeface="Verdana" panose="020B0604030504040204" pitchFamily="34" charset="0"/>
                        </a:rPr>
                        <a:t>10. Mark Meadows (NC-11)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10. Alan S. Lowenthal (CA-47) </a:t>
                      </a:r>
                    </a:p>
                  </a:txBody>
                  <a:tcPr marL="0" marR="0" marT="0" marB="0" anchor="b">
                    <a:lnL>
                      <a:noFill/>
                    </a:lnL>
                    <a:lnR>
                      <a:noFill/>
                    </a:lnR>
                    <a:lnT>
                      <a:noFill/>
                    </a:lnT>
                    <a:lnB>
                      <a:noFill/>
                    </a:lnB>
                  </a:tcPr>
                </a:tc>
                <a:extLst>
                  <a:ext uri="{0D108BD9-81ED-4DB2-BD59-A6C34878D82A}">
                    <a16:rowId xmlns:a16="http://schemas.microsoft.com/office/drawing/2014/main" val="4093803931"/>
                  </a:ext>
                </a:extLst>
              </a:tr>
              <a:tr h="167395">
                <a:tc>
                  <a:txBody>
                    <a:bodyPr/>
                    <a:lstStyle/>
                    <a:p>
                      <a:pPr algn="l" fontAlgn="b"/>
                      <a:r>
                        <a:rPr lang="en-US" sz="800" b="1" i="0" u="none" strike="noStrike">
                          <a:solidFill>
                            <a:srgbClr val="000000"/>
                          </a:solidFill>
                          <a:effectLst/>
                          <a:latin typeface="Verdana" panose="020B0604030504040204" pitchFamily="34" charset="0"/>
                        </a:rPr>
                        <a:t>11. Scott Perry (PA-4)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11. Brenda L. Lawrence (MI-14) </a:t>
                      </a:r>
                    </a:p>
                  </a:txBody>
                  <a:tcPr marL="0" marR="0" marT="0" marB="0" anchor="b">
                    <a:lnL>
                      <a:noFill/>
                    </a:lnL>
                    <a:lnR>
                      <a:noFill/>
                    </a:lnR>
                    <a:lnT>
                      <a:noFill/>
                    </a:lnT>
                    <a:lnB>
                      <a:noFill/>
                    </a:lnB>
                  </a:tcPr>
                </a:tc>
                <a:extLst>
                  <a:ext uri="{0D108BD9-81ED-4DB2-BD59-A6C34878D82A}">
                    <a16:rowId xmlns:a16="http://schemas.microsoft.com/office/drawing/2014/main" val="2088763215"/>
                  </a:ext>
                </a:extLst>
              </a:tr>
              <a:tr h="167395">
                <a:tc>
                  <a:txBody>
                    <a:bodyPr/>
                    <a:lstStyle/>
                    <a:p>
                      <a:pPr algn="l" fontAlgn="b"/>
                      <a:r>
                        <a:rPr lang="en-US" sz="800" b="1" i="0" u="none" strike="noStrike">
                          <a:solidFill>
                            <a:srgbClr val="000000"/>
                          </a:solidFill>
                          <a:effectLst/>
                          <a:latin typeface="Verdana" panose="020B0604030504040204" pitchFamily="34" charset="0"/>
                        </a:rPr>
                        <a:t>12. Rodney Davis (IL-13)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12. Mark DeSaulnier (CA-11) </a:t>
                      </a:r>
                    </a:p>
                  </a:txBody>
                  <a:tcPr marL="0" marR="0" marT="0" marB="0" anchor="b">
                    <a:lnL>
                      <a:noFill/>
                    </a:lnL>
                    <a:lnR>
                      <a:noFill/>
                    </a:lnR>
                    <a:lnT>
                      <a:noFill/>
                    </a:lnT>
                    <a:lnB>
                      <a:noFill/>
                    </a:lnB>
                  </a:tcPr>
                </a:tc>
                <a:extLst>
                  <a:ext uri="{0D108BD9-81ED-4DB2-BD59-A6C34878D82A}">
                    <a16:rowId xmlns:a16="http://schemas.microsoft.com/office/drawing/2014/main" val="544145090"/>
                  </a:ext>
                </a:extLst>
              </a:tr>
              <a:tr h="167395">
                <a:tc>
                  <a:txBody>
                    <a:bodyPr/>
                    <a:lstStyle/>
                    <a:p>
                      <a:pPr algn="l" fontAlgn="b"/>
                      <a:r>
                        <a:rPr lang="en-US" sz="800" b="1" i="0" u="none" strike="noStrike" dirty="0">
                          <a:solidFill>
                            <a:srgbClr val="000000"/>
                          </a:solidFill>
                          <a:effectLst/>
                          <a:latin typeface="Verdana" panose="020B0604030504040204" pitchFamily="34" charset="0"/>
                        </a:rPr>
                        <a:t>13. Rob Woodall (GA-7) </a:t>
                      </a:r>
                    </a:p>
                  </a:txBody>
                  <a:tcPr marL="0" marR="0" marT="0" marB="0" anchor="b">
                    <a:lnL>
                      <a:noFill/>
                    </a:lnL>
                    <a:lnR>
                      <a:noFill/>
                    </a:lnR>
                    <a:lnT>
                      <a:noFill/>
                    </a:lnT>
                    <a:lnB>
                      <a:noFill/>
                    </a:lnB>
                    <a:noFill/>
                  </a:tcPr>
                </a:tc>
                <a:tc>
                  <a:txBody>
                    <a:bodyPr/>
                    <a:lstStyle/>
                    <a:p>
                      <a:pPr algn="l" fontAlgn="b"/>
                      <a:r>
                        <a:rPr lang="en-US" sz="800" b="1" i="0" u="none" strike="noStrike">
                          <a:solidFill>
                            <a:srgbClr val="000000"/>
                          </a:solidFill>
                          <a:effectLst/>
                          <a:latin typeface="Verdana" panose="020B0604030504040204" pitchFamily="34" charset="0"/>
                        </a:rPr>
                        <a:t>13. Eddie Bernice Johnson (TX-30) </a:t>
                      </a:r>
                    </a:p>
                  </a:txBody>
                  <a:tcPr marL="0" marR="0" marT="0" marB="0" anchor="b">
                    <a:lnL>
                      <a:noFill/>
                    </a:lnL>
                    <a:lnR>
                      <a:noFill/>
                    </a:lnR>
                    <a:lnT>
                      <a:noFill/>
                    </a:lnT>
                    <a:lnB>
                      <a:noFill/>
                    </a:lnB>
                  </a:tcPr>
                </a:tc>
                <a:extLst>
                  <a:ext uri="{0D108BD9-81ED-4DB2-BD59-A6C34878D82A}">
                    <a16:rowId xmlns:a16="http://schemas.microsoft.com/office/drawing/2014/main" val="3622271508"/>
                  </a:ext>
                </a:extLst>
              </a:tr>
              <a:tr h="167395">
                <a:tc>
                  <a:txBody>
                    <a:bodyPr/>
                    <a:lstStyle/>
                    <a:p>
                      <a:pPr algn="l" fontAlgn="b"/>
                      <a:r>
                        <a:rPr lang="en-US" sz="800" b="1" i="0" u="none" strike="noStrike">
                          <a:solidFill>
                            <a:srgbClr val="000000"/>
                          </a:solidFill>
                          <a:effectLst/>
                          <a:latin typeface="Verdana" panose="020B0604030504040204" pitchFamily="34" charset="0"/>
                        </a:rPr>
                        <a:t>14. John Katko (NY-24) </a:t>
                      </a:r>
                    </a:p>
                  </a:txBody>
                  <a:tcPr marL="0" marR="0" marT="0" marB="0" anchor="b">
                    <a:lnL>
                      <a:noFill/>
                    </a:lnL>
                    <a:lnR>
                      <a:noFill/>
                    </a:lnR>
                    <a:lnT>
                      <a:noFill/>
                    </a:lnT>
                    <a:lnB>
                      <a:noFill/>
                    </a:lnB>
                  </a:tcPr>
                </a:tc>
                <a:tc>
                  <a:txBody>
                    <a:bodyPr/>
                    <a:lstStyle/>
                    <a:p>
                      <a:pPr algn="l" fontAlgn="b"/>
                      <a:r>
                        <a:rPr lang="it-IT" sz="800" b="0" i="0" u="none" strike="sngStrike">
                          <a:solidFill>
                            <a:srgbClr val="808080"/>
                          </a:solidFill>
                          <a:effectLst/>
                          <a:latin typeface="Verdana" panose="020B0604030504040204" pitchFamily="34" charset="0"/>
                        </a:rPr>
                        <a:t>14. Michael E. Capuano (MA-7) </a:t>
                      </a:r>
                    </a:p>
                  </a:txBody>
                  <a:tcPr marL="0" marR="0" marT="0" marB="0" anchor="b">
                    <a:lnL>
                      <a:noFill/>
                    </a:lnL>
                    <a:lnR>
                      <a:noFill/>
                    </a:lnR>
                    <a:lnT>
                      <a:noFill/>
                    </a:lnT>
                    <a:lnB>
                      <a:noFill/>
                    </a:lnB>
                  </a:tcPr>
                </a:tc>
                <a:extLst>
                  <a:ext uri="{0D108BD9-81ED-4DB2-BD59-A6C34878D82A}">
                    <a16:rowId xmlns:a16="http://schemas.microsoft.com/office/drawing/2014/main" val="3580278998"/>
                  </a:ext>
                </a:extLst>
              </a:tr>
              <a:tr h="167395">
                <a:tc>
                  <a:txBody>
                    <a:bodyPr/>
                    <a:lstStyle/>
                    <a:p>
                      <a:pPr algn="l" fontAlgn="b"/>
                      <a:r>
                        <a:rPr lang="en-US" sz="800" b="1" i="0" u="none" strike="noStrike">
                          <a:solidFill>
                            <a:srgbClr val="000000"/>
                          </a:solidFill>
                          <a:effectLst/>
                          <a:latin typeface="Verdana" panose="020B0604030504040204" pitchFamily="34" charset="0"/>
                        </a:rPr>
                        <a:t>15. Brian Babin (TX-36) </a:t>
                      </a:r>
                    </a:p>
                  </a:txBody>
                  <a:tcPr marL="0" marR="0" marT="0" marB="0" anchor="b">
                    <a:lnL>
                      <a:noFill/>
                    </a:lnL>
                    <a:lnR>
                      <a:noFill/>
                    </a:lnR>
                    <a:lnT>
                      <a:noFill/>
                    </a:lnT>
                    <a:lnB>
                      <a:noFill/>
                    </a:lnB>
                  </a:tcPr>
                </a:tc>
                <a:tc>
                  <a:txBody>
                    <a:bodyPr/>
                    <a:lstStyle/>
                    <a:p>
                      <a:pPr algn="l" fontAlgn="b"/>
                      <a:r>
                        <a:rPr lang="it-IT" sz="800" b="1" i="0" u="none" strike="noStrike">
                          <a:solidFill>
                            <a:srgbClr val="000000"/>
                          </a:solidFill>
                          <a:effectLst/>
                          <a:latin typeface="Verdana" panose="020B0604030504040204" pitchFamily="34" charset="0"/>
                        </a:rPr>
                        <a:t>15. Grace F. Napolitano (CA-32) </a:t>
                      </a:r>
                    </a:p>
                  </a:txBody>
                  <a:tcPr marL="0" marR="0" marT="0" marB="0" anchor="b">
                    <a:lnL>
                      <a:noFill/>
                    </a:lnL>
                    <a:lnR>
                      <a:noFill/>
                    </a:lnR>
                    <a:lnT>
                      <a:noFill/>
                    </a:lnT>
                    <a:lnB>
                      <a:noFill/>
                    </a:lnB>
                  </a:tcPr>
                </a:tc>
                <a:extLst>
                  <a:ext uri="{0D108BD9-81ED-4DB2-BD59-A6C34878D82A}">
                    <a16:rowId xmlns:a16="http://schemas.microsoft.com/office/drawing/2014/main" val="3471326031"/>
                  </a:ext>
                </a:extLst>
              </a:tr>
              <a:tr h="167395">
                <a:tc>
                  <a:txBody>
                    <a:bodyPr/>
                    <a:lstStyle/>
                    <a:p>
                      <a:pPr algn="l" fontAlgn="b"/>
                      <a:r>
                        <a:rPr lang="en-US" sz="800" b="1" i="0" u="none" strike="noStrike">
                          <a:solidFill>
                            <a:srgbClr val="000000"/>
                          </a:solidFill>
                          <a:effectLst/>
                          <a:latin typeface="Verdana" panose="020B0604030504040204" pitchFamily="34" charset="0"/>
                        </a:rPr>
                        <a:t>16. Garret Graves (LA-6)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16. Daniel Lipinski (IL-3) </a:t>
                      </a:r>
                    </a:p>
                  </a:txBody>
                  <a:tcPr marL="0" marR="0" marT="0" marB="0" anchor="b">
                    <a:lnL>
                      <a:noFill/>
                    </a:lnL>
                    <a:lnR>
                      <a:noFill/>
                    </a:lnR>
                    <a:lnT>
                      <a:noFill/>
                    </a:lnT>
                    <a:lnB>
                      <a:noFill/>
                    </a:lnB>
                  </a:tcPr>
                </a:tc>
                <a:extLst>
                  <a:ext uri="{0D108BD9-81ED-4DB2-BD59-A6C34878D82A}">
                    <a16:rowId xmlns:a16="http://schemas.microsoft.com/office/drawing/2014/main" val="1530845268"/>
                  </a:ext>
                </a:extLst>
              </a:tr>
              <a:tr h="167395">
                <a:tc>
                  <a:txBody>
                    <a:bodyPr/>
                    <a:lstStyle/>
                    <a:p>
                      <a:pPr algn="l" fontAlgn="b"/>
                      <a:r>
                        <a:rPr lang="en-US" sz="800" b="1" i="0" u="none" strike="sngStrike">
                          <a:solidFill>
                            <a:srgbClr val="808080"/>
                          </a:solidFill>
                          <a:effectLst/>
                          <a:latin typeface="Verdana" panose="020B0604030504040204" pitchFamily="34" charset="0"/>
                        </a:rPr>
                        <a:t>17. Barbara Comstock (VA-10)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17. Henry C. "Hank" Johnson (GA-4) </a:t>
                      </a:r>
                    </a:p>
                  </a:txBody>
                  <a:tcPr marL="0" marR="0" marT="0" marB="0" anchor="b">
                    <a:lnL>
                      <a:noFill/>
                    </a:lnL>
                    <a:lnR>
                      <a:noFill/>
                    </a:lnR>
                    <a:lnT>
                      <a:noFill/>
                    </a:lnT>
                    <a:lnB>
                      <a:noFill/>
                    </a:lnB>
                  </a:tcPr>
                </a:tc>
                <a:extLst>
                  <a:ext uri="{0D108BD9-81ED-4DB2-BD59-A6C34878D82A}">
                    <a16:rowId xmlns:a16="http://schemas.microsoft.com/office/drawing/2014/main" val="3136173865"/>
                  </a:ext>
                </a:extLst>
              </a:tr>
              <a:tr h="167395">
                <a:tc>
                  <a:txBody>
                    <a:bodyPr/>
                    <a:lstStyle/>
                    <a:p>
                      <a:pPr algn="l" fontAlgn="b"/>
                      <a:r>
                        <a:rPr lang="en-US" sz="800" b="1" i="0" u="none" strike="noStrike">
                          <a:solidFill>
                            <a:srgbClr val="000000"/>
                          </a:solidFill>
                          <a:effectLst/>
                          <a:latin typeface="Verdana" panose="020B0604030504040204" pitchFamily="34" charset="0"/>
                        </a:rPr>
                        <a:t>18. David Rouzer (NC-7)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18. Lois Frankel (FL-21) </a:t>
                      </a:r>
                    </a:p>
                  </a:txBody>
                  <a:tcPr marL="0" marR="0" marT="0" marB="0" anchor="b">
                    <a:lnL>
                      <a:noFill/>
                    </a:lnL>
                    <a:lnR>
                      <a:noFill/>
                    </a:lnR>
                    <a:lnT>
                      <a:noFill/>
                    </a:lnT>
                    <a:lnB>
                      <a:noFill/>
                    </a:lnB>
                  </a:tcPr>
                </a:tc>
                <a:extLst>
                  <a:ext uri="{0D108BD9-81ED-4DB2-BD59-A6C34878D82A}">
                    <a16:rowId xmlns:a16="http://schemas.microsoft.com/office/drawing/2014/main" val="4204951387"/>
                  </a:ext>
                </a:extLst>
              </a:tr>
              <a:tr h="167395">
                <a:tc>
                  <a:txBody>
                    <a:bodyPr/>
                    <a:lstStyle/>
                    <a:p>
                      <a:pPr algn="l" fontAlgn="b"/>
                      <a:r>
                        <a:rPr lang="en-US" sz="800" b="1" i="0" u="none" strike="noStrike">
                          <a:solidFill>
                            <a:srgbClr val="000000"/>
                          </a:solidFill>
                          <a:effectLst/>
                          <a:latin typeface="Verdana" panose="020B0604030504040204" pitchFamily="34" charset="0"/>
                        </a:rPr>
                        <a:t>19. Mike Bost (IL-12)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19. Cheri Bustos (IL-17) </a:t>
                      </a:r>
                    </a:p>
                  </a:txBody>
                  <a:tcPr marL="0" marR="0" marT="0" marB="0" anchor="b">
                    <a:lnL>
                      <a:noFill/>
                    </a:lnL>
                    <a:lnR>
                      <a:noFill/>
                    </a:lnR>
                    <a:lnT>
                      <a:noFill/>
                    </a:lnT>
                    <a:lnB>
                      <a:noFill/>
                    </a:lnB>
                  </a:tcPr>
                </a:tc>
                <a:extLst>
                  <a:ext uri="{0D108BD9-81ED-4DB2-BD59-A6C34878D82A}">
                    <a16:rowId xmlns:a16="http://schemas.microsoft.com/office/drawing/2014/main" val="280723094"/>
                  </a:ext>
                </a:extLst>
              </a:tr>
              <a:tr h="167395">
                <a:tc>
                  <a:txBody>
                    <a:bodyPr/>
                    <a:lstStyle/>
                    <a:p>
                      <a:pPr algn="l" fontAlgn="b"/>
                      <a:r>
                        <a:rPr lang="en-US" sz="800" b="1" i="0" u="none" strike="noStrike">
                          <a:solidFill>
                            <a:srgbClr val="000000"/>
                          </a:solidFill>
                          <a:effectLst/>
                          <a:latin typeface="Verdana" panose="020B0604030504040204" pitchFamily="34" charset="0"/>
                        </a:rPr>
                        <a:t>20. Doug LaMalfa (CA-1)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20. Frederica S. Wilson (FL-24) </a:t>
                      </a:r>
                    </a:p>
                  </a:txBody>
                  <a:tcPr marL="0" marR="0" marT="0" marB="0" anchor="b">
                    <a:lnL>
                      <a:noFill/>
                    </a:lnL>
                    <a:lnR>
                      <a:noFill/>
                    </a:lnR>
                    <a:lnT>
                      <a:noFill/>
                    </a:lnT>
                    <a:lnB>
                      <a:noFill/>
                    </a:lnB>
                  </a:tcPr>
                </a:tc>
                <a:extLst>
                  <a:ext uri="{0D108BD9-81ED-4DB2-BD59-A6C34878D82A}">
                    <a16:rowId xmlns:a16="http://schemas.microsoft.com/office/drawing/2014/main" val="1960428892"/>
                  </a:ext>
                </a:extLst>
              </a:tr>
              <a:tr h="167395">
                <a:tc>
                  <a:txBody>
                    <a:bodyPr/>
                    <a:lstStyle/>
                    <a:p>
                      <a:pPr algn="l" fontAlgn="b"/>
                      <a:r>
                        <a:rPr lang="en-US" sz="800" b="1" i="0" u="none" strike="noStrike">
                          <a:solidFill>
                            <a:srgbClr val="000000"/>
                          </a:solidFill>
                          <a:effectLst/>
                          <a:latin typeface="Verdana" panose="020B0604030504040204" pitchFamily="34" charset="0"/>
                        </a:rPr>
                        <a:t>21. Bruce Westerman (AR-4)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21. Donald M. Payne (NJ-10) </a:t>
                      </a:r>
                    </a:p>
                  </a:txBody>
                  <a:tcPr marL="0" marR="0" marT="0" marB="0" anchor="b">
                    <a:lnL>
                      <a:noFill/>
                    </a:lnL>
                    <a:lnR>
                      <a:noFill/>
                    </a:lnR>
                    <a:lnT>
                      <a:noFill/>
                    </a:lnT>
                    <a:lnB>
                      <a:noFill/>
                    </a:lnB>
                  </a:tcPr>
                </a:tc>
                <a:extLst>
                  <a:ext uri="{0D108BD9-81ED-4DB2-BD59-A6C34878D82A}">
                    <a16:rowId xmlns:a16="http://schemas.microsoft.com/office/drawing/2014/main" val="206270284"/>
                  </a:ext>
                </a:extLst>
              </a:tr>
              <a:tr h="167395">
                <a:tc>
                  <a:txBody>
                    <a:bodyPr/>
                    <a:lstStyle/>
                    <a:p>
                      <a:pPr algn="l" fontAlgn="b"/>
                      <a:r>
                        <a:rPr lang="en-US" sz="800" b="1" i="0" u="none" strike="noStrike">
                          <a:solidFill>
                            <a:srgbClr val="000000"/>
                          </a:solidFill>
                          <a:effectLst/>
                          <a:latin typeface="Verdana" panose="020B0604030504040204" pitchFamily="34" charset="0"/>
                        </a:rPr>
                        <a:t>22. Lloyd Smucker (PA-16) </a:t>
                      </a: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879261100"/>
                  </a:ext>
                </a:extLst>
              </a:tr>
              <a:tr h="167395">
                <a:tc>
                  <a:txBody>
                    <a:bodyPr/>
                    <a:lstStyle/>
                    <a:p>
                      <a:pPr algn="l" fontAlgn="b"/>
                      <a:r>
                        <a:rPr lang="en-US" sz="800" b="1" i="0" u="none" strike="noStrike">
                          <a:solidFill>
                            <a:srgbClr val="000000"/>
                          </a:solidFill>
                          <a:effectLst/>
                          <a:latin typeface="Verdana" panose="020B0604030504040204" pitchFamily="34" charset="0"/>
                        </a:rPr>
                        <a:t>23. Paul Mitchell (MI-10) </a:t>
                      </a: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680430950"/>
                  </a:ext>
                </a:extLst>
              </a:tr>
              <a:tr h="167395">
                <a:tc>
                  <a:txBody>
                    <a:bodyPr/>
                    <a:lstStyle/>
                    <a:p>
                      <a:pPr algn="l" fontAlgn="b"/>
                      <a:r>
                        <a:rPr lang="en-US" sz="800" b="1" i="0" u="none" strike="sngStrike">
                          <a:solidFill>
                            <a:srgbClr val="808080"/>
                          </a:solidFill>
                          <a:effectLst/>
                          <a:latin typeface="Verdana" panose="020B0604030504040204" pitchFamily="34" charset="0"/>
                        </a:rPr>
                        <a:t>24. John J. Faso (NY-19) </a:t>
                      </a: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018070219"/>
                  </a:ext>
                </a:extLst>
              </a:tr>
              <a:tr h="167395">
                <a:tc>
                  <a:txBody>
                    <a:bodyPr/>
                    <a:lstStyle/>
                    <a:p>
                      <a:pPr algn="l" fontAlgn="b"/>
                      <a:r>
                        <a:rPr lang="nb-NO" sz="800" b="1" i="0" u="none" strike="noStrike">
                          <a:solidFill>
                            <a:srgbClr val="000000"/>
                          </a:solidFill>
                          <a:effectLst/>
                          <a:latin typeface="Verdana" panose="020B0604030504040204" pitchFamily="34" charset="0"/>
                        </a:rPr>
                        <a:t>25. A. Drew Ferguson (GA-3) </a:t>
                      </a: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885644100"/>
                  </a:ext>
                </a:extLst>
              </a:tr>
              <a:tr h="167395">
                <a:tc>
                  <a:txBody>
                    <a:bodyPr/>
                    <a:lstStyle/>
                    <a:p>
                      <a:pPr algn="l" fontAlgn="b"/>
                      <a:r>
                        <a:rPr lang="en-US" sz="800" b="1" i="0" u="none" strike="noStrike">
                          <a:solidFill>
                            <a:srgbClr val="000000"/>
                          </a:solidFill>
                          <a:effectLst/>
                          <a:latin typeface="Verdana" panose="020B0604030504040204" pitchFamily="34" charset="0"/>
                        </a:rPr>
                        <a:t>26. Mike Gallagher (WI-8) </a:t>
                      </a: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637457848"/>
                  </a:ext>
                </a:extLst>
              </a:tr>
              <a:tr h="167395">
                <a:tc>
                  <a:txBody>
                    <a:bodyPr/>
                    <a:lstStyle/>
                    <a:p>
                      <a:pPr algn="l" fontAlgn="b"/>
                      <a:r>
                        <a:rPr lang="en-US" sz="800" b="1" i="0" u="none" strike="noStrike">
                          <a:solidFill>
                            <a:srgbClr val="000000"/>
                          </a:solidFill>
                          <a:effectLst/>
                          <a:latin typeface="Verdana" panose="020B0604030504040204" pitchFamily="34" charset="0"/>
                        </a:rPr>
                        <a:t>27. Vacancy</a:t>
                      </a: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5974942"/>
                  </a:ext>
                </a:extLst>
              </a:tr>
            </a:tbl>
          </a:graphicData>
        </a:graphic>
      </p:graphicFrame>
    </p:spTree>
    <p:extLst>
      <p:ext uri="{BB962C8B-B14F-4D97-AF65-F5344CB8AC3E}">
        <p14:creationId xmlns:p14="http://schemas.microsoft.com/office/powerpoint/2010/main" val="1927312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SlideTitle"/>
          <p:cNvSpPr>
            <a:spLocks noGrp="1"/>
          </p:cNvSpPr>
          <p:nvPr>
            <p:ph type="title"/>
          </p:nvPr>
        </p:nvSpPr>
        <p:spPr/>
        <p:txBody>
          <a:bodyPr>
            <a:normAutofit fontScale="90000"/>
          </a:bodyPr>
          <a:lstStyle/>
          <a:p>
            <a:r>
              <a:rPr lang="en-US"/>
              <a:t>House Committee on Transportation and Infrastructure, Subcommittee on Railroads, Pipelines, and Hazardous Materials</a:t>
            </a:r>
            <a:endParaRPr lang="en-US" dirty="0"/>
          </a:p>
        </p:txBody>
      </p:sp>
      <p:sp>
        <p:nvSpPr>
          <p:cNvPr id="4" name="Slide Number Placeholder 3"/>
          <p:cNvSpPr>
            <a:spLocks noGrp="1"/>
          </p:cNvSpPr>
          <p:nvPr>
            <p:ph type="sldNum" sz="quarter" idx="12"/>
          </p:nvPr>
        </p:nvSpPr>
        <p:spPr/>
        <p:txBody>
          <a:bodyPr/>
          <a:lstStyle/>
          <a:p>
            <a:fld id="{067398A3-3D67-41EC-B411-1428348954E9}" type="slidenum">
              <a:rPr lang="en-US" smtClean="0"/>
              <a:pPr/>
              <a:t>12</a:t>
            </a:fld>
            <a:endParaRPr lang="en-US"/>
          </a:p>
        </p:txBody>
      </p:sp>
      <p:graphicFrame>
        <p:nvGraphicFramePr>
          <p:cNvPr id="5" name="Table 4" title="Legend"/>
          <p:cNvGraphicFramePr>
            <a:graphicFrameLocks noGrp="1"/>
          </p:cNvGraphicFramePr>
          <p:nvPr>
            <p:extLst/>
          </p:nvPr>
        </p:nvGraphicFramePr>
        <p:xfrm>
          <a:off x="6267451" y="4731576"/>
          <a:ext cx="2438398" cy="1402080"/>
        </p:xfrm>
        <a:graphic>
          <a:graphicData uri="http://schemas.openxmlformats.org/drawingml/2006/table">
            <a:tbl>
              <a:tblPr/>
              <a:tblGrid>
                <a:gridCol w="2438398">
                  <a:extLst>
                    <a:ext uri="{9D8B030D-6E8A-4147-A177-3AD203B41FA5}">
                      <a16:colId xmlns:a16="http://schemas.microsoft.com/office/drawing/2014/main" val="800610877"/>
                    </a:ext>
                  </a:extLst>
                </a:gridCol>
              </a:tblGrid>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LEGEND</a:t>
                      </a:r>
                    </a:p>
                  </a:txBody>
                  <a:tcPr marL="36576" marR="36576" marT="18288" marB="18288"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669296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sngStrike" dirty="0">
                          <a:solidFill>
                            <a:srgbClr val="7F7F7F"/>
                          </a:solidFill>
                          <a:effectLst/>
                          <a:latin typeface="Verdana" panose="020B0604030504040204" pitchFamily="34" charset="0"/>
                          <a:ea typeface="Verdana" panose="020B0604030504040204" pitchFamily="34" charset="0"/>
                        </a:rPr>
                        <a:t>Retired, sought other office,</a:t>
                      </a:r>
                      <a:r>
                        <a:rPr lang="en-US" sz="800" b="0" i="0" u="none" strike="sngStrike" baseline="0" dirty="0">
                          <a:solidFill>
                            <a:srgbClr val="7F7F7F"/>
                          </a:solidFill>
                          <a:effectLst/>
                          <a:latin typeface="Verdana" panose="020B0604030504040204" pitchFamily="34" charset="0"/>
                          <a:ea typeface="Verdana" panose="020B0604030504040204" pitchFamily="34" charset="0"/>
                        </a:rPr>
                        <a:t> </a:t>
                      </a:r>
                    </a:p>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sngStrike" baseline="0" dirty="0">
                          <a:solidFill>
                            <a:srgbClr val="7F7F7F"/>
                          </a:solidFill>
                          <a:effectLst/>
                          <a:latin typeface="Verdana" panose="020B0604030504040204" pitchFamily="34" charset="0"/>
                          <a:ea typeface="Verdana" panose="020B0604030504040204" pitchFamily="34" charset="0"/>
                        </a:rPr>
                        <a:t>or lost primary/general election</a:t>
                      </a:r>
                      <a:endParaRPr lang="en-US" sz="800" b="0" i="0" u="none" strike="sngStrike" dirty="0">
                        <a:solidFill>
                          <a:srgbClr val="7F7F7F"/>
                        </a:solidFill>
                        <a:effectLst/>
                        <a:latin typeface="Verdana" panose="020B0604030504040204" pitchFamily="34" charset="0"/>
                        <a:ea typeface="Verdana" panose="020B0604030504040204" pitchFamily="34" charset="0"/>
                      </a:endParaRP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7189252"/>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Won reelection</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574878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Verdana" panose="020B0604030504040204" pitchFamily="34" charset="0"/>
                          <a:ea typeface="Verdana" panose="020B0604030504040204" pitchFamily="34" charset="0"/>
                        </a:rPr>
                        <a:t>(For Senate)</a:t>
                      </a:r>
                      <a:r>
                        <a:rPr lang="en-US" sz="800" b="0" i="0" u="none" strike="noStrike" baseline="0" dirty="0">
                          <a:solidFill>
                            <a:srgbClr val="000000"/>
                          </a:solidFill>
                          <a:effectLst/>
                          <a:latin typeface="Verdana" panose="020B0604030504040204" pitchFamily="34" charset="0"/>
                          <a:ea typeface="Verdana" panose="020B0604030504040204" pitchFamily="34" charset="0"/>
                        </a:rPr>
                        <a:t> </a:t>
                      </a:r>
                      <a:r>
                        <a:rPr lang="en-US" sz="800" b="0" i="0" u="none" strike="noStrike" dirty="0">
                          <a:solidFill>
                            <a:srgbClr val="000000"/>
                          </a:solidFill>
                          <a:effectLst/>
                          <a:latin typeface="Verdana" panose="020B0604030504040204" pitchFamily="34" charset="0"/>
                          <a:ea typeface="Verdana" panose="020B0604030504040204" pitchFamily="34" charset="0"/>
                        </a:rPr>
                        <a:t>Not up for reelection in 2018</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230341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Race not yet called</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937031348"/>
                  </a:ext>
                </a:extLst>
              </a:tr>
            </a:tbl>
          </a:graphicData>
        </a:graphic>
      </p:graphicFrame>
      <p:graphicFrame>
        <p:nvGraphicFramePr>
          <p:cNvPr id="3" name="Table 2"/>
          <p:cNvGraphicFramePr>
            <a:graphicFrameLocks noGrp="1"/>
          </p:cNvGraphicFramePr>
          <p:nvPr>
            <p:extLst/>
          </p:nvPr>
        </p:nvGraphicFramePr>
        <p:xfrm>
          <a:off x="502920" y="1563624"/>
          <a:ext cx="6946900" cy="3609975"/>
        </p:xfrm>
        <a:graphic>
          <a:graphicData uri="http://schemas.openxmlformats.org/drawingml/2006/table">
            <a:tbl>
              <a:tblPr/>
              <a:tblGrid>
                <a:gridCol w="3452822">
                  <a:extLst>
                    <a:ext uri="{9D8B030D-6E8A-4147-A177-3AD203B41FA5}">
                      <a16:colId xmlns:a16="http://schemas.microsoft.com/office/drawing/2014/main" val="2366225306"/>
                    </a:ext>
                  </a:extLst>
                </a:gridCol>
                <a:gridCol w="3494078">
                  <a:extLst>
                    <a:ext uri="{9D8B030D-6E8A-4147-A177-3AD203B41FA5}">
                      <a16:colId xmlns:a16="http://schemas.microsoft.com/office/drawing/2014/main" val="754912163"/>
                    </a:ext>
                  </a:extLst>
                </a:gridCol>
              </a:tblGrid>
              <a:tr h="190500">
                <a:tc>
                  <a:txBody>
                    <a:bodyPr/>
                    <a:lstStyle/>
                    <a:p>
                      <a:pPr algn="l" fontAlgn="b"/>
                      <a:r>
                        <a:rPr lang="en-US" sz="800" b="1" i="0" u="none" strike="noStrike">
                          <a:solidFill>
                            <a:srgbClr val="FFFFFF"/>
                          </a:solidFill>
                          <a:effectLst/>
                          <a:latin typeface="Verdana" panose="020B0604030504040204" pitchFamily="34" charset="0"/>
                        </a:rPr>
                        <a:t>Republicans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02C1C"/>
                    </a:solidFill>
                  </a:tcPr>
                </a:tc>
                <a:tc>
                  <a:txBody>
                    <a:bodyPr/>
                    <a:lstStyle/>
                    <a:p>
                      <a:pPr algn="l" fontAlgn="b"/>
                      <a:r>
                        <a:rPr lang="en-US" sz="800" b="1" i="0" u="none" strike="noStrike">
                          <a:solidFill>
                            <a:srgbClr val="FFFFFF"/>
                          </a:solidFill>
                          <a:effectLst/>
                          <a:latin typeface="Verdana" panose="020B0604030504040204" pitchFamily="34" charset="0"/>
                        </a:rPr>
                        <a:t>Democrats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84D81"/>
                    </a:solidFill>
                  </a:tcPr>
                </a:tc>
                <a:extLst>
                  <a:ext uri="{0D108BD9-81ED-4DB2-BD59-A6C34878D82A}">
                    <a16:rowId xmlns:a16="http://schemas.microsoft.com/office/drawing/2014/main" val="3808322193"/>
                  </a:ext>
                </a:extLst>
              </a:tr>
              <a:tr h="190500">
                <a:tc>
                  <a:txBody>
                    <a:bodyPr/>
                    <a:lstStyle/>
                    <a:p>
                      <a:pPr algn="l" fontAlgn="b"/>
                      <a:r>
                        <a:rPr lang="pt-BR" sz="800" b="1" i="0" u="none" strike="sngStrike">
                          <a:solidFill>
                            <a:srgbClr val="808080"/>
                          </a:solidFill>
                          <a:effectLst/>
                          <a:latin typeface="Verdana" panose="020B0604030504040204" pitchFamily="34" charset="0"/>
                        </a:rPr>
                        <a:t>1. Jeff Denham (CA-10) Chairman</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it-IT" sz="800" b="0" i="0" u="none" strike="sngStrike">
                          <a:solidFill>
                            <a:srgbClr val="808080"/>
                          </a:solidFill>
                          <a:effectLst/>
                          <a:latin typeface="Verdana" panose="020B0604030504040204" pitchFamily="34" charset="0"/>
                        </a:rPr>
                        <a:t>1. Michael E. Capuano (MA-7) Ranking Member</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58406647"/>
                  </a:ext>
                </a:extLst>
              </a:tr>
              <a:tr h="180975">
                <a:tc>
                  <a:txBody>
                    <a:bodyPr/>
                    <a:lstStyle/>
                    <a:p>
                      <a:pPr algn="l" fontAlgn="b"/>
                      <a:r>
                        <a:rPr lang="en-US" sz="800" b="1" i="0" u="none" strike="sngStrike">
                          <a:solidFill>
                            <a:srgbClr val="808080"/>
                          </a:solidFill>
                          <a:effectLst/>
                          <a:latin typeface="Verdana" panose="020B0604030504040204" pitchFamily="34" charset="0"/>
                        </a:rPr>
                        <a:t>2. John J. Duncan (TN-2)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2. Donald M. Payne (NJ-10) </a:t>
                      </a:r>
                    </a:p>
                  </a:txBody>
                  <a:tcPr marL="0" marR="0" marT="0" marB="0" anchor="b">
                    <a:lnL>
                      <a:noFill/>
                    </a:lnL>
                    <a:lnR>
                      <a:noFill/>
                    </a:lnR>
                    <a:lnT>
                      <a:noFill/>
                    </a:lnT>
                    <a:lnB>
                      <a:noFill/>
                    </a:lnB>
                  </a:tcPr>
                </a:tc>
                <a:extLst>
                  <a:ext uri="{0D108BD9-81ED-4DB2-BD59-A6C34878D82A}">
                    <a16:rowId xmlns:a16="http://schemas.microsoft.com/office/drawing/2014/main" val="1298526007"/>
                  </a:ext>
                </a:extLst>
              </a:tr>
              <a:tr h="190500">
                <a:tc>
                  <a:txBody>
                    <a:bodyPr/>
                    <a:lstStyle/>
                    <a:p>
                      <a:pPr algn="l" fontAlgn="b"/>
                      <a:r>
                        <a:rPr lang="en-US" sz="800" b="1" i="0" u="none" strike="noStrike" dirty="0">
                          <a:solidFill>
                            <a:srgbClr val="000000"/>
                          </a:solidFill>
                          <a:effectLst/>
                          <a:latin typeface="Verdana" panose="020B0604030504040204" pitchFamily="34" charset="0"/>
                        </a:rPr>
                        <a:t>3. Sam Graves (MO-6) </a:t>
                      </a:r>
                    </a:p>
                  </a:txBody>
                  <a:tcPr marL="0" marR="0" marT="0" marB="0" anchor="b">
                    <a:lnL>
                      <a:noFill/>
                    </a:lnL>
                    <a:lnR>
                      <a:noFill/>
                    </a:lnR>
                    <a:lnT>
                      <a:noFill/>
                    </a:lnT>
                    <a:lnB>
                      <a:noFill/>
                    </a:lnB>
                  </a:tcPr>
                </a:tc>
                <a:tc>
                  <a:txBody>
                    <a:bodyPr/>
                    <a:lstStyle/>
                    <a:p>
                      <a:pPr algn="l" fontAlgn="b"/>
                      <a:r>
                        <a:rPr lang="fi-FI" sz="800" b="1" i="0" u="none" strike="noStrike">
                          <a:solidFill>
                            <a:srgbClr val="000000"/>
                          </a:solidFill>
                          <a:effectLst/>
                          <a:latin typeface="Verdana" panose="020B0604030504040204" pitchFamily="34" charset="0"/>
                        </a:rPr>
                        <a:t>3. Elijah E. Cummings (MD-7) </a:t>
                      </a:r>
                    </a:p>
                  </a:txBody>
                  <a:tcPr marL="0" marR="0" marT="0" marB="0" anchor="b">
                    <a:lnL>
                      <a:noFill/>
                    </a:lnL>
                    <a:lnR>
                      <a:noFill/>
                    </a:lnR>
                    <a:lnT>
                      <a:noFill/>
                    </a:lnT>
                    <a:lnB>
                      <a:noFill/>
                    </a:lnB>
                  </a:tcPr>
                </a:tc>
                <a:extLst>
                  <a:ext uri="{0D108BD9-81ED-4DB2-BD59-A6C34878D82A}">
                    <a16:rowId xmlns:a16="http://schemas.microsoft.com/office/drawing/2014/main" val="2427980550"/>
                  </a:ext>
                </a:extLst>
              </a:tr>
              <a:tr h="190500">
                <a:tc>
                  <a:txBody>
                    <a:bodyPr/>
                    <a:lstStyle/>
                    <a:p>
                      <a:pPr algn="l" fontAlgn="b"/>
                      <a:r>
                        <a:rPr lang="en-US" sz="800" b="1" i="0" u="none" strike="sngStrike">
                          <a:solidFill>
                            <a:srgbClr val="808080"/>
                          </a:solidFill>
                          <a:effectLst/>
                          <a:latin typeface="Verdana" panose="020B0604030504040204" pitchFamily="34" charset="0"/>
                        </a:rPr>
                        <a:t>4. Lou Barletta (PA-11)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4. Steve Cohen (TN-9) </a:t>
                      </a:r>
                    </a:p>
                  </a:txBody>
                  <a:tcPr marL="0" marR="0" marT="0" marB="0" anchor="b">
                    <a:lnL>
                      <a:noFill/>
                    </a:lnL>
                    <a:lnR>
                      <a:noFill/>
                    </a:lnR>
                    <a:lnT>
                      <a:noFill/>
                    </a:lnT>
                    <a:lnB>
                      <a:noFill/>
                    </a:lnB>
                  </a:tcPr>
                </a:tc>
                <a:extLst>
                  <a:ext uri="{0D108BD9-81ED-4DB2-BD59-A6C34878D82A}">
                    <a16:rowId xmlns:a16="http://schemas.microsoft.com/office/drawing/2014/main" val="2893232043"/>
                  </a:ext>
                </a:extLst>
              </a:tr>
              <a:tr h="190500">
                <a:tc>
                  <a:txBody>
                    <a:bodyPr/>
                    <a:lstStyle/>
                    <a:p>
                      <a:pPr algn="l" fontAlgn="b"/>
                      <a:r>
                        <a:rPr lang="en-US" sz="800" b="1" i="0" u="none" strike="noStrike">
                          <a:solidFill>
                            <a:srgbClr val="000000"/>
                          </a:solidFill>
                          <a:effectLst/>
                          <a:latin typeface="Verdana" panose="020B0604030504040204" pitchFamily="34" charset="0"/>
                        </a:rPr>
                        <a:t>5. Daniel Webster (FL-11)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5. Albio Sires (NJ-8) </a:t>
                      </a:r>
                    </a:p>
                  </a:txBody>
                  <a:tcPr marL="0" marR="0" marT="0" marB="0" anchor="b">
                    <a:lnL>
                      <a:noFill/>
                    </a:lnL>
                    <a:lnR>
                      <a:noFill/>
                    </a:lnR>
                    <a:lnT>
                      <a:noFill/>
                    </a:lnT>
                    <a:lnB>
                      <a:noFill/>
                    </a:lnB>
                  </a:tcPr>
                </a:tc>
                <a:extLst>
                  <a:ext uri="{0D108BD9-81ED-4DB2-BD59-A6C34878D82A}">
                    <a16:rowId xmlns:a16="http://schemas.microsoft.com/office/drawing/2014/main" val="459559284"/>
                  </a:ext>
                </a:extLst>
              </a:tr>
              <a:tr h="190500">
                <a:tc>
                  <a:txBody>
                    <a:bodyPr/>
                    <a:lstStyle/>
                    <a:p>
                      <a:pPr algn="l" fontAlgn="b"/>
                      <a:r>
                        <a:rPr lang="en-US" sz="800" b="1" i="0" u="none" strike="noStrike">
                          <a:solidFill>
                            <a:srgbClr val="000000"/>
                          </a:solidFill>
                          <a:effectLst/>
                          <a:latin typeface="Verdana" panose="020B0604030504040204" pitchFamily="34" charset="0"/>
                        </a:rPr>
                        <a:t>6. Mark Meadows (NC-11)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6. John Garamendi (CA-3) </a:t>
                      </a:r>
                    </a:p>
                  </a:txBody>
                  <a:tcPr marL="0" marR="0" marT="0" marB="0" anchor="b">
                    <a:lnL>
                      <a:noFill/>
                    </a:lnL>
                    <a:lnR>
                      <a:noFill/>
                    </a:lnR>
                    <a:lnT>
                      <a:noFill/>
                    </a:lnT>
                    <a:lnB>
                      <a:noFill/>
                    </a:lnB>
                  </a:tcPr>
                </a:tc>
                <a:extLst>
                  <a:ext uri="{0D108BD9-81ED-4DB2-BD59-A6C34878D82A}">
                    <a16:rowId xmlns:a16="http://schemas.microsoft.com/office/drawing/2014/main" val="463620085"/>
                  </a:ext>
                </a:extLst>
              </a:tr>
              <a:tr h="190500">
                <a:tc>
                  <a:txBody>
                    <a:bodyPr/>
                    <a:lstStyle/>
                    <a:p>
                      <a:pPr algn="l" fontAlgn="b"/>
                      <a:r>
                        <a:rPr lang="en-US" sz="800" b="1" i="0" u="none" strike="noStrike">
                          <a:solidFill>
                            <a:srgbClr val="000000"/>
                          </a:solidFill>
                          <a:effectLst/>
                          <a:latin typeface="Verdana" panose="020B0604030504040204" pitchFamily="34" charset="0"/>
                        </a:rPr>
                        <a:t>7. Scott Perry (PA-4)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7. André Carson (IN-7) </a:t>
                      </a:r>
                    </a:p>
                  </a:txBody>
                  <a:tcPr marL="0" marR="0" marT="0" marB="0" anchor="b">
                    <a:lnL>
                      <a:noFill/>
                    </a:lnL>
                    <a:lnR>
                      <a:noFill/>
                    </a:lnR>
                    <a:lnT>
                      <a:noFill/>
                    </a:lnT>
                    <a:lnB>
                      <a:noFill/>
                    </a:lnB>
                  </a:tcPr>
                </a:tc>
                <a:extLst>
                  <a:ext uri="{0D108BD9-81ED-4DB2-BD59-A6C34878D82A}">
                    <a16:rowId xmlns:a16="http://schemas.microsoft.com/office/drawing/2014/main" val="2936085755"/>
                  </a:ext>
                </a:extLst>
              </a:tr>
              <a:tr h="190500">
                <a:tc>
                  <a:txBody>
                    <a:bodyPr/>
                    <a:lstStyle/>
                    <a:p>
                      <a:pPr algn="l" fontAlgn="b"/>
                      <a:r>
                        <a:rPr lang="en-US" sz="800" b="1" i="0" u="none" strike="sngStrike">
                          <a:solidFill>
                            <a:srgbClr val="808080"/>
                          </a:solidFill>
                          <a:effectLst/>
                          <a:latin typeface="Verdana" panose="020B0604030504040204" pitchFamily="34" charset="0"/>
                        </a:rPr>
                        <a:t>8. Mark Sanford (SC-1) </a:t>
                      </a:r>
                    </a:p>
                  </a:txBody>
                  <a:tcPr marL="0" marR="0" marT="0" marB="0" anchor="b">
                    <a:lnL>
                      <a:noFill/>
                    </a:lnL>
                    <a:lnR>
                      <a:noFill/>
                    </a:lnR>
                    <a:lnT>
                      <a:noFill/>
                    </a:lnT>
                    <a:lnB>
                      <a:noFill/>
                    </a:lnB>
                  </a:tcPr>
                </a:tc>
                <a:tc>
                  <a:txBody>
                    <a:bodyPr/>
                    <a:lstStyle/>
                    <a:p>
                      <a:pPr algn="l" fontAlgn="b"/>
                      <a:r>
                        <a:rPr lang="en-US" sz="800" b="0" i="0" u="none" strike="sngStrike">
                          <a:solidFill>
                            <a:srgbClr val="808080"/>
                          </a:solidFill>
                          <a:effectLst/>
                          <a:latin typeface="Verdana" panose="020B0604030504040204" pitchFamily="34" charset="0"/>
                        </a:rPr>
                        <a:t>8. Richard M. Nolan (MN-8) </a:t>
                      </a:r>
                    </a:p>
                  </a:txBody>
                  <a:tcPr marL="0" marR="0" marT="0" marB="0" anchor="b">
                    <a:lnL>
                      <a:noFill/>
                    </a:lnL>
                    <a:lnR>
                      <a:noFill/>
                    </a:lnR>
                    <a:lnT>
                      <a:noFill/>
                    </a:lnT>
                    <a:lnB>
                      <a:noFill/>
                    </a:lnB>
                  </a:tcPr>
                </a:tc>
                <a:extLst>
                  <a:ext uri="{0D108BD9-81ED-4DB2-BD59-A6C34878D82A}">
                    <a16:rowId xmlns:a16="http://schemas.microsoft.com/office/drawing/2014/main" val="2179928521"/>
                  </a:ext>
                </a:extLst>
              </a:tr>
              <a:tr h="190500">
                <a:tc>
                  <a:txBody>
                    <a:bodyPr/>
                    <a:lstStyle/>
                    <a:p>
                      <a:pPr algn="l" fontAlgn="b"/>
                      <a:r>
                        <a:rPr lang="en-US" sz="800" b="1" i="0" u="none" strike="sngStrike">
                          <a:solidFill>
                            <a:srgbClr val="808080"/>
                          </a:solidFill>
                          <a:effectLst/>
                          <a:latin typeface="Verdana" panose="020B0604030504040204" pitchFamily="34" charset="0"/>
                        </a:rPr>
                        <a:t>9. Todd Rokita (IN-4) </a:t>
                      </a:r>
                    </a:p>
                  </a:txBody>
                  <a:tcPr marL="0" marR="0" marT="0" marB="0" anchor="b">
                    <a:lnL>
                      <a:noFill/>
                    </a:lnL>
                    <a:lnR>
                      <a:noFill/>
                    </a:lnR>
                    <a:lnT>
                      <a:noFill/>
                    </a:lnT>
                    <a:lnB>
                      <a:noFill/>
                    </a:lnB>
                  </a:tcPr>
                </a:tc>
                <a:tc>
                  <a:txBody>
                    <a:bodyPr/>
                    <a:lstStyle/>
                    <a:p>
                      <a:pPr algn="l" fontAlgn="b"/>
                      <a:r>
                        <a:rPr lang="pl-PL" sz="800" b="0" i="0" u="none" strike="sngStrike">
                          <a:solidFill>
                            <a:srgbClr val="808080"/>
                          </a:solidFill>
                          <a:effectLst/>
                          <a:latin typeface="Verdana" panose="020B0604030504040204" pitchFamily="34" charset="0"/>
                        </a:rPr>
                        <a:t>9. Elizabeth H. Esty (CT-5) </a:t>
                      </a:r>
                    </a:p>
                  </a:txBody>
                  <a:tcPr marL="0" marR="0" marT="0" marB="0" anchor="b">
                    <a:lnL>
                      <a:noFill/>
                    </a:lnL>
                    <a:lnR>
                      <a:noFill/>
                    </a:lnR>
                    <a:lnT>
                      <a:noFill/>
                    </a:lnT>
                    <a:lnB>
                      <a:noFill/>
                    </a:lnB>
                  </a:tcPr>
                </a:tc>
                <a:extLst>
                  <a:ext uri="{0D108BD9-81ED-4DB2-BD59-A6C34878D82A}">
                    <a16:rowId xmlns:a16="http://schemas.microsoft.com/office/drawing/2014/main" val="4254967797"/>
                  </a:ext>
                </a:extLst>
              </a:tr>
              <a:tr h="190500">
                <a:tc>
                  <a:txBody>
                    <a:bodyPr/>
                    <a:lstStyle/>
                    <a:p>
                      <a:pPr algn="l" fontAlgn="b"/>
                      <a:r>
                        <a:rPr lang="en-US" sz="800" b="1" i="0" u="none" strike="noStrike">
                          <a:solidFill>
                            <a:srgbClr val="000000"/>
                          </a:solidFill>
                          <a:effectLst/>
                          <a:latin typeface="Verdana" panose="020B0604030504040204" pitchFamily="34" charset="0"/>
                        </a:rPr>
                        <a:t>10. John Katko (NY-24)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10. Cheri Bustos (IL-17) </a:t>
                      </a:r>
                    </a:p>
                  </a:txBody>
                  <a:tcPr marL="0" marR="0" marT="0" marB="0" anchor="b">
                    <a:lnL>
                      <a:noFill/>
                    </a:lnL>
                    <a:lnR>
                      <a:noFill/>
                    </a:lnR>
                    <a:lnT>
                      <a:noFill/>
                    </a:lnT>
                    <a:lnB>
                      <a:noFill/>
                    </a:lnB>
                  </a:tcPr>
                </a:tc>
                <a:extLst>
                  <a:ext uri="{0D108BD9-81ED-4DB2-BD59-A6C34878D82A}">
                    <a16:rowId xmlns:a16="http://schemas.microsoft.com/office/drawing/2014/main" val="2892349576"/>
                  </a:ext>
                </a:extLst>
              </a:tr>
              <a:tr h="190500">
                <a:tc>
                  <a:txBody>
                    <a:bodyPr/>
                    <a:lstStyle/>
                    <a:p>
                      <a:pPr algn="l" fontAlgn="b"/>
                      <a:r>
                        <a:rPr lang="en-US" sz="800" b="1" i="0" u="none" strike="noStrike">
                          <a:solidFill>
                            <a:srgbClr val="000000"/>
                          </a:solidFill>
                          <a:effectLst/>
                          <a:latin typeface="Verdana" panose="020B0604030504040204" pitchFamily="34" charset="0"/>
                        </a:rPr>
                        <a:t>11. Brian Babin (TX-36)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11. Frederica S. Wilson (FL-24) </a:t>
                      </a:r>
                    </a:p>
                  </a:txBody>
                  <a:tcPr marL="0" marR="0" marT="0" marB="0" anchor="b">
                    <a:lnL>
                      <a:noFill/>
                    </a:lnL>
                    <a:lnR>
                      <a:noFill/>
                    </a:lnR>
                    <a:lnT>
                      <a:noFill/>
                    </a:lnT>
                    <a:lnB>
                      <a:noFill/>
                    </a:lnB>
                  </a:tcPr>
                </a:tc>
                <a:extLst>
                  <a:ext uri="{0D108BD9-81ED-4DB2-BD59-A6C34878D82A}">
                    <a16:rowId xmlns:a16="http://schemas.microsoft.com/office/drawing/2014/main" val="1316676907"/>
                  </a:ext>
                </a:extLst>
              </a:tr>
              <a:tr h="190500">
                <a:tc>
                  <a:txBody>
                    <a:bodyPr/>
                    <a:lstStyle/>
                    <a:p>
                      <a:pPr algn="l" fontAlgn="b"/>
                      <a:r>
                        <a:rPr lang="pl-PL" sz="800" b="1" i="0" u="none" strike="noStrike">
                          <a:solidFill>
                            <a:srgbClr val="000000"/>
                          </a:solidFill>
                          <a:effectLst/>
                          <a:latin typeface="Verdana" panose="020B0604030504040204" pitchFamily="34" charset="0"/>
                        </a:rPr>
                        <a:t>12. Randy K. Weber (TX-14)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12. Mark DeSaulnier (CA-11) </a:t>
                      </a:r>
                    </a:p>
                  </a:txBody>
                  <a:tcPr marL="0" marR="0" marT="0" marB="0" anchor="b">
                    <a:lnL>
                      <a:noFill/>
                    </a:lnL>
                    <a:lnR>
                      <a:noFill/>
                    </a:lnR>
                    <a:lnT>
                      <a:noFill/>
                    </a:lnT>
                    <a:lnB>
                      <a:noFill/>
                    </a:lnB>
                  </a:tcPr>
                </a:tc>
                <a:extLst>
                  <a:ext uri="{0D108BD9-81ED-4DB2-BD59-A6C34878D82A}">
                    <a16:rowId xmlns:a16="http://schemas.microsoft.com/office/drawing/2014/main" val="1978024707"/>
                  </a:ext>
                </a:extLst>
              </a:tr>
              <a:tr h="190500">
                <a:tc>
                  <a:txBody>
                    <a:bodyPr/>
                    <a:lstStyle/>
                    <a:p>
                      <a:pPr algn="l" fontAlgn="b"/>
                      <a:r>
                        <a:rPr lang="en-US" sz="800" b="1" i="0" u="none" strike="noStrike">
                          <a:solidFill>
                            <a:srgbClr val="000000"/>
                          </a:solidFill>
                          <a:effectLst/>
                          <a:latin typeface="Verdana" panose="020B0604030504040204" pitchFamily="34" charset="0"/>
                        </a:rPr>
                        <a:t>13. Bruce Westerman (AR-4)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13. Daniel Lipinski (IL-3) </a:t>
                      </a:r>
                    </a:p>
                  </a:txBody>
                  <a:tcPr marL="0" marR="0" marT="0" marB="0" anchor="b">
                    <a:lnL>
                      <a:noFill/>
                    </a:lnL>
                    <a:lnR>
                      <a:noFill/>
                    </a:lnR>
                    <a:lnT>
                      <a:noFill/>
                    </a:lnT>
                    <a:lnB>
                      <a:noFill/>
                    </a:lnB>
                  </a:tcPr>
                </a:tc>
                <a:extLst>
                  <a:ext uri="{0D108BD9-81ED-4DB2-BD59-A6C34878D82A}">
                    <a16:rowId xmlns:a16="http://schemas.microsoft.com/office/drawing/2014/main" val="2620001131"/>
                  </a:ext>
                </a:extLst>
              </a:tr>
              <a:tr h="190500">
                <a:tc>
                  <a:txBody>
                    <a:bodyPr/>
                    <a:lstStyle/>
                    <a:p>
                      <a:pPr algn="l" fontAlgn="b"/>
                      <a:r>
                        <a:rPr lang="en-US" sz="800" b="1" i="0" u="none" strike="noStrike">
                          <a:solidFill>
                            <a:srgbClr val="000000"/>
                          </a:solidFill>
                          <a:effectLst/>
                          <a:latin typeface="Verdana" panose="020B0604030504040204" pitchFamily="34" charset="0"/>
                        </a:rPr>
                        <a:t>14. Lloyd Smucker (PA-16) </a:t>
                      </a:r>
                    </a:p>
                  </a:txBody>
                  <a:tcPr marL="0" marR="0" marT="0" marB="0" anchor="b">
                    <a:lnL>
                      <a:noFill/>
                    </a:lnL>
                    <a:lnR>
                      <a:noFill/>
                    </a:lnR>
                    <a:lnT>
                      <a:noFill/>
                    </a:lnT>
                    <a:lnB>
                      <a:noFill/>
                    </a:lnB>
                  </a:tcPr>
                </a:tc>
                <a:tc>
                  <a:txBody>
                    <a:bodyPr/>
                    <a:lstStyle/>
                    <a:p>
                      <a:pPr algn="l" fontAlgn="b"/>
                      <a:r>
                        <a:rPr lang="it-IT" sz="800" b="1" i="0" u="none" strike="noStrike">
                          <a:solidFill>
                            <a:srgbClr val="000000"/>
                          </a:solidFill>
                          <a:effectLst/>
                          <a:latin typeface="Verdana" panose="020B0604030504040204" pitchFamily="34" charset="0"/>
                        </a:rPr>
                        <a:t>14. Grace F. Napolitano (CA-32) </a:t>
                      </a:r>
                    </a:p>
                  </a:txBody>
                  <a:tcPr marL="0" marR="0" marT="0" marB="0" anchor="b">
                    <a:lnL>
                      <a:noFill/>
                    </a:lnL>
                    <a:lnR>
                      <a:noFill/>
                    </a:lnR>
                    <a:lnT>
                      <a:noFill/>
                    </a:lnT>
                    <a:lnB>
                      <a:noFill/>
                    </a:lnB>
                  </a:tcPr>
                </a:tc>
                <a:extLst>
                  <a:ext uri="{0D108BD9-81ED-4DB2-BD59-A6C34878D82A}">
                    <a16:rowId xmlns:a16="http://schemas.microsoft.com/office/drawing/2014/main" val="1678722270"/>
                  </a:ext>
                </a:extLst>
              </a:tr>
              <a:tr h="190500">
                <a:tc>
                  <a:txBody>
                    <a:bodyPr/>
                    <a:lstStyle/>
                    <a:p>
                      <a:pPr algn="l" fontAlgn="b"/>
                      <a:r>
                        <a:rPr lang="en-US" sz="800" b="1" i="0" u="none" strike="noStrike">
                          <a:solidFill>
                            <a:srgbClr val="000000"/>
                          </a:solidFill>
                          <a:effectLst/>
                          <a:latin typeface="Verdana" panose="020B0604030504040204" pitchFamily="34" charset="0"/>
                        </a:rPr>
                        <a:t>15. Paul Mitchell (MI-10) </a:t>
                      </a: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554598319"/>
                  </a:ext>
                </a:extLst>
              </a:tr>
              <a:tr h="190500">
                <a:tc>
                  <a:txBody>
                    <a:bodyPr/>
                    <a:lstStyle/>
                    <a:p>
                      <a:pPr algn="l" fontAlgn="b"/>
                      <a:r>
                        <a:rPr lang="en-US" sz="800" b="1" i="0" u="none" strike="sngStrike">
                          <a:solidFill>
                            <a:srgbClr val="808080"/>
                          </a:solidFill>
                          <a:effectLst/>
                          <a:latin typeface="Verdana" panose="020B0604030504040204" pitchFamily="34" charset="0"/>
                        </a:rPr>
                        <a:t>16. John J. Faso (NY-19) </a:t>
                      </a: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801734919"/>
                  </a:ext>
                </a:extLst>
              </a:tr>
              <a:tr h="190500">
                <a:tc>
                  <a:txBody>
                    <a:bodyPr/>
                    <a:lstStyle/>
                    <a:p>
                      <a:pPr algn="l" fontAlgn="b"/>
                      <a:r>
                        <a:rPr lang="en-US" sz="800" b="1" i="0" u="none" strike="sngStrike">
                          <a:solidFill>
                            <a:srgbClr val="808080"/>
                          </a:solidFill>
                          <a:effectLst/>
                          <a:latin typeface="Verdana" panose="020B0604030504040204" pitchFamily="34" charset="0"/>
                        </a:rPr>
                        <a:t>17. Jason Lewis (MN-2) </a:t>
                      </a: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137700911"/>
                  </a:ext>
                </a:extLst>
              </a:tr>
              <a:tr h="190500">
                <a:tc>
                  <a:txBody>
                    <a:bodyPr/>
                    <a:lstStyle/>
                    <a:p>
                      <a:pPr algn="l" fontAlgn="b"/>
                      <a:r>
                        <a:rPr lang="en-US" sz="800" b="1" i="0" u="none" strike="noStrike">
                          <a:solidFill>
                            <a:srgbClr val="000000"/>
                          </a:solidFill>
                          <a:effectLst/>
                          <a:latin typeface="Verdana" panose="020B0604030504040204" pitchFamily="34" charset="0"/>
                        </a:rPr>
                        <a:t>18. Mike Gallagher (WI-8) </a:t>
                      </a: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772990194"/>
                  </a:ext>
                </a:extLst>
              </a:tr>
            </a:tbl>
          </a:graphicData>
        </a:graphic>
      </p:graphicFrame>
    </p:spTree>
    <p:extLst>
      <p:ext uri="{BB962C8B-B14F-4D97-AF65-F5344CB8AC3E}">
        <p14:creationId xmlns:p14="http://schemas.microsoft.com/office/powerpoint/2010/main" val="3230533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SlideTitle"/>
          <p:cNvSpPr>
            <a:spLocks noGrp="1"/>
          </p:cNvSpPr>
          <p:nvPr>
            <p:ph type="title"/>
          </p:nvPr>
        </p:nvSpPr>
        <p:spPr/>
        <p:txBody>
          <a:bodyPr/>
          <a:lstStyle/>
          <a:p>
            <a:r>
              <a:rPr lang="en-US"/>
              <a:t>House Committee on Transportation and Infrastructure, Subcommittee on Water Resources and Environment</a:t>
            </a:r>
            <a:endParaRPr lang="en-US" dirty="0"/>
          </a:p>
        </p:txBody>
      </p:sp>
      <p:sp>
        <p:nvSpPr>
          <p:cNvPr id="4" name="Slide Number Placeholder 3"/>
          <p:cNvSpPr>
            <a:spLocks noGrp="1"/>
          </p:cNvSpPr>
          <p:nvPr>
            <p:ph type="sldNum" sz="quarter" idx="12"/>
          </p:nvPr>
        </p:nvSpPr>
        <p:spPr/>
        <p:txBody>
          <a:bodyPr/>
          <a:lstStyle/>
          <a:p>
            <a:fld id="{067398A3-3D67-41EC-B411-1428348954E9}" type="slidenum">
              <a:rPr lang="en-US" smtClean="0"/>
              <a:pPr/>
              <a:t>13</a:t>
            </a:fld>
            <a:endParaRPr lang="en-US"/>
          </a:p>
        </p:txBody>
      </p:sp>
      <p:graphicFrame>
        <p:nvGraphicFramePr>
          <p:cNvPr id="5" name="Table 4" title="Legend"/>
          <p:cNvGraphicFramePr>
            <a:graphicFrameLocks noGrp="1"/>
          </p:cNvGraphicFramePr>
          <p:nvPr>
            <p:extLst/>
          </p:nvPr>
        </p:nvGraphicFramePr>
        <p:xfrm>
          <a:off x="6267451" y="4731576"/>
          <a:ext cx="2438398" cy="1402080"/>
        </p:xfrm>
        <a:graphic>
          <a:graphicData uri="http://schemas.openxmlformats.org/drawingml/2006/table">
            <a:tbl>
              <a:tblPr/>
              <a:tblGrid>
                <a:gridCol w="2438398">
                  <a:extLst>
                    <a:ext uri="{9D8B030D-6E8A-4147-A177-3AD203B41FA5}">
                      <a16:colId xmlns:a16="http://schemas.microsoft.com/office/drawing/2014/main" val="800610877"/>
                    </a:ext>
                  </a:extLst>
                </a:gridCol>
              </a:tblGrid>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LEGEND</a:t>
                      </a:r>
                    </a:p>
                  </a:txBody>
                  <a:tcPr marL="36576" marR="36576" marT="18288" marB="18288"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669296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sngStrike" dirty="0">
                          <a:solidFill>
                            <a:srgbClr val="7F7F7F"/>
                          </a:solidFill>
                          <a:effectLst/>
                          <a:latin typeface="Verdana" panose="020B0604030504040204" pitchFamily="34" charset="0"/>
                          <a:ea typeface="Verdana" panose="020B0604030504040204" pitchFamily="34" charset="0"/>
                        </a:rPr>
                        <a:t>Retired, sought other office,</a:t>
                      </a:r>
                      <a:r>
                        <a:rPr lang="en-US" sz="800" b="0" i="0" u="none" strike="sngStrike" baseline="0" dirty="0">
                          <a:solidFill>
                            <a:srgbClr val="7F7F7F"/>
                          </a:solidFill>
                          <a:effectLst/>
                          <a:latin typeface="Verdana" panose="020B0604030504040204" pitchFamily="34" charset="0"/>
                          <a:ea typeface="Verdana" panose="020B0604030504040204" pitchFamily="34" charset="0"/>
                        </a:rPr>
                        <a:t> </a:t>
                      </a:r>
                    </a:p>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sngStrike" baseline="0" dirty="0">
                          <a:solidFill>
                            <a:srgbClr val="7F7F7F"/>
                          </a:solidFill>
                          <a:effectLst/>
                          <a:latin typeface="Verdana" panose="020B0604030504040204" pitchFamily="34" charset="0"/>
                          <a:ea typeface="Verdana" panose="020B0604030504040204" pitchFamily="34" charset="0"/>
                        </a:rPr>
                        <a:t>or lost primary/general election</a:t>
                      </a:r>
                      <a:endParaRPr lang="en-US" sz="800" b="0" i="0" u="none" strike="sngStrike" dirty="0">
                        <a:solidFill>
                          <a:srgbClr val="7F7F7F"/>
                        </a:solidFill>
                        <a:effectLst/>
                        <a:latin typeface="Verdana" panose="020B0604030504040204" pitchFamily="34" charset="0"/>
                        <a:ea typeface="Verdana" panose="020B0604030504040204" pitchFamily="34" charset="0"/>
                      </a:endParaRP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7189252"/>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Won reelection</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574878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Verdana" panose="020B0604030504040204" pitchFamily="34" charset="0"/>
                          <a:ea typeface="Verdana" panose="020B0604030504040204" pitchFamily="34" charset="0"/>
                        </a:rPr>
                        <a:t>(For Senate)</a:t>
                      </a:r>
                      <a:r>
                        <a:rPr lang="en-US" sz="800" b="0" i="0" u="none" strike="noStrike" baseline="0" dirty="0">
                          <a:solidFill>
                            <a:srgbClr val="000000"/>
                          </a:solidFill>
                          <a:effectLst/>
                          <a:latin typeface="Verdana" panose="020B0604030504040204" pitchFamily="34" charset="0"/>
                          <a:ea typeface="Verdana" panose="020B0604030504040204" pitchFamily="34" charset="0"/>
                        </a:rPr>
                        <a:t> </a:t>
                      </a:r>
                      <a:r>
                        <a:rPr lang="en-US" sz="800" b="0" i="0" u="none" strike="noStrike" dirty="0">
                          <a:solidFill>
                            <a:srgbClr val="000000"/>
                          </a:solidFill>
                          <a:effectLst/>
                          <a:latin typeface="Verdana" panose="020B0604030504040204" pitchFamily="34" charset="0"/>
                          <a:ea typeface="Verdana" panose="020B0604030504040204" pitchFamily="34" charset="0"/>
                        </a:rPr>
                        <a:t>Not up for reelection in 2018</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230341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Race not yet called</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937031348"/>
                  </a:ext>
                </a:extLst>
              </a:tr>
            </a:tbl>
          </a:graphicData>
        </a:graphic>
      </p:graphicFrame>
      <p:graphicFrame>
        <p:nvGraphicFramePr>
          <p:cNvPr id="3" name="Table 2"/>
          <p:cNvGraphicFramePr>
            <a:graphicFrameLocks noGrp="1"/>
          </p:cNvGraphicFramePr>
          <p:nvPr>
            <p:extLst/>
          </p:nvPr>
        </p:nvGraphicFramePr>
        <p:xfrm>
          <a:off x="502920" y="1563624"/>
          <a:ext cx="6946900" cy="3419475"/>
        </p:xfrm>
        <a:graphic>
          <a:graphicData uri="http://schemas.openxmlformats.org/drawingml/2006/table">
            <a:tbl>
              <a:tblPr/>
              <a:tblGrid>
                <a:gridCol w="3452822">
                  <a:extLst>
                    <a:ext uri="{9D8B030D-6E8A-4147-A177-3AD203B41FA5}">
                      <a16:colId xmlns:a16="http://schemas.microsoft.com/office/drawing/2014/main" val="4136841565"/>
                    </a:ext>
                  </a:extLst>
                </a:gridCol>
                <a:gridCol w="3494078">
                  <a:extLst>
                    <a:ext uri="{9D8B030D-6E8A-4147-A177-3AD203B41FA5}">
                      <a16:colId xmlns:a16="http://schemas.microsoft.com/office/drawing/2014/main" val="3952612293"/>
                    </a:ext>
                  </a:extLst>
                </a:gridCol>
              </a:tblGrid>
              <a:tr h="190500">
                <a:tc>
                  <a:txBody>
                    <a:bodyPr/>
                    <a:lstStyle/>
                    <a:p>
                      <a:pPr algn="l" fontAlgn="b"/>
                      <a:r>
                        <a:rPr lang="en-US" sz="800" b="1" i="0" u="none" strike="noStrike" dirty="0">
                          <a:solidFill>
                            <a:srgbClr val="FFFFFF"/>
                          </a:solidFill>
                          <a:effectLst/>
                          <a:latin typeface="Verdana" panose="020B0604030504040204" pitchFamily="34" charset="0"/>
                        </a:rPr>
                        <a:t>Republicans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02C1C"/>
                    </a:solidFill>
                  </a:tcPr>
                </a:tc>
                <a:tc>
                  <a:txBody>
                    <a:bodyPr/>
                    <a:lstStyle/>
                    <a:p>
                      <a:pPr algn="l" fontAlgn="b"/>
                      <a:r>
                        <a:rPr lang="en-US" sz="800" b="1" i="0" u="none" strike="noStrike">
                          <a:solidFill>
                            <a:srgbClr val="FFFFFF"/>
                          </a:solidFill>
                          <a:effectLst/>
                          <a:latin typeface="Verdana" panose="020B0604030504040204" pitchFamily="34" charset="0"/>
                        </a:rPr>
                        <a:t>Democrats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84D81"/>
                    </a:solidFill>
                  </a:tcPr>
                </a:tc>
                <a:extLst>
                  <a:ext uri="{0D108BD9-81ED-4DB2-BD59-A6C34878D82A}">
                    <a16:rowId xmlns:a16="http://schemas.microsoft.com/office/drawing/2014/main" val="3810124990"/>
                  </a:ext>
                </a:extLst>
              </a:tr>
              <a:tr h="190500">
                <a:tc>
                  <a:txBody>
                    <a:bodyPr/>
                    <a:lstStyle/>
                    <a:p>
                      <a:pPr algn="l" fontAlgn="b"/>
                      <a:r>
                        <a:rPr lang="fr-FR" sz="800" b="1" i="0" u="none" strike="noStrike">
                          <a:solidFill>
                            <a:srgbClr val="000000"/>
                          </a:solidFill>
                          <a:effectLst/>
                          <a:latin typeface="Verdana" panose="020B0604030504040204" pitchFamily="34" charset="0"/>
                        </a:rPr>
                        <a:t>1. Garret Graves (LA-6) Chairman</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Verdana" panose="020B0604030504040204" pitchFamily="34" charset="0"/>
                        </a:rPr>
                        <a:t>1. Grace F. Napolitano (CA-32) Ranking Member</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75675890"/>
                  </a:ext>
                </a:extLst>
              </a:tr>
              <a:tr h="180975">
                <a:tc>
                  <a:txBody>
                    <a:bodyPr/>
                    <a:lstStyle/>
                    <a:p>
                      <a:pPr algn="l" fontAlgn="b"/>
                      <a:r>
                        <a:rPr lang="en-US" sz="800" b="1" i="0" u="none" strike="noStrike">
                          <a:solidFill>
                            <a:srgbClr val="000000"/>
                          </a:solidFill>
                          <a:effectLst/>
                          <a:latin typeface="Verdana" panose="020B0604030504040204" pitchFamily="34" charset="0"/>
                        </a:rPr>
                        <a:t>2. Eric A. "Rick" Crawford (AR-1)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2. Lois Frankel (FL-21) </a:t>
                      </a:r>
                    </a:p>
                  </a:txBody>
                  <a:tcPr marL="0" marR="0" marT="0" marB="0" anchor="b">
                    <a:lnL>
                      <a:noFill/>
                    </a:lnL>
                    <a:lnR>
                      <a:noFill/>
                    </a:lnR>
                    <a:lnT>
                      <a:noFill/>
                    </a:lnT>
                    <a:lnB>
                      <a:noFill/>
                    </a:lnB>
                  </a:tcPr>
                </a:tc>
                <a:extLst>
                  <a:ext uri="{0D108BD9-81ED-4DB2-BD59-A6C34878D82A}">
                    <a16:rowId xmlns:a16="http://schemas.microsoft.com/office/drawing/2014/main" val="1847783824"/>
                  </a:ext>
                </a:extLst>
              </a:tr>
              <a:tr h="190500">
                <a:tc>
                  <a:txBody>
                    <a:bodyPr/>
                    <a:lstStyle/>
                    <a:p>
                      <a:pPr algn="l" fontAlgn="b"/>
                      <a:r>
                        <a:rPr lang="en-US" sz="800" b="1" i="0" u="none" strike="noStrike">
                          <a:solidFill>
                            <a:srgbClr val="000000"/>
                          </a:solidFill>
                          <a:effectLst/>
                          <a:latin typeface="Verdana" panose="020B0604030504040204" pitchFamily="34" charset="0"/>
                        </a:rPr>
                        <a:t>3. Bob Gibbs (OH-7)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3. Frederica S. Wilson (FL-24) </a:t>
                      </a:r>
                    </a:p>
                  </a:txBody>
                  <a:tcPr marL="0" marR="0" marT="0" marB="0" anchor="b">
                    <a:lnL>
                      <a:noFill/>
                    </a:lnL>
                    <a:lnR>
                      <a:noFill/>
                    </a:lnR>
                    <a:lnT>
                      <a:noFill/>
                    </a:lnT>
                    <a:lnB>
                      <a:noFill/>
                    </a:lnB>
                  </a:tcPr>
                </a:tc>
                <a:extLst>
                  <a:ext uri="{0D108BD9-81ED-4DB2-BD59-A6C34878D82A}">
                    <a16:rowId xmlns:a16="http://schemas.microsoft.com/office/drawing/2014/main" val="1561004328"/>
                  </a:ext>
                </a:extLst>
              </a:tr>
              <a:tr h="190500">
                <a:tc>
                  <a:txBody>
                    <a:bodyPr/>
                    <a:lstStyle/>
                    <a:p>
                      <a:pPr algn="l" fontAlgn="b"/>
                      <a:r>
                        <a:rPr lang="en-US" sz="800" b="1" i="0" u="none" strike="noStrike">
                          <a:solidFill>
                            <a:srgbClr val="000000"/>
                          </a:solidFill>
                          <a:effectLst/>
                          <a:latin typeface="Verdana" panose="020B0604030504040204" pitchFamily="34" charset="0"/>
                        </a:rPr>
                        <a:t>4. Daniel Webster (FL-11)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4. Jared Huffman (CA-2) </a:t>
                      </a:r>
                    </a:p>
                  </a:txBody>
                  <a:tcPr marL="0" marR="0" marT="0" marB="0" anchor="b">
                    <a:lnL>
                      <a:noFill/>
                    </a:lnL>
                    <a:lnR>
                      <a:noFill/>
                    </a:lnR>
                    <a:lnT>
                      <a:noFill/>
                    </a:lnT>
                    <a:lnB>
                      <a:noFill/>
                    </a:lnB>
                  </a:tcPr>
                </a:tc>
                <a:extLst>
                  <a:ext uri="{0D108BD9-81ED-4DB2-BD59-A6C34878D82A}">
                    <a16:rowId xmlns:a16="http://schemas.microsoft.com/office/drawing/2014/main" val="589196393"/>
                  </a:ext>
                </a:extLst>
              </a:tr>
              <a:tr h="190500">
                <a:tc>
                  <a:txBody>
                    <a:bodyPr/>
                    <a:lstStyle/>
                    <a:p>
                      <a:pPr algn="l" fontAlgn="b"/>
                      <a:r>
                        <a:rPr lang="en-US" sz="800" b="1" i="0" u="none" strike="noStrike">
                          <a:solidFill>
                            <a:srgbClr val="000000"/>
                          </a:solidFill>
                          <a:effectLst/>
                          <a:latin typeface="Verdana" panose="020B0604030504040204" pitchFamily="34" charset="0"/>
                        </a:rPr>
                        <a:t>5. Thomas Massie (KY-4)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5. Alan S. Lowenthal (CA-47) </a:t>
                      </a:r>
                    </a:p>
                  </a:txBody>
                  <a:tcPr marL="0" marR="0" marT="0" marB="0" anchor="b">
                    <a:lnL>
                      <a:noFill/>
                    </a:lnL>
                    <a:lnR>
                      <a:noFill/>
                    </a:lnR>
                    <a:lnT>
                      <a:noFill/>
                    </a:lnT>
                    <a:lnB>
                      <a:noFill/>
                    </a:lnB>
                  </a:tcPr>
                </a:tc>
                <a:extLst>
                  <a:ext uri="{0D108BD9-81ED-4DB2-BD59-A6C34878D82A}">
                    <a16:rowId xmlns:a16="http://schemas.microsoft.com/office/drawing/2014/main" val="4220333272"/>
                  </a:ext>
                </a:extLst>
              </a:tr>
              <a:tr h="190500">
                <a:tc>
                  <a:txBody>
                    <a:bodyPr/>
                    <a:lstStyle/>
                    <a:p>
                      <a:pPr algn="l" fontAlgn="b"/>
                      <a:r>
                        <a:rPr lang="en-US" sz="800" b="1" i="0" u="none" strike="noStrike">
                          <a:solidFill>
                            <a:srgbClr val="000000"/>
                          </a:solidFill>
                          <a:effectLst/>
                          <a:latin typeface="Verdana" panose="020B0604030504040204" pitchFamily="34" charset="0"/>
                        </a:rPr>
                        <a:t>6. Rodney Davis (IL-13)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6. Eddie Bernice Johnson (TX-30) </a:t>
                      </a:r>
                    </a:p>
                  </a:txBody>
                  <a:tcPr marL="0" marR="0" marT="0" marB="0" anchor="b">
                    <a:lnL>
                      <a:noFill/>
                    </a:lnL>
                    <a:lnR>
                      <a:noFill/>
                    </a:lnR>
                    <a:lnT>
                      <a:noFill/>
                    </a:lnT>
                    <a:lnB>
                      <a:noFill/>
                    </a:lnB>
                  </a:tcPr>
                </a:tc>
                <a:extLst>
                  <a:ext uri="{0D108BD9-81ED-4DB2-BD59-A6C34878D82A}">
                    <a16:rowId xmlns:a16="http://schemas.microsoft.com/office/drawing/2014/main" val="2907957072"/>
                  </a:ext>
                </a:extLst>
              </a:tr>
              <a:tr h="190500">
                <a:tc>
                  <a:txBody>
                    <a:bodyPr/>
                    <a:lstStyle/>
                    <a:p>
                      <a:pPr algn="l" fontAlgn="b"/>
                      <a:r>
                        <a:rPr lang="en-US" sz="800" b="1" i="0" u="none" strike="sngStrike">
                          <a:solidFill>
                            <a:srgbClr val="808080"/>
                          </a:solidFill>
                          <a:effectLst/>
                          <a:latin typeface="Verdana" panose="020B0604030504040204" pitchFamily="34" charset="0"/>
                        </a:rPr>
                        <a:t>7. Mark Sanford (SC-1)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7. John Garamendi (CA-3) </a:t>
                      </a:r>
                    </a:p>
                  </a:txBody>
                  <a:tcPr marL="0" marR="0" marT="0" marB="0" anchor="b">
                    <a:lnL>
                      <a:noFill/>
                    </a:lnL>
                    <a:lnR>
                      <a:noFill/>
                    </a:lnR>
                    <a:lnT>
                      <a:noFill/>
                    </a:lnT>
                    <a:lnB>
                      <a:noFill/>
                    </a:lnB>
                  </a:tcPr>
                </a:tc>
                <a:extLst>
                  <a:ext uri="{0D108BD9-81ED-4DB2-BD59-A6C34878D82A}">
                    <a16:rowId xmlns:a16="http://schemas.microsoft.com/office/drawing/2014/main" val="2023398427"/>
                  </a:ext>
                </a:extLst>
              </a:tr>
              <a:tr h="190500">
                <a:tc>
                  <a:txBody>
                    <a:bodyPr/>
                    <a:lstStyle/>
                    <a:p>
                      <a:pPr algn="l" fontAlgn="b"/>
                      <a:r>
                        <a:rPr lang="en-US" sz="800" b="1" i="0" u="none" strike="noStrike" dirty="0">
                          <a:solidFill>
                            <a:srgbClr val="000000"/>
                          </a:solidFill>
                          <a:effectLst/>
                          <a:latin typeface="Verdana" panose="020B0604030504040204" pitchFamily="34" charset="0"/>
                        </a:rPr>
                        <a:t>8. Rob Woodall (GA-7) </a:t>
                      </a:r>
                    </a:p>
                  </a:txBody>
                  <a:tcPr marL="0" marR="0" marT="0" marB="0" anchor="b">
                    <a:lnL>
                      <a:noFill/>
                    </a:lnL>
                    <a:lnR>
                      <a:noFill/>
                    </a:lnR>
                    <a:lnT>
                      <a:noFill/>
                    </a:lnT>
                    <a:lnB>
                      <a:noFill/>
                    </a:lnB>
                    <a:noFill/>
                  </a:tcPr>
                </a:tc>
                <a:tc>
                  <a:txBody>
                    <a:bodyPr/>
                    <a:lstStyle/>
                    <a:p>
                      <a:pPr algn="l" fontAlgn="b"/>
                      <a:r>
                        <a:rPr lang="en-US" sz="800" b="1" i="0" u="none" strike="noStrike">
                          <a:solidFill>
                            <a:srgbClr val="000000"/>
                          </a:solidFill>
                          <a:effectLst/>
                          <a:latin typeface="Verdana" panose="020B0604030504040204" pitchFamily="34" charset="0"/>
                        </a:rPr>
                        <a:t>8. Dina Titus (NV-1) </a:t>
                      </a:r>
                    </a:p>
                  </a:txBody>
                  <a:tcPr marL="0" marR="0" marT="0" marB="0" anchor="b">
                    <a:lnL>
                      <a:noFill/>
                    </a:lnL>
                    <a:lnR>
                      <a:noFill/>
                    </a:lnR>
                    <a:lnT>
                      <a:noFill/>
                    </a:lnT>
                    <a:lnB>
                      <a:noFill/>
                    </a:lnB>
                  </a:tcPr>
                </a:tc>
                <a:extLst>
                  <a:ext uri="{0D108BD9-81ED-4DB2-BD59-A6C34878D82A}">
                    <a16:rowId xmlns:a16="http://schemas.microsoft.com/office/drawing/2014/main" val="2940109626"/>
                  </a:ext>
                </a:extLst>
              </a:tr>
              <a:tr h="190500">
                <a:tc>
                  <a:txBody>
                    <a:bodyPr/>
                    <a:lstStyle/>
                    <a:p>
                      <a:pPr algn="l" fontAlgn="b"/>
                      <a:r>
                        <a:rPr lang="en-US" sz="800" b="1" i="0" u="none" strike="sngStrike">
                          <a:solidFill>
                            <a:srgbClr val="808080"/>
                          </a:solidFill>
                          <a:effectLst/>
                          <a:latin typeface="Verdana" panose="020B0604030504040204" pitchFamily="34" charset="0"/>
                        </a:rPr>
                        <a:t>9. Todd Rokita (IN-4)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9. Sean Patrick Maloney (NY-18) </a:t>
                      </a:r>
                    </a:p>
                  </a:txBody>
                  <a:tcPr marL="0" marR="0" marT="0" marB="0" anchor="b">
                    <a:lnL>
                      <a:noFill/>
                    </a:lnL>
                    <a:lnR>
                      <a:noFill/>
                    </a:lnR>
                    <a:lnT>
                      <a:noFill/>
                    </a:lnT>
                    <a:lnB>
                      <a:noFill/>
                    </a:lnB>
                  </a:tcPr>
                </a:tc>
                <a:extLst>
                  <a:ext uri="{0D108BD9-81ED-4DB2-BD59-A6C34878D82A}">
                    <a16:rowId xmlns:a16="http://schemas.microsoft.com/office/drawing/2014/main" val="527055351"/>
                  </a:ext>
                </a:extLst>
              </a:tr>
              <a:tr h="190500">
                <a:tc>
                  <a:txBody>
                    <a:bodyPr/>
                    <a:lstStyle/>
                    <a:p>
                      <a:pPr algn="l" fontAlgn="b"/>
                      <a:r>
                        <a:rPr lang="en-US" sz="800" b="1" i="0" u="none" strike="noStrike">
                          <a:solidFill>
                            <a:srgbClr val="000000"/>
                          </a:solidFill>
                          <a:effectLst/>
                          <a:latin typeface="Verdana" panose="020B0604030504040204" pitchFamily="34" charset="0"/>
                        </a:rPr>
                        <a:t>10. John Katko (NY-24) </a:t>
                      </a:r>
                    </a:p>
                  </a:txBody>
                  <a:tcPr marL="0" marR="0" marT="0" marB="0" anchor="b">
                    <a:lnL>
                      <a:noFill/>
                    </a:lnL>
                    <a:lnR>
                      <a:noFill/>
                    </a:lnR>
                    <a:lnT>
                      <a:noFill/>
                    </a:lnT>
                    <a:lnB>
                      <a:noFill/>
                    </a:lnB>
                  </a:tcPr>
                </a:tc>
                <a:tc>
                  <a:txBody>
                    <a:bodyPr/>
                    <a:lstStyle/>
                    <a:p>
                      <a:pPr algn="l" fontAlgn="b"/>
                      <a:r>
                        <a:rPr lang="pl-PL" sz="800" b="0" i="0" u="none" strike="sngStrike">
                          <a:solidFill>
                            <a:srgbClr val="808080"/>
                          </a:solidFill>
                          <a:effectLst/>
                          <a:latin typeface="Verdana" panose="020B0604030504040204" pitchFamily="34" charset="0"/>
                        </a:rPr>
                        <a:t>10. Elizabeth H. Esty (CT-5) </a:t>
                      </a:r>
                    </a:p>
                  </a:txBody>
                  <a:tcPr marL="0" marR="0" marT="0" marB="0" anchor="b">
                    <a:lnL>
                      <a:noFill/>
                    </a:lnL>
                    <a:lnR>
                      <a:noFill/>
                    </a:lnR>
                    <a:lnT>
                      <a:noFill/>
                    </a:lnT>
                    <a:lnB>
                      <a:noFill/>
                    </a:lnB>
                  </a:tcPr>
                </a:tc>
                <a:extLst>
                  <a:ext uri="{0D108BD9-81ED-4DB2-BD59-A6C34878D82A}">
                    <a16:rowId xmlns:a16="http://schemas.microsoft.com/office/drawing/2014/main" val="3949695772"/>
                  </a:ext>
                </a:extLst>
              </a:tr>
              <a:tr h="190500">
                <a:tc>
                  <a:txBody>
                    <a:bodyPr/>
                    <a:lstStyle/>
                    <a:p>
                      <a:pPr algn="l" fontAlgn="b"/>
                      <a:r>
                        <a:rPr lang="en-US" sz="800" b="1" i="0" u="none" strike="noStrike">
                          <a:solidFill>
                            <a:srgbClr val="000000"/>
                          </a:solidFill>
                          <a:effectLst/>
                          <a:latin typeface="Verdana" panose="020B0604030504040204" pitchFamily="34" charset="0"/>
                        </a:rPr>
                        <a:t>11. Brian Babin (TX-36)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11. Cheri Bustos (IL-17) </a:t>
                      </a:r>
                    </a:p>
                  </a:txBody>
                  <a:tcPr marL="0" marR="0" marT="0" marB="0" anchor="b">
                    <a:lnL>
                      <a:noFill/>
                    </a:lnL>
                    <a:lnR>
                      <a:noFill/>
                    </a:lnR>
                    <a:lnT>
                      <a:noFill/>
                    </a:lnT>
                    <a:lnB>
                      <a:noFill/>
                    </a:lnB>
                  </a:tcPr>
                </a:tc>
                <a:extLst>
                  <a:ext uri="{0D108BD9-81ED-4DB2-BD59-A6C34878D82A}">
                    <a16:rowId xmlns:a16="http://schemas.microsoft.com/office/drawing/2014/main" val="3883879463"/>
                  </a:ext>
                </a:extLst>
              </a:tr>
              <a:tr h="190500">
                <a:tc>
                  <a:txBody>
                    <a:bodyPr/>
                    <a:lstStyle/>
                    <a:p>
                      <a:pPr algn="l" fontAlgn="b"/>
                      <a:r>
                        <a:rPr lang="en-US" sz="800" b="1" i="0" u="none" strike="noStrike">
                          <a:solidFill>
                            <a:srgbClr val="000000"/>
                          </a:solidFill>
                          <a:effectLst/>
                          <a:latin typeface="Verdana" panose="020B0604030504040204" pitchFamily="34" charset="0"/>
                        </a:rPr>
                        <a:t>12. David Rouzer (NC-7)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12. Julia Brownley (CA-26) </a:t>
                      </a:r>
                    </a:p>
                  </a:txBody>
                  <a:tcPr marL="0" marR="0" marT="0" marB="0" anchor="b">
                    <a:lnL>
                      <a:noFill/>
                    </a:lnL>
                    <a:lnR>
                      <a:noFill/>
                    </a:lnR>
                    <a:lnT>
                      <a:noFill/>
                    </a:lnT>
                    <a:lnB>
                      <a:noFill/>
                    </a:lnB>
                  </a:tcPr>
                </a:tc>
                <a:extLst>
                  <a:ext uri="{0D108BD9-81ED-4DB2-BD59-A6C34878D82A}">
                    <a16:rowId xmlns:a16="http://schemas.microsoft.com/office/drawing/2014/main" val="738881694"/>
                  </a:ext>
                </a:extLst>
              </a:tr>
              <a:tr h="190500">
                <a:tc>
                  <a:txBody>
                    <a:bodyPr/>
                    <a:lstStyle/>
                    <a:p>
                      <a:pPr algn="l" fontAlgn="b"/>
                      <a:r>
                        <a:rPr lang="en-US" sz="800" b="1" i="0" u="none" strike="noStrike">
                          <a:solidFill>
                            <a:srgbClr val="000000"/>
                          </a:solidFill>
                          <a:effectLst/>
                          <a:latin typeface="Verdana" panose="020B0604030504040204" pitchFamily="34" charset="0"/>
                        </a:rPr>
                        <a:t>13. Mike Bost (IL-12)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13. Brenda L. Lawrence (MI-14) </a:t>
                      </a:r>
                    </a:p>
                  </a:txBody>
                  <a:tcPr marL="0" marR="0" marT="0" marB="0" anchor="b">
                    <a:lnL>
                      <a:noFill/>
                    </a:lnL>
                    <a:lnR>
                      <a:noFill/>
                    </a:lnR>
                    <a:lnT>
                      <a:noFill/>
                    </a:lnT>
                    <a:lnB>
                      <a:noFill/>
                    </a:lnB>
                  </a:tcPr>
                </a:tc>
                <a:extLst>
                  <a:ext uri="{0D108BD9-81ED-4DB2-BD59-A6C34878D82A}">
                    <a16:rowId xmlns:a16="http://schemas.microsoft.com/office/drawing/2014/main" val="578217361"/>
                  </a:ext>
                </a:extLst>
              </a:tr>
              <a:tr h="190500">
                <a:tc>
                  <a:txBody>
                    <a:bodyPr/>
                    <a:lstStyle/>
                    <a:p>
                      <a:pPr algn="l" fontAlgn="b"/>
                      <a:r>
                        <a:rPr lang="pl-PL" sz="800" b="1" i="0" u="none" strike="noStrike">
                          <a:solidFill>
                            <a:srgbClr val="000000"/>
                          </a:solidFill>
                          <a:effectLst/>
                          <a:latin typeface="Verdana" panose="020B0604030504040204" pitchFamily="34" charset="0"/>
                        </a:rPr>
                        <a:t>14. Randy K. Weber (TX-14) </a:t>
                      </a: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043387374"/>
                  </a:ext>
                </a:extLst>
              </a:tr>
              <a:tr h="190500">
                <a:tc>
                  <a:txBody>
                    <a:bodyPr/>
                    <a:lstStyle/>
                    <a:p>
                      <a:pPr algn="l" fontAlgn="b"/>
                      <a:r>
                        <a:rPr lang="en-US" sz="800" b="1" i="0" u="none" strike="noStrike">
                          <a:solidFill>
                            <a:srgbClr val="000000"/>
                          </a:solidFill>
                          <a:effectLst/>
                          <a:latin typeface="Verdana" panose="020B0604030504040204" pitchFamily="34" charset="0"/>
                        </a:rPr>
                        <a:t>15. Doug LaMalfa (CA-1) </a:t>
                      </a: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637721407"/>
                  </a:ext>
                </a:extLst>
              </a:tr>
              <a:tr h="190500">
                <a:tc>
                  <a:txBody>
                    <a:bodyPr/>
                    <a:lstStyle/>
                    <a:p>
                      <a:pPr algn="l" fontAlgn="b"/>
                      <a:r>
                        <a:rPr lang="nb-NO" sz="800" b="1" i="0" u="none" strike="noStrike">
                          <a:solidFill>
                            <a:srgbClr val="000000"/>
                          </a:solidFill>
                          <a:effectLst/>
                          <a:latin typeface="Verdana" panose="020B0604030504040204" pitchFamily="34" charset="0"/>
                        </a:rPr>
                        <a:t>16. A. Drew Ferguson (GA-3) </a:t>
                      </a: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552038198"/>
                  </a:ext>
                </a:extLst>
              </a:tr>
              <a:tr h="190500">
                <a:tc>
                  <a:txBody>
                    <a:bodyPr/>
                    <a:lstStyle/>
                    <a:p>
                      <a:pPr algn="l" fontAlgn="b"/>
                      <a:r>
                        <a:rPr lang="sv-SE" sz="800" b="1" i="0" u="none" strike="noStrike">
                          <a:solidFill>
                            <a:srgbClr val="000000"/>
                          </a:solidFill>
                          <a:effectLst/>
                          <a:latin typeface="Verdana" panose="020B0604030504040204" pitchFamily="34" charset="0"/>
                        </a:rPr>
                        <a:t>17. Brian J. Mast (FL-18) </a:t>
                      </a: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175309310"/>
                  </a:ext>
                </a:extLst>
              </a:tr>
            </a:tbl>
          </a:graphicData>
        </a:graphic>
      </p:graphicFrame>
    </p:spTree>
    <p:extLst>
      <p:ext uri="{BB962C8B-B14F-4D97-AF65-F5344CB8AC3E}">
        <p14:creationId xmlns:p14="http://schemas.microsoft.com/office/powerpoint/2010/main" val="2845513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SlideTitle"/>
          <p:cNvSpPr>
            <a:spLocks noGrp="1"/>
          </p:cNvSpPr>
          <p:nvPr>
            <p:ph type="title"/>
          </p:nvPr>
        </p:nvSpPr>
        <p:spPr/>
        <p:txBody>
          <a:bodyPr/>
          <a:lstStyle/>
          <a:p>
            <a:r>
              <a:rPr lang="en-US"/>
              <a:t>Senate Committee on Banking, Housing, and Urban Affairs</a:t>
            </a:r>
            <a:endParaRPr lang="en-US" dirty="0"/>
          </a:p>
        </p:txBody>
      </p:sp>
      <p:sp>
        <p:nvSpPr>
          <p:cNvPr id="4" name="Slide Number Placeholder 3"/>
          <p:cNvSpPr>
            <a:spLocks noGrp="1"/>
          </p:cNvSpPr>
          <p:nvPr>
            <p:ph type="sldNum" sz="quarter" idx="12"/>
          </p:nvPr>
        </p:nvSpPr>
        <p:spPr/>
        <p:txBody>
          <a:bodyPr/>
          <a:lstStyle/>
          <a:p>
            <a:fld id="{067398A3-3D67-41EC-B411-1428348954E9}" type="slidenum">
              <a:rPr lang="en-US" smtClean="0"/>
              <a:pPr/>
              <a:t>14</a:t>
            </a:fld>
            <a:endParaRPr lang="en-US"/>
          </a:p>
        </p:txBody>
      </p:sp>
      <p:graphicFrame>
        <p:nvGraphicFramePr>
          <p:cNvPr id="5" name="Table 4" title="Legend"/>
          <p:cNvGraphicFramePr>
            <a:graphicFrameLocks noGrp="1"/>
          </p:cNvGraphicFramePr>
          <p:nvPr>
            <p:extLst/>
          </p:nvPr>
        </p:nvGraphicFramePr>
        <p:xfrm>
          <a:off x="6267451" y="4731576"/>
          <a:ext cx="2438398" cy="1121664"/>
        </p:xfrm>
        <a:graphic>
          <a:graphicData uri="http://schemas.openxmlformats.org/drawingml/2006/table">
            <a:tbl>
              <a:tblPr/>
              <a:tblGrid>
                <a:gridCol w="2438398">
                  <a:extLst>
                    <a:ext uri="{9D8B030D-6E8A-4147-A177-3AD203B41FA5}">
                      <a16:colId xmlns:a16="http://schemas.microsoft.com/office/drawing/2014/main" val="800610877"/>
                    </a:ext>
                  </a:extLst>
                </a:gridCol>
              </a:tblGrid>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LEGEND</a:t>
                      </a:r>
                    </a:p>
                  </a:txBody>
                  <a:tcPr marL="36576" marR="36576" marT="18288" marB="18288"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669296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sngStrike" dirty="0">
                          <a:solidFill>
                            <a:srgbClr val="7F7F7F"/>
                          </a:solidFill>
                          <a:effectLst/>
                          <a:latin typeface="Verdana" panose="020B0604030504040204" pitchFamily="34" charset="0"/>
                          <a:ea typeface="Verdana" panose="020B0604030504040204" pitchFamily="34" charset="0"/>
                        </a:rPr>
                        <a:t>Retired, sought other office,</a:t>
                      </a:r>
                      <a:r>
                        <a:rPr lang="en-US" sz="800" b="0" i="0" u="none" strike="sngStrike" baseline="0" dirty="0">
                          <a:solidFill>
                            <a:srgbClr val="7F7F7F"/>
                          </a:solidFill>
                          <a:effectLst/>
                          <a:latin typeface="Verdana" panose="020B0604030504040204" pitchFamily="34" charset="0"/>
                          <a:ea typeface="Verdana" panose="020B0604030504040204" pitchFamily="34" charset="0"/>
                        </a:rPr>
                        <a:t> </a:t>
                      </a:r>
                    </a:p>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sngStrike" baseline="0" dirty="0">
                          <a:solidFill>
                            <a:srgbClr val="7F7F7F"/>
                          </a:solidFill>
                          <a:effectLst/>
                          <a:latin typeface="Verdana" panose="020B0604030504040204" pitchFamily="34" charset="0"/>
                          <a:ea typeface="Verdana" panose="020B0604030504040204" pitchFamily="34" charset="0"/>
                        </a:rPr>
                        <a:t>or lost primary/general election</a:t>
                      </a:r>
                      <a:endParaRPr lang="en-US" sz="800" b="0" i="0" u="none" strike="sngStrike" dirty="0">
                        <a:solidFill>
                          <a:srgbClr val="7F7F7F"/>
                        </a:solidFill>
                        <a:effectLst/>
                        <a:latin typeface="Verdana" panose="020B0604030504040204" pitchFamily="34" charset="0"/>
                        <a:ea typeface="Verdana" panose="020B0604030504040204" pitchFamily="34" charset="0"/>
                      </a:endParaRP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7189252"/>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Won reelection</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574878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Verdana" panose="020B0604030504040204" pitchFamily="34" charset="0"/>
                          <a:ea typeface="Verdana" panose="020B0604030504040204" pitchFamily="34" charset="0"/>
                        </a:rPr>
                        <a:t>Not up for reelection in 2018</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2303415"/>
                  </a:ext>
                </a:extLst>
              </a:tr>
            </a:tbl>
          </a:graphicData>
        </a:graphic>
      </p:graphicFrame>
      <p:graphicFrame>
        <p:nvGraphicFramePr>
          <p:cNvPr id="3" name="Table 2"/>
          <p:cNvGraphicFramePr>
            <a:graphicFrameLocks noGrp="1"/>
          </p:cNvGraphicFramePr>
          <p:nvPr>
            <p:extLst/>
          </p:nvPr>
        </p:nvGraphicFramePr>
        <p:xfrm>
          <a:off x="502920" y="1563624"/>
          <a:ext cx="6946900" cy="2657475"/>
        </p:xfrm>
        <a:graphic>
          <a:graphicData uri="http://schemas.openxmlformats.org/drawingml/2006/table">
            <a:tbl>
              <a:tblPr/>
              <a:tblGrid>
                <a:gridCol w="3452822">
                  <a:extLst>
                    <a:ext uri="{9D8B030D-6E8A-4147-A177-3AD203B41FA5}">
                      <a16:colId xmlns:a16="http://schemas.microsoft.com/office/drawing/2014/main" val="1014624044"/>
                    </a:ext>
                  </a:extLst>
                </a:gridCol>
                <a:gridCol w="3494078">
                  <a:extLst>
                    <a:ext uri="{9D8B030D-6E8A-4147-A177-3AD203B41FA5}">
                      <a16:colId xmlns:a16="http://schemas.microsoft.com/office/drawing/2014/main" val="991600168"/>
                    </a:ext>
                  </a:extLst>
                </a:gridCol>
              </a:tblGrid>
              <a:tr h="190500">
                <a:tc>
                  <a:txBody>
                    <a:bodyPr/>
                    <a:lstStyle/>
                    <a:p>
                      <a:pPr algn="l" fontAlgn="b"/>
                      <a:r>
                        <a:rPr lang="en-US" sz="800" b="1" i="0" u="none" strike="noStrike">
                          <a:solidFill>
                            <a:srgbClr val="FFFFFF"/>
                          </a:solidFill>
                          <a:effectLst/>
                          <a:latin typeface="Verdana" panose="020B0604030504040204" pitchFamily="34" charset="0"/>
                        </a:rPr>
                        <a:t>Republicans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02C1C"/>
                    </a:solidFill>
                  </a:tcPr>
                </a:tc>
                <a:tc>
                  <a:txBody>
                    <a:bodyPr/>
                    <a:lstStyle/>
                    <a:p>
                      <a:pPr algn="l" fontAlgn="b"/>
                      <a:r>
                        <a:rPr lang="en-US" sz="800" b="1" i="0" u="none" strike="noStrike">
                          <a:solidFill>
                            <a:srgbClr val="FFFFFF"/>
                          </a:solidFill>
                          <a:effectLst/>
                          <a:latin typeface="Verdana" panose="020B0604030504040204" pitchFamily="34" charset="0"/>
                        </a:rPr>
                        <a:t>Democrats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84D81"/>
                    </a:solidFill>
                  </a:tcPr>
                </a:tc>
                <a:extLst>
                  <a:ext uri="{0D108BD9-81ED-4DB2-BD59-A6C34878D82A}">
                    <a16:rowId xmlns:a16="http://schemas.microsoft.com/office/drawing/2014/main" val="994373651"/>
                  </a:ext>
                </a:extLst>
              </a:tr>
              <a:tr h="190500">
                <a:tc>
                  <a:txBody>
                    <a:bodyPr/>
                    <a:lstStyle/>
                    <a:p>
                      <a:pPr algn="l" fontAlgn="b"/>
                      <a:r>
                        <a:rPr lang="en-US" sz="800" b="0" i="0" u="none" strike="noStrike">
                          <a:solidFill>
                            <a:srgbClr val="000000"/>
                          </a:solidFill>
                          <a:effectLst/>
                          <a:latin typeface="Verdana" panose="020B0604030504040204" pitchFamily="34" charset="0"/>
                        </a:rPr>
                        <a:t>1. Crapo, Mike (ID), Chairman</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Verdana" panose="020B0604030504040204" pitchFamily="34" charset="0"/>
                        </a:rPr>
                        <a:t>1. Brown, Sherrod (OH), Ranking Member</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962414607"/>
                  </a:ext>
                </a:extLst>
              </a:tr>
              <a:tr h="180975">
                <a:tc>
                  <a:txBody>
                    <a:bodyPr/>
                    <a:lstStyle/>
                    <a:p>
                      <a:pPr algn="l" fontAlgn="b"/>
                      <a:r>
                        <a:rPr lang="en-US" sz="800" b="0" i="0" u="none" strike="noStrike">
                          <a:solidFill>
                            <a:srgbClr val="000000"/>
                          </a:solidFill>
                          <a:effectLst/>
                          <a:latin typeface="Verdana" panose="020B0604030504040204" pitchFamily="34" charset="0"/>
                        </a:rPr>
                        <a:t>2. Shelby, Richard C. (AL)</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Verdana" panose="020B0604030504040204" pitchFamily="34" charset="0"/>
                        </a:rPr>
                        <a:t>2. Reed, Jack (RI)</a:t>
                      </a:r>
                    </a:p>
                  </a:txBody>
                  <a:tcPr marL="0" marR="0" marT="0" marB="0" anchor="b">
                    <a:lnL>
                      <a:noFill/>
                    </a:lnL>
                    <a:lnR>
                      <a:noFill/>
                    </a:lnR>
                    <a:lnT>
                      <a:noFill/>
                    </a:lnT>
                    <a:lnB>
                      <a:noFill/>
                    </a:lnB>
                  </a:tcPr>
                </a:tc>
                <a:extLst>
                  <a:ext uri="{0D108BD9-81ED-4DB2-BD59-A6C34878D82A}">
                    <a16:rowId xmlns:a16="http://schemas.microsoft.com/office/drawing/2014/main" val="1371501339"/>
                  </a:ext>
                </a:extLst>
              </a:tr>
              <a:tr h="190500">
                <a:tc>
                  <a:txBody>
                    <a:bodyPr/>
                    <a:lstStyle/>
                    <a:p>
                      <a:pPr algn="l" fontAlgn="b"/>
                      <a:r>
                        <a:rPr lang="en-US" sz="800" b="1" i="0" u="none" strike="sngStrike">
                          <a:solidFill>
                            <a:srgbClr val="808080"/>
                          </a:solidFill>
                          <a:effectLst/>
                          <a:latin typeface="Verdana" panose="020B0604030504040204" pitchFamily="34" charset="0"/>
                        </a:rPr>
                        <a:t>3. Corker, Bob (TN)</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3. Menendez, Robert (NJ)</a:t>
                      </a:r>
                    </a:p>
                  </a:txBody>
                  <a:tcPr marL="0" marR="0" marT="0" marB="0" anchor="b">
                    <a:lnL>
                      <a:noFill/>
                    </a:lnL>
                    <a:lnR>
                      <a:noFill/>
                    </a:lnR>
                    <a:lnT>
                      <a:noFill/>
                    </a:lnT>
                    <a:lnB>
                      <a:noFill/>
                    </a:lnB>
                  </a:tcPr>
                </a:tc>
                <a:extLst>
                  <a:ext uri="{0D108BD9-81ED-4DB2-BD59-A6C34878D82A}">
                    <a16:rowId xmlns:a16="http://schemas.microsoft.com/office/drawing/2014/main" val="2629093746"/>
                  </a:ext>
                </a:extLst>
              </a:tr>
              <a:tr h="190500">
                <a:tc>
                  <a:txBody>
                    <a:bodyPr/>
                    <a:lstStyle/>
                    <a:p>
                      <a:pPr algn="l" fontAlgn="b"/>
                      <a:r>
                        <a:rPr lang="en-US" sz="800" b="0" i="0" u="none" strike="noStrike">
                          <a:solidFill>
                            <a:srgbClr val="000000"/>
                          </a:solidFill>
                          <a:effectLst/>
                          <a:latin typeface="Verdana" panose="020B0604030504040204" pitchFamily="34" charset="0"/>
                        </a:rPr>
                        <a:t>4. Toomey, Patrick J. (PA)</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4. Tester, Jon (MT)</a:t>
                      </a:r>
                    </a:p>
                  </a:txBody>
                  <a:tcPr marL="0" marR="0" marT="0" marB="0" anchor="b">
                    <a:lnL>
                      <a:noFill/>
                    </a:lnL>
                    <a:lnR>
                      <a:noFill/>
                    </a:lnR>
                    <a:lnT>
                      <a:noFill/>
                    </a:lnT>
                    <a:lnB>
                      <a:noFill/>
                    </a:lnB>
                  </a:tcPr>
                </a:tc>
                <a:extLst>
                  <a:ext uri="{0D108BD9-81ED-4DB2-BD59-A6C34878D82A}">
                    <a16:rowId xmlns:a16="http://schemas.microsoft.com/office/drawing/2014/main" val="405299230"/>
                  </a:ext>
                </a:extLst>
              </a:tr>
              <a:tr h="190500">
                <a:tc>
                  <a:txBody>
                    <a:bodyPr/>
                    <a:lstStyle/>
                    <a:p>
                      <a:pPr algn="l" fontAlgn="b"/>
                      <a:r>
                        <a:rPr lang="en-US" sz="800" b="1" i="0" u="none" strike="sngStrike">
                          <a:solidFill>
                            <a:srgbClr val="808080"/>
                          </a:solidFill>
                          <a:effectLst/>
                          <a:latin typeface="Verdana" panose="020B0604030504040204" pitchFamily="34" charset="0"/>
                        </a:rPr>
                        <a:t>5. Heller, Dean (NV)</a:t>
                      </a:r>
                    </a:p>
                  </a:txBody>
                  <a:tcPr marL="0" marR="0" marT="0" marB="0" anchor="b">
                    <a:lnL>
                      <a:noFill/>
                    </a:lnL>
                    <a:lnR>
                      <a:noFill/>
                    </a:lnR>
                    <a:lnT>
                      <a:noFill/>
                    </a:lnT>
                    <a:lnB>
                      <a:noFill/>
                    </a:lnB>
                  </a:tcPr>
                </a:tc>
                <a:tc>
                  <a:txBody>
                    <a:bodyPr/>
                    <a:lstStyle/>
                    <a:p>
                      <a:pPr algn="l" fontAlgn="b"/>
                      <a:r>
                        <a:rPr lang="de-DE" sz="800" b="0" i="0" u="none" strike="noStrike">
                          <a:solidFill>
                            <a:srgbClr val="000000"/>
                          </a:solidFill>
                          <a:effectLst/>
                          <a:latin typeface="Verdana" panose="020B0604030504040204" pitchFamily="34" charset="0"/>
                        </a:rPr>
                        <a:t>5. Warner, Mark R. (VA)</a:t>
                      </a:r>
                    </a:p>
                  </a:txBody>
                  <a:tcPr marL="0" marR="0" marT="0" marB="0" anchor="b">
                    <a:lnL>
                      <a:noFill/>
                    </a:lnL>
                    <a:lnR>
                      <a:noFill/>
                    </a:lnR>
                    <a:lnT>
                      <a:noFill/>
                    </a:lnT>
                    <a:lnB>
                      <a:noFill/>
                    </a:lnB>
                  </a:tcPr>
                </a:tc>
                <a:extLst>
                  <a:ext uri="{0D108BD9-81ED-4DB2-BD59-A6C34878D82A}">
                    <a16:rowId xmlns:a16="http://schemas.microsoft.com/office/drawing/2014/main" val="3590533556"/>
                  </a:ext>
                </a:extLst>
              </a:tr>
              <a:tr h="190500">
                <a:tc>
                  <a:txBody>
                    <a:bodyPr/>
                    <a:lstStyle/>
                    <a:p>
                      <a:pPr algn="l" fontAlgn="b"/>
                      <a:r>
                        <a:rPr lang="en-US" sz="800" b="0" i="0" u="none" strike="noStrike">
                          <a:solidFill>
                            <a:srgbClr val="000000"/>
                          </a:solidFill>
                          <a:effectLst/>
                          <a:latin typeface="Verdana" panose="020B0604030504040204" pitchFamily="34" charset="0"/>
                        </a:rPr>
                        <a:t>6. Scott, Tim (SC)</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6. Warren, Elizabeth (MA)</a:t>
                      </a:r>
                    </a:p>
                  </a:txBody>
                  <a:tcPr marL="0" marR="0" marT="0" marB="0" anchor="b">
                    <a:lnL>
                      <a:noFill/>
                    </a:lnL>
                    <a:lnR>
                      <a:noFill/>
                    </a:lnR>
                    <a:lnT>
                      <a:noFill/>
                    </a:lnT>
                    <a:lnB>
                      <a:noFill/>
                    </a:lnB>
                  </a:tcPr>
                </a:tc>
                <a:extLst>
                  <a:ext uri="{0D108BD9-81ED-4DB2-BD59-A6C34878D82A}">
                    <a16:rowId xmlns:a16="http://schemas.microsoft.com/office/drawing/2014/main" val="62477730"/>
                  </a:ext>
                </a:extLst>
              </a:tr>
              <a:tr h="190500">
                <a:tc>
                  <a:txBody>
                    <a:bodyPr/>
                    <a:lstStyle/>
                    <a:p>
                      <a:pPr algn="l" fontAlgn="b"/>
                      <a:r>
                        <a:rPr lang="en-US" sz="800" b="0" i="0" u="none" strike="noStrike">
                          <a:solidFill>
                            <a:srgbClr val="000000"/>
                          </a:solidFill>
                          <a:effectLst/>
                          <a:latin typeface="Verdana" panose="020B0604030504040204" pitchFamily="34" charset="0"/>
                        </a:rPr>
                        <a:t>7. Sasse, Ben (NE)</a:t>
                      </a:r>
                    </a:p>
                  </a:txBody>
                  <a:tcPr marL="0" marR="0" marT="0" marB="0" anchor="b">
                    <a:lnL>
                      <a:noFill/>
                    </a:lnL>
                    <a:lnR>
                      <a:noFill/>
                    </a:lnR>
                    <a:lnT>
                      <a:noFill/>
                    </a:lnT>
                    <a:lnB>
                      <a:noFill/>
                    </a:lnB>
                  </a:tcPr>
                </a:tc>
                <a:tc>
                  <a:txBody>
                    <a:bodyPr/>
                    <a:lstStyle/>
                    <a:p>
                      <a:pPr algn="l" fontAlgn="b"/>
                      <a:r>
                        <a:rPr lang="en-US" sz="800" b="0" i="0" u="none" strike="sngStrike">
                          <a:solidFill>
                            <a:srgbClr val="808080"/>
                          </a:solidFill>
                          <a:effectLst/>
                          <a:latin typeface="Verdana" panose="020B0604030504040204" pitchFamily="34" charset="0"/>
                        </a:rPr>
                        <a:t>7. Heitkamp, Heidi (ND)</a:t>
                      </a:r>
                    </a:p>
                  </a:txBody>
                  <a:tcPr marL="0" marR="0" marT="0" marB="0" anchor="b">
                    <a:lnL>
                      <a:noFill/>
                    </a:lnL>
                    <a:lnR>
                      <a:noFill/>
                    </a:lnR>
                    <a:lnT>
                      <a:noFill/>
                    </a:lnT>
                    <a:lnB>
                      <a:noFill/>
                    </a:lnB>
                  </a:tcPr>
                </a:tc>
                <a:extLst>
                  <a:ext uri="{0D108BD9-81ED-4DB2-BD59-A6C34878D82A}">
                    <a16:rowId xmlns:a16="http://schemas.microsoft.com/office/drawing/2014/main" val="2813014978"/>
                  </a:ext>
                </a:extLst>
              </a:tr>
              <a:tr h="190500">
                <a:tc>
                  <a:txBody>
                    <a:bodyPr/>
                    <a:lstStyle/>
                    <a:p>
                      <a:pPr algn="l" fontAlgn="b"/>
                      <a:r>
                        <a:rPr lang="en-US" sz="800" b="0" i="0" u="none" strike="noStrike">
                          <a:solidFill>
                            <a:srgbClr val="000000"/>
                          </a:solidFill>
                          <a:effectLst/>
                          <a:latin typeface="Verdana" panose="020B0604030504040204" pitchFamily="34" charset="0"/>
                        </a:rPr>
                        <a:t>8. Cotton, Tom (AR)</a:t>
                      </a:r>
                    </a:p>
                  </a:txBody>
                  <a:tcPr marL="0" marR="0" marT="0" marB="0" anchor="b">
                    <a:lnL>
                      <a:noFill/>
                    </a:lnL>
                    <a:lnR>
                      <a:noFill/>
                    </a:lnR>
                    <a:lnT>
                      <a:noFill/>
                    </a:lnT>
                    <a:lnB>
                      <a:noFill/>
                    </a:lnB>
                  </a:tcPr>
                </a:tc>
                <a:tc>
                  <a:txBody>
                    <a:bodyPr/>
                    <a:lstStyle/>
                    <a:p>
                      <a:pPr algn="l" fontAlgn="b"/>
                      <a:r>
                        <a:rPr lang="en-US" sz="800" b="0" i="0" u="none" strike="sngStrike">
                          <a:solidFill>
                            <a:srgbClr val="808080"/>
                          </a:solidFill>
                          <a:effectLst/>
                          <a:latin typeface="Verdana" panose="020B0604030504040204" pitchFamily="34" charset="0"/>
                        </a:rPr>
                        <a:t>8. Donnelly, Joe (IN)</a:t>
                      </a:r>
                    </a:p>
                  </a:txBody>
                  <a:tcPr marL="0" marR="0" marT="0" marB="0" anchor="b">
                    <a:lnL>
                      <a:noFill/>
                    </a:lnL>
                    <a:lnR>
                      <a:noFill/>
                    </a:lnR>
                    <a:lnT>
                      <a:noFill/>
                    </a:lnT>
                    <a:lnB>
                      <a:noFill/>
                    </a:lnB>
                  </a:tcPr>
                </a:tc>
                <a:extLst>
                  <a:ext uri="{0D108BD9-81ED-4DB2-BD59-A6C34878D82A}">
                    <a16:rowId xmlns:a16="http://schemas.microsoft.com/office/drawing/2014/main" val="1149815955"/>
                  </a:ext>
                </a:extLst>
              </a:tr>
              <a:tr h="190500">
                <a:tc>
                  <a:txBody>
                    <a:bodyPr/>
                    <a:lstStyle/>
                    <a:p>
                      <a:pPr algn="l" fontAlgn="b"/>
                      <a:r>
                        <a:rPr lang="en-US" sz="800" b="0" i="0" u="none" strike="noStrike">
                          <a:solidFill>
                            <a:srgbClr val="000000"/>
                          </a:solidFill>
                          <a:effectLst/>
                          <a:latin typeface="Verdana" panose="020B0604030504040204" pitchFamily="34" charset="0"/>
                        </a:rPr>
                        <a:t>9. Rounds, Mike (SD)</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Verdana" panose="020B0604030504040204" pitchFamily="34" charset="0"/>
                        </a:rPr>
                        <a:t>9. Schatz, Brian (HI)</a:t>
                      </a:r>
                    </a:p>
                  </a:txBody>
                  <a:tcPr marL="0" marR="0" marT="0" marB="0" anchor="b">
                    <a:lnL>
                      <a:noFill/>
                    </a:lnL>
                    <a:lnR>
                      <a:noFill/>
                    </a:lnR>
                    <a:lnT>
                      <a:noFill/>
                    </a:lnT>
                    <a:lnB>
                      <a:noFill/>
                    </a:lnB>
                  </a:tcPr>
                </a:tc>
                <a:extLst>
                  <a:ext uri="{0D108BD9-81ED-4DB2-BD59-A6C34878D82A}">
                    <a16:rowId xmlns:a16="http://schemas.microsoft.com/office/drawing/2014/main" val="2368377496"/>
                  </a:ext>
                </a:extLst>
              </a:tr>
              <a:tr h="190500">
                <a:tc>
                  <a:txBody>
                    <a:bodyPr/>
                    <a:lstStyle/>
                    <a:p>
                      <a:pPr algn="l" fontAlgn="b"/>
                      <a:r>
                        <a:rPr lang="en-US" sz="800" b="0" i="0" u="none" strike="noStrike">
                          <a:solidFill>
                            <a:srgbClr val="000000"/>
                          </a:solidFill>
                          <a:effectLst/>
                          <a:latin typeface="Verdana" panose="020B0604030504040204" pitchFamily="34" charset="0"/>
                        </a:rPr>
                        <a:t>10. Perdue, David (GA)</a:t>
                      </a:r>
                    </a:p>
                  </a:txBody>
                  <a:tcPr marL="0" marR="0" marT="0" marB="0" anchor="b">
                    <a:lnL>
                      <a:noFill/>
                    </a:lnL>
                    <a:lnR>
                      <a:noFill/>
                    </a:lnR>
                    <a:lnT>
                      <a:noFill/>
                    </a:lnT>
                    <a:lnB>
                      <a:noFill/>
                    </a:lnB>
                  </a:tcPr>
                </a:tc>
                <a:tc>
                  <a:txBody>
                    <a:bodyPr/>
                    <a:lstStyle/>
                    <a:p>
                      <a:pPr algn="l" fontAlgn="b"/>
                      <a:r>
                        <a:rPr lang="nl-NL" sz="800" b="0" i="0" u="none" strike="noStrike">
                          <a:solidFill>
                            <a:srgbClr val="000000"/>
                          </a:solidFill>
                          <a:effectLst/>
                          <a:latin typeface="Verdana" panose="020B0604030504040204" pitchFamily="34" charset="0"/>
                        </a:rPr>
                        <a:t>10. Van Hollen, Chris (MD)</a:t>
                      </a:r>
                    </a:p>
                  </a:txBody>
                  <a:tcPr marL="0" marR="0" marT="0" marB="0" anchor="b">
                    <a:lnL>
                      <a:noFill/>
                    </a:lnL>
                    <a:lnR>
                      <a:noFill/>
                    </a:lnR>
                    <a:lnT>
                      <a:noFill/>
                    </a:lnT>
                    <a:lnB>
                      <a:noFill/>
                    </a:lnB>
                  </a:tcPr>
                </a:tc>
                <a:extLst>
                  <a:ext uri="{0D108BD9-81ED-4DB2-BD59-A6C34878D82A}">
                    <a16:rowId xmlns:a16="http://schemas.microsoft.com/office/drawing/2014/main" val="1898834550"/>
                  </a:ext>
                </a:extLst>
              </a:tr>
              <a:tr h="190500">
                <a:tc>
                  <a:txBody>
                    <a:bodyPr/>
                    <a:lstStyle/>
                    <a:p>
                      <a:pPr algn="l" fontAlgn="b"/>
                      <a:r>
                        <a:rPr lang="en-US" sz="800" b="0" i="0" u="none" strike="noStrike">
                          <a:solidFill>
                            <a:srgbClr val="000000"/>
                          </a:solidFill>
                          <a:effectLst/>
                          <a:latin typeface="Verdana" panose="020B0604030504040204" pitchFamily="34" charset="0"/>
                        </a:rPr>
                        <a:t>11. Tillis, Thom (NC)</a:t>
                      </a:r>
                    </a:p>
                  </a:txBody>
                  <a:tcPr marL="0" marR="0" marT="0" marB="0" anchor="b">
                    <a:lnL>
                      <a:noFill/>
                    </a:lnL>
                    <a:lnR>
                      <a:noFill/>
                    </a:lnR>
                    <a:lnT>
                      <a:noFill/>
                    </a:lnT>
                    <a:lnB>
                      <a:noFill/>
                    </a:lnB>
                  </a:tcPr>
                </a:tc>
                <a:tc>
                  <a:txBody>
                    <a:bodyPr/>
                    <a:lstStyle/>
                    <a:p>
                      <a:pPr algn="l" fontAlgn="b"/>
                      <a:r>
                        <a:rPr lang="it-IT" sz="800" b="0" i="0" u="none" strike="noStrike">
                          <a:solidFill>
                            <a:srgbClr val="000000"/>
                          </a:solidFill>
                          <a:effectLst/>
                          <a:latin typeface="Verdana" panose="020B0604030504040204" pitchFamily="34" charset="0"/>
                        </a:rPr>
                        <a:t>11. Cortez Masto, Catherine (NV)</a:t>
                      </a:r>
                    </a:p>
                  </a:txBody>
                  <a:tcPr marL="0" marR="0" marT="0" marB="0" anchor="b">
                    <a:lnL>
                      <a:noFill/>
                    </a:lnL>
                    <a:lnR>
                      <a:noFill/>
                    </a:lnR>
                    <a:lnT>
                      <a:noFill/>
                    </a:lnT>
                    <a:lnB>
                      <a:noFill/>
                    </a:lnB>
                  </a:tcPr>
                </a:tc>
                <a:extLst>
                  <a:ext uri="{0D108BD9-81ED-4DB2-BD59-A6C34878D82A}">
                    <a16:rowId xmlns:a16="http://schemas.microsoft.com/office/drawing/2014/main" val="1153517073"/>
                  </a:ext>
                </a:extLst>
              </a:tr>
              <a:tr h="190500">
                <a:tc>
                  <a:txBody>
                    <a:bodyPr/>
                    <a:lstStyle/>
                    <a:p>
                      <a:pPr algn="l" fontAlgn="b"/>
                      <a:r>
                        <a:rPr lang="en-US" sz="800" b="0" i="0" u="none" strike="noStrike">
                          <a:solidFill>
                            <a:srgbClr val="000000"/>
                          </a:solidFill>
                          <a:effectLst/>
                          <a:latin typeface="Verdana" panose="020B0604030504040204" pitchFamily="34" charset="0"/>
                        </a:rPr>
                        <a:t>12. Kennedy, John (LA)</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Verdana" panose="020B0604030504040204" pitchFamily="34" charset="0"/>
                        </a:rPr>
                        <a:t>12. Jones, Doug (AL)</a:t>
                      </a:r>
                    </a:p>
                  </a:txBody>
                  <a:tcPr marL="0" marR="0" marT="0" marB="0" anchor="b">
                    <a:lnL>
                      <a:noFill/>
                    </a:lnL>
                    <a:lnR>
                      <a:noFill/>
                    </a:lnR>
                    <a:lnT>
                      <a:noFill/>
                    </a:lnT>
                    <a:lnB>
                      <a:noFill/>
                    </a:lnB>
                  </a:tcPr>
                </a:tc>
                <a:extLst>
                  <a:ext uri="{0D108BD9-81ED-4DB2-BD59-A6C34878D82A}">
                    <a16:rowId xmlns:a16="http://schemas.microsoft.com/office/drawing/2014/main" val="2031536742"/>
                  </a:ext>
                </a:extLst>
              </a:tr>
              <a:tr h="190500">
                <a:tc>
                  <a:txBody>
                    <a:bodyPr/>
                    <a:lstStyle/>
                    <a:p>
                      <a:pPr algn="l" fontAlgn="b"/>
                      <a:r>
                        <a:rPr lang="en-US" sz="800" b="0" i="0" u="none" strike="noStrike">
                          <a:solidFill>
                            <a:srgbClr val="000000"/>
                          </a:solidFill>
                          <a:effectLst/>
                          <a:latin typeface="Verdana" panose="020B0604030504040204" pitchFamily="34" charset="0"/>
                        </a:rPr>
                        <a:t>13. Moran, Jerry (KS)</a:t>
                      </a: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092622028"/>
                  </a:ext>
                </a:extLst>
              </a:tr>
            </a:tbl>
          </a:graphicData>
        </a:graphic>
      </p:graphicFrame>
    </p:spTree>
    <p:extLst>
      <p:ext uri="{BB962C8B-B14F-4D97-AF65-F5344CB8AC3E}">
        <p14:creationId xmlns:p14="http://schemas.microsoft.com/office/powerpoint/2010/main" val="3286254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SlideTitle"/>
          <p:cNvSpPr>
            <a:spLocks noGrp="1"/>
          </p:cNvSpPr>
          <p:nvPr>
            <p:ph type="title"/>
          </p:nvPr>
        </p:nvSpPr>
        <p:spPr/>
        <p:txBody>
          <a:bodyPr>
            <a:normAutofit fontScale="90000"/>
          </a:bodyPr>
          <a:lstStyle/>
          <a:p>
            <a:r>
              <a:rPr lang="en-US"/>
              <a:t>Senate Committee on Banking, Housing, and Urban Affairs, Subcommittee on Housing, Transportation, and Community Development </a:t>
            </a:r>
            <a:endParaRPr lang="en-US" dirty="0"/>
          </a:p>
        </p:txBody>
      </p:sp>
      <p:sp>
        <p:nvSpPr>
          <p:cNvPr id="4" name="Slide Number Placeholder 3"/>
          <p:cNvSpPr>
            <a:spLocks noGrp="1"/>
          </p:cNvSpPr>
          <p:nvPr>
            <p:ph type="sldNum" sz="quarter" idx="12"/>
          </p:nvPr>
        </p:nvSpPr>
        <p:spPr/>
        <p:txBody>
          <a:bodyPr/>
          <a:lstStyle/>
          <a:p>
            <a:fld id="{067398A3-3D67-41EC-B411-1428348954E9}" type="slidenum">
              <a:rPr lang="en-US" smtClean="0"/>
              <a:pPr/>
              <a:t>15</a:t>
            </a:fld>
            <a:endParaRPr lang="en-US"/>
          </a:p>
        </p:txBody>
      </p:sp>
      <p:graphicFrame>
        <p:nvGraphicFramePr>
          <p:cNvPr id="5" name="Table 4" title="Legend"/>
          <p:cNvGraphicFramePr>
            <a:graphicFrameLocks noGrp="1"/>
          </p:cNvGraphicFramePr>
          <p:nvPr>
            <p:extLst/>
          </p:nvPr>
        </p:nvGraphicFramePr>
        <p:xfrm>
          <a:off x="6267451" y="4731576"/>
          <a:ext cx="2438398" cy="1121664"/>
        </p:xfrm>
        <a:graphic>
          <a:graphicData uri="http://schemas.openxmlformats.org/drawingml/2006/table">
            <a:tbl>
              <a:tblPr/>
              <a:tblGrid>
                <a:gridCol w="2438398">
                  <a:extLst>
                    <a:ext uri="{9D8B030D-6E8A-4147-A177-3AD203B41FA5}">
                      <a16:colId xmlns:a16="http://schemas.microsoft.com/office/drawing/2014/main" val="800610877"/>
                    </a:ext>
                  </a:extLst>
                </a:gridCol>
              </a:tblGrid>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LEGEND</a:t>
                      </a:r>
                    </a:p>
                  </a:txBody>
                  <a:tcPr marL="36576" marR="36576" marT="18288" marB="18288"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669296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sngStrike" dirty="0">
                          <a:solidFill>
                            <a:srgbClr val="7F7F7F"/>
                          </a:solidFill>
                          <a:effectLst/>
                          <a:latin typeface="Verdana" panose="020B0604030504040204" pitchFamily="34" charset="0"/>
                          <a:ea typeface="Verdana" panose="020B0604030504040204" pitchFamily="34" charset="0"/>
                        </a:rPr>
                        <a:t>Retired, sought other office,</a:t>
                      </a:r>
                      <a:r>
                        <a:rPr lang="en-US" sz="800" b="0" i="0" u="none" strike="sngStrike" baseline="0" dirty="0">
                          <a:solidFill>
                            <a:srgbClr val="7F7F7F"/>
                          </a:solidFill>
                          <a:effectLst/>
                          <a:latin typeface="Verdana" panose="020B0604030504040204" pitchFamily="34" charset="0"/>
                          <a:ea typeface="Verdana" panose="020B0604030504040204" pitchFamily="34" charset="0"/>
                        </a:rPr>
                        <a:t> </a:t>
                      </a:r>
                    </a:p>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sngStrike" baseline="0" dirty="0">
                          <a:solidFill>
                            <a:srgbClr val="7F7F7F"/>
                          </a:solidFill>
                          <a:effectLst/>
                          <a:latin typeface="Verdana" panose="020B0604030504040204" pitchFamily="34" charset="0"/>
                          <a:ea typeface="Verdana" panose="020B0604030504040204" pitchFamily="34" charset="0"/>
                        </a:rPr>
                        <a:t>or lost primary/general election</a:t>
                      </a:r>
                      <a:endParaRPr lang="en-US" sz="800" b="0" i="0" u="none" strike="sngStrike" dirty="0">
                        <a:solidFill>
                          <a:srgbClr val="7F7F7F"/>
                        </a:solidFill>
                        <a:effectLst/>
                        <a:latin typeface="Verdana" panose="020B0604030504040204" pitchFamily="34" charset="0"/>
                        <a:ea typeface="Verdana" panose="020B0604030504040204" pitchFamily="34" charset="0"/>
                      </a:endParaRP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7189252"/>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Won reelection</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574878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Verdana" panose="020B0604030504040204" pitchFamily="34" charset="0"/>
                          <a:ea typeface="Verdana" panose="020B0604030504040204" pitchFamily="34" charset="0"/>
                        </a:rPr>
                        <a:t>Not up for reelection in 2018</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2303415"/>
                  </a:ext>
                </a:extLst>
              </a:tr>
            </a:tbl>
          </a:graphicData>
        </a:graphic>
      </p:graphicFrame>
      <p:graphicFrame>
        <p:nvGraphicFramePr>
          <p:cNvPr id="3" name="Table 2"/>
          <p:cNvGraphicFramePr>
            <a:graphicFrameLocks noGrp="1"/>
          </p:cNvGraphicFramePr>
          <p:nvPr>
            <p:extLst/>
          </p:nvPr>
        </p:nvGraphicFramePr>
        <p:xfrm>
          <a:off x="502920" y="1563624"/>
          <a:ext cx="6946900" cy="1704975"/>
        </p:xfrm>
        <a:graphic>
          <a:graphicData uri="http://schemas.openxmlformats.org/drawingml/2006/table">
            <a:tbl>
              <a:tblPr/>
              <a:tblGrid>
                <a:gridCol w="3452822">
                  <a:extLst>
                    <a:ext uri="{9D8B030D-6E8A-4147-A177-3AD203B41FA5}">
                      <a16:colId xmlns:a16="http://schemas.microsoft.com/office/drawing/2014/main" val="659703256"/>
                    </a:ext>
                  </a:extLst>
                </a:gridCol>
                <a:gridCol w="3494078">
                  <a:extLst>
                    <a:ext uri="{9D8B030D-6E8A-4147-A177-3AD203B41FA5}">
                      <a16:colId xmlns:a16="http://schemas.microsoft.com/office/drawing/2014/main" val="1814097294"/>
                    </a:ext>
                  </a:extLst>
                </a:gridCol>
              </a:tblGrid>
              <a:tr h="190500">
                <a:tc>
                  <a:txBody>
                    <a:bodyPr/>
                    <a:lstStyle/>
                    <a:p>
                      <a:pPr algn="l" fontAlgn="b"/>
                      <a:r>
                        <a:rPr lang="en-US" sz="800" b="1" i="0" u="none" strike="noStrike">
                          <a:solidFill>
                            <a:srgbClr val="FFFFFF"/>
                          </a:solidFill>
                          <a:effectLst/>
                          <a:latin typeface="Verdana" panose="020B0604030504040204" pitchFamily="34" charset="0"/>
                        </a:rPr>
                        <a:t>Republicans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02C1C"/>
                    </a:solidFill>
                  </a:tcPr>
                </a:tc>
                <a:tc>
                  <a:txBody>
                    <a:bodyPr/>
                    <a:lstStyle/>
                    <a:p>
                      <a:pPr algn="l" fontAlgn="b"/>
                      <a:r>
                        <a:rPr lang="en-US" sz="800" b="1" i="0" u="none" strike="noStrike">
                          <a:solidFill>
                            <a:srgbClr val="FFFFFF"/>
                          </a:solidFill>
                          <a:effectLst/>
                          <a:latin typeface="Verdana" panose="020B0604030504040204" pitchFamily="34" charset="0"/>
                        </a:rPr>
                        <a:t>Democrats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84D81"/>
                    </a:solidFill>
                  </a:tcPr>
                </a:tc>
                <a:extLst>
                  <a:ext uri="{0D108BD9-81ED-4DB2-BD59-A6C34878D82A}">
                    <a16:rowId xmlns:a16="http://schemas.microsoft.com/office/drawing/2014/main" val="10190646"/>
                  </a:ext>
                </a:extLst>
              </a:tr>
              <a:tr h="190500">
                <a:tc>
                  <a:txBody>
                    <a:bodyPr/>
                    <a:lstStyle/>
                    <a:p>
                      <a:pPr algn="l" fontAlgn="b"/>
                      <a:r>
                        <a:rPr lang="en-US" sz="800" b="0" i="0" u="none" strike="noStrike">
                          <a:solidFill>
                            <a:srgbClr val="000000"/>
                          </a:solidFill>
                          <a:effectLst/>
                          <a:latin typeface="Verdana" panose="020B0604030504040204" pitchFamily="34" charset="0"/>
                        </a:rPr>
                        <a:t>1. Scott, Tim (SC), Chairman</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Verdana" panose="020B0604030504040204" pitchFamily="34" charset="0"/>
                        </a:rPr>
                        <a:t>1. Menendez, Robert (NJ), Ranking Member</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65912804"/>
                  </a:ext>
                </a:extLst>
              </a:tr>
              <a:tr h="180975">
                <a:tc>
                  <a:txBody>
                    <a:bodyPr/>
                    <a:lstStyle/>
                    <a:p>
                      <a:pPr algn="l" fontAlgn="b"/>
                      <a:r>
                        <a:rPr lang="en-US" sz="800" b="0" i="0" u="none" strike="noStrike">
                          <a:solidFill>
                            <a:srgbClr val="000000"/>
                          </a:solidFill>
                          <a:effectLst/>
                          <a:latin typeface="Verdana" panose="020B0604030504040204" pitchFamily="34" charset="0"/>
                        </a:rPr>
                        <a:t>2. Shelby, Richard C. (AL)</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Verdana" panose="020B0604030504040204" pitchFamily="34" charset="0"/>
                        </a:rPr>
                        <a:t>2. Reed, Jack (RI)</a:t>
                      </a:r>
                    </a:p>
                  </a:txBody>
                  <a:tcPr marL="0" marR="0" marT="0" marB="0" anchor="b">
                    <a:lnL>
                      <a:noFill/>
                    </a:lnL>
                    <a:lnR>
                      <a:noFill/>
                    </a:lnR>
                    <a:lnT>
                      <a:noFill/>
                    </a:lnT>
                    <a:lnB>
                      <a:noFill/>
                    </a:lnB>
                  </a:tcPr>
                </a:tc>
                <a:extLst>
                  <a:ext uri="{0D108BD9-81ED-4DB2-BD59-A6C34878D82A}">
                    <a16:rowId xmlns:a16="http://schemas.microsoft.com/office/drawing/2014/main" val="511663018"/>
                  </a:ext>
                </a:extLst>
              </a:tr>
              <a:tr h="190500">
                <a:tc>
                  <a:txBody>
                    <a:bodyPr/>
                    <a:lstStyle/>
                    <a:p>
                      <a:pPr algn="l" fontAlgn="b"/>
                      <a:r>
                        <a:rPr lang="en-US" sz="800" b="1" i="0" u="none" strike="sngStrike">
                          <a:solidFill>
                            <a:srgbClr val="808080"/>
                          </a:solidFill>
                          <a:effectLst/>
                          <a:latin typeface="Verdana" panose="020B0604030504040204" pitchFamily="34" charset="0"/>
                        </a:rPr>
                        <a:t>3. Heller, Dean (NV)</a:t>
                      </a:r>
                    </a:p>
                  </a:txBody>
                  <a:tcPr marL="0" marR="0" marT="0" marB="0" anchor="b">
                    <a:lnL>
                      <a:noFill/>
                    </a:lnL>
                    <a:lnR>
                      <a:noFill/>
                    </a:lnR>
                    <a:lnT>
                      <a:noFill/>
                    </a:lnT>
                    <a:lnB>
                      <a:noFill/>
                    </a:lnB>
                  </a:tcPr>
                </a:tc>
                <a:tc>
                  <a:txBody>
                    <a:bodyPr/>
                    <a:lstStyle/>
                    <a:p>
                      <a:pPr algn="l" fontAlgn="b"/>
                      <a:r>
                        <a:rPr lang="en-US" sz="800" b="0" i="0" u="none" strike="sngStrike">
                          <a:solidFill>
                            <a:srgbClr val="808080"/>
                          </a:solidFill>
                          <a:effectLst/>
                          <a:latin typeface="Verdana" panose="020B0604030504040204" pitchFamily="34" charset="0"/>
                        </a:rPr>
                        <a:t>3. Heitkamp, Heidi (ND)</a:t>
                      </a:r>
                    </a:p>
                  </a:txBody>
                  <a:tcPr marL="0" marR="0" marT="0" marB="0" anchor="b">
                    <a:lnL>
                      <a:noFill/>
                    </a:lnL>
                    <a:lnR>
                      <a:noFill/>
                    </a:lnR>
                    <a:lnT>
                      <a:noFill/>
                    </a:lnT>
                    <a:lnB>
                      <a:noFill/>
                    </a:lnB>
                  </a:tcPr>
                </a:tc>
                <a:extLst>
                  <a:ext uri="{0D108BD9-81ED-4DB2-BD59-A6C34878D82A}">
                    <a16:rowId xmlns:a16="http://schemas.microsoft.com/office/drawing/2014/main" val="593816077"/>
                  </a:ext>
                </a:extLst>
              </a:tr>
              <a:tr h="190500">
                <a:tc>
                  <a:txBody>
                    <a:bodyPr/>
                    <a:lstStyle/>
                    <a:p>
                      <a:pPr algn="l" fontAlgn="b"/>
                      <a:r>
                        <a:rPr lang="en-US" sz="800" b="0" i="0" u="none" strike="noStrike">
                          <a:solidFill>
                            <a:srgbClr val="000000"/>
                          </a:solidFill>
                          <a:effectLst/>
                          <a:latin typeface="Verdana" panose="020B0604030504040204" pitchFamily="34" charset="0"/>
                        </a:rPr>
                        <a:t>4. Rounds, Mike (SD)</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Verdana" panose="020B0604030504040204" pitchFamily="34" charset="0"/>
                        </a:rPr>
                        <a:t>4. Schatz, Brian (HI)</a:t>
                      </a:r>
                    </a:p>
                  </a:txBody>
                  <a:tcPr marL="0" marR="0" marT="0" marB="0" anchor="b">
                    <a:lnL>
                      <a:noFill/>
                    </a:lnL>
                    <a:lnR>
                      <a:noFill/>
                    </a:lnR>
                    <a:lnT>
                      <a:noFill/>
                    </a:lnT>
                    <a:lnB>
                      <a:noFill/>
                    </a:lnB>
                  </a:tcPr>
                </a:tc>
                <a:extLst>
                  <a:ext uri="{0D108BD9-81ED-4DB2-BD59-A6C34878D82A}">
                    <a16:rowId xmlns:a16="http://schemas.microsoft.com/office/drawing/2014/main" val="1647419629"/>
                  </a:ext>
                </a:extLst>
              </a:tr>
              <a:tr h="190500">
                <a:tc>
                  <a:txBody>
                    <a:bodyPr/>
                    <a:lstStyle/>
                    <a:p>
                      <a:pPr algn="l" fontAlgn="b"/>
                      <a:r>
                        <a:rPr lang="en-US" sz="800" b="0" i="0" u="none" strike="noStrike">
                          <a:solidFill>
                            <a:srgbClr val="000000"/>
                          </a:solidFill>
                          <a:effectLst/>
                          <a:latin typeface="Verdana" panose="020B0604030504040204" pitchFamily="34" charset="0"/>
                        </a:rPr>
                        <a:t>5. Tillis, Thom (NC)</a:t>
                      </a:r>
                    </a:p>
                  </a:txBody>
                  <a:tcPr marL="0" marR="0" marT="0" marB="0" anchor="b">
                    <a:lnL>
                      <a:noFill/>
                    </a:lnL>
                    <a:lnR>
                      <a:noFill/>
                    </a:lnR>
                    <a:lnT>
                      <a:noFill/>
                    </a:lnT>
                    <a:lnB>
                      <a:noFill/>
                    </a:lnB>
                  </a:tcPr>
                </a:tc>
                <a:tc>
                  <a:txBody>
                    <a:bodyPr/>
                    <a:lstStyle/>
                    <a:p>
                      <a:pPr algn="l" fontAlgn="b"/>
                      <a:r>
                        <a:rPr lang="nl-NL" sz="800" b="0" i="0" u="none" strike="noStrike">
                          <a:solidFill>
                            <a:srgbClr val="000000"/>
                          </a:solidFill>
                          <a:effectLst/>
                          <a:latin typeface="Verdana" panose="020B0604030504040204" pitchFamily="34" charset="0"/>
                        </a:rPr>
                        <a:t>5. Van Hollen, Chris (MD)</a:t>
                      </a:r>
                    </a:p>
                  </a:txBody>
                  <a:tcPr marL="0" marR="0" marT="0" marB="0" anchor="b">
                    <a:lnL>
                      <a:noFill/>
                    </a:lnL>
                    <a:lnR>
                      <a:noFill/>
                    </a:lnR>
                    <a:lnT>
                      <a:noFill/>
                    </a:lnT>
                    <a:lnB>
                      <a:noFill/>
                    </a:lnB>
                  </a:tcPr>
                </a:tc>
                <a:extLst>
                  <a:ext uri="{0D108BD9-81ED-4DB2-BD59-A6C34878D82A}">
                    <a16:rowId xmlns:a16="http://schemas.microsoft.com/office/drawing/2014/main" val="3666968180"/>
                  </a:ext>
                </a:extLst>
              </a:tr>
              <a:tr h="190500">
                <a:tc>
                  <a:txBody>
                    <a:bodyPr/>
                    <a:lstStyle/>
                    <a:p>
                      <a:pPr algn="l" fontAlgn="b"/>
                      <a:r>
                        <a:rPr lang="en-US" sz="800" b="0" i="0" u="none" strike="noStrike">
                          <a:solidFill>
                            <a:srgbClr val="000000"/>
                          </a:solidFill>
                          <a:effectLst/>
                          <a:latin typeface="Verdana" panose="020B0604030504040204" pitchFamily="34" charset="0"/>
                        </a:rPr>
                        <a:t>6. Kennedy, John (LA)</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Verdana" panose="020B0604030504040204" pitchFamily="34" charset="0"/>
                        </a:rPr>
                        <a:t>6. Jones, Doug (AL)</a:t>
                      </a:r>
                    </a:p>
                  </a:txBody>
                  <a:tcPr marL="0" marR="0" marT="0" marB="0" anchor="b">
                    <a:lnL>
                      <a:noFill/>
                    </a:lnL>
                    <a:lnR>
                      <a:noFill/>
                    </a:lnR>
                    <a:lnT>
                      <a:noFill/>
                    </a:lnT>
                    <a:lnB>
                      <a:noFill/>
                    </a:lnB>
                  </a:tcPr>
                </a:tc>
                <a:extLst>
                  <a:ext uri="{0D108BD9-81ED-4DB2-BD59-A6C34878D82A}">
                    <a16:rowId xmlns:a16="http://schemas.microsoft.com/office/drawing/2014/main" val="2860199482"/>
                  </a:ext>
                </a:extLst>
              </a:tr>
              <a:tr h="190500">
                <a:tc>
                  <a:txBody>
                    <a:bodyPr/>
                    <a:lstStyle/>
                    <a:p>
                      <a:pPr algn="l" fontAlgn="b"/>
                      <a:r>
                        <a:rPr lang="en-US" sz="800" b="0" i="0" u="none" strike="noStrike">
                          <a:solidFill>
                            <a:srgbClr val="000000"/>
                          </a:solidFill>
                          <a:effectLst/>
                          <a:latin typeface="Verdana" panose="020B0604030504040204" pitchFamily="34" charset="0"/>
                        </a:rPr>
                        <a:t>7. Moran, Jerry (KS)</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7. Brown, Sherrod (OH), Ex Officio</a:t>
                      </a:r>
                    </a:p>
                  </a:txBody>
                  <a:tcPr marL="0" marR="0" marT="0" marB="0" anchor="b">
                    <a:lnL>
                      <a:noFill/>
                    </a:lnL>
                    <a:lnR>
                      <a:noFill/>
                    </a:lnR>
                    <a:lnT>
                      <a:noFill/>
                    </a:lnT>
                    <a:lnB>
                      <a:noFill/>
                    </a:lnB>
                  </a:tcPr>
                </a:tc>
                <a:extLst>
                  <a:ext uri="{0D108BD9-81ED-4DB2-BD59-A6C34878D82A}">
                    <a16:rowId xmlns:a16="http://schemas.microsoft.com/office/drawing/2014/main" val="1003240974"/>
                  </a:ext>
                </a:extLst>
              </a:tr>
              <a:tr h="190500">
                <a:tc>
                  <a:txBody>
                    <a:bodyPr/>
                    <a:lstStyle/>
                    <a:p>
                      <a:pPr algn="l" fontAlgn="b"/>
                      <a:r>
                        <a:rPr lang="it-IT" sz="800" b="0" i="0" u="none" strike="noStrike">
                          <a:solidFill>
                            <a:srgbClr val="000000"/>
                          </a:solidFill>
                          <a:effectLst/>
                          <a:latin typeface="Verdana" panose="020B0604030504040204" pitchFamily="34" charset="0"/>
                        </a:rPr>
                        <a:t>8. Crapo, Mike (ID), Ex Officio</a:t>
                      </a: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88405619"/>
                  </a:ext>
                </a:extLst>
              </a:tr>
            </a:tbl>
          </a:graphicData>
        </a:graphic>
      </p:graphicFrame>
    </p:spTree>
    <p:extLst>
      <p:ext uri="{BB962C8B-B14F-4D97-AF65-F5344CB8AC3E}">
        <p14:creationId xmlns:p14="http://schemas.microsoft.com/office/powerpoint/2010/main" val="2396538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SlideTitle"/>
          <p:cNvSpPr>
            <a:spLocks noGrp="1"/>
          </p:cNvSpPr>
          <p:nvPr>
            <p:ph type="title"/>
          </p:nvPr>
        </p:nvSpPr>
        <p:spPr/>
        <p:txBody>
          <a:bodyPr/>
          <a:lstStyle/>
          <a:p>
            <a:r>
              <a:rPr lang="en-US"/>
              <a:t>Senate Committee on Commerce, Science, and Transportation</a:t>
            </a:r>
            <a:endParaRPr lang="en-US" dirty="0"/>
          </a:p>
        </p:txBody>
      </p:sp>
      <p:sp>
        <p:nvSpPr>
          <p:cNvPr id="4" name="Slide Number Placeholder 3"/>
          <p:cNvSpPr>
            <a:spLocks noGrp="1"/>
          </p:cNvSpPr>
          <p:nvPr>
            <p:ph type="sldNum" sz="quarter" idx="12"/>
          </p:nvPr>
        </p:nvSpPr>
        <p:spPr/>
        <p:txBody>
          <a:bodyPr/>
          <a:lstStyle/>
          <a:p>
            <a:fld id="{067398A3-3D67-41EC-B411-1428348954E9}" type="slidenum">
              <a:rPr lang="en-US" smtClean="0"/>
              <a:pPr/>
              <a:t>16</a:t>
            </a:fld>
            <a:endParaRPr lang="en-US"/>
          </a:p>
        </p:txBody>
      </p:sp>
      <p:graphicFrame>
        <p:nvGraphicFramePr>
          <p:cNvPr id="5" name="Table 4" title="Legend"/>
          <p:cNvGraphicFramePr>
            <a:graphicFrameLocks noGrp="1"/>
          </p:cNvGraphicFramePr>
          <p:nvPr>
            <p:extLst/>
          </p:nvPr>
        </p:nvGraphicFramePr>
        <p:xfrm>
          <a:off x="6267451" y="4731576"/>
          <a:ext cx="2438398" cy="1121664"/>
        </p:xfrm>
        <a:graphic>
          <a:graphicData uri="http://schemas.openxmlformats.org/drawingml/2006/table">
            <a:tbl>
              <a:tblPr/>
              <a:tblGrid>
                <a:gridCol w="2438398">
                  <a:extLst>
                    <a:ext uri="{9D8B030D-6E8A-4147-A177-3AD203B41FA5}">
                      <a16:colId xmlns:a16="http://schemas.microsoft.com/office/drawing/2014/main" val="800610877"/>
                    </a:ext>
                  </a:extLst>
                </a:gridCol>
              </a:tblGrid>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LEGEND</a:t>
                      </a:r>
                    </a:p>
                  </a:txBody>
                  <a:tcPr marL="36576" marR="36576" marT="18288" marB="18288"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669296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sngStrike" dirty="0">
                          <a:solidFill>
                            <a:srgbClr val="7F7F7F"/>
                          </a:solidFill>
                          <a:effectLst/>
                          <a:latin typeface="Verdana" panose="020B0604030504040204" pitchFamily="34" charset="0"/>
                          <a:ea typeface="Verdana" panose="020B0604030504040204" pitchFamily="34" charset="0"/>
                        </a:rPr>
                        <a:t>Retired, sought other office,</a:t>
                      </a:r>
                      <a:r>
                        <a:rPr lang="en-US" sz="800" b="0" i="0" u="none" strike="sngStrike" baseline="0" dirty="0">
                          <a:solidFill>
                            <a:srgbClr val="7F7F7F"/>
                          </a:solidFill>
                          <a:effectLst/>
                          <a:latin typeface="Verdana" panose="020B0604030504040204" pitchFamily="34" charset="0"/>
                          <a:ea typeface="Verdana" panose="020B0604030504040204" pitchFamily="34" charset="0"/>
                        </a:rPr>
                        <a:t> </a:t>
                      </a:r>
                    </a:p>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sngStrike" baseline="0" dirty="0">
                          <a:solidFill>
                            <a:srgbClr val="7F7F7F"/>
                          </a:solidFill>
                          <a:effectLst/>
                          <a:latin typeface="Verdana" panose="020B0604030504040204" pitchFamily="34" charset="0"/>
                          <a:ea typeface="Verdana" panose="020B0604030504040204" pitchFamily="34" charset="0"/>
                        </a:rPr>
                        <a:t>or lost primary/general election</a:t>
                      </a:r>
                      <a:endParaRPr lang="en-US" sz="800" b="0" i="0" u="none" strike="sngStrike" dirty="0">
                        <a:solidFill>
                          <a:srgbClr val="7F7F7F"/>
                        </a:solidFill>
                        <a:effectLst/>
                        <a:latin typeface="Verdana" panose="020B0604030504040204" pitchFamily="34" charset="0"/>
                        <a:ea typeface="Verdana" panose="020B0604030504040204" pitchFamily="34" charset="0"/>
                      </a:endParaRP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7189252"/>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Won reelection</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574878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Verdana" panose="020B0604030504040204" pitchFamily="34" charset="0"/>
                          <a:ea typeface="Verdana" panose="020B0604030504040204" pitchFamily="34" charset="0"/>
                        </a:rPr>
                        <a:t>Not up for reelection in 2018</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2303415"/>
                  </a:ext>
                </a:extLst>
              </a:tr>
            </a:tbl>
          </a:graphicData>
        </a:graphic>
      </p:graphicFrame>
      <p:graphicFrame>
        <p:nvGraphicFramePr>
          <p:cNvPr id="3" name="Table 2"/>
          <p:cNvGraphicFramePr>
            <a:graphicFrameLocks noGrp="1"/>
          </p:cNvGraphicFramePr>
          <p:nvPr>
            <p:extLst/>
          </p:nvPr>
        </p:nvGraphicFramePr>
        <p:xfrm>
          <a:off x="502920" y="1563624"/>
          <a:ext cx="6946900" cy="2847975"/>
        </p:xfrm>
        <a:graphic>
          <a:graphicData uri="http://schemas.openxmlformats.org/drawingml/2006/table">
            <a:tbl>
              <a:tblPr/>
              <a:tblGrid>
                <a:gridCol w="3452822">
                  <a:extLst>
                    <a:ext uri="{9D8B030D-6E8A-4147-A177-3AD203B41FA5}">
                      <a16:colId xmlns:a16="http://schemas.microsoft.com/office/drawing/2014/main" val="2369548557"/>
                    </a:ext>
                  </a:extLst>
                </a:gridCol>
                <a:gridCol w="3494078">
                  <a:extLst>
                    <a:ext uri="{9D8B030D-6E8A-4147-A177-3AD203B41FA5}">
                      <a16:colId xmlns:a16="http://schemas.microsoft.com/office/drawing/2014/main" val="2745688826"/>
                    </a:ext>
                  </a:extLst>
                </a:gridCol>
              </a:tblGrid>
              <a:tr h="190500">
                <a:tc>
                  <a:txBody>
                    <a:bodyPr/>
                    <a:lstStyle/>
                    <a:p>
                      <a:pPr algn="l" fontAlgn="b"/>
                      <a:r>
                        <a:rPr lang="en-US" sz="800" b="1" i="0" u="none" strike="noStrike">
                          <a:solidFill>
                            <a:srgbClr val="FFFFFF"/>
                          </a:solidFill>
                          <a:effectLst/>
                          <a:latin typeface="Verdana" panose="020B0604030504040204" pitchFamily="34" charset="0"/>
                        </a:rPr>
                        <a:t>Republicans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02C1C"/>
                    </a:solidFill>
                  </a:tcPr>
                </a:tc>
                <a:tc>
                  <a:txBody>
                    <a:bodyPr/>
                    <a:lstStyle/>
                    <a:p>
                      <a:pPr algn="l" fontAlgn="b"/>
                      <a:r>
                        <a:rPr lang="en-US" sz="800" b="1" i="0" u="none" strike="noStrike">
                          <a:solidFill>
                            <a:srgbClr val="FFFFFF"/>
                          </a:solidFill>
                          <a:effectLst/>
                          <a:latin typeface="Verdana" panose="020B0604030504040204" pitchFamily="34" charset="0"/>
                        </a:rPr>
                        <a:t>Democrats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84D81"/>
                    </a:solidFill>
                  </a:tcPr>
                </a:tc>
                <a:extLst>
                  <a:ext uri="{0D108BD9-81ED-4DB2-BD59-A6C34878D82A}">
                    <a16:rowId xmlns:a16="http://schemas.microsoft.com/office/drawing/2014/main" val="2053728170"/>
                  </a:ext>
                </a:extLst>
              </a:tr>
              <a:tr h="190500">
                <a:tc>
                  <a:txBody>
                    <a:bodyPr/>
                    <a:lstStyle/>
                    <a:p>
                      <a:pPr algn="l" fontAlgn="b"/>
                      <a:r>
                        <a:rPr lang="en-US" sz="800" b="0" i="0" u="none" strike="noStrike">
                          <a:solidFill>
                            <a:srgbClr val="000000"/>
                          </a:solidFill>
                          <a:effectLst/>
                          <a:latin typeface="Verdana" panose="020B0604030504040204" pitchFamily="34" charset="0"/>
                        </a:rPr>
                        <a:t>1. Thune, John (SD), Chairman</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sngStrike">
                          <a:solidFill>
                            <a:srgbClr val="808080"/>
                          </a:solidFill>
                          <a:effectLst/>
                          <a:latin typeface="Verdana" panose="020B0604030504040204" pitchFamily="34" charset="0"/>
                        </a:rPr>
                        <a:t>1. Nelson, Bill (FL), Ranking Member</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3806205"/>
                  </a:ext>
                </a:extLst>
              </a:tr>
              <a:tr h="180975">
                <a:tc>
                  <a:txBody>
                    <a:bodyPr/>
                    <a:lstStyle/>
                    <a:p>
                      <a:pPr algn="l" fontAlgn="b"/>
                      <a:r>
                        <a:rPr lang="en-US" sz="800" b="1" i="0" u="none" strike="noStrike">
                          <a:solidFill>
                            <a:srgbClr val="000000"/>
                          </a:solidFill>
                          <a:effectLst/>
                          <a:latin typeface="Verdana" panose="020B0604030504040204" pitchFamily="34" charset="0"/>
                        </a:rPr>
                        <a:t>2. Wicker, Roger F. (MS)</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2. Cantwell, Maria (WA)</a:t>
                      </a:r>
                    </a:p>
                  </a:txBody>
                  <a:tcPr marL="0" marR="0" marT="0" marB="0" anchor="b">
                    <a:lnL>
                      <a:noFill/>
                    </a:lnL>
                    <a:lnR>
                      <a:noFill/>
                    </a:lnR>
                    <a:lnT>
                      <a:noFill/>
                    </a:lnT>
                    <a:lnB>
                      <a:noFill/>
                    </a:lnB>
                  </a:tcPr>
                </a:tc>
                <a:extLst>
                  <a:ext uri="{0D108BD9-81ED-4DB2-BD59-A6C34878D82A}">
                    <a16:rowId xmlns:a16="http://schemas.microsoft.com/office/drawing/2014/main" val="15379622"/>
                  </a:ext>
                </a:extLst>
              </a:tr>
              <a:tr h="190500">
                <a:tc>
                  <a:txBody>
                    <a:bodyPr/>
                    <a:lstStyle/>
                    <a:p>
                      <a:pPr algn="l" fontAlgn="b"/>
                      <a:r>
                        <a:rPr lang="en-US" sz="800" b="0" i="0" u="none" strike="noStrike">
                          <a:solidFill>
                            <a:srgbClr val="000000"/>
                          </a:solidFill>
                          <a:effectLst/>
                          <a:latin typeface="Verdana" panose="020B0604030504040204" pitchFamily="34" charset="0"/>
                        </a:rPr>
                        <a:t>3. Blunt, Roy (MO)</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3. Klobuchar, Amy (MN)</a:t>
                      </a:r>
                    </a:p>
                  </a:txBody>
                  <a:tcPr marL="0" marR="0" marT="0" marB="0" anchor="b">
                    <a:lnL>
                      <a:noFill/>
                    </a:lnL>
                    <a:lnR>
                      <a:noFill/>
                    </a:lnR>
                    <a:lnT>
                      <a:noFill/>
                    </a:lnT>
                    <a:lnB>
                      <a:noFill/>
                    </a:lnB>
                  </a:tcPr>
                </a:tc>
                <a:extLst>
                  <a:ext uri="{0D108BD9-81ED-4DB2-BD59-A6C34878D82A}">
                    <a16:rowId xmlns:a16="http://schemas.microsoft.com/office/drawing/2014/main" val="3033705961"/>
                  </a:ext>
                </a:extLst>
              </a:tr>
              <a:tr h="190500">
                <a:tc>
                  <a:txBody>
                    <a:bodyPr/>
                    <a:lstStyle/>
                    <a:p>
                      <a:pPr algn="l" fontAlgn="b"/>
                      <a:r>
                        <a:rPr lang="en-US" sz="800" b="1" i="0" u="none" strike="noStrike">
                          <a:solidFill>
                            <a:srgbClr val="000000"/>
                          </a:solidFill>
                          <a:effectLst/>
                          <a:latin typeface="Verdana" panose="020B0604030504040204" pitchFamily="34" charset="0"/>
                        </a:rPr>
                        <a:t>4. Cruz, Ted (TX)</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Verdana" panose="020B0604030504040204" pitchFamily="34" charset="0"/>
                        </a:rPr>
                        <a:t>4. Blumenthal, Richard (CT)</a:t>
                      </a:r>
                    </a:p>
                  </a:txBody>
                  <a:tcPr marL="0" marR="0" marT="0" marB="0" anchor="b">
                    <a:lnL>
                      <a:noFill/>
                    </a:lnL>
                    <a:lnR>
                      <a:noFill/>
                    </a:lnR>
                    <a:lnT>
                      <a:noFill/>
                    </a:lnT>
                    <a:lnB>
                      <a:noFill/>
                    </a:lnB>
                  </a:tcPr>
                </a:tc>
                <a:extLst>
                  <a:ext uri="{0D108BD9-81ED-4DB2-BD59-A6C34878D82A}">
                    <a16:rowId xmlns:a16="http://schemas.microsoft.com/office/drawing/2014/main" val="755888424"/>
                  </a:ext>
                </a:extLst>
              </a:tr>
              <a:tr h="190500">
                <a:tc>
                  <a:txBody>
                    <a:bodyPr/>
                    <a:lstStyle/>
                    <a:p>
                      <a:pPr algn="l" fontAlgn="b"/>
                      <a:r>
                        <a:rPr lang="en-US" sz="800" b="1" i="0" u="none" strike="noStrike">
                          <a:solidFill>
                            <a:srgbClr val="000000"/>
                          </a:solidFill>
                          <a:effectLst/>
                          <a:latin typeface="Verdana" panose="020B0604030504040204" pitchFamily="34" charset="0"/>
                        </a:rPr>
                        <a:t>5. Fischer, Deb (NE)</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Verdana" panose="020B0604030504040204" pitchFamily="34" charset="0"/>
                        </a:rPr>
                        <a:t>5. Schatz, Brian (HI)</a:t>
                      </a:r>
                    </a:p>
                  </a:txBody>
                  <a:tcPr marL="0" marR="0" marT="0" marB="0" anchor="b">
                    <a:lnL>
                      <a:noFill/>
                    </a:lnL>
                    <a:lnR>
                      <a:noFill/>
                    </a:lnR>
                    <a:lnT>
                      <a:noFill/>
                    </a:lnT>
                    <a:lnB>
                      <a:noFill/>
                    </a:lnB>
                  </a:tcPr>
                </a:tc>
                <a:extLst>
                  <a:ext uri="{0D108BD9-81ED-4DB2-BD59-A6C34878D82A}">
                    <a16:rowId xmlns:a16="http://schemas.microsoft.com/office/drawing/2014/main" val="483077522"/>
                  </a:ext>
                </a:extLst>
              </a:tr>
              <a:tr h="190500">
                <a:tc>
                  <a:txBody>
                    <a:bodyPr/>
                    <a:lstStyle/>
                    <a:p>
                      <a:pPr algn="l" fontAlgn="b"/>
                      <a:r>
                        <a:rPr lang="en-US" sz="800" b="0" i="0" u="none" strike="noStrike">
                          <a:solidFill>
                            <a:srgbClr val="000000"/>
                          </a:solidFill>
                          <a:effectLst/>
                          <a:latin typeface="Verdana" panose="020B0604030504040204" pitchFamily="34" charset="0"/>
                        </a:rPr>
                        <a:t>6. Moran, Jerry (KS)</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Verdana" panose="020B0604030504040204" pitchFamily="34" charset="0"/>
                        </a:rPr>
                        <a:t>6. Markey, Edward J. (MA)</a:t>
                      </a:r>
                    </a:p>
                  </a:txBody>
                  <a:tcPr marL="0" marR="0" marT="0" marB="0" anchor="b">
                    <a:lnL>
                      <a:noFill/>
                    </a:lnL>
                    <a:lnR>
                      <a:noFill/>
                    </a:lnR>
                    <a:lnT>
                      <a:noFill/>
                    </a:lnT>
                    <a:lnB>
                      <a:noFill/>
                    </a:lnB>
                  </a:tcPr>
                </a:tc>
                <a:extLst>
                  <a:ext uri="{0D108BD9-81ED-4DB2-BD59-A6C34878D82A}">
                    <a16:rowId xmlns:a16="http://schemas.microsoft.com/office/drawing/2014/main" val="4162694111"/>
                  </a:ext>
                </a:extLst>
              </a:tr>
              <a:tr h="190500">
                <a:tc>
                  <a:txBody>
                    <a:bodyPr/>
                    <a:lstStyle/>
                    <a:p>
                      <a:pPr algn="l" fontAlgn="b"/>
                      <a:r>
                        <a:rPr lang="en-US" sz="800" b="0" i="0" u="none" strike="noStrike">
                          <a:solidFill>
                            <a:srgbClr val="000000"/>
                          </a:solidFill>
                          <a:effectLst/>
                          <a:latin typeface="Verdana" panose="020B0604030504040204" pitchFamily="34" charset="0"/>
                        </a:rPr>
                        <a:t>7. Sullivan, Dan (AK)</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Verdana" panose="020B0604030504040204" pitchFamily="34" charset="0"/>
                        </a:rPr>
                        <a:t>7. Udall, Tom (NM)</a:t>
                      </a:r>
                    </a:p>
                  </a:txBody>
                  <a:tcPr marL="0" marR="0" marT="0" marB="0" anchor="b">
                    <a:lnL>
                      <a:noFill/>
                    </a:lnL>
                    <a:lnR>
                      <a:noFill/>
                    </a:lnR>
                    <a:lnT>
                      <a:noFill/>
                    </a:lnT>
                    <a:lnB>
                      <a:noFill/>
                    </a:lnB>
                  </a:tcPr>
                </a:tc>
                <a:extLst>
                  <a:ext uri="{0D108BD9-81ED-4DB2-BD59-A6C34878D82A}">
                    <a16:rowId xmlns:a16="http://schemas.microsoft.com/office/drawing/2014/main" val="2520614416"/>
                  </a:ext>
                </a:extLst>
              </a:tr>
              <a:tr h="190500">
                <a:tc>
                  <a:txBody>
                    <a:bodyPr/>
                    <a:lstStyle/>
                    <a:p>
                      <a:pPr algn="l" fontAlgn="b"/>
                      <a:r>
                        <a:rPr lang="en-US" sz="800" b="1" i="0" u="none" strike="sngStrike">
                          <a:solidFill>
                            <a:srgbClr val="808080"/>
                          </a:solidFill>
                          <a:effectLst/>
                          <a:latin typeface="Verdana" panose="020B0604030504040204" pitchFamily="34" charset="0"/>
                        </a:rPr>
                        <a:t>8. Heller, Dean (NV)</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Verdana" panose="020B0604030504040204" pitchFamily="34" charset="0"/>
                        </a:rPr>
                        <a:t>8. Peters, Gary C. (MI)</a:t>
                      </a:r>
                    </a:p>
                  </a:txBody>
                  <a:tcPr marL="0" marR="0" marT="0" marB="0" anchor="b">
                    <a:lnL>
                      <a:noFill/>
                    </a:lnL>
                    <a:lnR>
                      <a:noFill/>
                    </a:lnR>
                    <a:lnT>
                      <a:noFill/>
                    </a:lnT>
                    <a:lnB>
                      <a:noFill/>
                    </a:lnB>
                  </a:tcPr>
                </a:tc>
                <a:extLst>
                  <a:ext uri="{0D108BD9-81ED-4DB2-BD59-A6C34878D82A}">
                    <a16:rowId xmlns:a16="http://schemas.microsoft.com/office/drawing/2014/main" val="4130599509"/>
                  </a:ext>
                </a:extLst>
              </a:tr>
              <a:tr h="190500">
                <a:tc>
                  <a:txBody>
                    <a:bodyPr/>
                    <a:lstStyle/>
                    <a:p>
                      <a:pPr algn="l" fontAlgn="b"/>
                      <a:r>
                        <a:rPr lang="pt-BR" sz="800" b="0" i="0" u="none" strike="noStrike">
                          <a:solidFill>
                            <a:srgbClr val="000000"/>
                          </a:solidFill>
                          <a:effectLst/>
                          <a:latin typeface="Verdana" panose="020B0604030504040204" pitchFamily="34" charset="0"/>
                        </a:rPr>
                        <a:t>9. Inhofe, James M. (OK)</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9. Baldwin, Tammy (WI)</a:t>
                      </a:r>
                    </a:p>
                  </a:txBody>
                  <a:tcPr marL="0" marR="0" marT="0" marB="0" anchor="b">
                    <a:lnL>
                      <a:noFill/>
                    </a:lnL>
                    <a:lnR>
                      <a:noFill/>
                    </a:lnR>
                    <a:lnT>
                      <a:noFill/>
                    </a:lnT>
                    <a:lnB>
                      <a:noFill/>
                    </a:lnB>
                  </a:tcPr>
                </a:tc>
                <a:extLst>
                  <a:ext uri="{0D108BD9-81ED-4DB2-BD59-A6C34878D82A}">
                    <a16:rowId xmlns:a16="http://schemas.microsoft.com/office/drawing/2014/main" val="2211147520"/>
                  </a:ext>
                </a:extLst>
              </a:tr>
              <a:tr h="190500">
                <a:tc>
                  <a:txBody>
                    <a:bodyPr/>
                    <a:lstStyle/>
                    <a:p>
                      <a:pPr algn="l" fontAlgn="b"/>
                      <a:r>
                        <a:rPr lang="en-US" sz="800" b="0" i="0" u="none" strike="noStrike">
                          <a:solidFill>
                            <a:srgbClr val="000000"/>
                          </a:solidFill>
                          <a:effectLst/>
                          <a:latin typeface="Verdana" panose="020B0604030504040204" pitchFamily="34" charset="0"/>
                        </a:rPr>
                        <a:t>10. Lee, Mike (UT)</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Verdana" panose="020B0604030504040204" pitchFamily="34" charset="0"/>
                        </a:rPr>
                        <a:t>10. Duckworth, Tammy (IL)</a:t>
                      </a:r>
                    </a:p>
                  </a:txBody>
                  <a:tcPr marL="0" marR="0" marT="0" marB="0" anchor="b">
                    <a:lnL>
                      <a:noFill/>
                    </a:lnL>
                    <a:lnR>
                      <a:noFill/>
                    </a:lnR>
                    <a:lnT>
                      <a:noFill/>
                    </a:lnT>
                    <a:lnB>
                      <a:noFill/>
                    </a:lnB>
                  </a:tcPr>
                </a:tc>
                <a:extLst>
                  <a:ext uri="{0D108BD9-81ED-4DB2-BD59-A6C34878D82A}">
                    <a16:rowId xmlns:a16="http://schemas.microsoft.com/office/drawing/2014/main" val="987016104"/>
                  </a:ext>
                </a:extLst>
              </a:tr>
              <a:tr h="190500">
                <a:tc>
                  <a:txBody>
                    <a:bodyPr/>
                    <a:lstStyle/>
                    <a:p>
                      <a:pPr algn="l" fontAlgn="b"/>
                      <a:r>
                        <a:rPr lang="en-US" sz="800" b="0" i="0" u="none" strike="noStrike">
                          <a:solidFill>
                            <a:srgbClr val="000000"/>
                          </a:solidFill>
                          <a:effectLst/>
                          <a:latin typeface="Verdana" panose="020B0604030504040204" pitchFamily="34" charset="0"/>
                        </a:rPr>
                        <a:t>11. Johnson, Ron (WI)</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Verdana" panose="020B0604030504040204" pitchFamily="34" charset="0"/>
                        </a:rPr>
                        <a:t>11. Hassan, Margaret Wood (NH)</a:t>
                      </a:r>
                    </a:p>
                  </a:txBody>
                  <a:tcPr marL="0" marR="0" marT="0" marB="0" anchor="b">
                    <a:lnL>
                      <a:noFill/>
                    </a:lnL>
                    <a:lnR>
                      <a:noFill/>
                    </a:lnR>
                    <a:lnT>
                      <a:noFill/>
                    </a:lnT>
                    <a:lnB>
                      <a:noFill/>
                    </a:lnB>
                  </a:tcPr>
                </a:tc>
                <a:extLst>
                  <a:ext uri="{0D108BD9-81ED-4DB2-BD59-A6C34878D82A}">
                    <a16:rowId xmlns:a16="http://schemas.microsoft.com/office/drawing/2014/main" val="50896532"/>
                  </a:ext>
                </a:extLst>
              </a:tr>
              <a:tr h="190500">
                <a:tc>
                  <a:txBody>
                    <a:bodyPr/>
                    <a:lstStyle/>
                    <a:p>
                      <a:pPr algn="l" fontAlgn="b"/>
                      <a:r>
                        <a:rPr lang="en-US" sz="800" b="0" i="0" u="none" strike="noStrike">
                          <a:solidFill>
                            <a:srgbClr val="000000"/>
                          </a:solidFill>
                          <a:effectLst/>
                          <a:latin typeface="Verdana" panose="020B0604030504040204" pitchFamily="34" charset="0"/>
                        </a:rPr>
                        <a:t>12. Capito, Shelley Moore (WV)</a:t>
                      </a:r>
                    </a:p>
                  </a:txBody>
                  <a:tcPr marL="0" marR="0" marT="0" marB="0" anchor="b">
                    <a:lnL>
                      <a:noFill/>
                    </a:lnL>
                    <a:lnR>
                      <a:noFill/>
                    </a:lnR>
                    <a:lnT>
                      <a:noFill/>
                    </a:lnT>
                    <a:lnB>
                      <a:noFill/>
                    </a:lnB>
                  </a:tcPr>
                </a:tc>
                <a:tc>
                  <a:txBody>
                    <a:bodyPr/>
                    <a:lstStyle/>
                    <a:p>
                      <a:pPr algn="l" fontAlgn="b"/>
                      <a:r>
                        <a:rPr lang="it-IT" sz="800" b="0" i="0" u="none" strike="noStrike">
                          <a:solidFill>
                            <a:srgbClr val="000000"/>
                          </a:solidFill>
                          <a:effectLst/>
                          <a:latin typeface="Verdana" panose="020B0604030504040204" pitchFamily="34" charset="0"/>
                        </a:rPr>
                        <a:t>12. Cortez Masto, Catherine (NV)</a:t>
                      </a:r>
                    </a:p>
                  </a:txBody>
                  <a:tcPr marL="0" marR="0" marT="0" marB="0" anchor="b">
                    <a:lnL>
                      <a:noFill/>
                    </a:lnL>
                    <a:lnR>
                      <a:noFill/>
                    </a:lnR>
                    <a:lnT>
                      <a:noFill/>
                    </a:lnT>
                    <a:lnB>
                      <a:noFill/>
                    </a:lnB>
                  </a:tcPr>
                </a:tc>
                <a:extLst>
                  <a:ext uri="{0D108BD9-81ED-4DB2-BD59-A6C34878D82A}">
                    <a16:rowId xmlns:a16="http://schemas.microsoft.com/office/drawing/2014/main" val="2207749456"/>
                  </a:ext>
                </a:extLst>
              </a:tr>
              <a:tr h="190500">
                <a:tc>
                  <a:txBody>
                    <a:bodyPr/>
                    <a:lstStyle/>
                    <a:p>
                      <a:pPr algn="l" fontAlgn="b"/>
                      <a:r>
                        <a:rPr lang="en-US" sz="800" b="0" i="0" u="none" strike="noStrike">
                          <a:solidFill>
                            <a:srgbClr val="000000"/>
                          </a:solidFill>
                          <a:effectLst/>
                          <a:latin typeface="Verdana" panose="020B0604030504040204" pitchFamily="34" charset="0"/>
                        </a:rPr>
                        <a:t>13. Gardner, Cory (CO)</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13. Tester, Jon (MT)</a:t>
                      </a:r>
                    </a:p>
                  </a:txBody>
                  <a:tcPr marL="0" marR="0" marT="0" marB="0" anchor="b">
                    <a:lnL>
                      <a:noFill/>
                    </a:lnL>
                    <a:lnR>
                      <a:noFill/>
                    </a:lnR>
                    <a:lnT>
                      <a:noFill/>
                    </a:lnT>
                    <a:lnB>
                      <a:noFill/>
                    </a:lnB>
                  </a:tcPr>
                </a:tc>
                <a:extLst>
                  <a:ext uri="{0D108BD9-81ED-4DB2-BD59-A6C34878D82A}">
                    <a16:rowId xmlns:a16="http://schemas.microsoft.com/office/drawing/2014/main" val="852033938"/>
                  </a:ext>
                </a:extLst>
              </a:tr>
              <a:tr h="190500">
                <a:tc>
                  <a:txBody>
                    <a:bodyPr/>
                    <a:lstStyle/>
                    <a:p>
                      <a:pPr algn="l" fontAlgn="b"/>
                      <a:r>
                        <a:rPr lang="en-US" sz="800" b="0" i="0" u="none" strike="noStrike">
                          <a:solidFill>
                            <a:srgbClr val="000000"/>
                          </a:solidFill>
                          <a:effectLst/>
                          <a:latin typeface="Verdana" panose="020B0604030504040204" pitchFamily="34" charset="0"/>
                        </a:rPr>
                        <a:t>14. Young, Todd (IN)</a:t>
                      </a: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317545602"/>
                  </a:ext>
                </a:extLst>
              </a:tr>
            </a:tbl>
          </a:graphicData>
        </a:graphic>
      </p:graphicFrame>
    </p:spTree>
    <p:extLst>
      <p:ext uri="{BB962C8B-B14F-4D97-AF65-F5344CB8AC3E}">
        <p14:creationId xmlns:p14="http://schemas.microsoft.com/office/powerpoint/2010/main" val="1935744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SlideTitle"/>
          <p:cNvSpPr>
            <a:spLocks noGrp="1"/>
          </p:cNvSpPr>
          <p:nvPr>
            <p:ph type="title"/>
          </p:nvPr>
        </p:nvSpPr>
        <p:spPr/>
        <p:txBody>
          <a:bodyPr>
            <a:normAutofit fontScale="90000"/>
          </a:bodyPr>
          <a:lstStyle/>
          <a:p>
            <a:r>
              <a:rPr lang="en-US"/>
              <a:t>Senate Committee on Commerce, Science, and Transportation, Subcommittee on Surface Transportation and Merchant Marine Infrastructure, Safety and Security </a:t>
            </a:r>
            <a:endParaRPr lang="en-US" dirty="0"/>
          </a:p>
        </p:txBody>
      </p:sp>
      <p:sp>
        <p:nvSpPr>
          <p:cNvPr id="4" name="Slide Number Placeholder 3"/>
          <p:cNvSpPr>
            <a:spLocks noGrp="1"/>
          </p:cNvSpPr>
          <p:nvPr>
            <p:ph type="sldNum" sz="quarter" idx="12"/>
          </p:nvPr>
        </p:nvSpPr>
        <p:spPr/>
        <p:txBody>
          <a:bodyPr/>
          <a:lstStyle/>
          <a:p>
            <a:fld id="{067398A3-3D67-41EC-B411-1428348954E9}" type="slidenum">
              <a:rPr lang="en-US" smtClean="0"/>
              <a:pPr/>
              <a:t>17</a:t>
            </a:fld>
            <a:endParaRPr lang="en-US"/>
          </a:p>
        </p:txBody>
      </p:sp>
      <p:graphicFrame>
        <p:nvGraphicFramePr>
          <p:cNvPr id="5" name="Table 4" title="Legend"/>
          <p:cNvGraphicFramePr>
            <a:graphicFrameLocks noGrp="1"/>
          </p:cNvGraphicFramePr>
          <p:nvPr>
            <p:extLst/>
          </p:nvPr>
        </p:nvGraphicFramePr>
        <p:xfrm>
          <a:off x="6267451" y="4731576"/>
          <a:ext cx="2438398" cy="1121664"/>
        </p:xfrm>
        <a:graphic>
          <a:graphicData uri="http://schemas.openxmlformats.org/drawingml/2006/table">
            <a:tbl>
              <a:tblPr/>
              <a:tblGrid>
                <a:gridCol w="2438398">
                  <a:extLst>
                    <a:ext uri="{9D8B030D-6E8A-4147-A177-3AD203B41FA5}">
                      <a16:colId xmlns:a16="http://schemas.microsoft.com/office/drawing/2014/main" val="800610877"/>
                    </a:ext>
                  </a:extLst>
                </a:gridCol>
              </a:tblGrid>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LEGEND</a:t>
                      </a:r>
                    </a:p>
                  </a:txBody>
                  <a:tcPr marL="36576" marR="36576" marT="18288" marB="18288"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669296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sngStrike" dirty="0">
                          <a:solidFill>
                            <a:srgbClr val="7F7F7F"/>
                          </a:solidFill>
                          <a:effectLst/>
                          <a:latin typeface="Verdana" panose="020B0604030504040204" pitchFamily="34" charset="0"/>
                          <a:ea typeface="Verdana" panose="020B0604030504040204" pitchFamily="34" charset="0"/>
                        </a:rPr>
                        <a:t>Retired, sought other office,</a:t>
                      </a:r>
                      <a:r>
                        <a:rPr lang="en-US" sz="800" b="0" i="0" u="none" strike="sngStrike" baseline="0" dirty="0">
                          <a:solidFill>
                            <a:srgbClr val="7F7F7F"/>
                          </a:solidFill>
                          <a:effectLst/>
                          <a:latin typeface="Verdana" panose="020B0604030504040204" pitchFamily="34" charset="0"/>
                          <a:ea typeface="Verdana" panose="020B0604030504040204" pitchFamily="34" charset="0"/>
                        </a:rPr>
                        <a:t> </a:t>
                      </a:r>
                    </a:p>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sngStrike" baseline="0" dirty="0">
                          <a:solidFill>
                            <a:srgbClr val="7F7F7F"/>
                          </a:solidFill>
                          <a:effectLst/>
                          <a:latin typeface="Verdana" panose="020B0604030504040204" pitchFamily="34" charset="0"/>
                          <a:ea typeface="Verdana" panose="020B0604030504040204" pitchFamily="34" charset="0"/>
                        </a:rPr>
                        <a:t>or lost primary/general election</a:t>
                      </a:r>
                      <a:endParaRPr lang="en-US" sz="800" b="0" i="0" u="none" strike="sngStrike" dirty="0">
                        <a:solidFill>
                          <a:srgbClr val="7F7F7F"/>
                        </a:solidFill>
                        <a:effectLst/>
                        <a:latin typeface="Verdana" panose="020B0604030504040204" pitchFamily="34" charset="0"/>
                        <a:ea typeface="Verdana" panose="020B0604030504040204" pitchFamily="34" charset="0"/>
                      </a:endParaRP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7189252"/>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Won reelection</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574878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Verdana" panose="020B0604030504040204" pitchFamily="34" charset="0"/>
                          <a:ea typeface="Verdana" panose="020B0604030504040204" pitchFamily="34" charset="0"/>
                        </a:rPr>
                        <a:t>Not up for reelection in 2018</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2303415"/>
                  </a:ext>
                </a:extLst>
              </a:tr>
            </a:tbl>
          </a:graphicData>
        </a:graphic>
      </p:graphicFrame>
      <p:graphicFrame>
        <p:nvGraphicFramePr>
          <p:cNvPr id="3" name="Table 2"/>
          <p:cNvGraphicFramePr>
            <a:graphicFrameLocks noGrp="1"/>
          </p:cNvGraphicFramePr>
          <p:nvPr>
            <p:extLst/>
          </p:nvPr>
        </p:nvGraphicFramePr>
        <p:xfrm>
          <a:off x="502920" y="1563624"/>
          <a:ext cx="6946900" cy="2085975"/>
        </p:xfrm>
        <a:graphic>
          <a:graphicData uri="http://schemas.openxmlformats.org/drawingml/2006/table">
            <a:tbl>
              <a:tblPr/>
              <a:tblGrid>
                <a:gridCol w="3452822">
                  <a:extLst>
                    <a:ext uri="{9D8B030D-6E8A-4147-A177-3AD203B41FA5}">
                      <a16:colId xmlns:a16="http://schemas.microsoft.com/office/drawing/2014/main" val="3489764857"/>
                    </a:ext>
                  </a:extLst>
                </a:gridCol>
                <a:gridCol w="3494078">
                  <a:extLst>
                    <a:ext uri="{9D8B030D-6E8A-4147-A177-3AD203B41FA5}">
                      <a16:colId xmlns:a16="http://schemas.microsoft.com/office/drawing/2014/main" val="1152321740"/>
                    </a:ext>
                  </a:extLst>
                </a:gridCol>
              </a:tblGrid>
              <a:tr h="190500">
                <a:tc>
                  <a:txBody>
                    <a:bodyPr/>
                    <a:lstStyle/>
                    <a:p>
                      <a:pPr algn="l" fontAlgn="b"/>
                      <a:r>
                        <a:rPr lang="en-US" sz="800" b="1" i="0" u="none" strike="noStrike">
                          <a:solidFill>
                            <a:srgbClr val="FFFFFF"/>
                          </a:solidFill>
                          <a:effectLst/>
                          <a:latin typeface="Verdana" panose="020B0604030504040204" pitchFamily="34" charset="0"/>
                        </a:rPr>
                        <a:t>Republicans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02C1C"/>
                    </a:solidFill>
                  </a:tcPr>
                </a:tc>
                <a:tc>
                  <a:txBody>
                    <a:bodyPr/>
                    <a:lstStyle/>
                    <a:p>
                      <a:pPr algn="l" fontAlgn="b"/>
                      <a:r>
                        <a:rPr lang="en-US" sz="800" b="1" i="0" u="none" strike="noStrike">
                          <a:solidFill>
                            <a:srgbClr val="FFFFFF"/>
                          </a:solidFill>
                          <a:effectLst/>
                          <a:latin typeface="Verdana" panose="020B0604030504040204" pitchFamily="34" charset="0"/>
                        </a:rPr>
                        <a:t>Democrats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84D81"/>
                    </a:solidFill>
                  </a:tcPr>
                </a:tc>
                <a:extLst>
                  <a:ext uri="{0D108BD9-81ED-4DB2-BD59-A6C34878D82A}">
                    <a16:rowId xmlns:a16="http://schemas.microsoft.com/office/drawing/2014/main" val="4020094267"/>
                  </a:ext>
                </a:extLst>
              </a:tr>
              <a:tr h="190500">
                <a:tc>
                  <a:txBody>
                    <a:bodyPr/>
                    <a:lstStyle/>
                    <a:p>
                      <a:pPr algn="l" fontAlgn="b"/>
                      <a:r>
                        <a:rPr lang="en-US" sz="800" b="1" i="0" u="none" strike="noStrike">
                          <a:solidFill>
                            <a:srgbClr val="000000"/>
                          </a:solidFill>
                          <a:effectLst/>
                          <a:latin typeface="Verdana" panose="020B0604030504040204" pitchFamily="34" charset="0"/>
                        </a:rPr>
                        <a:t>1. Fischer, Deb (NE), Chairman</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Verdana" panose="020B0604030504040204" pitchFamily="34" charset="0"/>
                        </a:rPr>
                        <a:t>1. Peters, Gary C. (MI), Ranking Member</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86867858"/>
                  </a:ext>
                </a:extLst>
              </a:tr>
              <a:tr h="180975">
                <a:tc>
                  <a:txBody>
                    <a:bodyPr/>
                    <a:lstStyle/>
                    <a:p>
                      <a:pPr algn="l" fontAlgn="b"/>
                      <a:r>
                        <a:rPr lang="en-US" sz="800" b="1" i="0" u="none" strike="noStrike">
                          <a:solidFill>
                            <a:srgbClr val="000000"/>
                          </a:solidFill>
                          <a:effectLst/>
                          <a:latin typeface="Verdana" panose="020B0604030504040204" pitchFamily="34" charset="0"/>
                        </a:rPr>
                        <a:t>2. Wicker, Roger F. (MS)</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2. Cantwell, Maria (WA)</a:t>
                      </a:r>
                    </a:p>
                  </a:txBody>
                  <a:tcPr marL="0" marR="0" marT="0" marB="0" anchor="b">
                    <a:lnL>
                      <a:noFill/>
                    </a:lnL>
                    <a:lnR>
                      <a:noFill/>
                    </a:lnR>
                    <a:lnT>
                      <a:noFill/>
                    </a:lnT>
                    <a:lnB>
                      <a:noFill/>
                    </a:lnB>
                  </a:tcPr>
                </a:tc>
                <a:extLst>
                  <a:ext uri="{0D108BD9-81ED-4DB2-BD59-A6C34878D82A}">
                    <a16:rowId xmlns:a16="http://schemas.microsoft.com/office/drawing/2014/main" val="274200904"/>
                  </a:ext>
                </a:extLst>
              </a:tr>
              <a:tr h="190500">
                <a:tc>
                  <a:txBody>
                    <a:bodyPr/>
                    <a:lstStyle/>
                    <a:p>
                      <a:pPr algn="l" fontAlgn="b"/>
                      <a:r>
                        <a:rPr lang="en-US" sz="800" b="0" i="0" u="none" strike="noStrike">
                          <a:solidFill>
                            <a:srgbClr val="000000"/>
                          </a:solidFill>
                          <a:effectLst/>
                          <a:latin typeface="Verdana" panose="020B0604030504040204" pitchFamily="34" charset="0"/>
                        </a:rPr>
                        <a:t>3. Blunt, Roy (MO)</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3. Klobuchar, Amy (MN)</a:t>
                      </a:r>
                    </a:p>
                  </a:txBody>
                  <a:tcPr marL="0" marR="0" marT="0" marB="0" anchor="b">
                    <a:lnL>
                      <a:noFill/>
                    </a:lnL>
                    <a:lnR>
                      <a:noFill/>
                    </a:lnR>
                    <a:lnT>
                      <a:noFill/>
                    </a:lnT>
                    <a:lnB>
                      <a:noFill/>
                    </a:lnB>
                  </a:tcPr>
                </a:tc>
                <a:extLst>
                  <a:ext uri="{0D108BD9-81ED-4DB2-BD59-A6C34878D82A}">
                    <a16:rowId xmlns:a16="http://schemas.microsoft.com/office/drawing/2014/main" val="3075281440"/>
                  </a:ext>
                </a:extLst>
              </a:tr>
              <a:tr h="190500">
                <a:tc>
                  <a:txBody>
                    <a:bodyPr/>
                    <a:lstStyle/>
                    <a:p>
                      <a:pPr algn="l" fontAlgn="b"/>
                      <a:r>
                        <a:rPr lang="en-US" sz="800" b="1" i="0" u="none" strike="sngStrike">
                          <a:solidFill>
                            <a:srgbClr val="808080"/>
                          </a:solidFill>
                          <a:effectLst/>
                          <a:latin typeface="Verdana" panose="020B0604030504040204" pitchFamily="34" charset="0"/>
                        </a:rPr>
                        <a:t>4. Heller, Dean (NV)</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Verdana" panose="020B0604030504040204" pitchFamily="34" charset="0"/>
                        </a:rPr>
                        <a:t>4. Blumenthal, Richard (CT)</a:t>
                      </a:r>
                    </a:p>
                  </a:txBody>
                  <a:tcPr marL="0" marR="0" marT="0" marB="0" anchor="b">
                    <a:lnL>
                      <a:noFill/>
                    </a:lnL>
                    <a:lnR>
                      <a:noFill/>
                    </a:lnR>
                    <a:lnT>
                      <a:noFill/>
                    </a:lnT>
                    <a:lnB>
                      <a:noFill/>
                    </a:lnB>
                  </a:tcPr>
                </a:tc>
                <a:extLst>
                  <a:ext uri="{0D108BD9-81ED-4DB2-BD59-A6C34878D82A}">
                    <a16:rowId xmlns:a16="http://schemas.microsoft.com/office/drawing/2014/main" val="1333451057"/>
                  </a:ext>
                </a:extLst>
              </a:tr>
              <a:tr h="190500">
                <a:tc>
                  <a:txBody>
                    <a:bodyPr/>
                    <a:lstStyle/>
                    <a:p>
                      <a:pPr algn="l" fontAlgn="b"/>
                      <a:r>
                        <a:rPr lang="pt-BR" sz="800" b="0" i="0" u="none" strike="noStrike">
                          <a:solidFill>
                            <a:srgbClr val="000000"/>
                          </a:solidFill>
                          <a:effectLst/>
                          <a:latin typeface="Verdana" panose="020B0604030504040204" pitchFamily="34" charset="0"/>
                        </a:rPr>
                        <a:t>5. Inhofe, James M. (OK)</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Verdana" panose="020B0604030504040204" pitchFamily="34" charset="0"/>
                        </a:rPr>
                        <a:t>5. Udall, Tom (NM)</a:t>
                      </a:r>
                    </a:p>
                  </a:txBody>
                  <a:tcPr marL="0" marR="0" marT="0" marB="0" anchor="b">
                    <a:lnL>
                      <a:noFill/>
                    </a:lnL>
                    <a:lnR>
                      <a:noFill/>
                    </a:lnR>
                    <a:lnT>
                      <a:noFill/>
                    </a:lnT>
                    <a:lnB>
                      <a:noFill/>
                    </a:lnB>
                  </a:tcPr>
                </a:tc>
                <a:extLst>
                  <a:ext uri="{0D108BD9-81ED-4DB2-BD59-A6C34878D82A}">
                    <a16:rowId xmlns:a16="http://schemas.microsoft.com/office/drawing/2014/main" val="3194541881"/>
                  </a:ext>
                </a:extLst>
              </a:tr>
              <a:tr h="190500">
                <a:tc>
                  <a:txBody>
                    <a:bodyPr/>
                    <a:lstStyle/>
                    <a:p>
                      <a:pPr algn="l" fontAlgn="b"/>
                      <a:r>
                        <a:rPr lang="en-US" sz="800" b="0" i="0" u="none" strike="noStrike">
                          <a:solidFill>
                            <a:srgbClr val="000000"/>
                          </a:solidFill>
                          <a:effectLst/>
                          <a:latin typeface="Verdana" panose="020B0604030504040204" pitchFamily="34" charset="0"/>
                        </a:rPr>
                        <a:t>6. Johnson, Ron (WI)</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6. Baldwin, Tammy (WI)</a:t>
                      </a:r>
                    </a:p>
                  </a:txBody>
                  <a:tcPr marL="0" marR="0" marT="0" marB="0" anchor="b">
                    <a:lnL>
                      <a:noFill/>
                    </a:lnL>
                    <a:lnR>
                      <a:noFill/>
                    </a:lnR>
                    <a:lnT>
                      <a:noFill/>
                    </a:lnT>
                    <a:lnB>
                      <a:noFill/>
                    </a:lnB>
                  </a:tcPr>
                </a:tc>
                <a:extLst>
                  <a:ext uri="{0D108BD9-81ED-4DB2-BD59-A6C34878D82A}">
                    <a16:rowId xmlns:a16="http://schemas.microsoft.com/office/drawing/2014/main" val="971223540"/>
                  </a:ext>
                </a:extLst>
              </a:tr>
              <a:tr h="190500">
                <a:tc>
                  <a:txBody>
                    <a:bodyPr/>
                    <a:lstStyle/>
                    <a:p>
                      <a:pPr algn="l" fontAlgn="b"/>
                      <a:r>
                        <a:rPr lang="en-US" sz="800" b="0" i="0" u="none" strike="noStrike">
                          <a:solidFill>
                            <a:srgbClr val="000000"/>
                          </a:solidFill>
                          <a:effectLst/>
                          <a:latin typeface="Verdana" panose="020B0604030504040204" pitchFamily="34" charset="0"/>
                        </a:rPr>
                        <a:t>7. Capito, Shelley Moore (WV)</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Verdana" panose="020B0604030504040204" pitchFamily="34" charset="0"/>
                        </a:rPr>
                        <a:t>7. Duckworth, Tammy (IL)</a:t>
                      </a:r>
                    </a:p>
                  </a:txBody>
                  <a:tcPr marL="0" marR="0" marT="0" marB="0" anchor="b">
                    <a:lnL>
                      <a:noFill/>
                    </a:lnL>
                    <a:lnR>
                      <a:noFill/>
                    </a:lnR>
                    <a:lnT>
                      <a:noFill/>
                    </a:lnT>
                    <a:lnB>
                      <a:noFill/>
                    </a:lnB>
                  </a:tcPr>
                </a:tc>
                <a:extLst>
                  <a:ext uri="{0D108BD9-81ED-4DB2-BD59-A6C34878D82A}">
                    <a16:rowId xmlns:a16="http://schemas.microsoft.com/office/drawing/2014/main" val="3856072307"/>
                  </a:ext>
                </a:extLst>
              </a:tr>
              <a:tr h="190500">
                <a:tc>
                  <a:txBody>
                    <a:bodyPr/>
                    <a:lstStyle/>
                    <a:p>
                      <a:pPr algn="l" fontAlgn="b"/>
                      <a:r>
                        <a:rPr lang="en-US" sz="800" b="0" i="0" u="none" strike="noStrike">
                          <a:solidFill>
                            <a:srgbClr val="000000"/>
                          </a:solidFill>
                          <a:effectLst/>
                          <a:latin typeface="Verdana" panose="020B0604030504040204" pitchFamily="34" charset="0"/>
                        </a:rPr>
                        <a:t>8. Gardner, Cory (CO)</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Verdana" panose="020B0604030504040204" pitchFamily="34" charset="0"/>
                        </a:rPr>
                        <a:t>8. Hassan, Margaret Wood (NH)</a:t>
                      </a:r>
                    </a:p>
                  </a:txBody>
                  <a:tcPr marL="0" marR="0" marT="0" marB="0" anchor="b">
                    <a:lnL>
                      <a:noFill/>
                    </a:lnL>
                    <a:lnR>
                      <a:noFill/>
                    </a:lnR>
                    <a:lnT>
                      <a:noFill/>
                    </a:lnT>
                    <a:lnB>
                      <a:noFill/>
                    </a:lnB>
                  </a:tcPr>
                </a:tc>
                <a:extLst>
                  <a:ext uri="{0D108BD9-81ED-4DB2-BD59-A6C34878D82A}">
                    <a16:rowId xmlns:a16="http://schemas.microsoft.com/office/drawing/2014/main" val="3211555311"/>
                  </a:ext>
                </a:extLst>
              </a:tr>
              <a:tr h="190500">
                <a:tc>
                  <a:txBody>
                    <a:bodyPr/>
                    <a:lstStyle/>
                    <a:p>
                      <a:pPr algn="l" fontAlgn="b"/>
                      <a:r>
                        <a:rPr lang="en-US" sz="800" b="0" i="0" u="none" strike="noStrike">
                          <a:solidFill>
                            <a:srgbClr val="000000"/>
                          </a:solidFill>
                          <a:effectLst/>
                          <a:latin typeface="Verdana" panose="020B0604030504040204" pitchFamily="34" charset="0"/>
                        </a:rPr>
                        <a:t>9. Young, Todd (IN)</a:t>
                      </a:r>
                    </a:p>
                  </a:txBody>
                  <a:tcPr marL="0" marR="0" marT="0" marB="0" anchor="b">
                    <a:lnL>
                      <a:noFill/>
                    </a:lnL>
                    <a:lnR>
                      <a:noFill/>
                    </a:lnR>
                    <a:lnT>
                      <a:noFill/>
                    </a:lnT>
                    <a:lnB>
                      <a:noFill/>
                    </a:lnB>
                  </a:tcPr>
                </a:tc>
                <a:tc>
                  <a:txBody>
                    <a:bodyPr/>
                    <a:lstStyle/>
                    <a:p>
                      <a:pPr algn="l" fontAlgn="b"/>
                      <a:r>
                        <a:rPr lang="en-US" sz="800" b="0" i="0" u="none" strike="sngStrike">
                          <a:solidFill>
                            <a:srgbClr val="808080"/>
                          </a:solidFill>
                          <a:effectLst/>
                          <a:latin typeface="Verdana" panose="020B0604030504040204" pitchFamily="34" charset="0"/>
                        </a:rPr>
                        <a:t>9. Nelson, Bill (FL), Ex Officio</a:t>
                      </a:r>
                    </a:p>
                  </a:txBody>
                  <a:tcPr marL="0" marR="0" marT="0" marB="0" anchor="b">
                    <a:lnL>
                      <a:noFill/>
                    </a:lnL>
                    <a:lnR>
                      <a:noFill/>
                    </a:lnR>
                    <a:lnT>
                      <a:noFill/>
                    </a:lnT>
                    <a:lnB>
                      <a:noFill/>
                    </a:lnB>
                  </a:tcPr>
                </a:tc>
                <a:extLst>
                  <a:ext uri="{0D108BD9-81ED-4DB2-BD59-A6C34878D82A}">
                    <a16:rowId xmlns:a16="http://schemas.microsoft.com/office/drawing/2014/main" val="2177998785"/>
                  </a:ext>
                </a:extLst>
              </a:tr>
              <a:tr h="190500">
                <a:tc>
                  <a:txBody>
                    <a:bodyPr/>
                    <a:lstStyle/>
                    <a:p>
                      <a:pPr algn="l" fontAlgn="b"/>
                      <a:r>
                        <a:rPr lang="en-US" sz="800" b="0" i="0" u="none" strike="noStrike">
                          <a:solidFill>
                            <a:srgbClr val="000000"/>
                          </a:solidFill>
                          <a:effectLst/>
                          <a:latin typeface="Verdana" panose="020B0604030504040204" pitchFamily="34" charset="0"/>
                        </a:rPr>
                        <a:t>10. Thune, John (SD), Ex Officio</a:t>
                      </a: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663840208"/>
                  </a:ext>
                </a:extLst>
              </a:tr>
            </a:tbl>
          </a:graphicData>
        </a:graphic>
      </p:graphicFrame>
    </p:spTree>
    <p:extLst>
      <p:ext uri="{BB962C8B-B14F-4D97-AF65-F5344CB8AC3E}">
        <p14:creationId xmlns:p14="http://schemas.microsoft.com/office/powerpoint/2010/main" val="18271266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SlideTitle"/>
          <p:cNvSpPr>
            <a:spLocks noGrp="1"/>
          </p:cNvSpPr>
          <p:nvPr>
            <p:ph type="title"/>
          </p:nvPr>
        </p:nvSpPr>
        <p:spPr/>
        <p:txBody>
          <a:bodyPr/>
          <a:lstStyle/>
          <a:p>
            <a:r>
              <a:rPr lang="en-US"/>
              <a:t>Senate Committee on Environment and Public Works</a:t>
            </a:r>
            <a:endParaRPr lang="en-US" dirty="0"/>
          </a:p>
        </p:txBody>
      </p:sp>
      <p:sp>
        <p:nvSpPr>
          <p:cNvPr id="4" name="Slide Number Placeholder 3"/>
          <p:cNvSpPr>
            <a:spLocks noGrp="1"/>
          </p:cNvSpPr>
          <p:nvPr>
            <p:ph type="sldNum" sz="quarter" idx="12"/>
          </p:nvPr>
        </p:nvSpPr>
        <p:spPr/>
        <p:txBody>
          <a:bodyPr/>
          <a:lstStyle/>
          <a:p>
            <a:fld id="{067398A3-3D67-41EC-B411-1428348954E9}" type="slidenum">
              <a:rPr lang="en-US" smtClean="0"/>
              <a:pPr/>
              <a:t>18</a:t>
            </a:fld>
            <a:endParaRPr lang="en-US"/>
          </a:p>
        </p:txBody>
      </p:sp>
      <p:graphicFrame>
        <p:nvGraphicFramePr>
          <p:cNvPr id="5" name="Table 4" title="Legend"/>
          <p:cNvGraphicFramePr>
            <a:graphicFrameLocks noGrp="1"/>
          </p:cNvGraphicFramePr>
          <p:nvPr>
            <p:extLst/>
          </p:nvPr>
        </p:nvGraphicFramePr>
        <p:xfrm>
          <a:off x="6267451" y="4731576"/>
          <a:ext cx="2438398" cy="1121664"/>
        </p:xfrm>
        <a:graphic>
          <a:graphicData uri="http://schemas.openxmlformats.org/drawingml/2006/table">
            <a:tbl>
              <a:tblPr/>
              <a:tblGrid>
                <a:gridCol w="2438398">
                  <a:extLst>
                    <a:ext uri="{9D8B030D-6E8A-4147-A177-3AD203B41FA5}">
                      <a16:colId xmlns:a16="http://schemas.microsoft.com/office/drawing/2014/main" val="800610877"/>
                    </a:ext>
                  </a:extLst>
                </a:gridCol>
              </a:tblGrid>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LEGEND</a:t>
                      </a:r>
                    </a:p>
                  </a:txBody>
                  <a:tcPr marL="36576" marR="36576" marT="18288" marB="18288"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669296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sngStrike" dirty="0">
                          <a:solidFill>
                            <a:srgbClr val="7F7F7F"/>
                          </a:solidFill>
                          <a:effectLst/>
                          <a:latin typeface="Verdana" panose="020B0604030504040204" pitchFamily="34" charset="0"/>
                          <a:ea typeface="Verdana" panose="020B0604030504040204" pitchFamily="34" charset="0"/>
                        </a:rPr>
                        <a:t>Retired, sought other office,</a:t>
                      </a:r>
                      <a:r>
                        <a:rPr lang="en-US" sz="800" b="0" i="0" u="none" strike="sngStrike" baseline="0" dirty="0">
                          <a:solidFill>
                            <a:srgbClr val="7F7F7F"/>
                          </a:solidFill>
                          <a:effectLst/>
                          <a:latin typeface="Verdana" panose="020B0604030504040204" pitchFamily="34" charset="0"/>
                          <a:ea typeface="Verdana" panose="020B0604030504040204" pitchFamily="34" charset="0"/>
                        </a:rPr>
                        <a:t> </a:t>
                      </a:r>
                    </a:p>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sngStrike" baseline="0" dirty="0">
                          <a:solidFill>
                            <a:srgbClr val="7F7F7F"/>
                          </a:solidFill>
                          <a:effectLst/>
                          <a:latin typeface="Verdana" panose="020B0604030504040204" pitchFamily="34" charset="0"/>
                          <a:ea typeface="Verdana" panose="020B0604030504040204" pitchFamily="34" charset="0"/>
                        </a:rPr>
                        <a:t>or lost primary/general election</a:t>
                      </a:r>
                      <a:endParaRPr lang="en-US" sz="800" b="0" i="0" u="none" strike="sngStrike" dirty="0">
                        <a:solidFill>
                          <a:srgbClr val="7F7F7F"/>
                        </a:solidFill>
                        <a:effectLst/>
                        <a:latin typeface="Verdana" panose="020B0604030504040204" pitchFamily="34" charset="0"/>
                        <a:ea typeface="Verdana" panose="020B0604030504040204" pitchFamily="34" charset="0"/>
                      </a:endParaRP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7189252"/>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Won reelection</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574878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Verdana" panose="020B0604030504040204" pitchFamily="34" charset="0"/>
                          <a:ea typeface="Verdana" panose="020B0604030504040204" pitchFamily="34" charset="0"/>
                        </a:rPr>
                        <a:t>Not up for reelection in 2018</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2303415"/>
                  </a:ext>
                </a:extLst>
              </a:tr>
            </a:tbl>
          </a:graphicData>
        </a:graphic>
      </p:graphicFrame>
      <p:graphicFrame>
        <p:nvGraphicFramePr>
          <p:cNvPr id="3" name="Table 2"/>
          <p:cNvGraphicFramePr>
            <a:graphicFrameLocks noGrp="1"/>
          </p:cNvGraphicFramePr>
          <p:nvPr>
            <p:extLst/>
          </p:nvPr>
        </p:nvGraphicFramePr>
        <p:xfrm>
          <a:off x="502920" y="1563624"/>
          <a:ext cx="6946900" cy="2276475"/>
        </p:xfrm>
        <a:graphic>
          <a:graphicData uri="http://schemas.openxmlformats.org/drawingml/2006/table">
            <a:tbl>
              <a:tblPr/>
              <a:tblGrid>
                <a:gridCol w="3452822">
                  <a:extLst>
                    <a:ext uri="{9D8B030D-6E8A-4147-A177-3AD203B41FA5}">
                      <a16:colId xmlns:a16="http://schemas.microsoft.com/office/drawing/2014/main" val="1411980022"/>
                    </a:ext>
                  </a:extLst>
                </a:gridCol>
                <a:gridCol w="3494078">
                  <a:extLst>
                    <a:ext uri="{9D8B030D-6E8A-4147-A177-3AD203B41FA5}">
                      <a16:colId xmlns:a16="http://schemas.microsoft.com/office/drawing/2014/main" val="4235694500"/>
                    </a:ext>
                  </a:extLst>
                </a:gridCol>
              </a:tblGrid>
              <a:tr h="190500">
                <a:tc>
                  <a:txBody>
                    <a:bodyPr/>
                    <a:lstStyle/>
                    <a:p>
                      <a:pPr algn="l" fontAlgn="b"/>
                      <a:r>
                        <a:rPr lang="en-US" sz="800" b="1" i="0" u="none" strike="noStrike">
                          <a:solidFill>
                            <a:srgbClr val="FFFFFF"/>
                          </a:solidFill>
                          <a:effectLst/>
                          <a:latin typeface="Verdana" panose="020B0604030504040204" pitchFamily="34" charset="0"/>
                        </a:rPr>
                        <a:t>Republicans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02C1C"/>
                    </a:solidFill>
                  </a:tcPr>
                </a:tc>
                <a:tc>
                  <a:txBody>
                    <a:bodyPr/>
                    <a:lstStyle/>
                    <a:p>
                      <a:pPr algn="l" fontAlgn="b"/>
                      <a:r>
                        <a:rPr lang="en-US" sz="800" b="1" i="0" u="none" strike="noStrike">
                          <a:solidFill>
                            <a:srgbClr val="FFFFFF"/>
                          </a:solidFill>
                          <a:effectLst/>
                          <a:latin typeface="Verdana" panose="020B0604030504040204" pitchFamily="34" charset="0"/>
                        </a:rPr>
                        <a:t>Democrats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84D81"/>
                    </a:solidFill>
                  </a:tcPr>
                </a:tc>
                <a:extLst>
                  <a:ext uri="{0D108BD9-81ED-4DB2-BD59-A6C34878D82A}">
                    <a16:rowId xmlns:a16="http://schemas.microsoft.com/office/drawing/2014/main" val="3756051720"/>
                  </a:ext>
                </a:extLst>
              </a:tr>
              <a:tr h="190500">
                <a:tc>
                  <a:txBody>
                    <a:bodyPr/>
                    <a:lstStyle/>
                    <a:p>
                      <a:pPr algn="l" fontAlgn="b"/>
                      <a:r>
                        <a:rPr lang="en-US" sz="800" b="1" i="0" u="none" strike="noStrike">
                          <a:solidFill>
                            <a:srgbClr val="000000"/>
                          </a:solidFill>
                          <a:effectLst/>
                          <a:latin typeface="Verdana" panose="020B0604030504040204" pitchFamily="34" charset="0"/>
                        </a:rPr>
                        <a:t>1. Barrasso, John (WY), Chairman</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Verdana" panose="020B0604030504040204" pitchFamily="34" charset="0"/>
                        </a:rPr>
                        <a:t>1. Carper, Thomas R. (DE), Ranking Member</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54824995"/>
                  </a:ext>
                </a:extLst>
              </a:tr>
              <a:tr h="180975">
                <a:tc>
                  <a:txBody>
                    <a:bodyPr/>
                    <a:lstStyle/>
                    <a:p>
                      <a:pPr algn="l" fontAlgn="b"/>
                      <a:r>
                        <a:rPr lang="pt-BR" sz="800" b="0" i="0" u="none" strike="noStrike">
                          <a:solidFill>
                            <a:srgbClr val="000000"/>
                          </a:solidFill>
                          <a:effectLst/>
                          <a:latin typeface="Verdana" panose="020B0604030504040204" pitchFamily="34" charset="0"/>
                        </a:rPr>
                        <a:t>2. Inhofe, James M. (OK)</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2. Cardin, Benjamin L. (MD)</a:t>
                      </a:r>
                    </a:p>
                  </a:txBody>
                  <a:tcPr marL="0" marR="0" marT="0" marB="0" anchor="b">
                    <a:lnL>
                      <a:noFill/>
                    </a:lnL>
                    <a:lnR>
                      <a:noFill/>
                    </a:lnR>
                    <a:lnT>
                      <a:noFill/>
                    </a:lnT>
                    <a:lnB>
                      <a:noFill/>
                    </a:lnB>
                  </a:tcPr>
                </a:tc>
                <a:extLst>
                  <a:ext uri="{0D108BD9-81ED-4DB2-BD59-A6C34878D82A}">
                    <a16:rowId xmlns:a16="http://schemas.microsoft.com/office/drawing/2014/main" val="1567706712"/>
                  </a:ext>
                </a:extLst>
              </a:tr>
              <a:tr h="190500">
                <a:tc>
                  <a:txBody>
                    <a:bodyPr/>
                    <a:lstStyle/>
                    <a:p>
                      <a:pPr algn="l" fontAlgn="b"/>
                      <a:r>
                        <a:rPr lang="en-US" sz="800" b="0" i="0" u="none" strike="noStrike">
                          <a:solidFill>
                            <a:srgbClr val="000000"/>
                          </a:solidFill>
                          <a:effectLst/>
                          <a:latin typeface="Verdana" panose="020B0604030504040204" pitchFamily="34" charset="0"/>
                        </a:rPr>
                        <a:t>3. Capito, Shelley Moore (WV)</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3. Sanders, Bernard (VT)</a:t>
                      </a:r>
                    </a:p>
                  </a:txBody>
                  <a:tcPr marL="0" marR="0" marT="0" marB="0" anchor="b">
                    <a:lnL>
                      <a:noFill/>
                    </a:lnL>
                    <a:lnR>
                      <a:noFill/>
                    </a:lnR>
                    <a:lnT>
                      <a:noFill/>
                    </a:lnT>
                    <a:lnB>
                      <a:noFill/>
                    </a:lnB>
                  </a:tcPr>
                </a:tc>
                <a:extLst>
                  <a:ext uri="{0D108BD9-81ED-4DB2-BD59-A6C34878D82A}">
                    <a16:rowId xmlns:a16="http://schemas.microsoft.com/office/drawing/2014/main" val="3813634739"/>
                  </a:ext>
                </a:extLst>
              </a:tr>
              <a:tr h="190500">
                <a:tc>
                  <a:txBody>
                    <a:bodyPr/>
                    <a:lstStyle/>
                    <a:p>
                      <a:pPr algn="l" fontAlgn="b"/>
                      <a:r>
                        <a:rPr lang="en-US" sz="800" b="0" i="0" u="none" strike="noStrike">
                          <a:solidFill>
                            <a:srgbClr val="000000"/>
                          </a:solidFill>
                          <a:effectLst/>
                          <a:latin typeface="Verdana" panose="020B0604030504040204" pitchFamily="34" charset="0"/>
                        </a:rPr>
                        <a:t>4. Boozman, John (AR)</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4. Whitehouse, Sheldon (RI)</a:t>
                      </a:r>
                    </a:p>
                  </a:txBody>
                  <a:tcPr marL="0" marR="0" marT="0" marB="0" anchor="b">
                    <a:lnL>
                      <a:noFill/>
                    </a:lnL>
                    <a:lnR>
                      <a:noFill/>
                    </a:lnR>
                    <a:lnT>
                      <a:noFill/>
                    </a:lnT>
                    <a:lnB>
                      <a:noFill/>
                    </a:lnB>
                  </a:tcPr>
                </a:tc>
                <a:extLst>
                  <a:ext uri="{0D108BD9-81ED-4DB2-BD59-A6C34878D82A}">
                    <a16:rowId xmlns:a16="http://schemas.microsoft.com/office/drawing/2014/main" val="1728536328"/>
                  </a:ext>
                </a:extLst>
              </a:tr>
              <a:tr h="190500">
                <a:tc>
                  <a:txBody>
                    <a:bodyPr/>
                    <a:lstStyle/>
                    <a:p>
                      <a:pPr algn="l" fontAlgn="b"/>
                      <a:r>
                        <a:rPr lang="en-US" sz="800" b="1" i="0" u="none" strike="noStrike">
                          <a:solidFill>
                            <a:srgbClr val="000000"/>
                          </a:solidFill>
                          <a:effectLst/>
                          <a:latin typeface="Verdana" panose="020B0604030504040204" pitchFamily="34" charset="0"/>
                        </a:rPr>
                        <a:t>5. Wicker, Roger F. (MS)</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Verdana" panose="020B0604030504040204" pitchFamily="34" charset="0"/>
                        </a:rPr>
                        <a:t>5. Merkley, Jeff (OR)</a:t>
                      </a:r>
                    </a:p>
                  </a:txBody>
                  <a:tcPr marL="0" marR="0" marT="0" marB="0" anchor="b">
                    <a:lnL>
                      <a:noFill/>
                    </a:lnL>
                    <a:lnR>
                      <a:noFill/>
                    </a:lnR>
                    <a:lnT>
                      <a:noFill/>
                    </a:lnT>
                    <a:lnB>
                      <a:noFill/>
                    </a:lnB>
                  </a:tcPr>
                </a:tc>
                <a:extLst>
                  <a:ext uri="{0D108BD9-81ED-4DB2-BD59-A6C34878D82A}">
                    <a16:rowId xmlns:a16="http://schemas.microsoft.com/office/drawing/2014/main" val="1143860338"/>
                  </a:ext>
                </a:extLst>
              </a:tr>
              <a:tr h="190500">
                <a:tc>
                  <a:txBody>
                    <a:bodyPr/>
                    <a:lstStyle/>
                    <a:p>
                      <a:pPr algn="l" fontAlgn="b"/>
                      <a:r>
                        <a:rPr lang="en-US" sz="800" b="1" i="0" u="none" strike="noStrike">
                          <a:solidFill>
                            <a:srgbClr val="000000"/>
                          </a:solidFill>
                          <a:effectLst/>
                          <a:latin typeface="Verdana" panose="020B0604030504040204" pitchFamily="34" charset="0"/>
                        </a:rPr>
                        <a:t>6. Fischer, Deb (NE)</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6. Gillibrand, Kirsten E. (NY)</a:t>
                      </a:r>
                    </a:p>
                  </a:txBody>
                  <a:tcPr marL="0" marR="0" marT="0" marB="0" anchor="b">
                    <a:lnL>
                      <a:noFill/>
                    </a:lnL>
                    <a:lnR>
                      <a:noFill/>
                    </a:lnR>
                    <a:lnT>
                      <a:noFill/>
                    </a:lnT>
                    <a:lnB>
                      <a:noFill/>
                    </a:lnB>
                  </a:tcPr>
                </a:tc>
                <a:extLst>
                  <a:ext uri="{0D108BD9-81ED-4DB2-BD59-A6C34878D82A}">
                    <a16:rowId xmlns:a16="http://schemas.microsoft.com/office/drawing/2014/main" val="1741050787"/>
                  </a:ext>
                </a:extLst>
              </a:tr>
              <a:tr h="190500">
                <a:tc>
                  <a:txBody>
                    <a:bodyPr/>
                    <a:lstStyle/>
                    <a:p>
                      <a:pPr algn="l" fontAlgn="b"/>
                      <a:r>
                        <a:rPr lang="en-US" sz="800" b="0" i="0" u="none" strike="noStrike">
                          <a:solidFill>
                            <a:srgbClr val="000000"/>
                          </a:solidFill>
                          <a:effectLst/>
                          <a:latin typeface="Verdana" panose="020B0604030504040204" pitchFamily="34" charset="0"/>
                        </a:rPr>
                        <a:t>7. Moran, Jerry (KS)</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Verdana" panose="020B0604030504040204" pitchFamily="34" charset="0"/>
                        </a:rPr>
                        <a:t>7. Booker, Cory A. (NJ)</a:t>
                      </a:r>
                    </a:p>
                  </a:txBody>
                  <a:tcPr marL="0" marR="0" marT="0" marB="0" anchor="b">
                    <a:lnL>
                      <a:noFill/>
                    </a:lnL>
                    <a:lnR>
                      <a:noFill/>
                    </a:lnR>
                    <a:lnT>
                      <a:noFill/>
                    </a:lnT>
                    <a:lnB>
                      <a:noFill/>
                    </a:lnB>
                  </a:tcPr>
                </a:tc>
                <a:extLst>
                  <a:ext uri="{0D108BD9-81ED-4DB2-BD59-A6C34878D82A}">
                    <a16:rowId xmlns:a16="http://schemas.microsoft.com/office/drawing/2014/main" val="3991888984"/>
                  </a:ext>
                </a:extLst>
              </a:tr>
              <a:tr h="190500">
                <a:tc>
                  <a:txBody>
                    <a:bodyPr/>
                    <a:lstStyle/>
                    <a:p>
                      <a:pPr algn="l" fontAlgn="b"/>
                      <a:r>
                        <a:rPr lang="en-US" sz="800" b="0" i="0" u="none" strike="noStrike">
                          <a:solidFill>
                            <a:srgbClr val="000000"/>
                          </a:solidFill>
                          <a:effectLst/>
                          <a:latin typeface="Verdana" panose="020B0604030504040204" pitchFamily="34" charset="0"/>
                        </a:rPr>
                        <a:t>8. Rounds, Mike (SD)</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Verdana" panose="020B0604030504040204" pitchFamily="34" charset="0"/>
                        </a:rPr>
                        <a:t>8. Markey, Edward J. (MA)</a:t>
                      </a:r>
                    </a:p>
                  </a:txBody>
                  <a:tcPr marL="0" marR="0" marT="0" marB="0" anchor="b">
                    <a:lnL>
                      <a:noFill/>
                    </a:lnL>
                    <a:lnR>
                      <a:noFill/>
                    </a:lnR>
                    <a:lnT>
                      <a:noFill/>
                    </a:lnT>
                    <a:lnB>
                      <a:noFill/>
                    </a:lnB>
                  </a:tcPr>
                </a:tc>
                <a:extLst>
                  <a:ext uri="{0D108BD9-81ED-4DB2-BD59-A6C34878D82A}">
                    <a16:rowId xmlns:a16="http://schemas.microsoft.com/office/drawing/2014/main" val="970029215"/>
                  </a:ext>
                </a:extLst>
              </a:tr>
              <a:tr h="190500">
                <a:tc>
                  <a:txBody>
                    <a:bodyPr/>
                    <a:lstStyle/>
                    <a:p>
                      <a:pPr algn="l" fontAlgn="b"/>
                      <a:r>
                        <a:rPr lang="en-US" sz="800" b="0" i="0" u="none" strike="noStrike">
                          <a:solidFill>
                            <a:srgbClr val="000000"/>
                          </a:solidFill>
                          <a:effectLst/>
                          <a:latin typeface="Verdana" panose="020B0604030504040204" pitchFamily="34" charset="0"/>
                        </a:rPr>
                        <a:t>9. Ernst, Joni (IA)</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Verdana" panose="020B0604030504040204" pitchFamily="34" charset="0"/>
                        </a:rPr>
                        <a:t>9. Duckworth, Tammy (IL)</a:t>
                      </a:r>
                    </a:p>
                  </a:txBody>
                  <a:tcPr marL="0" marR="0" marT="0" marB="0" anchor="b">
                    <a:lnL>
                      <a:noFill/>
                    </a:lnL>
                    <a:lnR>
                      <a:noFill/>
                    </a:lnR>
                    <a:lnT>
                      <a:noFill/>
                    </a:lnT>
                    <a:lnB>
                      <a:noFill/>
                    </a:lnB>
                  </a:tcPr>
                </a:tc>
                <a:extLst>
                  <a:ext uri="{0D108BD9-81ED-4DB2-BD59-A6C34878D82A}">
                    <a16:rowId xmlns:a16="http://schemas.microsoft.com/office/drawing/2014/main" val="2538347368"/>
                  </a:ext>
                </a:extLst>
              </a:tr>
              <a:tr h="190500">
                <a:tc>
                  <a:txBody>
                    <a:bodyPr/>
                    <a:lstStyle/>
                    <a:p>
                      <a:pPr algn="l" fontAlgn="b"/>
                      <a:r>
                        <a:rPr lang="en-US" sz="800" b="0" i="0" u="none" strike="noStrike">
                          <a:solidFill>
                            <a:srgbClr val="000000"/>
                          </a:solidFill>
                          <a:effectLst/>
                          <a:latin typeface="Verdana" panose="020B0604030504040204" pitchFamily="34" charset="0"/>
                        </a:rPr>
                        <a:t>10. Sullivan, Dan (AK)</a:t>
                      </a:r>
                    </a:p>
                  </a:txBody>
                  <a:tcPr marL="0" marR="0" marT="0" marB="0" anchor="b">
                    <a:lnL>
                      <a:noFill/>
                    </a:lnL>
                    <a:lnR>
                      <a:noFill/>
                    </a:lnR>
                    <a:lnT>
                      <a:noFill/>
                    </a:lnT>
                    <a:lnB>
                      <a:noFill/>
                    </a:lnB>
                  </a:tcPr>
                </a:tc>
                <a:tc>
                  <a:txBody>
                    <a:bodyPr/>
                    <a:lstStyle/>
                    <a:p>
                      <a:pPr algn="l" fontAlgn="b"/>
                      <a:r>
                        <a:rPr lang="nl-NL" sz="800" b="0" i="0" u="none" strike="noStrike">
                          <a:solidFill>
                            <a:srgbClr val="000000"/>
                          </a:solidFill>
                          <a:effectLst/>
                          <a:latin typeface="Verdana" panose="020B0604030504040204" pitchFamily="34" charset="0"/>
                        </a:rPr>
                        <a:t>10. Van Hollen, Chris (MD)</a:t>
                      </a:r>
                    </a:p>
                  </a:txBody>
                  <a:tcPr marL="0" marR="0" marT="0" marB="0" anchor="b">
                    <a:lnL>
                      <a:noFill/>
                    </a:lnL>
                    <a:lnR>
                      <a:noFill/>
                    </a:lnR>
                    <a:lnT>
                      <a:noFill/>
                    </a:lnT>
                    <a:lnB>
                      <a:noFill/>
                    </a:lnB>
                  </a:tcPr>
                </a:tc>
                <a:extLst>
                  <a:ext uri="{0D108BD9-81ED-4DB2-BD59-A6C34878D82A}">
                    <a16:rowId xmlns:a16="http://schemas.microsoft.com/office/drawing/2014/main" val="3298129731"/>
                  </a:ext>
                </a:extLst>
              </a:tr>
              <a:tr h="190500">
                <a:tc>
                  <a:txBody>
                    <a:bodyPr/>
                    <a:lstStyle/>
                    <a:p>
                      <a:pPr algn="l" fontAlgn="b"/>
                      <a:r>
                        <a:rPr lang="en-US" sz="800" b="0" i="0" u="none" strike="noStrike">
                          <a:solidFill>
                            <a:srgbClr val="000000"/>
                          </a:solidFill>
                          <a:effectLst/>
                          <a:latin typeface="Verdana" panose="020B0604030504040204" pitchFamily="34" charset="0"/>
                        </a:rPr>
                        <a:t>11. Shelby, Richard C. (AL)</a:t>
                      </a: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820610527"/>
                  </a:ext>
                </a:extLst>
              </a:tr>
            </a:tbl>
          </a:graphicData>
        </a:graphic>
      </p:graphicFrame>
    </p:spTree>
    <p:extLst>
      <p:ext uri="{BB962C8B-B14F-4D97-AF65-F5344CB8AC3E}">
        <p14:creationId xmlns:p14="http://schemas.microsoft.com/office/powerpoint/2010/main" val="1136126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SlideTitle"/>
          <p:cNvSpPr>
            <a:spLocks noGrp="1"/>
          </p:cNvSpPr>
          <p:nvPr>
            <p:ph type="title"/>
          </p:nvPr>
        </p:nvSpPr>
        <p:spPr/>
        <p:txBody>
          <a:bodyPr/>
          <a:lstStyle/>
          <a:p>
            <a:r>
              <a:rPr lang="en-US"/>
              <a:t>Senate Committee on Environment and Public Works, Subcommittee on Transportation and Infrastructure </a:t>
            </a:r>
            <a:endParaRPr lang="en-US" dirty="0"/>
          </a:p>
        </p:txBody>
      </p:sp>
      <p:sp>
        <p:nvSpPr>
          <p:cNvPr id="4" name="Slide Number Placeholder 3"/>
          <p:cNvSpPr>
            <a:spLocks noGrp="1"/>
          </p:cNvSpPr>
          <p:nvPr>
            <p:ph type="sldNum" sz="quarter" idx="12"/>
          </p:nvPr>
        </p:nvSpPr>
        <p:spPr/>
        <p:txBody>
          <a:bodyPr/>
          <a:lstStyle/>
          <a:p>
            <a:fld id="{067398A3-3D67-41EC-B411-1428348954E9}" type="slidenum">
              <a:rPr lang="en-US" smtClean="0"/>
              <a:pPr/>
              <a:t>19</a:t>
            </a:fld>
            <a:endParaRPr lang="en-US"/>
          </a:p>
        </p:txBody>
      </p:sp>
      <p:graphicFrame>
        <p:nvGraphicFramePr>
          <p:cNvPr id="5" name="Table 4" title="Legend"/>
          <p:cNvGraphicFramePr>
            <a:graphicFrameLocks noGrp="1"/>
          </p:cNvGraphicFramePr>
          <p:nvPr>
            <p:extLst/>
          </p:nvPr>
        </p:nvGraphicFramePr>
        <p:xfrm>
          <a:off x="6267451" y="4731576"/>
          <a:ext cx="2438398" cy="1121664"/>
        </p:xfrm>
        <a:graphic>
          <a:graphicData uri="http://schemas.openxmlformats.org/drawingml/2006/table">
            <a:tbl>
              <a:tblPr/>
              <a:tblGrid>
                <a:gridCol w="2438398">
                  <a:extLst>
                    <a:ext uri="{9D8B030D-6E8A-4147-A177-3AD203B41FA5}">
                      <a16:colId xmlns:a16="http://schemas.microsoft.com/office/drawing/2014/main" val="800610877"/>
                    </a:ext>
                  </a:extLst>
                </a:gridCol>
              </a:tblGrid>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LEGEND</a:t>
                      </a:r>
                    </a:p>
                  </a:txBody>
                  <a:tcPr marL="36576" marR="36576" marT="18288" marB="18288"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669296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sngStrike" dirty="0">
                          <a:solidFill>
                            <a:srgbClr val="7F7F7F"/>
                          </a:solidFill>
                          <a:effectLst/>
                          <a:latin typeface="Verdana" panose="020B0604030504040204" pitchFamily="34" charset="0"/>
                          <a:ea typeface="Verdana" panose="020B0604030504040204" pitchFamily="34" charset="0"/>
                        </a:rPr>
                        <a:t>Retired, sought other office,</a:t>
                      </a:r>
                      <a:r>
                        <a:rPr lang="en-US" sz="800" b="0" i="0" u="none" strike="sngStrike" baseline="0" dirty="0">
                          <a:solidFill>
                            <a:srgbClr val="7F7F7F"/>
                          </a:solidFill>
                          <a:effectLst/>
                          <a:latin typeface="Verdana" panose="020B0604030504040204" pitchFamily="34" charset="0"/>
                          <a:ea typeface="Verdana" panose="020B0604030504040204" pitchFamily="34" charset="0"/>
                        </a:rPr>
                        <a:t> </a:t>
                      </a:r>
                    </a:p>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sngStrike" baseline="0" dirty="0">
                          <a:solidFill>
                            <a:srgbClr val="7F7F7F"/>
                          </a:solidFill>
                          <a:effectLst/>
                          <a:latin typeface="Verdana" panose="020B0604030504040204" pitchFamily="34" charset="0"/>
                          <a:ea typeface="Verdana" panose="020B0604030504040204" pitchFamily="34" charset="0"/>
                        </a:rPr>
                        <a:t>or lost primary/general election</a:t>
                      </a:r>
                      <a:endParaRPr lang="en-US" sz="800" b="0" i="0" u="none" strike="sngStrike" dirty="0">
                        <a:solidFill>
                          <a:srgbClr val="7F7F7F"/>
                        </a:solidFill>
                        <a:effectLst/>
                        <a:latin typeface="Verdana" panose="020B0604030504040204" pitchFamily="34" charset="0"/>
                        <a:ea typeface="Verdana" panose="020B0604030504040204" pitchFamily="34" charset="0"/>
                      </a:endParaRP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7189252"/>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Won reelection</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574878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Verdana" panose="020B0604030504040204" pitchFamily="34" charset="0"/>
                          <a:ea typeface="Verdana" panose="020B0604030504040204" pitchFamily="34" charset="0"/>
                        </a:rPr>
                        <a:t>Not up for reelection in 2018</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2303415"/>
                  </a:ext>
                </a:extLst>
              </a:tr>
            </a:tbl>
          </a:graphicData>
        </a:graphic>
      </p:graphicFrame>
      <p:graphicFrame>
        <p:nvGraphicFramePr>
          <p:cNvPr id="3" name="Table 2"/>
          <p:cNvGraphicFramePr>
            <a:graphicFrameLocks noGrp="1"/>
          </p:cNvGraphicFramePr>
          <p:nvPr>
            <p:extLst/>
          </p:nvPr>
        </p:nvGraphicFramePr>
        <p:xfrm>
          <a:off x="502920" y="1563624"/>
          <a:ext cx="6946900" cy="2085975"/>
        </p:xfrm>
        <a:graphic>
          <a:graphicData uri="http://schemas.openxmlformats.org/drawingml/2006/table">
            <a:tbl>
              <a:tblPr/>
              <a:tblGrid>
                <a:gridCol w="3452822">
                  <a:extLst>
                    <a:ext uri="{9D8B030D-6E8A-4147-A177-3AD203B41FA5}">
                      <a16:colId xmlns:a16="http://schemas.microsoft.com/office/drawing/2014/main" val="2203369193"/>
                    </a:ext>
                  </a:extLst>
                </a:gridCol>
                <a:gridCol w="3494078">
                  <a:extLst>
                    <a:ext uri="{9D8B030D-6E8A-4147-A177-3AD203B41FA5}">
                      <a16:colId xmlns:a16="http://schemas.microsoft.com/office/drawing/2014/main" val="4233442092"/>
                    </a:ext>
                  </a:extLst>
                </a:gridCol>
              </a:tblGrid>
              <a:tr h="190500">
                <a:tc>
                  <a:txBody>
                    <a:bodyPr/>
                    <a:lstStyle/>
                    <a:p>
                      <a:pPr algn="l" fontAlgn="b"/>
                      <a:r>
                        <a:rPr lang="en-US" sz="800" b="1" i="0" u="none" strike="noStrike">
                          <a:solidFill>
                            <a:srgbClr val="FFFFFF"/>
                          </a:solidFill>
                          <a:effectLst/>
                          <a:latin typeface="Verdana" panose="020B0604030504040204" pitchFamily="34" charset="0"/>
                        </a:rPr>
                        <a:t>Republicans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02C1C"/>
                    </a:solidFill>
                  </a:tcPr>
                </a:tc>
                <a:tc>
                  <a:txBody>
                    <a:bodyPr/>
                    <a:lstStyle/>
                    <a:p>
                      <a:pPr algn="l" fontAlgn="b"/>
                      <a:r>
                        <a:rPr lang="en-US" sz="800" b="1" i="0" u="none" strike="noStrike">
                          <a:solidFill>
                            <a:srgbClr val="FFFFFF"/>
                          </a:solidFill>
                          <a:effectLst/>
                          <a:latin typeface="Verdana" panose="020B0604030504040204" pitchFamily="34" charset="0"/>
                        </a:rPr>
                        <a:t>Democrats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84D81"/>
                    </a:solidFill>
                  </a:tcPr>
                </a:tc>
                <a:extLst>
                  <a:ext uri="{0D108BD9-81ED-4DB2-BD59-A6C34878D82A}">
                    <a16:rowId xmlns:a16="http://schemas.microsoft.com/office/drawing/2014/main" val="3506404566"/>
                  </a:ext>
                </a:extLst>
              </a:tr>
              <a:tr h="190500">
                <a:tc>
                  <a:txBody>
                    <a:bodyPr/>
                    <a:lstStyle/>
                    <a:p>
                      <a:pPr algn="l" fontAlgn="b"/>
                      <a:r>
                        <a:rPr lang="en-US" sz="800" b="0" i="0" u="none" strike="noStrike">
                          <a:solidFill>
                            <a:srgbClr val="000000"/>
                          </a:solidFill>
                          <a:effectLst/>
                          <a:latin typeface="Verdana" panose="020B0604030504040204" pitchFamily="34" charset="0"/>
                        </a:rPr>
                        <a:t>1. Inhofe, James M. (OK), Chairman</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Verdana" panose="020B0604030504040204" pitchFamily="34" charset="0"/>
                        </a:rPr>
                        <a:t>1. Cardin, Benjamin L. (MD), Ranking Member</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83630296"/>
                  </a:ext>
                </a:extLst>
              </a:tr>
              <a:tr h="180975">
                <a:tc>
                  <a:txBody>
                    <a:bodyPr/>
                    <a:lstStyle/>
                    <a:p>
                      <a:pPr algn="l" fontAlgn="b"/>
                      <a:r>
                        <a:rPr lang="en-US" sz="800" b="0" i="0" u="none" strike="noStrike">
                          <a:solidFill>
                            <a:srgbClr val="000000"/>
                          </a:solidFill>
                          <a:effectLst/>
                          <a:latin typeface="Verdana" panose="020B0604030504040204" pitchFamily="34" charset="0"/>
                        </a:rPr>
                        <a:t>2. Capito, Shelley Moore (WV)</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2. Sanders, Bernard (VT)</a:t>
                      </a:r>
                    </a:p>
                  </a:txBody>
                  <a:tcPr marL="0" marR="0" marT="0" marB="0" anchor="b">
                    <a:lnL>
                      <a:noFill/>
                    </a:lnL>
                    <a:lnR>
                      <a:noFill/>
                    </a:lnR>
                    <a:lnT>
                      <a:noFill/>
                    </a:lnT>
                    <a:lnB>
                      <a:noFill/>
                    </a:lnB>
                  </a:tcPr>
                </a:tc>
                <a:extLst>
                  <a:ext uri="{0D108BD9-81ED-4DB2-BD59-A6C34878D82A}">
                    <a16:rowId xmlns:a16="http://schemas.microsoft.com/office/drawing/2014/main" val="153218096"/>
                  </a:ext>
                </a:extLst>
              </a:tr>
              <a:tr h="190500">
                <a:tc>
                  <a:txBody>
                    <a:bodyPr/>
                    <a:lstStyle/>
                    <a:p>
                      <a:pPr algn="l" fontAlgn="b"/>
                      <a:r>
                        <a:rPr lang="en-US" sz="800" b="0" i="0" u="none" strike="noStrike">
                          <a:solidFill>
                            <a:srgbClr val="000000"/>
                          </a:solidFill>
                          <a:effectLst/>
                          <a:latin typeface="Verdana" panose="020B0604030504040204" pitchFamily="34" charset="0"/>
                        </a:rPr>
                        <a:t>3. Boozman, John (AR)</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3. Whitehouse, Sheldon (RI)</a:t>
                      </a:r>
                    </a:p>
                  </a:txBody>
                  <a:tcPr marL="0" marR="0" marT="0" marB="0" anchor="b">
                    <a:lnL>
                      <a:noFill/>
                    </a:lnL>
                    <a:lnR>
                      <a:noFill/>
                    </a:lnR>
                    <a:lnT>
                      <a:noFill/>
                    </a:lnT>
                    <a:lnB>
                      <a:noFill/>
                    </a:lnB>
                  </a:tcPr>
                </a:tc>
                <a:extLst>
                  <a:ext uri="{0D108BD9-81ED-4DB2-BD59-A6C34878D82A}">
                    <a16:rowId xmlns:a16="http://schemas.microsoft.com/office/drawing/2014/main" val="4271161462"/>
                  </a:ext>
                </a:extLst>
              </a:tr>
              <a:tr h="190500">
                <a:tc>
                  <a:txBody>
                    <a:bodyPr/>
                    <a:lstStyle/>
                    <a:p>
                      <a:pPr algn="l" fontAlgn="b"/>
                      <a:r>
                        <a:rPr lang="en-US" sz="800" b="1" i="0" u="none" strike="noStrike">
                          <a:solidFill>
                            <a:srgbClr val="000000"/>
                          </a:solidFill>
                          <a:effectLst/>
                          <a:latin typeface="Verdana" panose="020B0604030504040204" pitchFamily="34" charset="0"/>
                        </a:rPr>
                        <a:t>4. Wicker, Roger F. (MS)</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Verdana" panose="020B0604030504040204" pitchFamily="34" charset="0"/>
                        </a:rPr>
                        <a:t>4. Merkley, Jeff (OR)</a:t>
                      </a:r>
                    </a:p>
                  </a:txBody>
                  <a:tcPr marL="0" marR="0" marT="0" marB="0" anchor="b">
                    <a:lnL>
                      <a:noFill/>
                    </a:lnL>
                    <a:lnR>
                      <a:noFill/>
                    </a:lnR>
                    <a:lnT>
                      <a:noFill/>
                    </a:lnT>
                    <a:lnB>
                      <a:noFill/>
                    </a:lnB>
                  </a:tcPr>
                </a:tc>
                <a:extLst>
                  <a:ext uri="{0D108BD9-81ED-4DB2-BD59-A6C34878D82A}">
                    <a16:rowId xmlns:a16="http://schemas.microsoft.com/office/drawing/2014/main" val="1111648644"/>
                  </a:ext>
                </a:extLst>
              </a:tr>
              <a:tr h="190500">
                <a:tc>
                  <a:txBody>
                    <a:bodyPr/>
                    <a:lstStyle/>
                    <a:p>
                      <a:pPr algn="l" fontAlgn="b"/>
                      <a:r>
                        <a:rPr lang="en-US" sz="800" b="1" i="0" u="none" strike="noStrike">
                          <a:solidFill>
                            <a:srgbClr val="000000"/>
                          </a:solidFill>
                          <a:effectLst/>
                          <a:latin typeface="Verdana" panose="020B0604030504040204" pitchFamily="34" charset="0"/>
                        </a:rPr>
                        <a:t>5. Fischer, Deb (NE)</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5. Gillibrand, Kirsten E. (NY)</a:t>
                      </a:r>
                    </a:p>
                  </a:txBody>
                  <a:tcPr marL="0" marR="0" marT="0" marB="0" anchor="b">
                    <a:lnL>
                      <a:noFill/>
                    </a:lnL>
                    <a:lnR>
                      <a:noFill/>
                    </a:lnR>
                    <a:lnT>
                      <a:noFill/>
                    </a:lnT>
                    <a:lnB>
                      <a:noFill/>
                    </a:lnB>
                  </a:tcPr>
                </a:tc>
                <a:extLst>
                  <a:ext uri="{0D108BD9-81ED-4DB2-BD59-A6C34878D82A}">
                    <a16:rowId xmlns:a16="http://schemas.microsoft.com/office/drawing/2014/main" val="1267820769"/>
                  </a:ext>
                </a:extLst>
              </a:tr>
              <a:tr h="190500">
                <a:tc>
                  <a:txBody>
                    <a:bodyPr/>
                    <a:lstStyle/>
                    <a:p>
                      <a:pPr algn="l" fontAlgn="b"/>
                      <a:r>
                        <a:rPr lang="en-US" sz="800" b="0" i="0" u="none" strike="noStrike">
                          <a:solidFill>
                            <a:srgbClr val="000000"/>
                          </a:solidFill>
                          <a:effectLst/>
                          <a:latin typeface="Verdana" panose="020B0604030504040204" pitchFamily="34" charset="0"/>
                        </a:rPr>
                        <a:t>6. Moran, Jerry (KS)</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Verdana" panose="020B0604030504040204" pitchFamily="34" charset="0"/>
                        </a:rPr>
                        <a:t>6. Markey, Edward J. (MA)</a:t>
                      </a:r>
                    </a:p>
                  </a:txBody>
                  <a:tcPr marL="0" marR="0" marT="0" marB="0" anchor="b">
                    <a:lnL>
                      <a:noFill/>
                    </a:lnL>
                    <a:lnR>
                      <a:noFill/>
                    </a:lnR>
                    <a:lnT>
                      <a:noFill/>
                    </a:lnT>
                    <a:lnB>
                      <a:noFill/>
                    </a:lnB>
                  </a:tcPr>
                </a:tc>
                <a:extLst>
                  <a:ext uri="{0D108BD9-81ED-4DB2-BD59-A6C34878D82A}">
                    <a16:rowId xmlns:a16="http://schemas.microsoft.com/office/drawing/2014/main" val="1810785173"/>
                  </a:ext>
                </a:extLst>
              </a:tr>
              <a:tr h="190500">
                <a:tc>
                  <a:txBody>
                    <a:bodyPr/>
                    <a:lstStyle/>
                    <a:p>
                      <a:pPr algn="l" fontAlgn="b"/>
                      <a:r>
                        <a:rPr lang="en-US" sz="800" b="0" i="0" u="none" strike="noStrike">
                          <a:solidFill>
                            <a:srgbClr val="000000"/>
                          </a:solidFill>
                          <a:effectLst/>
                          <a:latin typeface="Verdana" panose="020B0604030504040204" pitchFamily="34" charset="0"/>
                        </a:rPr>
                        <a:t>7. Ernst, Joni (IA)</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Verdana" panose="020B0604030504040204" pitchFamily="34" charset="0"/>
                        </a:rPr>
                        <a:t>7. Duckworth, Tammy (IL)</a:t>
                      </a:r>
                    </a:p>
                  </a:txBody>
                  <a:tcPr marL="0" marR="0" marT="0" marB="0" anchor="b">
                    <a:lnL>
                      <a:noFill/>
                    </a:lnL>
                    <a:lnR>
                      <a:noFill/>
                    </a:lnR>
                    <a:lnT>
                      <a:noFill/>
                    </a:lnT>
                    <a:lnB>
                      <a:noFill/>
                    </a:lnB>
                  </a:tcPr>
                </a:tc>
                <a:extLst>
                  <a:ext uri="{0D108BD9-81ED-4DB2-BD59-A6C34878D82A}">
                    <a16:rowId xmlns:a16="http://schemas.microsoft.com/office/drawing/2014/main" val="1433180078"/>
                  </a:ext>
                </a:extLst>
              </a:tr>
              <a:tr h="190500">
                <a:tc>
                  <a:txBody>
                    <a:bodyPr/>
                    <a:lstStyle/>
                    <a:p>
                      <a:pPr algn="l" fontAlgn="b"/>
                      <a:r>
                        <a:rPr lang="en-US" sz="800" b="0" i="0" u="none" strike="noStrike">
                          <a:solidFill>
                            <a:srgbClr val="000000"/>
                          </a:solidFill>
                          <a:effectLst/>
                          <a:latin typeface="Verdana" panose="020B0604030504040204" pitchFamily="34" charset="0"/>
                        </a:rPr>
                        <a:t>8. Sullivan, Dan (AK)</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Verdana" panose="020B0604030504040204" pitchFamily="34" charset="0"/>
                        </a:rPr>
                        <a:t>8. Booker, Cory A. (NJ)</a:t>
                      </a:r>
                    </a:p>
                  </a:txBody>
                  <a:tcPr marL="0" marR="0" marT="0" marB="0" anchor="b">
                    <a:lnL>
                      <a:noFill/>
                    </a:lnL>
                    <a:lnR>
                      <a:noFill/>
                    </a:lnR>
                    <a:lnT>
                      <a:noFill/>
                    </a:lnT>
                    <a:lnB>
                      <a:noFill/>
                    </a:lnB>
                  </a:tcPr>
                </a:tc>
                <a:extLst>
                  <a:ext uri="{0D108BD9-81ED-4DB2-BD59-A6C34878D82A}">
                    <a16:rowId xmlns:a16="http://schemas.microsoft.com/office/drawing/2014/main" val="3403428218"/>
                  </a:ext>
                </a:extLst>
              </a:tr>
              <a:tr h="190500">
                <a:tc>
                  <a:txBody>
                    <a:bodyPr/>
                    <a:lstStyle/>
                    <a:p>
                      <a:pPr algn="l" fontAlgn="b"/>
                      <a:r>
                        <a:rPr lang="en-US" sz="800" b="0" i="0" u="none" strike="noStrike">
                          <a:solidFill>
                            <a:srgbClr val="000000"/>
                          </a:solidFill>
                          <a:effectLst/>
                          <a:latin typeface="Verdana" panose="020B0604030504040204" pitchFamily="34" charset="0"/>
                        </a:rPr>
                        <a:t>9. Shelby, Richard C. (AL)</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9. Carper, Thomas R. (DE), Ex Officio</a:t>
                      </a:r>
                    </a:p>
                  </a:txBody>
                  <a:tcPr marL="0" marR="0" marT="0" marB="0" anchor="b">
                    <a:lnL>
                      <a:noFill/>
                    </a:lnL>
                    <a:lnR>
                      <a:noFill/>
                    </a:lnR>
                    <a:lnT>
                      <a:noFill/>
                    </a:lnT>
                    <a:lnB>
                      <a:noFill/>
                    </a:lnB>
                  </a:tcPr>
                </a:tc>
                <a:extLst>
                  <a:ext uri="{0D108BD9-81ED-4DB2-BD59-A6C34878D82A}">
                    <a16:rowId xmlns:a16="http://schemas.microsoft.com/office/drawing/2014/main" val="1088334831"/>
                  </a:ext>
                </a:extLst>
              </a:tr>
              <a:tr h="190500">
                <a:tc>
                  <a:txBody>
                    <a:bodyPr/>
                    <a:lstStyle/>
                    <a:p>
                      <a:pPr algn="l" fontAlgn="b"/>
                      <a:r>
                        <a:rPr lang="en-US" sz="800" b="1" i="0" u="none" strike="noStrike">
                          <a:solidFill>
                            <a:srgbClr val="000000"/>
                          </a:solidFill>
                          <a:effectLst/>
                          <a:latin typeface="Verdana" panose="020B0604030504040204" pitchFamily="34" charset="0"/>
                        </a:rPr>
                        <a:t>10. Barrasso, John (WY), Ex Officio</a:t>
                      </a: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22510009"/>
                  </a:ext>
                </a:extLst>
              </a:tr>
            </a:tbl>
          </a:graphicData>
        </a:graphic>
      </p:graphicFrame>
    </p:spTree>
    <p:extLst>
      <p:ext uri="{BB962C8B-B14F-4D97-AF65-F5344CB8AC3E}">
        <p14:creationId xmlns:p14="http://schemas.microsoft.com/office/powerpoint/2010/main" val="4288198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Roadmap</a:t>
            </a:r>
            <a:endParaRPr lang="en-US" dirty="0"/>
          </a:p>
        </p:txBody>
      </p:sp>
      <p:graphicFrame>
        <p:nvGraphicFramePr>
          <p:cNvPr id="4" name="Content Placeholder 5" title="RoadmapTable"/>
          <p:cNvGraphicFramePr>
            <a:graphicFrameLocks/>
          </p:cNvGraphicFramePr>
          <p:nvPr>
            <p:extLst>
              <p:ext uri="{D42A27DB-BD31-4B8C-83A1-F6EECF244321}">
                <p14:modId xmlns:p14="http://schemas.microsoft.com/office/powerpoint/2010/main" val="2544474229"/>
              </p:ext>
            </p:extLst>
          </p:nvPr>
        </p:nvGraphicFramePr>
        <p:xfrm>
          <a:off x="511518" y="1825625"/>
          <a:ext cx="3657600" cy="3215640"/>
        </p:xfrm>
        <a:graphic>
          <a:graphicData uri="http://schemas.openxmlformats.org/drawingml/2006/table">
            <a:tbl>
              <a:tblPr firstRow="1" bandRow="1">
                <a:tableStyleId>{2D5ABB26-0587-4C30-8999-92F81FD0307C}</a:tableStyleId>
              </a:tblPr>
              <a:tblGrid>
                <a:gridCol w="3378094">
                  <a:extLst>
                    <a:ext uri="{9D8B030D-6E8A-4147-A177-3AD203B41FA5}">
                      <a16:colId xmlns:a16="http://schemas.microsoft.com/office/drawing/2014/main" val="3576343842"/>
                    </a:ext>
                  </a:extLst>
                </a:gridCol>
                <a:gridCol w="279506">
                  <a:extLst>
                    <a:ext uri="{9D8B030D-6E8A-4147-A177-3AD203B41FA5}">
                      <a16:colId xmlns:a16="http://schemas.microsoft.com/office/drawing/2014/main" val="3581777418"/>
                    </a:ext>
                  </a:extLst>
                </a:gridCol>
              </a:tblGrid>
              <a:tr h="370840">
                <a:tc>
                  <a:txBody>
                    <a:bodyPr/>
                    <a:lstStyle/>
                    <a:p>
                      <a:pPr>
                        <a:spcAft>
                          <a:spcPts val="600"/>
                        </a:spcAft>
                      </a:pPr>
                      <a:r>
                        <a:rPr lang="en-US" sz="1200" b="1" dirty="0" smtClean="0">
                          <a:latin typeface="Georgia" panose="02040502050405020303" pitchFamily="18" charset="0"/>
                        </a:rPr>
                        <a:t>Stated</a:t>
                      </a:r>
                      <a:r>
                        <a:rPr lang="en-US" sz="1200" b="1" baseline="0" dirty="0" smtClean="0">
                          <a:latin typeface="Georgia" panose="02040502050405020303" pitchFamily="18" charset="0"/>
                        </a:rPr>
                        <a:t> policy positions</a:t>
                      </a:r>
                      <a:endParaRPr lang="en-US" sz="1200" b="1" dirty="0" smtClean="0">
                        <a:latin typeface="Georgia" panose="02040502050405020303" pitchFamily="18" charset="0"/>
                      </a:endParaRPr>
                    </a:p>
                    <a:p>
                      <a:pPr marL="171450" indent="-171450">
                        <a:spcAft>
                          <a:spcPts val="600"/>
                        </a:spcAft>
                        <a:buFont typeface="Arial" panose="020B0604020202020204" pitchFamily="34" charset="0"/>
                        <a:buChar char="•"/>
                      </a:pPr>
                      <a:r>
                        <a:rPr lang="en-US" sz="1200" dirty="0" smtClean="0">
                          <a:latin typeface="Georgia" panose="02040502050405020303" pitchFamily="18" charset="0"/>
                        </a:rPr>
                        <a:t>Who will</a:t>
                      </a:r>
                      <a:r>
                        <a:rPr lang="en-US" sz="1200" baseline="0" dirty="0" smtClean="0">
                          <a:latin typeface="Georgia" panose="02040502050405020303" pitchFamily="18" charset="0"/>
                        </a:rPr>
                        <a:t> likely be the leaders of the relevant committees?</a:t>
                      </a:r>
                      <a:endParaRPr lang="en-US" sz="1200" dirty="0" smtClean="0">
                        <a:latin typeface="Georgia" panose="02040502050405020303" pitchFamily="18" charset="0"/>
                      </a:endParaRPr>
                    </a:p>
                    <a:p>
                      <a:pPr marL="171450" indent="-171450">
                        <a:spcAft>
                          <a:spcPts val="600"/>
                        </a:spcAft>
                        <a:buFont typeface="Arial" panose="020B0604020202020204" pitchFamily="34" charset="0"/>
                        <a:buChar char="•"/>
                      </a:pPr>
                      <a:r>
                        <a:rPr lang="en-US" sz="1200" dirty="0" smtClean="0">
                          <a:latin typeface="Georgia" panose="02040502050405020303" pitchFamily="18" charset="0"/>
                        </a:rPr>
                        <a:t>What have</a:t>
                      </a:r>
                      <a:r>
                        <a:rPr lang="en-US" sz="1200" baseline="0" dirty="0" smtClean="0">
                          <a:latin typeface="Georgia" panose="02040502050405020303" pitchFamily="18" charset="0"/>
                        </a:rPr>
                        <a:t> the chairs of the most important House and Senate committees said about key policy issues?</a:t>
                      </a:r>
                    </a:p>
                    <a:p>
                      <a:pPr marL="171450" indent="-171450">
                        <a:spcAft>
                          <a:spcPts val="600"/>
                        </a:spcAft>
                        <a:buFont typeface="Arial" panose="020B0604020202020204" pitchFamily="34" charset="0"/>
                        <a:buChar char="•"/>
                      </a:pPr>
                      <a:r>
                        <a:rPr lang="en-US" sz="1200" baseline="0" dirty="0" smtClean="0">
                          <a:latin typeface="Georgia" panose="02040502050405020303" pitchFamily="18" charset="0"/>
                        </a:rPr>
                        <a:t>Updated Election Scenario Planner with 2018 outcome</a:t>
                      </a:r>
                    </a:p>
                  </a:txBody>
                  <a:tcPr>
                    <a:lnL w="12700" cap="flat" cmpd="sng" algn="ctr">
                      <a:solidFill>
                        <a:srgbClr val="080808"/>
                      </a:solidFill>
                      <a:prstDash val="solid"/>
                      <a:round/>
                      <a:headEnd type="none" w="med" len="med"/>
                      <a:tailEnd type="none" w="med" len="med"/>
                    </a:lnL>
                    <a:lnR w="12700" cap="flat" cmpd="sng" algn="ctr">
                      <a:solidFill>
                        <a:srgbClr val="080808"/>
                      </a:solidFill>
                      <a:prstDash val="solid"/>
                      <a:round/>
                      <a:headEnd type="none" w="med" len="med"/>
                      <a:tailEnd type="none" w="med" len="med"/>
                    </a:lnR>
                    <a:lnT w="12700" cap="flat" cmpd="sng" algn="ctr">
                      <a:solidFill>
                        <a:srgbClr val="080808"/>
                      </a:solidFill>
                      <a:prstDash val="solid"/>
                      <a:round/>
                      <a:headEnd type="none" w="med" len="med"/>
                      <a:tailEnd type="none" w="med" len="med"/>
                    </a:lnT>
                    <a:lnB w="12700" cap="flat" cmpd="sng" algn="ctr">
                      <a:solidFill>
                        <a:srgbClr val="080808"/>
                      </a:solidFill>
                      <a:prstDash val="solid"/>
                      <a:round/>
                      <a:headEnd type="none" w="med" len="med"/>
                      <a:tailEnd type="none" w="med" len="med"/>
                    </a:lnB>
                  </a:tcPr>
                </a:tc>
                <a:tc>
                  <a:txBody>
                    <a:bodyPr/>
                    <a:lstStyle/>
                    <a:p>
                      <a:endParaRPr lang="en-US" sz="1200" dirty="0">
                        <a:latin typeface="Georgia" panose="02040502050405020303" pitchFamily="18" charset="0"/>
                      </a:endParaRPr>
                    </a:p>
                  </a:txBody>
                  <a:tcPr>
                    <a:lnL w="12700" cap="flat" cmpd="sng" algn="ctr">
                      <a:solidFill>
                        <a:srgbClr val="080808"/>
                      </a:solidFill>
                      <a:prstDash val="solid"/>
                      <a:round/>
                      <a:headEnd type="none" w="med" len="med"/>
                      <a:tailEnd type="none" w="med" len="med"/>
                    </a:lnL>
                  </a:tcPr>
                </a:tc>
                <a:extLst>
                  <a:ext uri="{0D108BD9-81ED-4DB2-BD59-A6C34878D82A}">
                    <a16:rowId xmlns:a16="http://schemas.microsoft.com/office/drawing/2014/main" val="3168198551"/>
                  </a:ext>
                </a:extLst>
              </a:tr>
              <a:tr h="0">
                <a:tc>
                  <a:txBody>
                    <a:bodyPr/>
                    <a:lstStyle/>
                    <a:p>
                      <a:pPr>
                        <a:spcAft>
                          <a:spcPts val="600"/>
                        </a:spcAft>
                      </a:pPr>
                      <a:endParaRPr lang="en-US" sz="1200" dirty="0" smtClean="0">
                        <a:latin typeface="Georgia" panose="02040502050405020303" pitchFamily="18" charset="0"/>
                      </a:endParaRPr>
                    </a:p>
                  </a:txBody>
                  <a:tcPr>
                    <a:lnT w="12700" cap="flat" cmpd="sng" algn="ctr">
                      <a:solidFill>
                        <a:srgbClr val="080808"/>
                      </a:solidFill>
                      <a:prstDash val="solid"/>
                      <a:round/>
                      <a:headEnd type="none" w="med" len="med"/>
                      <a:tailEnd type="none" w="med" len="med"/>
                    </a:lnT>
                  </a:tcPr>
                </a:tc>
                <a:tc>
                  <a:txBody>
                    <a:bodyPr/>
                    <a:lstStyle/>
                    <a:p>
                      <a:endParaRPr lang="en-US" sz="1200" dirty="0">
                        <a:latin typeface="Georgia" panose="02040502050405020303" pitchFamily="18" charset="0"/>
                      </a:endParaRPr>
                    </a:p>
                  </a:txBody>
                  <a:tcPr/>
                </a:tc>
                <a:extLst>
                  <a:ext uri="{0D108BD9-81ED-4DB2-BD59-A6C34878D82A}">
                    <a16:rowId xmlns:a16="http://schemas.microsoft.com/office/drawing/2014/main" val="3932700313"/>
                  </a:ext>
                </a:extLst>
              </a:tr>
              <a:tr h="370840">
                <a:tc>
                  <a:txBody>
                    <a:bodyPr/>
                    <a:lstStyle/>
                    <a:p>
                      <a:pPr>
                        <a:spcAft>
                          <a:spcPts val="600"/>
                        </a:spcAft>
                      </a:pPr>
                      <a:r>
                        <a:rPr lang="en-US" sz="1200" b="1" dirty="0" smtClean="0">
                          <a:latin typeface="Georgia" panose="02040502050405020303" pitchFamily="18" charset="0"/>
                        </a:rPr>
                        <a:t>Key committee</a:t>
                      </a:r>
                      <a:r>
                        <a:rPr lang="en-US" sz="1200" b="1" baseline="0" dirty="0" smtClean="0">
                          <a:latin typeface="Georgia" panose="02040502050405020303" pitchFamily="18" charset="0"/>
                        </a:rPr>
                        <a:t> membership</a:t>
                      </a:r>
                      <a:endParaRPr lang="en-US" sz="1200" b="1" dirty="0" smtClean="0">
                        <a:latin typeface="Georgia" panose="02040502050405020303" pitchFamily="18" charset="0"/>
                      </a:endParaRPr>
                    </a:p>
                    <a:p>
                      <a:pPr marL="171450" indent="-171450">
                        <a:spcAft>
                          <a:spcPts val="600"/>
                        </a:spcAft>
                        <a:buFont typeface="Arial" panose="020B0604020202020204" pitchFamily="34" charset="0"/>
                        <a:buChar char="•"/>
                      </a:pPr>
                      <a:r>
                        <a:rPr lang="en-US" sz="1200" dirty="0" smtClean="0">
                          <a:latin typeface="Georgia" panose="02040502050405020303" pitchFamily="18" charset="0"/>
                        </a:rPr>
                        <a:t>Which committees and subcommittee</a:t>
                      </a:r>
                      <a:r>
                        <a:rPr lang="en-US" sz="1200" baseline="0" dirty="0" smtClean="0">
                          <a:latin typeface="Georgia" panose="02040502050405020303" pitchFamily="18" charset="0"/>
                        </a:rPr>
                        <a:t>s </a:t>
                      </a:r>
                      <a:r>
                        <a:rPr lang="en-US" sz="1200" dirty="0" smtClean="0">
                          <a:latin typeface="Georgia" panose="02040502050405020303" pitchFamily="18" charset="0"/>
                        </a:rPr>
                        <a:t>have</a:t>
                      </a:r>
                      <a:r>
                        <a:rPr lang="en-US" sz="1200" baseline="0" dirty="0" smtClean="0">
                          <a:latin typeface="Georgia" panose="02040502050405020303" pitchFamily="18" charset="0"/>
                        </a:rPr>
                        <a:t> oversight over this key area?</a:t>
                      </a:r>
                      <a:endParaRPr lang="en-US" sz="1200" dirty="0" smtClean="0">
                        <a:latin typeface="Georgia" panose="02040502050405020303" pitchFamily="18" charset="0"/>
                      </a:endParaRPr>
                    </a:p>
                    <a:p>
                      <a:pPr marL="171450" indent="-171450">
                        <a:spcAft>
                          <a:spcPts val="600"/>
                        </a:spcAft>
                        <a:buFont typeface="Arial" panose="020B0604020202020204" pitchFamily="34" charset="0"/>
                        <a:buChar char="•"/>
                      </a:pPr>
                      <a:r>
                        <a:rPr lang="en-US" sz="1200" dirty="0" smtClean="0">
                          <a:latin typeface="Georgia" panose="02040502050405020303" pitchFamily="18" charset="0"/>
                        </a:rPr>
                        <a:t>Which</a:t>
                      </a:r>
                      <a:r>
                        <a:rPr lang="en-US" sz="1200" baseline="0" dirty="0" smtClean="0">
                          <a:latin typeface="Georgia" panose="02040502050405020303" pitchFamily="18" charset="0"/>
                        </a:rPr>
                        <a:t> committee and subcommittee members lost reelection?</a:t>
                      </a:r>
                      <a:endParaRPr lang="en-US" sz="1200" dirty="0" smtClean="0">
                        <a:latin typeface="Georgia" panose="02040502050405020303" pitchFamily="18" charset="0"/>
                      </a:endParaRPr>
                    </a:p>
                  </a:txBody>
                  <a:tcPr/>
                </a:tc>
                <a:tc>
                  <a:txBody>
                    <a:bodyPr/>
                    <a:lstStyle/>
                    <a:p>
                      <a:endParaRPr lang="en-US" sz="1200" dirty="0">
                        <a:latin typeface="Georgia" panose="02040502050405020303" pitchFamily="18" charset="0"/>
                      </a:endParaRPr>
                    </a:p>
                  </a:txBody>
                  <a:tcPr/>
                </a:tc>
                <a:extLst>
                  <a:ext uri="{0D108BD9-81ED-4DB2-BD59-A6C34878D82A}">
                    <a16:rowId xmlns:a16="http://schemas.microsoft.com/office/drawing/2014/main" val="3078132892"/>
                  </a:ext>
                </a:extLst>
              </a:tr>
            </a:tbl>
          </a:graphicData>
        </a:graphic>
      </p:graphicFrame>
    </p:spTree>
    <p:extLst>
      <p:ext uri="{BB962C8B-B14F-4D97-AF65-F5344CB8AC3E}">
        <p14:creationId xmlns:p14="http://schemas.microsoft.com/office/powerpoint/2010/main" val="3316003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e 20">
            <a:extLst>
              <a:ext uri="{FF2B5EF4-FFF2-40B4-BE49-F238E27FC236}">
                <a16:creationId xmlns:a16="http://schemas.microsoft.com/office/drawing/2014/main" id="{E7130814-F7FD-4340-9376-9712C46BDF2E}"/>
              </a:ext>
            </a:extLst>
          </p:cNvPr>
          <p:cNvGraphicFramePr>
            <a:graphicFrameLocks noGrp="1"/>
          </p:cNvGraphicFramePr>
          <p:nvPr>
            <p:extLst>
              <p:ext uri="{D42A27DB-BD31-4B8C-83A1-F6EECF244321}">
                <p14:modId xmlns:p14="http://schemas.microsoft.com/office/powerpoint/2010/main" val="1732563467"/>
              </p:ext>
            </p:extLst>
          </p:nvPr>
        </p:nvGraphicFramePr>
        <p:xfrm>
          <a:off x="485547" y="1299882"/>
          <a:ext cx="8075748" cy="3877421"/>
        </p:xfrm>
        <a:graphic>
          <a:graphicData uri="http://schemas.openxmlformats.org/drawingml/2006/table">
            <a:tbl>
              <a:tblPr firstRow="1" bandRow="1"/>
              <a:tblGrid>
                <a:gridCol w="2691916">
                  <a:extLst>
                    <a:ext uri="{9D8B030D-6E8A-4147-A177-3AD203B41FA5}">
                      <a16:colId xmlns:a16="http://schemas.microsoft.com/office/drawing/2014/main" val="1455884374"/>
                    </a:ext>
                  </a:extLst>
                </a:gridCol>
                <a:gridCol w="2691916">
                  <a:extLst>
                    <a:ext uri="{9D8B030D-6E8A-4147-A177-3AD203B41FA5}">
                      <a16:colId xmlns:a16="http://schemas.microsoft.com/office/drawing/2014/main" val="2382013349"/>
                    </a:ext>
                  </a:extLst>
                </a:gridCol>
                <a:gridCol w="2691916">
                  <a:extLst>
                    <a:ext uri="{9D8B030D-6E8A-4147-A177-3AD203B41FA5}">
                      <a16:colId xmlns:a16="http://schemas.microsoft.com/office/drawing/2014/main" val="2613471099"/>
                    </a:ext>
                  </a:extLst>
                </a:gridCol>
              </a:tblGrid>
              <a:tr h="373873">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r>
                        <a:rPr lang="en-US" sz="1400" b="1" dirty="0">
                          <a:solidFill>
                            <a:schemeClr val="tx1"/>
                          </a:solidFill>
                          <a:latin typeface="+mj-lt"/>
                        </a:rPr>
                        <a:t>Committee</a:t>
                      </a:r>
                    </a:p>
                  </a:txBody>
                  <a:tcPr anchor="b">
                    <a:lnL>
                      <a:noFill/>
                    </a:lnL>
                    <a:lnR>
                      <a:noFill/>
                    </a:lnR>
                    <a:lnT>
                      <a:noFill/>
                    </a:lnT>
                    <a:lnB w="1905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r>
                        <a:rPr lang="en-US" sz="1400" b="1" baseline="0" dirty="0" smtClean="0">
                          <a:solidFill>
                            <a:schemeClr val="tx1"/>
                          </a:solidFill>
                          <a:latin typeface="+mj-lt"/>
                        </a:rPr>
                        <a:t>Chair</a:t>
                      </a:r>
                      <a:endParaRPr lang="en-US" sz="1400" b="1" dirty="0">
                        <a:solidFill>
                          <a:schemeClr val="tx1"/>
                        </a:solidFill>
                        <a:latin typeface="+mj-lt"/>
                      </a:endParaRPr>
                    </a:p>
                  </a:txBody>
                  <a:tcPr marL="0" anchor="b">
                    <a:lnL>
                      <a:noFill/>
                    </a:lnL>
                    <a:lnR>
                      <a:noFill/>
                    </a:lnR>
                    <a:lnT>
                      <a:noFill/>
                    </a:lnT>
                    <a:lnB w="1905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r>
                        <a:rPr lang="en-US" sz="1400" b="1" dirty="0" smtClean="0">
                          <a:solidFill>
                            <a:schemeClr val="tx1"/>
                          </a:solidFill>
                          <a:latin typeface="+mj-lt"/>
                        </a:rPr>
                        <a:t>Ranking</a:t>
                      </a:r>
                      <a:r>
                        <a:rPr lang="en-US" sz="1400" b="1" baseline="0" dirty="0" smtClean="0">
                          <a:solidFill>
                            <a:schemeClr val="tx1"/>
                          </a:solidFill>
                          <a:latin typeface="+mj-lt"/>
                        </a:rPr>
                        <a:t> member</a:t>
                      </a:r>
                      <a:endParaRPr lang="en-US" sz="1400" b="1" dirty="0">
                        <a:solidFill>
                          <a:schemeClr val="tx1"/>
                        </a:solidFill>
                        <a:latin typeface="+mj-lt"/>
                      </a:endParaRPr>
                    </a:p>
                  </a:txBody>
                  <a:tcPr marL="0" anchor="b">
                    <a:lnL>
                      <a:noFill/>
                    </a:lnL>
                    <a:lnR>
                      <a:noFill/>
                    </a:lnR>
                    <a:lnT>
                      <a:noFill/>
                    </a:lnT>
                    <a:lnB w="1905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6162493"/>
                  </a:ext>
                </a:extLst>
              </a:tr>
              <a:tr h="700627">
                <a:tc>
                  <a:txBody>
                    <a:bodyPr/>
                    <a:lstStyle/>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altLang="en-US" sz="1200" b="0" i="0" u="none" strike="noStrike" kern="1200" cap="none" spc="0" normalizeH="0" baseline="0" noProof="0" dirty="0" smtClean="0">
                          <a:ln>
                            <a:noFill/>
                          </a:ln>
                          <a:solidFill>
                            <a:schemeClr val="tx1">
                              <a:lumMod val="75000"/>
                              <a:lumOff val="25000"/>
                            </a:schemeClr>
                          </a:solidFill>
                          <a:effectLst/>
                          <a:uLnTx/>
                          <a:uFillTx/>
                          <a:latin typeface="+mj-lt"/>
                          <a:ea typeface="+mn-ea"/>
                          <a:cs typeface="+mn-cs"/>
                        </a:rPr>
                        <a:t>Senate Environment </a:t>
                      </a:r>
                    </a:p>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altLang="en-US" sz="1200" b="0" i="0" u="none" strike="noStrike" kern="1200" cap="none" spc="0" normalizeH="0" baseline="0" noProof="0" dirty="0" smtClean="0">
                          <a:ln>
                            <a:noFill/>
                          </a:ln>
                          <a:solidFill>
                            <a:schemeClr val="tx1">
                              <a:lumMod val="75000"/>
                              <a:lumOff val="25000"/>
                            </a:schemeClr>
                          </a:solidFill>
                          <a:effectLst/>
                          <a:uLnTx/>
                          <a:uFillTx/>
                          <a:latin typeface="+mj-lt"/>
                          <a:ea typeface="+mn-ea"/>
                          <a:cs typeface="+mn-cs"/>
                        </a:rPr>
                        <a:t>&amp; Public Works</a:t>
                      </a:r>
                      <a:endParaRPr kumimoji="0" lang="en-US" altLang="en-US" sz="1200" b="0" i="0" u="none" strike="noStrike" kern="1200" cap="none" spc="0" normalizeH="0" baseline="0" noProof="0" dirty="0">
                        <a:ln>
                          <a:noFill/>
                        </a:ln>
                        <a:solidFill>
                          <a:schemeClr val="tx1">
                            <a:lumMod val="75000"/>
                            <a:lumOff val="25000"/>
                          </a:schemeClr>
                        </a:solidFill>
                        <a:effectLst/>
                        <a:uLnTx/>
                        <a:uFillTx/>
                        <a:latin typeface="+mj-lt"/>
                        <a:ea typeface="+mn-ea"/>
                        <a:cs typeface="+mn-cs"/>
                      </a:endParaRPr>
                    </a:p>
                  </a:txBody>
                  <a:tcPr marT="182880" marB="182880" anchor="ctr">
                    <a:lnL>
                      <a:noFill/>
                    </a:lnL>
                    <a:lnR>
                      <a:noFill/>
                    </a:lnR>
                    <a:lnT w="1905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682625" algn="l"/>
                        </a:tabLst>
                        <a:defRPr/>
                      </a:pPr>
                      <a:r>
                        <a:rPr kumimoji="0" lang="en-US" sz="1100" b="0" i="0" u="none" strike="noStrike" kern="1200" cap="none" spc="0" normalizeH="0" baseline="0" noProof="0" dirty="0" smtClean="0">
                          <a:ln>
                            <a:noFill/>
                          </a:ln>
                          <a:solidFill>
                            <a:srgbClr val="B22830"/>
                          </a:solidFill>
                          <a:effectLst/>
                          <a:uLnTx/>
                          <a:uFillTx/>
                          <a:latin typeface="+mn-lt"/>
                          <a:ea typeface="+mn-ea"/>
                          <a:cs typeface="+mn-cs"/>
                        </a:rPr>
                        <a:t>John Barrasso (WY)</a:t>
                      </a:r>
                      <a:endParaRPr lang="en-US" sz="1100" b="0" dirty="0" smtClean="0">
                        <a:solidFill>
                          <a:srgbClr val="B22830"/>
                        </a:solidFill>
                        <a:latin typeface="+mn-lt"/>
                      </a:endParaRPr>
                    </a:p>
                  </a:txBody>
                  <a:tcPr marL="548640" marT="182880" marB="182880" anchor="ctr">
                    <a:lnL>
                      <a:noFill/>
                    </a:lnL>
                    <a:lnR>
                      <a:noFill/>
                    </a:lnR>
                    <a:lnT w="1905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baseline="0" dirty="0" smtClean="0">
                          <a:solidFill>
                            <a:schemeClr val="bg2"/>
                          </a:solidFill>
                        </a:rPr>
                        <a:t>Tom Carper (DE)</a:t>
                      </a:r>
                    </a:p>
                  </a:txBody>
                  <a:tcPr marL="548640" marT="91440" marB="91440" anchor="ctr">
                    <a:lnL>
                      <a:noFill/>
                    </a:lnL>
                    <a:lnR>
                      <a:noFill/>
                    </a:lnR>
                    <a:lnT w="1905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3440297"/>
                  </a:ext>
                </a:extLst>
              </a:tr>
              <a:tr h="700627">
                <a:tc>
                  <a:txBody>
                    <a:bodyPr/>
                    <a:lstStyle/>
                    <a:p>
                      <a:pPr marL="0" marR="0" lvl="0" indent="0" algn="l" defTabSz="4572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altLang="en-US" sz="1200" b="0" i="0" u="none" strike="noStrike" kern="1200" cap="none" spc="0" normalizeH="0" baseline="0" noProof="0" dirty="0" smtClean="0">
                          <a:ln>
                            <a:noFill/>
                          </a:ln>
                          <a:solidFill>
                            <a:schemeClr val="tx1">
                              <a:lumMod val="75000"/>
                              <a:lumOff val="25000"/>
                            </a:schemeClr>
                          </a:solidFill>
                          <a:effectLst/>
                          <a:uLnTx/>
                          <a:uFillTx/>
                          <a:latin typeface="+mj-lt"/>
                          <a:ea typeface="+mn-ea"/>
                          <a:cs typeface="+mn-cs"/>
                        </a:rPr>
                        <a:t>Senate Commerce, Science</a:t>
                      </a:r>
                    </a:p>
                    <a:p>
                      <a:pPr marL="0" marR="0" lvl="0" indent="0" algn="l" defTabSz="4572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altLang="en-US" sz="1200" b="0" i="0" u="none" strike="noStrike" kern="1200" cap="none" spc="0" normalizeH="0" baseline="0" noProof="0" dirty="0" smtClean="0">
                          <a:ln>
                            <a:noFill/>
                          </a:ln>
                          <a:solidFill>
                            <a:schemeClr val="tx1">
                              <a:lumMod val="75000"/>
                              <a:lumOff val="25000"/>
                            </a:schemeClr>
                          </a:solidFill>
                          <a:effectLst/>
                          <a:uLnTx/>
                          <a:uFillTx/>
                          <a:latin typeface="+mj-lt"/>
                          <a:ea typeface="+mn-ea"/>
                          <a:cs typeface="+mn-cs"/>
                        </a:rPr>
                        <a:t>&amp; Transportation</a:t>
                      </a:r>
                      <a:endParaRPr kumimoji="0" lang="en-US" altLang="en-US" sz="1200" b="0" i="0" u="none" strike="noStrike" kern="1200" cap="none" spc="0" normalizeH="0" baseline="0" noProof="0" dirty="0">
                        <a:ln>
                          <a:noFill/>
                        </a:ln>
                        <a:solidFill>
                          <a:schemeClr val="tx1">
                            <a:lumMod val="75000"/>
                            <a:lumOff val="25000"/>
                          </a:schemeClr>
                        </a:solidFill>
                        <a:effectLst/>
                        <a:uLnTx/>
                        <a:uFillTx/>
                        <a:latin typeface="+mj-lt"/>
                        <a:ea typeface="+mn-ea"/>
                        <a:cs typeface="+mn-cs"/>
                      </a:endParaRPr>
                    </a:p>
                  </a:txBody>
                  <a:tcPr marT="182880" marB="18288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682625" algn="l"/>
                        </a:tabLst>
                        <a:defRPr/>
                      </a:pPr>
                      <a:r>
                        <a:rPr lang="en-US" sz="1100" b="0" dirty="0" smtClean="0">
                          <a:solidFill>
                            <a:srgbClr val="B22830"/>
                          </a:solidFill>
                          <a:latin typeface="+mn-lt"/>
                        </a:rPr>
                        <a:t>John Thune (SD)</a:t>
                      </a:r>
                    </a:p>
                  </a:txBody>
                  <a:tcPr marL="548640" marT="182880" marB="18288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tabLst>
                          <a:tab pos="682625" algn="l"/>
                        </a:tabLst>
                      </a:pPr>
                      <a:r>
                        <a:rPr lang="en-US" sz="1100" b="0" baseline="0" dirty="0" smtClean="0">
                          <a:solidFill>
                            <a:schemeClr val="bg2"/>
                          </a:solidFill>
                        </a:rPr>
                        <a:t>Maria </a:t>
                      </a:r>
                      <a:r>
                        <a:rPr lang="en-US" sz="1100" b="0" baseline="0" dirty="0" smtClean="0">
                          <a:solidFill>
                            <a:schemeClr val="bg2"/>
                          </a:solidFill>
                        </a:rPr>
                        <a:t>Cantwell (WA</a:t>
                      </a:r>
                      <a:r>
                        <a:rPr lang="en-US" sz="1100" b="0" baseline="0" dirty="0" smtClean="0">
                          <a:solidFill>
                            <a:schemeClr val="bg2"/>
                          </a:solidFill>
                        </a:rPr>
                        <a:t>)</a:t>
                      </a:r>
                      <a:endParaRPr lang="en-US" sz="1100" b="0" baseline="0" dirty="0" smtClean="0">
                        <a:solidFill>
                          <a:schemeClr val="bg2"/>
                        </a:solidFill>
                      </a:endParaRPr>
                    </a:p>
                  </a:txBody>
                  <a:tcPr marL="548640" marT="91440" marB="9144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06529977"/>
                  </a:ext>
                </a:extLst>
              </a:tr>
              <a:tr h="700627">
                <a:tc>
                  <a:txBody>
                    <a:bodyPr/>
                    <a:lstStyle/>
                    <a:p>
                      <a:pPr marL="0" marR="0" lvl="0" indent="0" algn="l" defTabSz="4572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altLang="en-US" sz="1200" b="0" i="0" u="none" strike="noStrike" kern="1200" cap="none" spc="0" normalizeH="0" baseline="0" noProof="0" dirty="0" smtClean="0">
                          <a:ln>
                            <a:noFill/>
                          </a:ln>
                          <a:solidFill>
                            <a:schemeClr val="tx1">
                              <a:lumMod val="75000"/>
                              <a:lumOff val="25000"/>
                            </a:schemeClr>
                          </a:solidFill>
                          <a:effectLst/>
                          <a:uLnTx/>
                          <a:uFillTx/>
                          <a:latin typeface="+mj-lt"/>
                          <a:ea typeface="+mn-ea"/>
                          <a:cs typeface="+mn-cs"/>
                        </a:rPr>
                        <a:t>Senate Banking, Housing </a:t>
                      </a:r>
                    </a:p>
                    <a:p>
                      <a:pPr marL="0" marR="0" lvl="0" indent="0" algn="l" defTabSz="4572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altLang="en-US" sz="1200" b="0" i="0" u="none" strike="noStrike" kern="1200" cap="none" spc="0" normalizeH="0" baseline="0" noProof="0" dirty="0" smtClean="0">
                          <a:ln>
                            <a:noFill/>
                          </a:ln>
                          <a:solidFill>
                            <a:schemeClr val="tx1">
                              <a:lumMod val="75000"/>
                              <a:lumOff val="25000"/>
                            </a:schemeClr>
                          </a:solidFill>
                          <a:effectLst/>
                          <a:uLnTx/>
                          <a:uFillTx/>
                          <a:latin typeface="+mj-lt"/>
                          <a:ea typeface="+mn-ea"/>
                          <a:cs typeface="+mn-cs"/>
                        </a:rPr>
                        <a:t>&amp; Urban Affairs</a:t>
                      </a:r>
                      <a:endParaRPr kumimoji="0" lang="en-US" altLang="en-US" sz="1200" b="0" i="0" u="none" strike="noStrike" kern="1200" cap="none" spc="0" normalizeH="0" baseline="0" noProof="0" dirty="0">
                        <a:ln>
                          <a:noFill/>
                        </a:ln>
                        <a:solidFill>
                          <a:schemeClr val="tx1">
                            <a:lumMod val="75000"/>
                            <a:lumOff val="25000"/>
                          </a:schemeClr>
                        </a:solidFill>
                        <a:effectLst/>
                        <a:uLnTx/>
                        <a:uFillTx/>
                        <a:latin typeface="+mj-lt"/>
                        <a:ea typeface="+mn-ea"/>
                        <a:cs typeface="+mn-cs"/>
                      </a:endParaRPr>
                    </a:p>
                  </a:txBody>
                  <a:tcPr marT="182880" marB="182880" anchor="ctr">
                    <a:lnL>
                      <a:noFill/>
                    </a:lnL>
                    <a:lnR>
                      <a:noFill/>
                    </a:lnR>
                    <a:lnT w="12700" cap="flat" cmpd="sng" algn="ctr">
                      <a:solidFill>
                        <a:srgbClr val="8A806E"/>
                      </a:solidFill>
                      <a:prstDash val="solid"/>
                      <a:round/>
                      <a:headEnd type="none" w="med" len="med"/>
                      <a:tailEnd type="none" w="med" len="med"/>
                    </a:lnT>
                    <a:lnB w="1905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rtl="0" eaLnBrk="1" fontAlgn="ctr" latinLnBrk="0" hangingPunct="1">
                        <a:spcBef>
                          <a:spcPts val="0"/>
                        </a:spcBef>
                        <a:spcAft>
                          <a:spcPts val="0"/>
                        </a:spcAft>
                        <a:tabLst>
                          <a:tab pos="682625" algn="l"/>
                        </a:tabLst>
                      </a:pPr>
                      <a:r>
                        <a:rPr lang="en-US" sz="1100" b="0" i="0" u="none" strike="noStrike" kern="1200" dirty="0" smtClean="0">
                          <a:solidFill>
                            <a:srgbClr val="B22830"/>
                          </a:solidFill>
                          <a:effectLst/>
                          <a:latin typeface="+mn-lt"/>
                        </a:rPr>
                        <a:t>Mike Crapo (ID)/</a:t>
                      </a:r>
                    </a:p>
                    <a:p>
                      <a:pPr marL="0" algn="l" rtl="0" eaLnBrk="1" fontAlgn="ctr" latinLnBrk="0" hangingPunct="1">
                        <a:spcBef>
                          <a:spcPts val="0"/>
                        </a:spcBef>
                        <a:spcAft>
                          <a:spcPts val="0"/>
                        </a:spcAft>
                        <a:tabLst>
                          <a:tab pos="682625" algn="l"/>
                        </a:tabLst>
                      </a:pPr>
                      <a:r>
                        <a:rPr lang="en-US" sz="1100" b="0" i="0" u="none" strike="noStrike" kern="1200" dirty="0" smtClean="0">
                          <a:solidFill>
                            <a:srgbClr val="B22830"/>
                          </a:solidFill>
                          <a:effectLst/>
                          <a:latin typeface="+mn-lt"/>
                        </a:rPr>
                        <a:t>Pat Toomey (PA)</a:t>
                      </a:r>
                      <a:endParaRPr lang="en-US" sz="1100" b="0" i="0" u="none" strike="noStrike" dirty="0" smtClean="0">
                        <a:effectLst/>
                        <a:latin typeface="+mn-lt"/>
                      </a:endParaRPr>
                    </a:p>
                  </a:txBody>
                  <a:tcPr marL="548640" marT="182880" marB="182880" anchor="ctr">
                    <a:lnL>
                      <a:noFill/>
                    </a:lnL>
                    <a:lnR>
                      <a:noFill/>
                    </a:lnR>
                    <a:lnT w="12700" cap="flat" cmpd="sng" algn="ctr">
                      <a:solidFill>
                        <a:srgbClr val="8A806E"/>
                      </a:solidFill>
                      <a:prstDash val="solid"/>
                      <a:round/>
                      <a:headEnd type="none" w="med" len="med"/>
                      <a:tailEnd type="none" w="med" len="med"/>
                    </a:lnT>
                    <a:lnB w="1905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tab pos="682625" algn="l"/>
                        </a:tabLst>
                        <a:defRPr/>
                      </a:pPr>
                      <a:r>
                        <a:rPr lang="en-US" sz="1100" b="0" dirty="0" smtClean="0">
                          <a:solidFill>
                            <a:schemeClr val="bg2"/>
                          </a:solidFill>
                        </a:rPr>
                        <a:t>Sherrod Brown (OH)</a:t>
                      </a:r>
                    </a:p>
                  </a:txBody>
                  <a:tcPr marL="548640" marT="91440" marB="91440" anchor="ctr">
                    <a:lnL>
                      <a:noFill/>
                    </a:lnL>
                    <a:lnR>
                      <a:noFill/>
                    </a:lnR>
                    <a:lnT w="12700" cap="flat" cmpd="sng" algn="ctr">
                      <a:solidFill>
                        <a:srgbClr val="8A806E"/>
                      </a:solidFill>
                      <a:prstDash val="solid"/>
                      <a:round/>
                      <a:headEnd type="none" w="med" len="med"/>
                      <a:tailEnd type="none" w="med" len="med"/>
                    </a:lnT>
                    <a:lnB w="1905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2299574"/>
                  </a:ext>
                </a:extLst>
              </a:tr>
              <a:tr h="700627">
                <a:tc>
                  <a:txBody>
                    <a:bodyPr/>
                    <a:lstStyle/>
                    <a:p>
                      <a:pPr marL="0" marR="0" lvl="0" indent="0" algn="l" defTabSz="4572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altLang="en-US" sz="1200" b="0" i="0" u="none" strike="noStrike" kern="1200" cap="none" spc="0" normalizeH="0" baseline="0" noProof="0" dirty="0" smtClean="0">
                          <a:ln>
                            <a:noFill/>
                          </a:ln>
                          <a:solidFill>
                            <a:schemeClr val="tx1">
                              <a:lumMod val="75000"/>
                              <a:lumOff val="25000"/>
                            </a:schemeClr>
                          </a:solidFill>
                          <a:effectLst/>
                          <a:uLnTx/>
                          <a:uFillTx/>
                          <a:latin typeface="+mj-lt"/>
                          <a:ea typeface="+mn-ea"/>
                          <a:cs typeface="+mn-cs"/>
                        </a:rPr>
                        <a:t>House Energy </a:t>
                      </a:r>
                    </a:p>
                    <a:p>
                      <a:pPr marL="0" marR="0" lvl="0" indent="0" algn="l" defTabSz="4572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altLang="en-US" sz="1200" b="0" i="0" u="none" strike="noStrike" kern="1200" cap="none" spc="0" normalizeH="0" baseline="0" noProof="0" dirty="0" smtClean="0">
                          <a:ln>
                            <a:noFill/>
                          </a:ln>
                          <a:solidFill>
                            <a:schemeClr val="tx1">
                              <a:lumMod val="75000"/>
                              <a:lumOff val="25000"/>
                            </a:schemeClr>
                          </a:solidFill>
                          <a:effectLst/>
                          <a:uLnTx/>
                          <a:uFillTx/>
                          <a:latin typeface="+mj-lt"/>
                          <a:ea typeface="+mn-ea"/>
                          <a:cs typeface="+mn-cs"/>
                        </a:rPr>
                        <a:t>&amp; Commerce</a:t>
                      </a:r>
                    </a:p>
                  </a:txBody>
                  <a:tcPr marT="182880" marB="182880" anchor="ctr">
                    <a:lnL>
                      <a:noFill/>
                    </a:lnL>
                    <a:lnR>
                      <a:noFill/>
                    </a:lnR>
                    <a:lnT w="19050" cap="flat" cmpd="sng" algn="ctr">
                      <a:solidFill>
                        <a:srgbClr val="8A806E"/>
                      </a:solidFill>
                      <a:prstDash val="solid"/>
                      <a:round/>
                      <a:headEnd type="none" w="med" len="med"/>
                      <a:tailEnd type="none" w="med" len="med"/>
                    </a:lnT>
                    <a:lnB w="1905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tabLst>
                          <a:tab pos="682625" algn="l"/>
                        </a:tabLst>
                      </a:pPr>
                      <a:r>
                        <a:rPr lang="en-US" sz="1100" b="0" baseline="0" dirty="0" smtClean="0">
                          <a:solidFill>
                            <a:schemeClr val="bg2"/>
                          </a:solidFill>
                        </a:rPr>
                        <a:t>Frank Pallone (NJ)</a:t>
                      </a:r>
                      <a:endParaRPr lang="en-US" sz="1100" b="0" baseline="0" dirty="0">
                        <a:solidFill>
                          <a:schemeClr val="bg2"/>
                        </a:solidFill>
                      </a:endParaRPr>
                    </a:p>
                  </a:txBody>
                  <a:tcPr marL="548640" marT="182880" marB="182880" anchor="ctr">
                    <a:lnL>
                      <a:noFill/>
                    </a:lnL>
                    <a:lnR>
                      <a:noFill/>
                    </a:lnR>
                    <a:lnT w="19050" cap="flat" cmpd="sng" algn="ctr">
                      <a:solidFill>
                        <a:srgbClr val="8A806E"/>
                      </a:solidFill>
                      <a:prstDash val="solid"/>
                      <a:round/>
                      <a:headEnd type="none" w="med" len="med"/>
                      <a:tailEnd type="none" w="med" len="med"/>
                    </a:lnT>
                    <a:lnB w="1905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tabLst>
                          <a:tab pos="682625" algn="l"/>
                        </a:tabLst>
                      </a:pPr>
                      <a:r>
                        <a:rPr lang="en-US" sz="1100" b="0" dirty="0" smtClean="0">
                          <a:solidFill>
                            <a:srgbClr val="B22830"/>
                          </a:solidFill>
                          <a:latin typeface="+mn-lt"/>
                        </a:rPr>
                        <a:t>Greg</a:t>
                      </a:r>
                      <a:r>
                        <a:rPr lang="en-US" sz="1100" b="0" baseline="0" dirty="0" smtClean="0">
                          <a:solidFill>
                            <a:srgbClr val="B22830"/>
                          </a:solidFill>
                          <a:latin typeface="+mn-lt"/>
                        </a:rPr>
                        <a:t> Walden (OR)</a:t>
                      </a:r>
                      <a:endParaRPr lang="en-US" sz="1100" b="0" dirty="0">
                        <a:solidFill>
                          <a:srgbClr val="B22830"/>
                        </a:solidFill>
                        <a:latin typeface="+mn-lt"/>
                      </a:endParaRPr>
                    </a:p>
                  </a:txBody>
                  <a:tcPr marL="548640" marT="91440" marB="91440" anchor="ctr">
                    <a:lnL>
                      <a:noFill/>
                    </a:lnL>
                    <a:lnR>
                      <a:noFill/>
                    </a:lnR>
                    <a:lnT w="19050" cap="flat" cmpd="sng" algn="ctr">
                      <a:solidFill>
                        <a:srgbClr val="8A806E"/>
                      </a:solidFill>
                      <a:prstDash val="solid"/>
                      <a:round/>
                      <a:headEnd type="none" w="med" len="med"/>
                      <a:tailEnd type="none" w="med" len="med"/>
                    </a:lnT>
                    <a:lnB w="1905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4143625"/>
                  </a:ext>
                </a:extLst>
              </a:tr>
              <a:tr h="700627">
                <a:tc>
                  <a:txBody>
                    <a:bodyPr/>
                    <a:lstStyle/>
                    <a:p>
                      <a:pPr marL="0" marR="0" lvl="0" indent="0" algn="l" defTabSz="4572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altLang="en-US" sz="1200" b="0" i="0" u="none" strike="noStrike" kern="1200" cap="none" spc="0" normalizeH="0" baseline="0" noProof="0" dirty="0" smtClean="0">
                          <a:ln>
                            <a:noFill/>
                          </a:ln>
                          <a:solidFill>
                            <a:schemeClr val="tx1">
                              <a:lumMod val="75000"/>
                              <a:lumOff val="25000"/>
                            </a:schemeClr>
                          </a:solidFill>
                          <a:effectLst/>
                          <a:uLnTx/>
                          <a:uFillTx/>
                          <a:latin typeface="+mj-lt"/>
                          <a:ea typeface="+mn-ea"/>
                          <a:cs typeface="+mn-cs"/>
                        </a:rPr>
                        <a:t>House Transportation </a:t>
                      </a:r>
                    </a:p>
                    <a:p>
                      <a:pPr marL="0" marR="0" lvl="0" indent="0" algn="l" defTabSz="4572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altLang="en-US" sz="1200" b="0" i="0" u="none" strike="noStrike" kern="1200" cap="none" spc="0" normalizeH="0" baseline="0" noProof="0" dirty="0" smtClean="0">
                          <a:ln>
                            <a:noFill/>
                          </a:ln>
                          <a:solidFill>
                            <a:schemeClr val="tx1">
                              <a:lumMod val="75000"/>
                              <a:lumOff val="25000"/>
                            </a:schemeClr>
                          </a:solidFill>
                          <a:effectLst/>
                          <a:uLnTx/>
                          <a:uFillTx/>
                          <a:latin typeface="+mj-lt"/>
                          <a:ea typeface="+mn-ea"/>
                          <a:cs typeface="+mn-cs"/>
                        </a:rPr>
                        <a:t>&amp; Infrastructure</a:t>
                      </a:r>
                      <a:endParaRPr kumimoji="0" lang="en-US" altLang="en-US" sz="1200" b="0" i="0" u="none" strike="noStrike" kern="1200" cap="none" spc="0" normalizeH="0" baseline="0" noProof="0" dirty="0">
                        <a:ln>
                          <a:noFill/>
                        </a:ln>
                        <a:solidFill>
                          <a:schemeClr val="tx1">
                            <a:lumMod val="75000"/>
                            <a:lumOff val="25000"/>
                          </a:schemeClr>
                        </a:solidFill>
                        <a:effectLst/>
                        <a:uLnTx/>
                        <a:uFillTx/>
                        <a:latin typeface="+mj-lt"/>
                        <a:ea typeface="+mn-ea"/>
                        <a:cs typeface="+mn-cs"/>
                      </a:endParaRPr>
                    </a:p>
                  </a:txBody>
                  <a:tcPr marT="182880" marB="182880" anchor="ctr">
                    <a:lnL>
                      <a:noFill/>
                    </a:lnL>
                    <a:lnR>
                      <a:noFill/>
                    </a:lnR>
                    <a:lnT w="1905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tabLst>
                          <a:tab pos="682625" algn="l"/>
                        </a:tabLst>
                      </a:pPr>
                      <a:r>
                        <a:rPr lang="en-US" sz="1100" b="0" baseline="0" dirty="0" smtClean="0">
                          <a:solidFill>
                            <a:schemeClr val="bg2"/>
                          </a:solidFill>
                        </a:rPr>
                        <a:t>Peter DeFazio (OR)</a:t>
                      </a:r>
                      <a:endParaRPr lang="en-US" sz="1100" b="0" baseline="0" dirty="0">
                        <a:solidFill>
                          <a:schemeClr val="bg2"/>
                        </a:solidFill>
                      </a:endParaRPr>
                    </a:p>
                  </a:txBody>
                  <a:tcPr marL="548640" marT="182880" marB="182880" anchor="ctr">
                    <a:lnL>
                      <a:noFill/>
                    </a:lnL>
                    <a:lnR>
                      <a:noFill/>
                    </a:lnR>
                    <a:lnT w="1905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tabLst>
                          <a:tab pos="682625" algn="l"/>
                        </a:tabLst>
                      </a:pPr>
                      <a:r>
                        <a:rPr lang="en-US" sz="1100" b="0" dirty="0" smtClean="0">
                          <a:solidFill>
                            <a:srgbClr val="B22830"/>
                          </a:solidFill>
                          <a:latin typeface="+mn-lt"/>
                        </a:rPr>
                        <a:t>Sam Graves (MO) </a:t>
                      </a:r>
                      <a:endParaRPr lang="en-US" sz="1100" b="0" dirty="0">
                        <a:solidFill>
                          <a:srgbClr val="B22830"/>
                        </a:solidFill>
                        <a:latin typeface="+mn-lt"/>
                      </a:endParaRPr>
                    </a:p>
                  </a:txBody>
                  <a:tcPr marL="548640" marT="91440" marB="91440" anchor="ctr">
                    <a:lnL>
                      <a:noFill/>
                    </a:lnL>
                    <a:lnR>
                      <a:noFill/>
                    </a:lnR>
                    <a:lnT w="1905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09765240"/>
                  </a:ext>
                </a:extLst>
              </a:tr>
            </a:tbl>
          </a:graphicData>
        </a:graphic>
      </p:graphicFrame>
      <p:pic>
        <p:nvPicPr>
          <p:cNvPr id="5" name="Picture 4"/>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5750019" y="2478394"/>
            <a:ext cx="548640" cy="548640"/>
          </a:xfrm>
          <a:prstGeom prst="ellipse">
            <a:avLst/>
          </a:prstGeom>
        </p:spPr>
      </p:pic>
      <p:pic>
        <p:nvPicPr>
          <p:cNvPr id="1034" name="Picture 10" descr="Image result for sherrod brown"/>
          <p:cNvPicPr>
            <a:picLocks noChangeAspect="1" noChangeArrowheads="1"/>
          </p:cNvPicPr>
          <p:nvPr/>
        </p:nvPicPr>
        <p:blipFill rotWithShape="1">
          <a:blip r:embed="rId3" cstate="print">
            <a:extLst>
              <a:ext uri="{28A0092B-C50C-407E-A947-70E740481C1C}">
                <a14:useLocalDpi xmlns:a14="http://schemas.microsoft.com/office/drawing/2010/main"/>
              </a:ext>
            </a:extLst>
          </a:blip>
          <a:srcRect/>
          <a:stretch/>
        </p:blipFill>
        <p:spPr bwMode="auto">
          <a:xfrm>
            <a:off x="5750019" y="3157764"/>
            <a:ext cx="548640" cy="548640"/>
          </a:xfrm>
          <a:prstGeom prst="ellipse">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mike crapo"/>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8225" t="2925" r="9813" b="41133"/>
          <a:stretch/>
        </p:blipFill>
        <p:spPr bwMode="auto">
          <a:xfrm>
            <a:off x="3117474" y="3157764"/>
            <a:ext cx="548640" cy="548640"/>
          </a:xfrm>
          <a:prstGeom prst="ellipse">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rotWithShape="1">
          <a:blip r:embed="rId5"/>
          <a:srcRect l="24402" t="9218" r="23646" b="49816"/>
          <a:stretch/>
        </p:blipFill>
        <p:spPr>
          <a:xfrm>
            <a:off x="3117474" y="2481895"/>
            <a:ext cx="548640" cy="548640"/>
          </a:xfrm>
          <a:prstGeom prst="ellipse">
            <a:avLst/>
          </a:prstGeom>
        </p:spPr>
      </p:pic>
      <p:pic>
        <p:nvPicPr>
          <p:cNvPr id="36" name="Picture 35"/>
          <p:cNvPicPr>
            <a:picLocks noChangeAspect="1"/>
          </p:cNvPicPr>
          <p:nvPr/>
        </p:nvPicPr>
        <p:blipFill rotWithShape="1">
          <a:blip r:embed="rId6" cstate="print">
            <a:extLst>
              <a:ext uri="{28A0092B-C50C-407E-A947-70E740481C1C}">
                <a14:useLocalDpi xmlns:a14="http://schemas.microsoft.com/office/drawing/2010/main"/>
              </a:ext>
            </a:extLst>
          </a:blip>
          <a:srcRect/>
          <a:stretch/>
        </p:blipFill>
        <p:spPr>
          <a:xfrm>
            <a:off x="5750019" y="4558477"/>
            <a:ext cx="548640" cy="548640"/>
          </a:xfrm>
          <a:prstGeom prst="ellipse">
            <a:avLst/>
          </a:prstGeom>
        </p:spPr>
      </p:pic>
      <p:pic>
        <p:nvPicPr>
          <p:cNvPr id="35" name="Picture 34"/>
          <p:cNvPicPr>
            <a:picLocks noChangeAspect="1"/>
          </p:cNvPicPr>
          <p:nvPr/>
        </p:nvPicPr>
        <p:blipFill rotWithShape="1">
          <a:blip r:embed="rId7" cstate="print">
            <a:extLst>
              <a:ext uri="{28A0092B-C50C-407E-A947-70E740481C1C}">
                <a14:useLocalDpi xmlns:a14="http://schemas.microsoft.com/office/drawing/2010/main"/>
              </a:ext>
            </a:extLst>
          </a:blip>
          <a:srcRect r="-2206"/>
          <a:stretch/>
        </p:blipFill>
        <p:spPr>
          <a:xfrm>
            <a:off x="3117474" y="4559327"/>
            <a:ext cx="548640" cy="548640"/>
          </a:xfrm>
          <a:prstGeom prst="ellipse">
            <a:avLst/>
          </a:prstGeom>
        </p:spPr>
      </p:pic>
      <p:pic>
        <p:nvPicPr>
          <p:cNvPr id="18" name="Picture 17"/>
          <p:cNvPicPr>
            <a:picLocks noChangeAspect="1"/>
          </p:cNvPicPr>
          <p:nvPr/>
        </p:nvPicPr>
        <p:blipFill rotWithShape="1">
          <a:blip r:embed="rId8" cstate="print">
            <a:extLst>
              <a:ext uri="{28A0092B-C50C-407E-A947-70E740481C1C}">
                <a14:useLocalDpi xmlns:a14="http://schemas.microsoft.com/office/drawing/2010/main"/>
              </a:ext>
            </a:extLst>
          </a:blip>
          <a:srcRect/>
          <a:stretch/>
        </p:blipFill>
        <p:spPr>
          <a:xfrm>
            <a:off x="3117474" y="1758237"/>
            <a:ext cx="548640" cy="548640"/>
          </a:xfrm>
          <a:prstGeom prst="ellipse">
            <a:avLst/>
          </a:prstGeom>
        </p:spPr>
      </p:pic>
      <p:pic>
        <p:nvPicPr>
          <p:cNvPr id="17" name="Picture 16"/>
          <p:cNvPicPr>
            <a:picLocks noChangeAspect="1"/>
          </p:cNvPicPr>
          <p:nvPr/>
        </p:nvPicPr>
        <p:blipFill rotWithShape="1">
          <a:blip r:embed="rId9" cstate="print">
            <a:extLst>
              <a:ext uri="{28A0092B-C50C-407E-A947-70E740481C1C}">
                <a14:useLocalDpi xmlns:a14="http://schemas.microsoft.com/office/drawing/2010/main"/>
              </a:ext>
            </a:extLst>
          </a:blip>
          <a:srcRect/>
          <a:stretch/>
        </p:blipFill>
        <p:spPr>
          <a:xfrm>
            <a:off x="5750019" y="1750253"/>
            <a:ext cx="548640" cy="548640"/>
          </a:xfrm>
          <a:prstGeom prst="ellipse">
            <a:avLst/>
          </a:prstGeom>
        </p:spPr>
      </p:pic>
      <p:sp>
        <p:nvSpPr>
          <p:cNvPr id="2" name="Title 1"/>
          <p:cNvSpPr>
            <a:spLocks noGrp="1"/>
          </p:cNvSpPr>
          <p:nvPr>
            <p:ph type="title"/>
          </p:nvPr>
        </p:nvSpPr>
        <p:spPr/>
        <p:txBody>
          <a:bodyPr/>
          <a:lstStyle/>
          <a:p>
            <a:r>
              <a:rPr lang="en-US" altLang="en-US" dirty="0">
                <a:latin typeface="Georgia" charset="0"/>
                <a:ea typeface="ＭＳ Ｐゴシック" charset="-128"/>
                <a:cs typeface="MS PGothic" charset="-128"/>
              </a:rPr>
              <a:t>Potential committee chairs: </a:t>
            </a:r>
            <a:r>
              <a:rPr lang="en-US" altLang="en-US" dirty="0" smtClean="0">
                <a:latin typeface="Georgia" charset="0"/>
                <a:ea typeface="ＭＳ Ｐゴシック" charset="-128"/>
                <a:cs typeface="MS PGothic" charset="-128"/>
              </a:rPr>
              <a:t>infrastructure</a:t>
            </a:r>
            <a:endParaRPr lang="en-US" altLang="en-US" dirty="0">
              <a:latin typeface="Georgia" charset="0"/>
              <a:ea typeface="ＭＳ Ｐゴシック" charset="-128"/>
              <a:cs typeface="MS PGothic" charset="-128"/>
            </a:endParaRPr>
          </a:p>
        </p:txBody>
      </p:sp>
      <p:pic>
        <p:nvPicPr>
          <p:cNvPr id="24" name="Picture 23">
            <a:extLst>
              <a:ext uri="{FF2B5EF4-FFF2-40B4-BE49-F238E27FC236}">
                <a16:creationId xmlns:a16="http://schemas.microsoft.com/office/drawing/2014/main" id="{0BC590B2-145F-454A-A962-423AEEBD0F9F}"/>
              </a:ext>
            </a:extLst>
          </p:cNvPr>
          <p:cNvPicPr>
            <a:picLocks/>
          </p:cNvPicPr>
          <p:nvPr/>
        </p:nvPicPr>
        <p:blipFill>
          <a:blip r:embed="rId10" cstate="print">
            <a:extLst>
              <a:ext uri="{28A0092B-C50C-407E-A947-70E740481C1C}">
                <a14:useLocalDpi xmlns:a14="http://schemas.microsoft.com/office/drawing/2010/main"/>
              </a:ext>
            </a:extLst>
          </a:blip>
          <a:stretch>
            <a:fillRect/>
          </a:stretch>
        </p:blipFill>
        <p:spPr>
          <a:xfrm>
            <a:off x="3117474" y="3891201"/>
            <a:ext cx="548640" cy="548640"/>
          </a:xfrm>
          <a:prstGeom prst="ellipse">
            <a:avLst/>
          </a:prstGeom>
        </p:spPr>
      </p:pic>
      <p:pic>
        <p:nvPicPr>
          <p:cNvPr id="27" name="Picture 26">
            <a:extLst>
              <a:ext uri="{FF2B5EF4-FFF2-40B4-BE49-F238E27FC236}">
                <a16:creationId xmlns:a16="http://schemas.microsoft.com/office/drawing/2014/main" id="{2F7F5144-7358-9842-A1C2-463AB3396328}"/>
              </a:ext>
            </a:extLst>
          </p:cNvPr>
          <p:cNvPicPr>
            <a:picLocks noChangeAspect="1"/>
          </p:cNvPicPr>
          <p:nvPr/>
        </p:nvPicPr>
        <p:blipFill rotWithShape="1">
          <a:blip r:embed="rId11" cstate="print">
            <a:extLst>
              <a:ext uri="{28A0092B-C50C-407E-A947-70E740481C1C}">
                <a14:useLocalDpi xmlns:a14="http://schemas.microsoft.com/office/drawing/2010/main"/>
              </a:ext>
            </a:extLst>
          </a:blip>
          <a:srcRect/>
          <a:stretch/>
        </p:blipFill>
        <p:spPr>
          <a:xfrm>
            <a:off x="5750019" y="3861927"/>
            <a:ext cx="548640" cy="548640"/>
          </a:xfrm>
          <a:prstGeom prst="ellipse">
            <a:avLst/>
          </a:prstGeom>
        </p:spPr>
      </p:pic>
      <p:sp>
        <p:nvSpPr>
          <p:cNvPr id="29" name="TextBox 28">
            <a:extLst>
              <a:ext uri="{FF2B5EF4-FFF2-40B4-BE49-F238E27FC236}">
                <a16:creationId xmlns:a16="http://schemas.microsoft.com/office/drawing/2014/main" id="{8D80402A-6FDD-DA4F-B63E-2022DF484225}"/>
              </a:ext>
            </a:extLst>
          </p:cNvPr>
          <p:cNvSpPr txBox="1"/>
          <p:nvPr/>
        </p:nvSpPr>
        <p:spPr>
          <a:xfrm>
            <a:off x="-71718" y="4236141"/>
            <a:ext cx="0" cy="0"/>
          </a:xfrm>
          <a:prstGeom prst="rect">
            <a:avLst/>
          </a:prstGeom>
          <a:noFill/>
        </p:spPr>
        <p:txBody>
          <a:bodyPr wrap="none" rtlCol="0">
            <a:noAutofit/>
          </a:bodyPr>
          <a:lstStyle/>
          <a:p>
            <a:pPr>
              <a:spcAft>
                <a:spcPts val="400"/>
              </a:spcAft>
            </a:pPr>
            <a:endParaRPr lang="en-US" sz="1200" b="1" dirty="0">
              <a:solidFill>
                <a:srgbClr val="71B2C7"/>
              </a:solidFill>
              <a:cs typeface="Georgia"/>
            </a:endParaRPr>
          </a:p>
        </p:txBody>
      </p:sp>
      <p:pic>
        <p:nvPicPr>
          <p:cNvPr id="1032" name="Picture 8" descr="Official portrait of Sen. Toomey"/>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l="20586" t="6857" r="17656" b="43728"/>
          <a:stretch/>
        </p:blipFill>
        <p:spPr bwMode="auto">
          <a:xfrm>
            <a:off x="4867166" y="3157764"/>
            <a:ext cx="548640" cy="548640"/>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3302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Stated policy positions on key issues related to infrastructure</a:t>
            </a:r>
            <a:endParaRPr lang="en-US" dirty="0"/>
          </a:p>
        </p:txBody>
      </p:sp>
      <p:graphicFrame>
        <p:nvGraphicFramePr>
          <p:cNvPr id="6" name="Content Placeholder 5" title="RoadmapTable"/>
          <p:cNvGraphicFramePr>
            <a:graphicFrameLocks noGrp="1"/>
          </p:cNvGraphicFramePr>
          <p:nvPr>
            <p:ph idx="1"/>
            <p:extLst>
              <p:ext uri="{D42A27DB-BD31-4B8C-83A1-F6EECF244321}">
                <p14:modId xmlns:p14="http://schemas.microsoft.com/office/powerpoint/2010/main" val="624068998"/>
              </p:ext>
            </p:extLst>
          </p:nvPr>
        </p:nvGraphicFramePr>
        <p:xfrm>
          <a:off x="365760" y="1539022"/>
          <a:ext cx="8260655" cy="4873316"/>
        </p:xfrm>
        <a:graphic>
          <a:graphicData uri="http://schemas.openxmlformats.org/drawingml/2006/table">
            <a:tbl>
              <a:tblPr firstRow="1" bandRow="1">
                <a:tableStyleId>{2D5ABB26-0587-4C30-8999-92F81FD0307C}</a:tableStyleId>
              </a:tblPr>
              <a:tblGrid>
                <a:gridCol w="1273259">
                  <a:extLst>
                    <a:ext uri="{9D8B030D-6E8A-4147-A177-3AD203B41FA5}">
                      <a16:colId xmlns:a16="http://schemas.microsoft.com/office/drawing/2014/main" val="3576343842"/>
                    </a:ext>
                  </a:extLst>
                </a:gridCol>
                <a:gridCol w="1431985">
                  <a:extLst>
                    <a:ext uri="{9D8B030D-6E8A-4147-A177-3AD203B41FA5}">
                      <a16:colId xmlns:a16="http://schemas.microsoft.com/office/drawing/2014/main" val="2715513287"/>
                    </a:ext>
                  </a:extLst>
                </a:gridCol>
                <a:gridCol w="5555411">
                  <a:extLst>
                    <a:ext uri="{9D8B030D-6E8A-4147-A177-3AD203B41FA5}">
                      <a16:colId xmlns:a16="http://schemas.microsoft.com/office/drawing/2014/main" val="4251715707"/>
                    </a:ext>
                  </a:extLst>
                </a:gridCol>
              </a:tblGrid>
              <a:tr h="398960">
                <a:tc>
                  <a:txBody>
                    <a:bodyPr/>
                    <a:lstStyle/>
                    <a:p>
                      <a:pPr marL="0" indent="0" algn="ctr">
                        <a:buFont typeface="Arial" panose="020B0604020202020204" pitchFamily="34" charset="0"/>
                        <a:buNone/>
                      </a:pPr>
                      <a:r>
                        <a:rPr lang="en-US" sz="1200" b="1" dirty="0" smtClean="0">
                          <a:latin typeface="Georgia" panose="02040502050405020303" pitchFamily="18" charset="0"/>
                        </a:rPr>
                        <a:t>Key issue</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1" dirty="0" smtClean="0">
                          <a:latin typeface="Georgia" panose="02040502050405020303" pitchFamily="18" charset="0"/>
                        </a:rPr>
                        <a:t>Most important</a:t>
                      </a:r>
                      <a:r>
                        <a:rPr lang="en-US" sz="1200" b="1" baseline="0" dirty="0" smtClean="0">
                          <a:latin typeface="Georgia" panose="02040502050405020303" pitchFamily="18" charset="0"/>
                        </a:rPr>
                        <a:t> c</a:t>
                      </a:r>
                      <a:r>
                        <a:rPr lang="en-US" sz="1200" b="1" dirty="0" smtClean="0">
                          <a:latin typeface="Georgia" panose="02040502050405020303" pitchFamily="18" charset="0"/>
                        </a:rPr>
                        <a:t>ommittees</a:t>
                      </a:r>
                      <a:endParaRPr lang="en-US" sz="1200" b="1" dirty="0">
                        <a:latin typeface="Georgia" panose="02040502050405020303"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Georgia" panose="02040502050405020303" pitchFamily="18" charset="0"/>
                        </a:rPr>
                        <a:t>Potential committee chairs’ stated positions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2627058"/>
                  </a:ext>
                </a:extLst>
              </a:tr>
              <a:tr h="606116">
                <a:tc rowSpan="2">
                  <a:txBody>
                    <a:bodyPr/>
                    <a:lstStyle/>
                    <a:p>
                      <a:pPr algn="ctr"/>
                      <a:r>
                        <a:rPr lang="en-US" sz="1050" b="1" dirty="0" smtClean="0">
                          <a:latin typeface="Georgia" panose="02040502050405020303" pitchFamily="18" charset="0"/>
                        </a:rPr>
                        <a:t>Financing</a:t>
                      </a:r>
                      <a:endParaRPr lang="en-US" sz="1050" dirty="0" smtClean="0">
                        <a:latin typeface="Georgia" panose="02040502050405020303" pitchFamily="18"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smtClean="0">
                          <a:latin typeface="Georgia" panose="02040502050405020303" pitchFamily="18" charset="0"/>
                        </a:rPr>
                        <a:t>House Transportation &amp; Infrastructure</a:t>
                      </a:r>
                    </a:p>
                  </a:txBody>
                  <a:tcPr anchor="ctr">
                    <a:lnL w="12700" cap="flat" cmpd="sng" algn="ctr">
                      <a:solidFill>
                        <a:schemeClr val="tx1"/>
                      </a:solidFill>
                      <a:prstDash val="solid"/>
                      <a:round/>
                      <a:headEnd type="none" w="med" len="med"/>
                      <a:tailEnd type="none" w="med" len="med"/>
                    </a:lnL>
                    <a:lnR w="12700" cap="flat" cmpd="sng" algn="ctr">
                      <a:no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l"/>
                      <a:r>
                        <a:rPr lang="en-US" sz="1000" dirty="0" smtClean="0">
                          <a:latin typeface="Georgia" panose="02040502050405020303" pitchFamily="18" charset="0"/>
                        </a:rPr>
                        <a:t>“There has to be real money, real investment.</a:t>
                      </a:r>
                      <a:r>
                        <a:rPr lang="en-US" sz="1000" baseline="0" dirty="0" smtClean="0">
                          <a:latin typeface="Georgia" panose="02040502050405020303" pitchFamily="18" charset="0"/>
                        </a:rPr>
                        <a:t> </a:t>
                      </a:r>
                      <a:r>
                        <a:rPr lang="en-US" sz="1000" dirty="0" smtClean="0">
                          <a:latin typeface="Georgia" panose="02040502050405020303" pitchFamily="18" charset="0"/>
                        </a:rPr>
                        <a:t>We’re not going to do pretend stuff like asset recycling. We’re not going to do massive privatization.”</a:t>
                      </a:r>
                      <a:r>
                        <a:rPr lang="en-US" sz="1000" baseline="0" dirty="0" smtClean="0">
                          <a:latin typeface="Georgia" panose="02040502050405020303" pitchFamily="18" charset="0"/>
                        </a:rPr>
                        <a:t> </a:t>
                      </a:r>
                    </a:p>
                    <a:p>
                      <a:pPr algn="r"/>
                      <a:r>
                        <a:rPr lang="en-US" sz="1000" baseline="0" dirty="0" smtClean="0">
                          <a:latin typeface="Georgia" panose="02040502050405020303" pitchFamily="18" charset="0"/>
                        </a:rPr>
                        <a:t>— Rep. Pete DeFazio (D-OR)</a:t>
                      </a:r>
                      <a:endParaRPr lang="en-US" sz="1000" dirty="0" smtClean="0">
                        <a:latin typeface="Georgia" panose="02040502050405020303" pitchFamily="18" charset="0"/>
                      </a:endParaRPr>
                    </a:p>
                  </a:txBody>
                  <a:tcPr anchor="ctr">
                    <a:lnL w="12700" cap="flat" cmpd="sng" algn="ctr">
                      <a:noFill/>
                      <a:prstDash val="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3168198551"/>
                  </a:ext>
                </a:extLst>
              </a:tr>
              <a:tr h="606116">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Georgia" panose="02040502050405020303" pitchFamily="18" charset="0"/>
                        </a:rPr>
                        <a:t>Senate Environment &amp; Public Works</a:t>
                      </a:r>
                    </a:p>
                  </a:txBody>
                  <a:tcPr anchor="ctr">
                    <a:lnL w="12700" cap="flat" cmpd="sng" algn="ctr">
                      <a:solidFill>
                        <a:schemeClr val="tx1"/>
                      </a:solidFill>
                      <a:prstDash val="solid"/>
                      <a:round/>
                      <a:headEnd type="none" w="med" len="med"/>
                      <a:tailEnd type="none" w="med" len="med"/>
                    </a:lnL>
                    <a:lnR w="12700" cap="flat" cmpd="sng" algn="ctr">
                      <a:no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000" dirty="0" smtClean="0">
                          <a:latin typeface="Georgia" panose="02040502050405020303" pitchFamily="18" charset="0"/>
                        </a:rPr>
                        <a:t>“Private financing has proven successful for projects in big cities. We should seek private partners to help finance major port and highway projects to help boost our larger urban areas.</a:t>
                      </a:r>
                    </a:p>
                    <a:p>
                      <a:pPr algn="l"/>
                      <a:r>
                        <a:rPr lang="en-US" sz="1000" dirty="0" smtClean="0">
                          <a:latin typeface="Georgia" panose="02040502050405020303" pitchFamily="18" charset="0"/>
                        </a:rPr>
                        <a:t>This same private investment is typically less effective in rural communities.</a:t>
                      </a:r>
                      <a:r>
                        <a:rPr lang="en-US" sz="1000" baseline="0" dirty="0" smtClean="0">
                          <a:latin typeface="Georgia" panose="02040502050405020303" pitchFamily="18" charset="0"/>
                        </a:rPr>
                        <a:t>”</a:t>
                      </a:r>
                    </a:p>
                    <a:p>
                      <a:pPr algn="r"/>
                      <a:r>
                        <a:rPr lang="en-US" sz="1000" dirty="0" smtClean="0">
                          <a:latin typeface="Georgia" panose="02040502050405020303" pitchFamily="18" charset="0"/>
                        </a:rPr>
                        <a:t>— Sen. John Barrasso</a:t>
                      </a:r>
                      <a:r>
                        <a:rPr lang="en-US" sz="1000" baseline="0" dirty="0" smtClean="0">
                          <a:latin typeface="Georgia" panose="02040502050405020303" pitchFamily="18" charset="0"/>
                        </a:rPr>
                        <a:t> (R-WY)</a:t>
                      </a:r>
                      <a:endParaRPr lang="en-US" sz="1000" dirty="0" smtClean="0">
                        <a:latin typeface="Georgia" panose="02040502050405020303" pitchFamily="18" charset="0"/>
                      </a:endParaRPr>
                    </a:p>
                  </a:txBody>
                  <a:tcPr anchor="ctr">
                    <a:lnL w="12700" cap="flat" cmpd="sng" algn="ctr">
                      <a:noFill/>
                      <a:prstDash val="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9715967"/>
                  </a:ext>
                </a:extLst>
              </a:tr>
              <a:tr h="444485">
                <a:tc rowSpan="2">
                  <a:txBody>
                    <a:bodyPr/>
                    <a:lstStyle/>
                    <a:p>
                      <a:pPr algn="ctr"/>
                      <a:r>
                        <a:rPr lang="en-US" sz="1050" b="1" dirty="0" smtClean="0">
                          <a:latin typeface="Georgia" panose="02040502050405020303" pitchFamily="18" charset="0"/>
                        </a:rPr>
                        <a:t>Permitting</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smtClean="0">
                          <a:latin typeface="Georgia" panose="02040502050405020303" pitchFamily="18" charset="0"/>
                        </a:rPr>
                        <a:t>House Transportation &amp; Infrastructure</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l"/>
                      <a:r>
                        <a:rPr lang="en-US" sz="1000" baseline="0" dirty="0" smtClean="0">
                          <a:latin typeface="Georgia" panose="02040502050405020303" pitchFamily="18" charset="0"/>
                        </a:rPr>
                        <a:t>“[Trump’s infrastructure proposal] would cut more than $168 billion from existing transportation and infrastructure programs to pay for Wall Street and foreign investors to toll our roads, and it would gut bedrock environmental, clean water, and clean air protections under the guise of speeding up projects.”</a:t>
                      </a:r>
                    </a:p>
                    <a:p>
                      <a:pPr algn="r"/>
                      <a:r>
                        <a:rPr lang="en-US" sz="1000" baseline="0" dirty="0" smtClean="0">
                          <a:latin typeface="Georgia" panose="02040502050405020303" pitchFamily="18" charset="0"/>
                        </a:rPr>
                        <a:t>— Rep. Pete DeFazio (D-OR)</a:t>
                      </a:r>
                      <a:endParaRPr lang="en-US" sz="1000" dirty="0"/>
                    </a:p>
                  </a:txBody>
                  <a:tcPr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3932700313"/>
                  </a:ext>
                </a:extLst>
              </a:tr>
              <a:tr h="444485">
                <a:tc vMerge="1">
                  <a:txBody>
                    <a:bodyPr/>
                    <a:lstStyle/>
                    <a:p>
                      <a:endParaRPr lang="en-US"/>
                    </a:p>
                  </a:txBody>
                  <a:tcPr/>
                </a:tc>
                <a:tc>
                  <a:txBody>
                    <a:bodyPr/>
                    <a:lstStyle/>
                    <a:p>
                      <a:pPr algn="ctr"/>
                      <a:r>
                        <a:rPr lang="en-US" sz="1000" dirty="0" smtClean="0">
                          <a:latin typeface="Georgia" panose="02040502050405020303" pitchFamily="18" charset="0"/>
                        </a:rPr>
                        <a:t>Senate Environment &amp; Public Works</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dirty="0" smtClean="0"/>
                        <a:t>“Developers shouldn’t have to wait a decade for permits on a project that will take only months to complete. The president’s plan calls for a two-year time limit on the permitting process. This is a commonsense idea that will help get projects done faster, better, cheaper and smarter.”</a:t>
                      </a:r>
                    </a:p>
                    <a:p>
                      <a:pPr algn="r"/>
                      <a:r>
                        <a:rPr lang="en-US" sz="1000" dirty="0" smtClean="0"/>
                        <a:t>— Sen. John </a:t>
                      </a:r>
                      <a:r>
                        <a:rPr lang="en-US" sz="1000" dirty="0" err="1" smtClean="0"/>
                        <a:t>Barrasso</a:t>
                      </a:r>
                      <a:r>
                        <a:rPr lang="en-US" sz="1000" dirty="0" smtClean="0"/>
                        <a:t> (R-WY)</a:t>
                      </a:r>
                    </a:p>
                  </a:txBody>
                  <a:tcPr anchor="ctr">
                    <a:lnL w="12700" cap="flat" cmpd="sng" algn="ctr">
                      <a:noFill/>
                      <a:prstDash val="solid"/>
                      <a:round/>
                      <a:headEnd type="none" w="med" len="med"/>
                      <a:tailEnd type="none" w="med" len="med"/>
                    </a:lnL>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437077"/>
                  </a:ext>
                </a:extLst>
              </a:tr>
              <a:tr h="444485">
                <a:tc rowSpan="2">
                  <a:txBody>
                    <a:bodyPr/>
                    <a:lstStyle/>
                    <a:p>
                      <a:pPr algn="ctr"/>
                      <a:r>
                        <a:rPr lang="en-US" sz="1050" b="1" dirty="0" smtClean="0">
                          <a:latin typeface="Georgia" panose="02040502050405020303" pitchFamily="18" charset="0"/>
                        </a:rPr>
                        <a:t>President</a:t>
                      </a:r>
                      <a:r>
                        <a:rPr lang="en-US" sz="1050" b="1" baseline="0" dirty="0" smtClean="0">
                          <a:latin typeface="Georgia" panose="02040502050405020303" pitchFamily="18" charset="0"/>
                        </a:rPr>
                        <a:t> Trump’s proposal</a:t>
                      </a:r>
                      <a:endParaRPr lang="en-US" sz="1050" b="1" dirty="0" smtClean="0">
                        <a:latin typeface="Georgia" panose="02040502050405020303"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smtClean="0">
                          <a:latin typeface="Georgia" panose="02040502050405020303" pitchFamily="18" charset="0"/>
                        </a:rPr>
                        <a:t>House</a:t>
                      </a:r>
                      <a:r>
                        <a:rPr lang="en-US" sz="1000" baseline="0" dirty="0" smtClean="0">
                          <a:latin typeface="Georgia" panose="02040502050405020303" pitchFamily="18" charset="0"/>
                        </a:rPr>
                        <a:t> Transportation &amp; Infrastructure</a:t>
                      </a:r>
                      <a:endParaRPr lang="en-US" sz="1000" dirty="0" smtClean="0">
                        <a:latin typeface="Georgia" panose="02040502050405020303" pitchFamily="18" charset="0"/>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mn-lt"/>
                          <a:ea typeface="+mn-ea"/>
                          <a:cs typeface="+mn-cs"/>
                        </a:rPr>
                        <a:t>“This is not a real infrastructure plan—it is simply another scam, an attempt to sell our nation’s infrastructure and create windfall profit for Wall Street while rolling back environmental protections. Democrats propose A Better Deal to Rebuild America – an infrastructure plan that is five times bigger than President Trump’s proposal.”</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Georgia" panose="02040502050405020303" pitchFamily="18" charset="0"/>
                          <a:ea typeface="+mn-ea"/>
                          <a:cs typeface="+mn-cs"/>
                        </a:rPr>
                        <a:t>— Rep. Pete DeFazio (D-OR)</a:t>
                      </a:r>
                      <a:endParaRPr kumimoji="0" lang="en-US" sz="1000" b="0" i="0" u="none" strike="noStrike" kern="1200" cap="none" spc="0" normalizeH="0" baseline="0" noProof="0" dirty="0" smtClean="0">
                        <a:ln>
                          <a:noFill/>
                        </a:ln>
                        <a:solidFill>
                          <a:srgbClr val="000000"/>
                        </a:solidFill>
                        <a:effectLst/>
                        <a:uLnTx/>
                        <a:uFillTx/>
                        <a:latin typeface="+mn-lt"/>
                        <a:ea typeface="+mn-ea"/>
                        <a:cs typeface="+mn-cs"/>
                      </a:endParaRPr>
                    </a:p>
                  </a:txBody>
                  <a:tcPr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2611297907"/>
                  </a:ext>
                </a:extLst>
              </a:tr>
              <a:tr h="444485">
                <a:tc vMerge="1">
                  <a:txBody>
                    <a:bodyPr/>
                    <a:lstStyle/>
                    <a:p>
                      <a:pPr algn="ctr"/>
                      <a:endParaRPr lang="en-US" sz="1050" b="1" dirty="0" smtClean="0">
                        <a:latin typeface="Georgia" panose="02040502050405020303"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smtClean="0">
                          <a:latin typeface="Georgia" panose="02040502050405020303" pitchFamily="18" charset="0"/>
                        </a:rPr>
                        <a:t>Senate Environment &amp;</a:t>
                      </a:r>
                      <a:r>
                        <a:rPr lang="en-US" sz="1000" baseline="0" dirty="0" smtClean="0">
                          <a:latin typeface="Georgia" panose="02040502050405020303" pitchFamily="18" charset="0"/>
                        </a:rPr>
                        <a:t> Public Works</a:t>
                      </a:r>
                      <a:endParaRPr lang="en-US" sz="1000" dirty="0" smtClean="0">
                        <a:latin typeface="Georgia" panose="02040502050405020303" pitchFamily="18" charset="0"/>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000" dirty="0" smtClean="0">
                          <a:latin typeface="Georgia" panose="02040502050405020303" pitchFamily="18" charset="0"/>
                        </a:rPr>
                        <a:t>“Any infrastructure strategy needs to include all of America. The president’s plan makes rural communities, like those in my home state of Wyoming, a priority. At least one out of every four dollars spent will go to rural parts of the country.”</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Georgia" panose="02040502050405020303" pitchFamily="18" charset="0"/>
                          <a:ea typeface="+mn-ea"/>
                          <a:cs typeface="+mn-cs"/>
                        </a:rPr>
                        <a:t>— Sen. John </a:t>
                      </a:r>
                      <a:r>
                        <a:rPr kumimoji="0" lang="en-US" sz="1000" b="0" i="0" u="none" strike="noStrike" kern="1200" cap="none" spc="0" normalizeH="0" baseline="0" noProof="0" dirty="0" err="1" smtClean="0">
                          <a:ln>
                            <a:noFill/>
                          </a:ln>
                          <a:solidFill>
                            <a:srgbClr val="000000"/>
                          </a:solidFill>
                          <a:effectLst/>
                          <a:uLnTx/>
                          <a:uFillTx/>
                          <a:latin typeface="Georgia" panose="02040502050405020303" pitchFamily="18" charset="0"/>
                          <a:ea typeface="+mn-ea"/>
                          <a:cs typeface="+mn-cs"/>
                        </a:rPr>
                        <a:t>Barrasso</a:t>
                      </a:r>
                      <a:r>
                        <a:rPr kumimoji="0" lang="en-US" sz="1000" b="0" i="0" u="none" strike="noStrike" kern="1200" cap="none" spc="0" normalizeH="0" baseline="0" noProof="0" dirty="0" smtClean="0">
                          <a:ln>
                            <a:noFill/>
                          </a:ln>
                          <a:solidFill>
                            <a:srgbClr val="000000"/>
                          </a:solidFill>
                          <a:effectLst/>
                          <a:uLnTx/>
                          <a:uFillTx/>
                          <a:latin typeface="Georgia" panose="02040502050405020303" pitchFamily="18" charset="0"/>
                          <a:ea typeface="+mn-ea"/>
                          <a:cs typeface="+mn-cs"/>
                        </a:rPr>
                        <a:t> (R-WY)</a:t>
                      </a:r>
                    </a:p>
                  </a:txBody>
                  <a:tcPr anchor="ctr">
                    <a:lnL w="12700" cap="flat" cmpd="sng" algn="ctr">
                      <a:noFill/>
                      <a:prstDash val="solid"/>
                      <a:round/>
                      <a:headEnd type="none" w="med" len="med"/>
                      <a:tailEnd type="none" w="med" len="med"/>
                    </a:lnL>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4826272"/>
                  </a:ext>
                </a:extLst>
              </a:tr>
            </a:tbl>
          </a:graphicData>
        </a:graphic>
      </p:graphicFrame>
    </p:spTree>
    <p:extLst>
      <p:ext uri="{BB962C8B-B14F-4D97-AF65-F5344CB8AC3E}">
        <p14:creationId xmlns:p14="http://schemas.microsoft.com/office/powerpoint/2010/main" val="467463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Georgia" charset="0"/>
                <a:ea typeface="ＭＳ Ｐゴシック" charset="-128"/>
                <a:cs typeface="MS PGothic" charset="-128"/>
              </a:rPr>
              <a:t>Potential actions that would affect infrastructure spending</a:t>
            </a:r>
          </a:p>
        </p:txBody>
      </p:sp>
      <p:sp>
        <p:nvSpPr>
          <p:cNvPr id="13" name="Rectangle 14">
            <a:extLst>
              <a:ext uri="{FF2B5EF4-FFF2-40B4-BE49-F238E27FC236}">
                <a16:creationId xmlns:a16="http://schemas.microsoft.com/office/drawing/2014/main" id="{377981A1-C936-0048-8278-3CD4121ED6B5}"/>
              </a:ext>
            </a:extLst>
          </p:cNvPr>
          <p:cNvSpPr>
            <a:spLocks noChangeArrowheads="1"/>
          </p:cNvSpPr>
          <p:nvPr/>
        </p:nvSpPr>
        <p:spPr bwMode="auto">
          <a:xfrm>
            <a:off x="419099" y="1413827"/>
            <a:ext cx="6640727" cy="276999"/>
          </a:xfrm>
          <a:prstGeom prst="rect">
            <a:avLst/>
          </a:prstGeom>
          <a:noFill/>
          <a:ln>
            <a:noFill/>
          </a:ln>
          <a:extLst/>
        </p:spPr>
        <p:txBody>
          <a:bodyPr>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marL="0" marR="0" lvl="0" indent="0" defTabSz="811213" eaLnBrk="1" fontAlgn="auto" latinLnBrk="0" hangingPunct="1">
              <a:lnSpc>
                <a:spcPct val="100000"/>
              </a:lnSpc>
              <a:spcBef>
                <a:spcPct val="0"/>
              </a:spcBef>
              <a:spcAft>
                <a:spcPts val="0"/>
              </a:spcAft>
              <a:buClrTx/>
              <a:buSzTx/>
              <a:buFontTx/>
              <a:buNone/>
              <a:tabLst/>
              <a:defRPr/>
            </a:pPr>
            <a:r>
              <a:rPr kumimoji="0" lang="en-US" altLang="en-US" sz="1200" b="1" i="0" u="none" strike="noStrike" kern="0" cap="none" spc="0" normalizeH="0" baseline="0" noProof="0" dirty="0">
                <a:ln>
                  <a:noFill/>
                </a:ln>
                <a:solidFill>
                  <a:srgbClr val="000000"/>
                </a:solidFill>
                <a:effectLst/>
                <a:uLnTx/>
                <a:uFillTx/>
                <a:latin typeface="Georgia" panose="02040502050405020303" pitchFamily="18" charset="0"/>
                <a:ea typeface="ＭＳ Ｐゴシック" panose="020B0600070205080204" pitchFamily="34" charset="-128"/>
              </a:rPr>
              <a:t>Likelihood of passing Congress</a:t>
            </a:r>
          </a:p>
        </p:txBody>
      </p:sp>
      <p:graphicFrame>
        <p:nvGraphicFramePr>
          <p:cNvPr id="14" name="Table 13">
            <a:extLst>
              <a:ext uri="{FF2B5EF4-FFF2-40B4-BE49-F238E27FC236}">
                <a16:creationId xmlns:a16="http://schemas.microsoft.com/office/drawing/2014/main" id="{85160143-8898-504D-80F5-1B89FDFE8597}"/>
              </a:ext>
            </a:extLst>
          </p:cNvPr>
          <p:cNvGraphicFramePr>
            <a:graphicFrameLocks noGrp="1"/>
          </p:cNvGraphicFramePr>
          <p:nvPr>
            <p:extLst>
              <p:ext uri="{D42A27DB-BD31-4B8C-83A1-F6EECF244321}">
                <p14:modId xmlns:p14="http://schemas.microsoft.com/office/powerpoint/2010/main" val="229593155"/>
              </p:ext>
            </p:extLst>
          </p:nvPr>
        </p:nvGraphicFramePr>
        <p:xfrm>
          <a:off x="540443" y="2198620"/>
          <a:ext cx="5523926" cy="3886200"/>
        </p:xfrm>
        <a:graphic>
          <a:graphicData uri="http://schemas.openxmlformats.org/drawingml/2006/table">
            <a:tbl>
              <a:tblPr firstRow="1" bandRow="1"/>
              <a:tblGrid>
                <a:gridCol w="782167">
                  <a:extLst>
                    <a:ext uri="{9D8B030D-6E8A-4147-A177-3AD203B41FA5}">
                      <a16:colId xmlns:a16="http://schemas.microsoft.com/office/drawing/2014/main" val="776126641"/>
                    </a:ext>
                  </a:extLst>
                </a:gridCol>
                <a:gridCol w="2887081">
                  <a:extLst>
                    <a:ext uri="{9D8B030D-6E8A-4147-A177-3AD203B41FA5}">
                      <a16:colId xmlns:a16="http://schemas.microsoft.com/office/drawing/2014/main" val="1455884374"/>
                    </a:ext>
                  </a:extLst>
                </a:gridCol>
                <a:gridCol w="1854678">
                  <a:extLst>
                    <a:ext uri="{9D8B030D-6E8A-4147-A177-3AD203B41FA5}">
                      <a16:colId xmlns:a16="http://schemas.microsoft.com/office/drawing/2014/main" val="867093246"/>
                    </a:ext>
                  </a:extLst>
                </a:gridCol>
              </a:tblGrid>
              <a:tr h="0">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endParaRPr lang="en-US" sz="1200" b="1" dirty="0">
                        <a:solidFill>
                          <a:schemeClr val="tx1">
                            <a:lumMod val="75000"/>
                            <a:lumOff val="25000"/>
                          </a:schemeClr>
                        </a:solidFill>
                        <a:latin typeface="+mj-lt"/>
                      </a:endParaRPr>
                    </a:p>
                  </a:txBody>
                  <a:tcPr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endParaRPr lang="en-US" sz="1200" b="1" dirty="0">
                        <a:solidFill>
                          <a:schemeClr val="tx1">
                            <a:lumMod val="75000"/>
                            <a:lumOff val="25000"/>
                          </a:schemeClr>
                        </a:solidFill>
                        <a:latin typeface="+mj-lt"/>
                      </a:endParaRPr>
                    </a:p>
                  </a:txBody>
                  <a:tcPr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algn="ctr"/>
                      <a:r>
                        <a:rPr kumimoji="0" lang="en-US" sz="1200" b="1" i="0" u="none" strike="noStrike" kern="1200" cap="none" spc="0" normalizeH="0" baseline="0" noProof="0" dirty="0" smtClean="0">
                          <a:ln>
                            <a:noFill/>
                          </a:ln>
                          <a:solidFill>
                            <a:schemeClr val="tx1"/>
                          </a:solidFill>
                          <a:effectLst/>
                          <a:uLnTx/>
                          <a:uFillTx/>
                          <a:latin typeface="+mj-lt"/>
                          <a:ea typeface="+mn-ea"/>
                          <a:cs typeface="+mn-cs"/>
                        </a:rPr>
                        <a:t>Election outcome</a:t>
                      </a:r>
                      <a:endParaRPr lang="en-US" sz="1400" b="1" dirty="0">
                        <a:solidFill>
                          <a:schemeClr val="tx1"/>
                        </a:solidFill>
                        <a:latin typeface="+mj-lt"/>
                      </a:endParaRPr>
                    </a:p>
                  </a:txBody>
                  <a:tcPr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6404882"/>
                  </a:ext>
                </a:extLst>
              </a:tr>
              <a:tr h="0">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endParaRPr lang="en-US" sz="900" b="1" dirty="0">
                        <a:solidFill>
                          <a:schemeClr val="tx1">
                            <a:lumMod val="75000"/>
                            <a:lumOff val="25000"/>
                          </a:schemeClr>
                        </a:solidFill>
                        <a:latin typeface="+mj-lt"/>
                      </a:endParaRPr>
                    </a:p>
                  </a:txBody>
                  <a:tcPr anchor="b">
                    <a:lnL>
                      <a:noFill/>
                    </a:lnL>
                    <a:lnR>
                      <a:noFill/>
                    </a:lnR>
                    <a:lnT w="12700" cap="flat" cmpd="sng" algn="ctr">
                      <a:no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tx1">
                              <a:lumMod val="75000"/>
                              <a:lumOff val="25000"/>
                            </a:schemeClr>
                          </a:solidFill>
                          <a:latin typeface="+mj-lt"/>
                          <a:ea typeface="+mn-ea"/>
                          <a:cs typeface="+mn-cs"/>
                        </a:rPr>
                        <a:t>Potential action</a:t>
                      </a:r>
                    </a:p>
                  </a:txBody>
                  <a:tcPr anchor="b">
                    <a:lnL>
                      <a:noFill/>
                    </a:lnL>
                    <a:lnR>
                      <a:noFill/>
                    </a:lnR>
                    <a:lnT w="12700" cap="flat" cmpd="sng" algn="ctr">
                      <a:no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algn="ctr"/>
                      <a:r>
                        <a:rPr kumimoji="0" lang="en-US" sz="1050" b="1" i="0" u="none" strike="noStrike" kern="1200" cap="none" spc="0" normalizeH="0" baseline="0" noProof="0" dirty="0">
                          <a:ln>
                            <a:noFill/>
                          </a:ln>
                          <a:solidFill>
                            <a:srgbClr val="0C396F"/>
                          </a:solidFill>
                          <a:effectLst/>
                          <a:uLnTx/>
                          <a:uFillTx/>
                          <a:latin typeface="+mn-lt"/>
                          <a:ea typeface="+mn-ea"/>
                          <a:cs typeface="+mn-cs"/>
                        </a:rPr>
                        <a:t>DEM HOUSE</a:t>
                      </a:r>
                      <a:br>
                        <a:rPr kumimoji="0" lang="en-US" sz="1050" b="1" i="0" u="none" strike="noStrike" kern="1200" cap="none" spc="0" normalizeH="0" baseline="0" noProof="0" dirty="0">
                          <a:ln>
                            <a:noFill/>
                          </a:ln>
                          <a:solidFill>
                            <a:srgbClr val="0C396F"/>
                          </a:solidFill>
                          <a:effectLst/>
                          <a:uLnTx/>
                          <a:uFillTx/>
                          <a:latin typeface="+mn-lt"/>
                          <a:ea typeface="+mn-ea"/>
                          <a:cs typeface="+mn-cs"/>
                        </a:rPr>
                      </a:br>
                      <a:r>
                        <a:rPr lang="en-US" sz="1050" b="1" baseline="0" dirty="0">
                          <a:solidFill>
                            <a:srgbClr val="B22830"/>
                          </a:solidFill>
                          <a:latin typeface="+mn-lt"/>
                        </a:rPr>
                        <a:t>GOP SENATE</a:t>
                      </a:r>
                      <a:endParaRPr lang="en-US" sz="1050" b="1" dirty="0">
                        <a:solidFill>
                          <a:srgbClr val="B22830"/>
                        </a:solidFill>
                        <a:latin typeface="+mn-lt"/>
                      </a:endParaRPr>
                    </a:p>
                  </a:txBody>
                  <a:tcPr anchor="ctr">
                    <a:lnL>
                      <a:noFill/>
                    </a:lnL>
                    <a:lnR>
                      <a:noFill/>
                    </a:lnR>
                    <a:lnT w="12700" cap="flat" cmpd="sng" algn="ctr">
                      <a:no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6162493"/>
                  </a:ext>
                </a:extLst>
              </a:tr>
              <a:tr h="640080">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640080" marR="0" lvl="0" indent="0" algn="l" defTabSz="457200" rtl="0" eaLnBrk="1" fontAlgn="auto" latinLnBrk="0" hangingPunct="1">
                        <a:lnSpc>
                          <a:spcPct val="90000"/>
                        </a:lnSpc>
                        <a:spcBef>
                          <a:spcPts val="0"/>
                        </a:spcBef>
                        <a:spcAft>
                          <a:spcPts val="0"/>
                        </a:spcAft>
                        <a:buClrTx/>
                        <a:buSzTx/>
                        <a:buFontTx/>
                        <a:buNone/>
                        <a:tabLst/>
                        <a:defRPr/>
                      </a:pPr>
                      <a:endParaRPr kumimoji="0" lang="en-US" altLang="en-US" sz="1100" b="0" i="0" u="none" strike="noStrike" kern="1200" cap="none" spc="0" normalizeH="0" baseline="0" noProof="0" dirty="0">
                        <a:ln>
                          <a:noFill/>
                        </a:ln>
                        <a:solidFill>
                          <a:schemeClr val="tx1">
                            <a:lumMod val="75000"/>
                            <a:lumOff val="25000"/>
                          </a:schemeClr>
                        </a:solidFill>
                        <a:effectLst/>
                        <a:uLnTx/>
                        <a:uFillTx/>
                        <a:latin typeface="+mj-lt"/>
                        <a:ea typeface="+mn-ea"/>
                        <a:cs typeface="+mn-cs"/>
                      </a:endParaRPr>
                    </a:p>
                  </a:txBody>
                  <a:tcPr marT="91440" marB="9144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938" marR="0" lvl="0" indent="0" algn="l" defTabSz="457200" rtl="0" eaLnBrk="1" fontAlgn="auto" latinLnBrk="0" hangingPunct="1">
                        <a:lnSpc>
                          <a:spcPct val="90000"/>
                        </a:lnSpc>
                        <a:spcBef>
                          <a:spcPts val="0"/>
                        </a:spcBef>
                        <a:spcAft>
                          <a:spcPts val="0"/>
                        </a:spcAft>
                        <a:buClrTx/>
                        <a:buSzTx/>
                        <a:buFontTx/>
                        <a:buNone/>
                        <a:tabLst/>
                        <a:defRPr/>
                      </a:pPr>
                      <a:r>
                        <a:rPr kumimoji="0" lang="en-US" altLang="en-US" sz="1100" b="0" i="0" u="none" strike="noStrike" kern="1200" cap="none" spc="0" normalizeH="0" baseline="0" noProof="0" dirty="0" smtClean="0">
                          <a:ln>
                            <a:noFill/>
                          </a:ln>
                          <a:solidFill>
                            <a:schemeClr val="tx1">
                              <a:lumMod val="75000"/>
                              <a:lumOff val="25000"/>
                            </a:schemeClr>
                          </a:solidFill>
                          <a:effectLst/>
                          <a:uLnTx/>
                          <a:uFillTx/>
                          <a:latin typeface="+mj-lt"/>
                          <a:ea typeface="+mn-ea"/>
                          <a:cs typeface="+mn-cs"/>
                        </a:rPr>
                        <a:t>Substantial spending increases dedicated to the US transportation system</a:t>
                      </a:r>
                      <a:endParaRPr kumimoji="0" lang="en-US" altLang="en-US" sz="1100" b="0" i="0" u="none" strike="noStrike" kern="1200" cap="none" spc="0" normalizeH="0" baseline="0" noProof="0" dirty="0">
                        <a:ln>
                          <a:noFill/>
                        </a:ln>
                        <a:solidFill>
                          <a:schemeClr val="tx1">
                            <a:lumMod val="75000"/>
                            <a:lumOff val="25000"/>
                          </a:schemeClr>
                        </a:solidFill>
                        <a:effectLst/>
                        <a:uLnTx/>
                        <a:uFillTx/>
                        <a:latin typeface="+mj-lt"/>
                        <a:ea typeface="+mn-ea"/>
                        <a:cs typeface="+mn-cs"/>
                      </a:endParaRPr>
                    </a:p>
                  </a:txBody>
                  <a:tcPr marT="91440" marB="9144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smtClean="0">
                          <a:solidFill>
                            <a:schemeClr val="accent1"/>
                          </a:solidFill>
                          <a:latin typeface="+mn-lt"/>
                          <a:sym typeface="Wingdings" panose="05000000000000000000" pitchFamily="2" charset="2"/>
                        </a:rPr>
                        <a:t>●●</a:t>
                      </a:r>
                      <a:endParaRPr lang="en-US" sz="2000" b="0" dirty="0">
                        <a:solidFill>
                          <a:schemeClr val="accent1"/>
                        </a:solidFill>
                        <a:latin typeface="+mn-lt"/>
                      </a:endParaRPr>
                    </a:p>
                  </a:txBody>
                  <a:tcPr marT="91440" marB="9144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3440297"/>
                  </a:ext>
                </a:extLst>
              </a:tr>
              <a:tr h="640080">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640080" marR="0" lvl="0" indent="0" algn="l" defTabSz="457200" rtl="0" eaLnBrk="1" fontAlgn="auto" latinLnBrk="0" hangingPunct="1">
                        <a:lnSpc>
                          <a:spcPct val="90000"/>
                        </a:lnSpc>
                        <a:spcBef>
                          <a:spcPts val="0"/>
                        </a:spcBef>
                        <a:spcAft>
                          <a:spcPts val="0"/>
                        </a:spcAft>
                        <a:buClrTx/>
                        <a:buSzTx/>
                        <a:buFontTx/>
                        <a:buNone/>
                        <a:tabLst/>
                        <a:defRPr/>
                      </a:pPr>
                      <a:endParaRPr kumimoji="0" lang="en-US" altLang="en-US" sz="1100" b="0" i="0" u="none" strike="noStrike" kern="1200" cap="none" spc="0" normalizeH="0" baseline="0" noProof="0" dirty="0">
                        <a:ln>
                          <a:noFill/>
                        </a:ln>
                        <a:solidFill>
                          <a:schemeClr val="tx1">
                            <a:lumMod val="75000"/>
                            <a:lumOff val="25000"/>
                          </a:schemeClr>
                        </a:solidFill>
                        <a:effectLst/>
                        <a:uLnTx/>
                        <a:uFillTx/>
                        <a:latin typeface="+mj-lt"/>
                        <a:ea typeface="+mn-ea"/>
                        <a:cs typeface="+mn-cs"/>
                      </a:endParaRPr>
                    </a:p>
                  </a:txBody>
                  <a:tcPr marT="91440" marB="9144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938" marR="0" lvl="0" indent="0" algn="l" defTabSz="457200" rtl="0" eaLnBrk="1" fontAlgn="auto" latinLnBrk="0" hangingPunct="1">
                        <a:lnSpc>
                          <a:spcPct val="90000"/>
                        </a:lnSpc>
                        <a:spcBef>
                          <a:spcPts val="0"/>
                        </a:spcBef>
                        <a:spcAft>
                          <a:spcPts val="0"/>
                        </a:spcAft>
                        <a:buClrTx/>
                        <a:buSzTx/>
                        <a:buFontTx/>
                        <a:buNone/>
                        <a:tabLst/>
                        <a:defRPr/>
                      </a:pPr>
                      <a:r>
                        <a:rPr kumimoji="0" lang="en-US" altLang="en-US" sz="1100" b="0" i="0" u="none" strike="noStrike" kern="1200" cap="none" spc="0" normalizeH="0" baseline="0" noProof="0" dirty="0" smtClean="0">
                          <a:ln>
                            <a:noFill/>
                          </a:ln>
                          <a:solidFill>
                            <a:schemeClr val="tx1">
                              <a:lumMod val="75000"/>
                              <a:lumOff val="25000"/>
                            </a:schemeClr>
                          </a:solidFill>
                          <a:effectLst/>
                          <a:uLnTx/>
                          <a:uFillTx/>
                          <a:latin typeface="+mj-lt"/>
                          <a:ea typeface="+mn-ea"/>
                          <a:cs typeface="+mn-cs"/>
                        </a:rPr>
                        <a:t>Eliminate federal funding for mass transit, bike-share programs, sidewalks and rail-to-rail projects</a:t>
                      </a:r>
                      <a:endParaRPr kumimoji="0" lang="en-US" altLang="en-US" sz="1100" b="0" i="0" u="none" strike="noStrike" kern="1200" cap="none" spc="0" normalizeH="0" baseline="0" noProof="0" dirty="0">
                        <a:ln>
                          <a:noFill/>
                        </a:ln>
                        <a:solidFill>
                          <a:schemeClr val="tx1">
                            <a:lumMod val="75000"/>
                            <a:lumOff val="25000"/>
                          </a:schemeClr>
                        </a:solidFill>
                        <a:effectLst/>
                        <a:uLnTx/>
                        <a:uFillTx/>
                        <a:latin typeface="+mj-lt"/>
                        <a:ea typeface="+mn-ea"/>
                        <a:cs typeface="+mn-cs"/>
                      </a:endParaRPr>
                    </a:p>
                  </a:txBody>
                  <a:tcPr marT="91440" marB="9144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chemeClr val="accent1"/>
                          </a:solidFill>
                          <a:effectLst/>
                          <a:uLnTx/>
                          <a:uFillTx/>
                          <a:latin typeface="Verdana"/>
                          <a:ea typeface="+mn-ea"/>
                          <a:cs typeface="+mn-cs"/>
                          <a:sym typeface="Wingdings" panose="05000000000000000000" pitchFamily="2" charset="2"/>
                        </a:rPr>
                        <a:t>●</a:t>
                      </a:r>
                      <a:endParaRPr kumimoji="0" lang="en-US" sz="2000" b="0" i="0" u="none" strike="noStrike" kern="1200" cap="none" spc="0" normalizeH="0" baseline="0" noProof="0" dirty="0">
                        <a:ln>
                          <a:noFill/>
                        </a:ln>
                        <a:solidFill>
                          <a:schemeClr val="accent1"/>
                        </a:solidFill>
                        <a:effectLst/>
                        <a:uLnTx/>
                        <a:uFillTx/>
                        <a:latin typeface="Verdana"/>
                        <a:ea typeface="+mn-ea"/>
                        <a:cs typeface="+mn-cs"/>
                      </a:endParaRPr>
                    </a:p>
                  </a:txBody>
                  <a:tcPr marT="91440" marB="9144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06529977"/>
                  </a:ext>
                </a:extLst>
              </a:tr>
              <a:tr h="640080">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640080" marR="0" lvl="0" indent="0" algn="l" defTabSz="457200" rtl="0" eaLnBrk="1" fontAlgn="auto" latinLnBrk="0" hangingPunct="1">
                        <a:lnSpc>
                          <a:spcPct val="90000"/>
                        </a:lnSpc>
                        <a:spcBef>
                          <a:spcPts val="0"/>
                        </a:spcBef>
                        <a:spcAft>
                          <a:spcPts val="0"/>
                        </a:spcAft>
                        <a:buClrTx/>
                        <a:buSzTx/>
                        <a:buFontTx/>
                        <a:buNone/>
                        <a:tabLst/>
                        <a:defRPr/>
                      </a:pPr>
                      <a:endParaRPr kumimoji="0" lang="en-US" altLang="en-US" sz="1100" b="0" i="0" u="none" strike="noStrike" kern="1200" cap="none" spc="0" normalizeH="0" baseline="0" noProof="0" dirty="0">
                        <a:ln>
                          <a:noFill/>
                        </a:ln>
                        <a:solidFill>
                          <a:schemeClr val="tx1">
                            <a:lumMod val="75000"/>
                            <a:lumOff val="25000"/>
                          </a:schemeClr>
                        </a:solidFill>
                        <a:effectLst/>
                        <a:uLnTx/>
                        <a:uFillTx/>
                        <a:latin typeface="+mj-lt"/>
                        <a:ea typeface="+mn-ea"/>
                        <a:cs typeface="+mn-cs"/>
                      </a:endParaRPr>
                    </a:p>
                  </a:txBody>
                  <a:tcPr marT="91440" marB="9144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938" marR="0" lvl="0" indent="0" algn="l" defTabSz="457200" rtl="0" eaLnBrk="1" fontAlgn="auto" latinLnBrk="0" hangingPunct="1">
                        <a:lnSpc>
                          <a:spcPct val="90000"/>
                        </a:lnSpc>
                        <a:spcBef>
                          <a:spcPts val="0"/>
                        </a:spcBef>
                        <a:spcAft>
                          <a:spcPts val="0"/>
                        </a:spcAft>
                        <a:buClrTx/>
                        <a:buSzTx/>
                        <a:buFontTx/>
                        <a:buNone/>
                        <a:tabLst/>
                        <a:defRPr/>
                      </a:pPr>
                      <a:r>
                        <a:rPr kumimoji="0" lang="en-US" altLang="en-US" sz="1100" b="0" i="0" u="none" strike="noStrike" kern="1200" cap="none" spc="0" normalizeH="0" baseline="0" noProof="0" dirty="0" smtClean="0">
                          <a:ln>
                            <a:noFill/>
                          </a:ln>
                          <a:solidFill>
                            <a:schemeClr val="tx1">
                              <a:lumMod val="75000"/>
                              <a:lumOff val="25000"/>
                            </a:schemeClr>
                          </a:solidFill>
                          <a:effectLst/>
                          <a:uLnTx/>
                          <a:uFillTx/>
                          <a:latin typeface="+mj-lt"/>
                          <a:ea typeface="+mn-ea"/>
                          <a:cs typeface="+mn-cs"/>
                        </a:rPr>
                        <a:t>Fund infrastructure projects through partial repeals of recent tax cuts</a:t>
                      </a:r>
                    </a:p>
                  </a:txBody>
                  <a:tcPr marT="91440" marB="9144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tab pos="682625" algn="l"/>
                        </a:tabLst>
                        <a:defRPr/>
                      </a:pPr>
                      <a:r>
                        <a:rPr lang="en-US" sz="2000" b="0" dirty="0" smtClean="0">
                          <a:solidFill>
                            <a:schemeClr val="accent1"/>
                          </a:solidFill>
                          <a:latin typeface="+mn-lt"/>
                          <a:sym typeface="Wingdings" panose="05000000000000000000" pitchFamily="2" charset="2"/>
                        </a:rPr>
                        <a:t>●</a:t>
                      </a:r>
                      <a:endParaRPr lang="en-US" sz="2000" b="0" dirty="0">
                        <a:solidFill>
                          <a:schemeClr val="accent1"/>
                        </a:solidFill>
                        <a:latin typeface="+mn-lt"/>
                      </a:endParaRPr>
                    </a:p>
                  </a:txBody>
                  <a:tcPr marT="91440" marB="9144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1430717"/>
                  </a:ext>
                </a:extLst>
              </a:tr>
              <a:tr h="640080">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576263" marR="0" lvl="0" indent="0" algn="l" defTabSz="457200" rtl="0" eaLnBrk="1" fontAlgn="auto" latinLnBrk="0" hangingPunct="1">
                        <a:lnSpc>
                          <a:spcPct val="90000"/>
                        </a:lnSpc>
                        <a:spcBef>
                          <a:spcPts val="0"/>
                        </a:spcBef>
                        <a:spcAft>
                          <a:spcPts val="0"/>
                        </a:spcAft>
                        <a:buClrTx/>
                        <a:buSzTx/>
                        <a:buFontTx/>
                        <a:buNone/>
                        <a:tabLst/>
                        <a:defRPr/>
                      </a:pPr>
                      <a:endParaRPr kumimoji="0" lang="en-US" altLang="en-US" sz="1100" b="0" i="0" u="none" strike="noStrike" kern="1200" cap="none" spc="0" normalizeH="0" baseline="0" noProof="0" dirty="0">
                        <a:ln>
                          <a:noFill/>
                        </a:ln>
                        <a:solidFill>
                          <a:schemeClr val="tx1">
                            <a:lumMod val="75000"/>
                            <a:lumOff val="25000"/>
                          </a:schemeClr>
                        </a:solidFill>
                        <a:effectLst/>
                        <a:uLnTx/>
                        <a:uFillTx/>
                        <a:latin typeface="+mj-lt"/>
                        <a:ea typeface="+mn-ea"/>
                        <a:cs typeface="+mn-cs"/>
                      </a:endParaRPr>
                    </a:p>
                  </a:txBody>
                  <a:tcPr marT="91440" marB="9144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938" marR="0" lvl="0" indent="0" algn="l" defTabSz="457200" rtl="0" eaLnBrk="1" fontAlgn="auto" latinLnBrk="0" hangingPunct="1">
                        <a:lnSpc>
                          <a:spcPct val="90000"/>
                        </a:lnSpc>
                        <a:spcBef>
                          <a:spcPts val="0"/>
                        </a:spcBef>
                        <a:spcAft>
                          <a:spcPts val="0"/>
                        </a:spcAft>
                        <a:buClrTx/>
                        <a:buSzTx/>
                        <a:buFontTx/>
                        <a:buNone/>
                        <a:tabLst/>
                        <a:defRPr/>
                      </a:pPr>
                      <a:r>
                        <a:rPr kumimoji="0" lang="en-US" altLang="en-US" sz="1100" b="0" i="0" u="none" strike="noStrike" kern="1200" cap="none" spc="0" normalizeH="0" baseline="0" noProof="0" dirty="0" smtClean="0">
                          <a:ln>
                            <a:noFill/>
                          </a:ln>
                          <a:solidFill>
                            <a:schemeClr val="tx1">
                              <a:lumMod val="75000"/>
                              <a:lumOff val="25000"/>
                            </a:schemeClr>
                          </a:solidFill>
                          <a:effectLst/>
                          <a:uLnTx/>
                          <a:uFillTx/>
                          <a:latin typeface="+mj-lt"/>
                          <a:ea typeface="+mn-ea"/>
                          <a:cs typeface="+mn-cs"/>
                        </a:rPr>
                        <a:t>Fund infrastructure through an increased gas tax</a:t>
                      </a:r>
                      <a:endParaRPr kumimoji="0" lang="en-US" altLang="en-US" sz="1100" b="0" i="0" u="none" strike="noStrike" kern="1200" cap="none" spc="0" normalizeH="0" baseline="0" noProof="0" dirty="0">
                        <a:ln>
                          <a:noFill/>
                        </a:ln>
                        <a:solidFill>
                          <a:schemeClr val="tx1">
                            <a:lumMod val="75000"/>
                            <a:lumOff val="25000"/>
                          </a:schemeClr>
                        </a:solidFill>
                        <a:effectLst/>
                        <a:uLnTx/>
                        <a:uFillTx/>
                        <a:latin typeface="+mj-lt"/>
                        <a:ea typeface="+mn-ea"/>
                        <a:cs typeface="+mn-cs"/>
                      </a:endParaRPr>
                    </a:p>
                  </a:txBody>
                  <a:tcPr marT="91440" marB="9144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b="0" dirty="0">
                          <a:solidFill>
                            <a:schemeClr val="accent1"/>
                          </a:solidFill>
                          <a:latin typeface="+mn-lt"/>
                          <a:sym typeface="Wingdings" panose="05000000000000000000" pitchFamily="2" charset="2"/>
                        </a:rPr>
                        <a:t>●●●</a:t>
                      </a:r>
                      <a:endParaRPr lang="en-US" sz="2000" b="0" dirty="0">
                        <a:solidFill>
                          <a:schemeClr val="accent1"/>
                        </a:solidFill>
                        <a:latin typeface="+mn-lt"/>
                      </a:endParaRPr>
                    </a:p>
                  </a:txBody>
                  <a:tcPr marT="91440" marB="9144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70321976"/>
                  </a:ext>
                </a:extLst>
              </a:tr>
              <a:tr h="640080">
                <a:tc>
                  <a:txBody>
                    <a:bodyPr/>
                    <a:lstStyle/>
                    <a:p>
                      <a:pPr marL="576263" marR="0" lvl="0" indent="0" algn="l" defTabSz="457200" rtl="0" eaLnBrk="1" fontAlgn="auto" latinLnBrk="0" hangingPunct="1">
                        <a:lnSpc>
                          <a:spcPct val="90000"/>
                        </a:lnSpc>
                        <a:spcBef>
                          <a:spcPts val="0"/>
                        </a:spcBef>
                        <a:spcAft>
                          <a:spcPts val="0"/>
                        </a:spcAft>
                        <a:buClrTx/>
                        <a:buSzTx/>
                        <a:buFontTx/>
                        <a:buNone/>
                        <a:tabLst/>
                        <a:defRPr/>
                      </a:pPr>
                      <a:endParaRPr kumimoji="0" lang="en-US" altLang="en-US" sz="1100" b="0" i="0" u="none" strike="noStrike" kern="1200" cap="none" spc="0" normalizeH="0" baseline="0" noProof="0" dirty="0">
                        <a:ln>
                          <a:noFill/>
                        </a:ln>
                        <a:solidFill>
                          <a:schemeClr val="tx1">
                            <a:lumMod val="75000"/>
                            <a:lumOff val="25000"/>
                          </a:schemeClr>
                        </a:solidFill>
                        <a:effectLst/>
                        <a:uLnTx/>
                        <a:uFillTx/>
                        <a:latin typeface="+mj-lt"/>
                        <a:ea typeface="+mn-ea"/>
                        <a:cs typeface="+mn-cs"/>
                      </a:endParaRPr>
                    </a:p>
                  </a:txBody>
                  <a:tcPr marT="91440" marB="9144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938" marR="0" lvl="0" indent="0" algn="l" defTabSz="457200" rtl="0" eaLnBrk="1" fontAlgn="auto" latinLnBrk="0" hangingPunct="1">
                        <a:lnSpc>
                          <a:spcPct val="90000"/>
                        </a:lnSpc>
                        <a:spcBef>
                          <a:spcPts val="0"/>
                        </a:spcBef>
                        <a:spcAft>
                          <a:spcPts val="0"/>
                        </a:spcAft>
                        <a:buClrTx/>
                        <a:buSzTx/>
                        <a:buFontTx/>
                        <a:buNone/>
                        <a:tabLst/>
                        <a:defRPr/>
                      </a:pPr>
                      <a:r>
                        <a:rPr kumimoji="0" lang="en-US" altLang="en-US" sz="1100" b="0" i="0" u="none" strike="noStrike" kern="1200" cap="none" spc="0" normalizeH="0" baseline="0" noProof="0" dirty="0" smtClean="0">
                          <a:ln>
                            <a:noFill/>
                          </a:ln>
                          <a:solidFill>
                            <a:schemeClr val="tx1">
                              <a:lumMod val="75000"/>
                              <a:lumOff val="25000"/>
                            </a:schemeClr>
                          </a:solidFill>
                          <a:effectLst/>
                          <a:uLnTx/>
                          <a:uFillTx/>
                          <a:latin typeface="+mj-lt"/>
                          <a:ea typeface="+mn-ea"/>
                          <a:cs typeface="+mn-cs"/>
                        </a:rPr>
                        <a:t>Repeal federal excise tax on gas and diesel and replace with a new approach to funding highways</a:t>
                      </a:r>
                      <a:endParaRPr kumimoji="0" lang="en-US" altLang="en-US" sz="1100" b="0" i="0" u="none" strike="noStrike" kern="1200" cap="none" spc="0" normalizeH="0" baseline="0" noProof="0" dirty="0">
                        <a:ln>
                          <a:noFill/>
                        </a:ln>
                        <a:solidFill>
                          <a:schemeClr val="tx1">
                            <a:lumMod val="75000"/>
                            <a:lumOff val="25000"/>
                          </a:schemeClr>
                        </a:solidFill>
                        <a:effectLst/>
                        <a:uLnTx/>
                        <a:uFillTx/>
                        <a:latin typeface="+mj-lt"/>
                        <a:ea typeface="+mn-ea"/>
                        <a:cs typeface="+mn-cs"/>
                      </a:endParaRPr>
                    </a:p>
                  </a:txBody>
                  <a:tcPr marT="91440" marB="9144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smtClean="0">
                          <a:solidFill>
                            <a:schemeClr val="accent1"/>
                          </a:solidFill>
                          <a:latin typeface="+mn-lt"/>
                          <a:sym typeface="Wingdings" panose="05000000000000000000" pitchFamily="2" charset="2"/>
                        </a:rPr>
                        <a:t>●●●</a:t>
                      </a:r>
                      <a:endParaRPr lang="en-US" sz="2000" b="0" dirty="0">
                        <a:solidFill>
                          <a:schemeClr val="accent1"/>
                        </a:solidFill>
                        <a:latin typeface="+mn-lt"/>
                      </a:endParaRPr>
                    </a:p>
                  </a:txBody>
                  <a:tcPr marT="91440" marB="9144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9736377"/>
                  </a:ext>
                </a:extLst>
              </a:tr>
            </a:tbl>
          </a:graphicData>
        </a:graphic>
      </p:graphicFrame>
      <p:graphicFrame>
        <p:nvGraphicFramePr>
          <p:cNvPr id="19" name="Table 18">
            <a:extLst>
              <a:ext uri="{FF2B5EF4-FFF2-40B4-BE49-F238E27FC236}">
                <a16:creationId xmlns:a16="http://schemas.microsoft.com/office/drawing/2014/main" id="{C8394A5D-88C3-B847-8297-123A3C2C3CB2}"/>
              </a:ext>
            </a:extLst>
          </p:cNvPr>
          <p:cNvGraphicFramePr>
            <a:graphicFrameLocks noGrp="1"/>
          </p:cNvGraphicFramePr>
          <p:nvPr>
            <p:extLst>
              <p:ext uri="{D42A27DB-BD31-4B8C-83A1-F6EECF244321}">
                <p14:modId xmlns:p14="http://schemas.microsoft.com/office/powerpoint/2010/main" val="610446041"/>
              </p:ext>
            </p:extLst>
          </p:nvPr>
        </p:nvGraphicFramePr>
        <p:xfrm>
          <a:off x="404807" y="1671129"/>
          <a:ext cx="3249838" cy="487680"/>
        </p:xfrm>
        <a:graphic>
          <a:graphicData uri="http://schemas.openxmlformats.org/drawingml/2006/table">
            <a:tbl>
              <a:tblPr firstRow="1" bandRow="1"/>
              <a:tblGrid>
                <a:gridCol w="1032107">
                  <a:extLst>
                    <a:ext uri="{9D8B030D-6E8A-4147-A177-3AD203B41FA5}">
                      <a16:colId xmlns:a16="http://schemas.microsoft.com/office/drawing/2014/main" val="1155297178"/>
                    </a:ext>
                  </a:extLst>
                </a:gridCol>
                <a:gridCol w="1299936">
                  <a:extLst>
                    <a:ext uri="{9D8B030D-6E8A-4147-A177-3AD203B41FA5}">
                      <a16:colId xmlns:a16="http://schemas.microsoft.com/office/drawing/2014/main" val="1340450882"/>
                    </a:ext>
                  </a:extLst>
                </a:gridCol>
                <a:gridCol w="917795">
                  <a:extLst>
                    <a:ext uri="{9D8B030D-6E8A-4147-A177-3AD203B41FA5}">
                      <a16:colId xmlns:a16="http://schemas.microsoft.com/office/drawing/2014/main" val="2266124784"/>
                    </a:ext>
                  </a:extLst>
                </a:gridCol>
              </a:tblGrid>
              <a:tr h="269073">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0" dirty="0">
                          <a:solidFill>
                            <a:schemeClr val="accent1"/>
                          </a:solidFill>
                          <a:latin typeface="+mn-lt"/>
                          <a:sym typeface="Wingdings" panose="05000000000000000000" pitchFamily="2" charset="2"/>
                        </a:rPr>
                        <a:t>●</a:t>
                      </a:r>
                      <a:endParaRPr lang="en-US" sz="1600" dirty="0">
                        <a:solidFill>
                          <a:schemeClr val="tx1"/>
                        </a:solidFill>
                        <a:latin typeface="+mn-lt"/>
                      </a:endParaRPr>
                    </a:p>
                  </a:txBody>
                  <a:tcPr marR="0" marB="0" anchor="ctr">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457200" rtl="0" eaLnBrk="1" fontAlgn="auto" latinLnBrk="0" hangingPunct="1">
                        <a:lnSpc>
                          <a:spcPct val="100000"/>
                        </a:lnSpc>
                        <a:spcBef>
                          <a:spcPts val="0"/>
                        </a:spcBef>
                        <a:spcAft>
                          <a:spcPts val="0"/>
                        </a:spcAft>
                        <a:buClrTx/>
                        <a:buSzTx/>
                        <a:buFontTx/>
                        <a:buNone/>
                        <a:tabLst>
                          <a:tab pos="682625" algn="l"/>
                        </a:tabLst>
                        <a:defRPr/>
                      </a:pPr>
                      <a:r>
                        <a:rPr lang="en-US" sz="1800" b="0" dirty="0">
                          <a:solidFill>
                            <a:schemeClr val="tx1"/>
                          </a:solidFill>
                          <a:latin typeface="+mn-lt"/>
                          <a:sym typeface="Wingdings" pitchFamily="2" charset="2"/>
                        </a:rPr>
                        <a:t>←</a:t>
                      </a:r>
                      <a:r>
                        <a:rPr lang="en-US" sz="1600" b="0" dirty="0">
                          <a:solidFill>
                            <a:schemeClr val="tx1"/>
                          </a:solidFill>
                          <a:latin typeface="+mn-lt"/>
                          <a:sym typeface="Wingdings" pitchFamily="2" charset="2"/>
                        </a:rPr>
                        <a:t>  </a:t>
                      </a:r>
                      <a:r>
                        <a:rPr lang="en-US" sz="1600" b="0" dirty="0">
                          <a:solidFill>
                            <a:schemeClr val="accent1"/>
                          </a:solidFill>
                          <a:latin typeface="+mn-lt"/>
                          <a:sym typeface="Wingdings" panose="05000000000000000000" pitchFamily="2" charset="2"/>
                        </a:rPr>
                        <a:t>●●●  </a:t>
                      </a:r>
                      <a:r>
                        <a:rPr lang="en-US" sz="1800" b="0" dirty="0">
                          <a:solidFill>
                            <a:schemeClr val="tx1"/>
                          </a:solidFill>
                          <a:latin typeface="+mn-lt"/>
                          <a:sym typeface="Wingdings" pitchFamily="2" charset="2"/>
                        </a:rPr>
                        <a:t>→</a:t>
                      </a:r>
                      <a:endParaRPr lang="en-US" sz="1600" b="0" dirty="0">
                        <a:solidFill>
                          <a:schemeClr val="tx1"/>
                        </a:solidFill>
                        <a:latin typeface="+mn-lt"/>
                      </a:endParaRPr>
                    </a:p>
                  </a:txBody>
                  <a:tcPr marL="0" marR="0" marB="0" anchor="ctr">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457200" rtl="0" eaLnBrk="1" fontAlgn="auto" latinLnBrk="0" hangingPunct="1">
                        <a:lnSpc>
                          <a:spcPct val="100000"/>
                        </a:lnSpc>
                        <a:spcBef>
                          <a:spcPts val="0"/>
                        </a:spcBef>
                        <a:spcAft>
                          <a:spcPts val="0"/>
                        </a:spcAft>
                        <a:buClrTx/>
                        <a:buSzTx/>
                        <a:buFontTx/>
                        <a:buNone/>
                        <a:tabLst>
                          <a:tab pos="682625" algn="l"/>
                        </a:tabLst>
                        <a:defRPr/>
                      </a:pPr>
                      <a:r>
                        <a:rPr lang="en-US" sz="1600" b="0" dirty="0">
                          <a:solidFill>
                            <a:schemeClr val="accent1"/>
                          </a:solidFill>
                          <a:latin typeface="+mn-lt"/>
                          <a:sym typeface="Wingdings" panose="05000000000000000000" pitchFamily="2" charset="2"/>
                        </a:rPr>
                        <a:t>●●●●●</a:t>
                      </a:r>
                      <a:endParaRPr lang="en-US" sz="1600" b="0" dirty="0">
                        <a:solidFill>
                          <a:schemeClr val="accent1"/>
                        </a:solidFill>
                        <a:latin typeface="+mn-lt"/>
                      </a:endParaRPr>
                    </a:p>
                  </a:txBody>
                  <a:tcPr marL="0" marR="0" marB="0" anchor="ctr">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56571799"/>
                  </a:ext>
                </a:extLst>
              </a:tr>
              <a:tr h="154190">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Very</a:t>
                      </a:r>
                      <a:r>
                        <a:rPr lang="en-US" sz="1100" baseline="0" dirty="0">
                          <a:solidFill>
                            <a:schemeClr val="tx1"/>
                          </a:solidFill>
                        </a:rPr>
                        <a:t> unlikely</a:t>
                      </a:r>
                      <a:endParaRPr lang="en-US" sz="1100" dirty="0">
                        <a:solidFill>
                          <a:schemeClr val="tx1"/>
                        </a:solidFill>
                      </a:endParaRPr>
                    </a:p>
                  </a:txBody>
                  <a:tcPr marR="0" marT="0" marB="0">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457200" rtl="0" eaLnBrk="1" fontAlgn="auto" latinLnBrk="0" hangingPunct="1">
                        <a:lnSpc>
                          <a:spcPct val="100000"/>
                        </a:lnSpc>
                        <a:spcBef>
                          <a:spcPts val="0"/>
                        </a:spcBef>
                        <a:spcAft>
                          <a:spcPts val="0"/>
                        </a:spcAft>
                        <a:buClrTx/>
                        <a:buSzTx/>
                        <a:buFontTx/>
                        <a:buNone/>
                        <a:tabLst>
                          <a:tab pos="682625" algn="l"/>
                        </a:tabLst>
                        <a:defRPr/>
                      </a:pPr>
                      <a:r>
                        <a:rPr lang="en-US" sz="1100" b="0" dirty="0">
                          <a:solidFill>
                            <a:schemeClr val="tx1"/>
                          </a:solidFill>
                          <a:latin typeface="+mn-lt"/>
                        </a:rPr>
                        <a:t>Possible</a:t>
                      </a:r>
                    </a:p>
                  </a:txBody>
                  <a:tcPr marL="0" marR="0" marT="0" marB="0">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457200" rtl="0" eaLnBrk="1" fontAlgn="auto" latinLnBrk="0" hangingPunct="1">
                        <a:lnSpc>
                          <a:spcPct val="100000"/>
                        </a:lnSpc>
                        <a:spcBef>
                          <a:spcPts val="0"/>
                        </a:spcBef>
                        <a:spcAft>
                          <a:spcPts val="0"/>
                        </a:spcAft>
                        <a:buClrTx/>
                        <a:buSzTx/>
                        <a:buFontTx/>
                        <a:buNone/>
                        <a:tabLst>
                          <a:tab pos="682625" algn="l"/>
                        </a:tabLst>
                        <a:defRPr/>
                      </a:pPr>
                      <a:r>
                        <a:rPr lang="en-US" sz="1100" b="0" dirty="0">
                          <a:solidFill>
                            <a:schemeClr val="tx1"/>
                          </a:solidFill>
                          <a:latin typeface="+mn-lt"/>
                        </a:rPr>
                        <a:t>Very likely</a:t>
                      </a:r>
                    </a:p>
                  </a:txBody>
                  <a:tcPr marL="0" marR="0" marT="0" marB="0">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93310984"/>
                  </a:ext>
                </a:extLst>
              </a:tr>
            </a:tbl>
          </a:graphicData>
        </a:graphic>
      </p:graphicFrame>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944" y="2989012"/>
            <a:ext cx="448056" cy="448056"/>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9516" y="3649867"/>
            <a:ext cx="448056" cy="448056"/>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4944" y="4261819"/>
            <a:ext cx="448056" cy="448056"/>
          </a:xfrm>
          <a:prstGeom prst="rect">
            <a:avLst/>
          </a:prstGeom>
        </p:spPr>
      </p:pic>
      <p:pic>
        <p:nvPicPr>
          <p:cNvPr id="20" name="Picture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4944" y="4922674"/>
            <a:ext cx="448056" cy="448056"/>
          </a:xfrm>
          <a:prstGeom prst="rect">
            <a:avLst/>
          </a:prstGeom>
        </p:spPr>
      </p:pic>
      <p:pic>
        <p:nvPicPr>
          <p:cNvPr id="21" name="Picture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6755" y="5549170"/>
            <a:ext cx="448056" cy="448056"/>
          </a:xfrm>
          <a:prstGeom prst="rect">
            <a:avLst/>
          </a:prstGeom>
        </p:spPr>
      </p:pic>
    </p:spTree>
    <p:extLst>
      <p:ext uri="{BB962C8B-B14F-4D97-AF65-F5344CB8AC3E}">
        <p14:creationId xmlns:p14="http://schemas.microsoft.com/office/powerpoint/2010/main" val="620015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Georgia" charset="0"/>
                <a:ea typeface="ＭＳ Ｐゴシック" charset="-128"/>
                <a:cs typeface="MS PGothic" charset="-128"/>
              </a:rPr>
              <a:t>Potential actions that would affect infrastructure projects</a:t>
            </a:r>
          </a:p>
        </p:txBody>
      </p:sp>
      <p:sp>
        <p:nvSpPr>
          <p:cNvPr id="24" name="Rectangle 14">
            <a:extLst>
              <a:ext uri="{FF2B5EF4-FFF2-40B4-BE49-F238E27FC236}">
                <a16:creationId xmlns:a16="http://schemas.microsoft.com/office/drawing/2014/main" id="{377981A1-C936-0048-8278-3CD4121ED6B5}"/>
              </a:ext>
            </a:extLst>
          </p:cNvPr>
          <p:cNvSpPr>
            <a:spLocks noChangeArrowheads="1"/>
          </p:cNvSpPr>
          <p:nvPr/>
        </p:nvSpPr>
        <p:spPr bwMode="auto">
          <a:xfrm>
            <a:off x="419099" y="1413827"/>
            <a:ext cx="6640727" cy="276999"/>
          </a:xfrm>
          <a:prstGeom prst="rect">
            <a:avLst/>
          </a:prstGeom>
          <a:noFill/>
          <a:ln>
            <a:noFill/>
          </a:ln>
          <a:extLst/>
        </p:spPr>
        <p:txBody>
          <a:bodyPr>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marL="0" marR="0" lvl="0" indent="0" defTabSz="811213" eaLnBrk="1" fontAlgn="auto" latinLnBrk="0" hangingPunct="1">
              <a:lnSpc>
                <a:spcPct val="100000"/>
              </a:lnSpc>
              <a:spcBef>
                <a:spcPct val="0"/>
              </a:spcBef>
              <a:spcAft>
                <a:spcPts val="0"/>
              </a:spcAft>
              <a:buClrTx/>
              <a:buSzTx/>
              <a:buFontTx/>
              <a:buNone/>
              <a:tabLst/>
              <a:defRPr/>
            </a:pPr>
            <a:r>
              <a:rPr kumimoji="0" lang="en-US" altLang="en-US" sz="1200" b="1" i="0" u="none" strike="noStrike" kern="0" cap="none" spc="0" normalizeH="0" baseline="0" noProof="0" dirty="0">
                <a:ln>
                  <a:noFill/>
                </a:ln>
                <a:solidFill>
                  <a:srgbClr val="000000"/>
                </a:solidFill>
                <a:effectLst/>
                <a:uLnTx/>
                <a:uFillTx/>
                <a:latin typeface="Georgia" panose="02040502050405020303" pitchFamily="18" charset="0"/>
                <a:ea typeface="ＭＳ Ｐゴシック" panose="020B0600070205080204" pitchFamily="34" charset="-128"/>
              </a:rPr>
              <a:t>Likelihood of passing Congress</a:t>
            </a:r>
          </a:p>
        </p:txBody>
      </p:sp>
      <p:graphicFrame>
        <p:nvGraphicFramePr>
          <p:cNvPr id="25" name="Table 24">
            <a:extLst>
              <a:ext uri="{FF2B5EF4-FFF2-40B4-BE49-F238E27FC236}">
                <a16:creationId xmlns:a16="http://schemas.microsoft.com/office/drawing/2014/main" id="{85160143-8898-504D-80F5-1B89FDFE8597}"/>
              </a:ext>
            </a:extLst>
          </p:cNvPr>
          <p:cNvGraphicFramePr>
            <a:graphicFrameLocks noGrp="1"/>
          </p:cNvGraphicFramePr>
          <p:nvPr>
            <p:extLst>
              <p:ext uri="{D42A27DB-BD31-4B8C-83A1-F6EECF244321}">
                <p14:modId xmlns:p14="http://schemas.microsoft.com/office/powerpoint/2010/main" val="3839352923"/>
              </p:ext>
            </p:extLst>
          </p:nvPr>
        </p:nvGraphicFramePr>
        <p:xfrm>
          <a:off x="540443" y="2198620"/>
          <a:ext cx="5523927" cy="2606040"/>
        </p:xfrm>
        <a:graphic>
          <a:graphicData uri="http://schemas.openxmlformats.org/drawingml/2006/table">
            <a:tbl>
              <a:tblPr firstRow="1" bandRow="1"/>
              <a:tblGrid>
                <a:gridCol w="782167">
                  <a:extLst>
                    <a:ext uri="{9D8B030D-6E8A-4147-A177-3AD203B41FA5}">
                      <a16:colId xmlns:a16="http://schemas.microsoft.com/office/drawing/2014/main" val="776126641"/>
                    </a:ext>
                  </a:extLst>
                </a:gridCol>
                <a:gridCol w="2921586">
                  <a:extLst>
                    <a:ext uri="{9D8B030D-6E8A-4147-A177-3AD203B41FA5}">
                      <a16:colId xmlns:a16="http://schemas.microsoft.com/office/drawing/2014/main" val="1455884374"/>
                    </a:ext>
                  </a:extLst>
                </a:gridCol>
                <a:gridCol w="1820174">
                  <a:extLst>
                    <a:ext uri="{9D8B030D-6E8A-4147-A177-3AD203B41FA5}">
                      <a16:colId xmlns:a16="http://schemas.microsoft.com/office/drawing/2014/main" val="867093246"/>
                    </a:ext>
                  </a:extLst>
                </a:gridCol>
              </a:tblGrid>
              <a:tr h="0">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endParaRPr lang="en-US" sz="1200" b="1" dirty="0">
                        <a:solidFill>
                          <a:schemeClr val="tx1">
                            <a:lumMod val="75000"/>
                            <a:lumOff val="25000"/>
                          </a:schemeClr>
                        </a:solidFill>
                        <a:latin typeface="+mj-lt"/>
                      </a:endParaRPr>
                    </a:p>
                  </a:txBody>
                  <a:tcPr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endParaRPr lang="en-US" sz="1200" b="1" dirty="0">
                        <a:solidFill>
                          <a:schemeClr val="tx1">
                            <a:lumMod val="75000"/>
                            <a:lumOff val="25000"/>
                          </a:schemeClr>
                        </a:solidFill>
                        <a:latin typeface="+mj-lt"/>
                      </a:endParaRPr>
                    </a:p>
                  </a:txBody>
                  <a:tcPr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algn="ctr"/>
                      <a:r>
                        <a:rPr kumimoji="0" lang="en-US" sz="1200" b="1" i="0" u="none" strike="noStrike" kern="1200" cap="none" spc="0" normalizeH="0" baseline="0" noProof="0" dirty="0" smtClean="0">
                          <a:ln>
                            <a:noFill/>
                          </a:ln>
                          <a:solidFill>
                            <a:schemeClr val="tx1"/>
                          </a:solidFill>
                          <a:effectLst/>
                          <a:uLnTx/>
                          <a:uFillTx/>
                          <a:latin typeface="+mj-lt"/>
                          <a:ea typeface="+mn-ea"/>
                          <a:cs typeface="+mn-cs"/>
                        </a:rPr>
                        <a:t>Election outcome</a:t>
                      </a:r>
                      <a:endParaRPr lang="en-US" sz="1400" b="1" dirty="0">
                        <a:solidFill>
                          <a:schemeClr val="tx1"/>
                        </a:solidFill>
                        <a:latin typeface="+mj-lt"/>
                      </a:endParaRPr>
                    </a:p>
                  </a:txBody>
                  <a:tcPr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6404882"/>
                  </a:ext>
                </a:extLst>
              </a:tr>
              <a:tr h="0">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endParaRPr lang="en-US" sz="900" b="1" dirty="0">
                        <a:solidFill>
                          <a:schemeClr val="tx1">
                            <a:lumMod val="75000"/>
                            <a:lumOff val="25000"/>
                          </a:schemeClr>
                        </a:solidFill>
                        <a:latin typeface="+mj-lt"/>
                      </a:endParaRPr>
                    </a:p>
                  </a:txBody>
                  <a:tcPr anchor="b">
                    <a:lnL>
                      <a:noFill/>
                    </a:lnL>
                    <a:lnR>
                      <a:noFill/>
                    </a:lnR>
                    <a:lnT w="12700" cap="flat" cmpd="sng" algn="ctr">
                      <a:no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tx1">
                              <a:lumMod val="75000"/>
                              <a:lumOff val="25000"/>
                            </a:schemeClr>
                          </a:solidFill>
                          <a:latin typeface="+mj-lt"/>
                          <a:ea typeface="+mn-ea"/>
                          <a:cs typeface="+mn-cs"/>
                        </a:rPr>
                        <a:t>Potential action</a:t>
                      </a:r>
                    </a:p>
                  </a:txBody>
                  <a:tcPr anchor="b">
                    <a:lnL>
                      <a:noFill/>
                    </a:lnL>
                    <a:lnR>
                      <a:noFill/>
                    </a:lnR>
                    <a:lnT w="12700" cap="flat" cmpd="sng" algn="ctr">
                      <a:no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algn="ctr"/>
                      <a:r>
                        <a:rPr kumimoji="0" lang="en-US" sz="1050" b="1" i="0" u="none" strike="noStrike" kern="1200" cap="none" spc="0" normalizeH="0" baseline="0" noProof="0" dirty="0">
                          <a:ln>
                            <a:noFill/>
                          </a:ln>
                          <a:solidFill>
                            <a:srgbClr val="0C396F"/>
                          </a:solidFill>
                          <a:effectLst/>
                          <a:uLnTx/>
                          <a:uFillTx/>
                          <a:latin typeface="+mn-lt"/>
                          <a:ea typeface="+mn-ea"/>
                          <a:cs typeface="+mn-cs"/>
                        </a:rPr>
                        <a:t>DEM HOUSE</a:t>
                      </a:r>
                      <a:br>
                        <a:rPr kumimoji="0" lang="en-US" sz="1050" b="1" i="0" u="none" strike="noStrike" kern="1200" cap="none" spc="0" normalizeH="0" baseline="0" noProof="0" dirty="0">
                          <a:ln>
                            <a:noFill/>
                          </a:ln>
                          <a:solidFill>
                            <a:srgbClr val="0C396F"/>
                          </a:solidFill>
                          <a:effectLst/>
                          <a:uLnTx/>
                          <a:uFillTx/>
                          <a:latin typeface="+mn-lt"/>
                          <a:ea typeface="+mn-ea"/>
                          <a:cs typeface="+mn-cs"/>
                        </a:rPr>
                      </a:br>
                      <a:r>
                        <a:rPr lang="en-US" sz="1050" b="1" baseline="0" dirty="0">
                          <a:solidFill>
                            <a:srgbClr val="B22830"/>
                          </a:solidFill>
                          <a:latin typeface="+mn-lt"/>
                        </a:rPr>
                        <a:t>GOP SENATE</a:t>
                      </a:r>
                      <a:endParaRPr lang="en-US" sz="1050" b="1" dirty="0">
                        <a:solidFill>
                          <a:srgbClr val="B22830"/>
                        </a:solidFill>
                        <a:latin typeface="+mn-lt"/>
                      </a:endParaRPr>
                    </a:p>
                  </a:txBody>
                  <a:tcPr anchor="ctr">
                    <a:lnL>
                      <a:noFill/>
                    </a:lnL>
                    <a:lnR>
                      <a:noFill/>
                    </a:lnR>
                    <a:lnT w="12700" cap="flat" cmpd="sng" algn="ctr">
                      <a:no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6162493"/>
                  </a:ext>
                </a:extLst>
              </a:tr>
              <a:tr h="640080">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640080" marR="0" lvl="0" indent="0" algn="l" defTabSz="457200" rtl="0" eaLnBrk="1" fontAlgn="auto" latinLnBrk="0" hangingPunct="1">
                        <a:lnSpc>
                          <a:spcPct val="90000"/>
                        </a:lnSpc>
                        <a:spcBef>
                          <a:spcPts val="0"/>
                        </a:spcBef>
                        <a:spcAft>
                          <a:spcPts val="0"/>
                        </a:spcAft>
                        <a:buClrTx/>
                        <a:buSzTx/>
                        <a:buFontTx/>
                        <a:buNone/>
                        <a:tabLst/>
                        <a:defRPr/>
                      </a:pPr>
                      <a:endParaRPr kumimoji="0" lang="en-US" altLang="en-US" sz="1100" b="0" i="0" u="none" strike="noStrike" kern="1200" cap="none" spc="0" normalizeH="0" baseline="0" noProof="0" dirty="0">
                        <a:ln>
                          <a:noFill/>
                        </a:ln>
                        <a:solidFill>
                          <a:schemeClr val="tx1">
                            <a:lumMod val="75000"/>
                            <a:lumOff val="25000"/>
                          </a:schemeClr>
                        </a:solidFill>
                        <a:effectLst/>
                        <a:uLnTx/>
                        <a:uFillTx/>
                        <a:latin typeface="+mj-lt"/>
                        <a:ea typeface="+mn-ea"/>
                        <a:cs typeface="+mn-cs"/>
                      </a:endParaRPr>
                    </a:p>
                  </a:txBody>
                  <a:tcPr marT="91440" marB="9144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938" marR="0" lvl="0" indent="0" algn="l" defTabSz="457200" rtl="0" eaLnBrk="1" fontAlgn="auto" latinLnBrk="0" hangingPunct="1">
                        <a:lnSpc>
                          <a:spcPct val="90000"/>
                        </a:lnSpc>
                        <a:spcBef>
                          <a:spcPts val="0"/>
                        </a:spcBef>
                        <a:spcAft>
                          <a:spcPts val="0"/>
                        </a:spcAft>
                        <a:buClrTx/>
                        <a:buSzTx/>
                        <a:buFontTx/>
                        <a:buNone/>
                        <a:tabLst/>
                        <a:defRPr/>
                      </a:pPr>
                      <a:r>
                        <a:rPr kumimoji="0" lang="en-US" altLang="en-US" sz="1100" b="0" i="0" u="none" strike="noStrike" kern="1200" cap="none" spc="0" normalizeH="0" baseline="0" noProof="0" dirty="0" smtClean="0">
                          <a:ln>
                            <a:noFill/>
                          </a:ln>
                          <a:solidFill>
                            <a:schemeClr val="tx1">
                              <a:lumMod val="75000"/>
                              <a:lumOff val="25000"/>
                            </a:schemeClr>
                          </a:solidFill>
                          <a:effectLst/>
                          <a:uLnTx/>
                          <a:uFillTx/>
                          <a:latin typeface="+mj-lt"/>
                          <a:ea typeface="+mn-ea"/>
                          <a:cs typeface="+mn-cs"/>
                        </a:rPr>
                        <a:t>Increase in federally-funded grants for rural infrastructural needs</a:t>
                      </a:r>
                    </a:p>
                  </a:txBody>
                  <a:tcPr marT="91440" marB="9144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smtClean="0">
                          <a:solidFill>
                            <a:schemeClr val="accent1"/>
                          </a:solidFill>
                          <a:latin typeface="+mn-lt"/>
                          <a:sym typeface="Wingdings" panose="05000000000000000000" pitchFamily="2" charset="2"/>
                        </a:rPr>
                        <a:t>●●</a:t>
                      </a:r>
                      <a:endParaRPr lang="en-US" sz="2000" b="0" dirty="0">
                        <a:solidFill>
                          <a:schemeClr val="accent1"/>
                        </a:solidFill>
                        <a:latin typeface="+mn-lt"/>
                      </a:endParaRPr>
                    </a:p>
                  </a:txBody>
                  <a:tcPr marT="91440" marB="9144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3440297"/>
                  </a:ext>
                </a:extLst>
              </a:tr>
              <a:tr h="640080">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640080" marR="0" lvl="0" indent="0" algn="l" defTabSz="457200" rtl="0" eaLnBrk="1" fontAlgn="auto" latinLnBrk="0" hangingPunct="1">
                        <a:lnSpc>
                          <a:spcPct val="90000"/>
                        </a:lnSpc>
                        <a:spcBef>
                          <a:spcPts val="0"/>
                        </a:spcBef>
                        <a:spcAft>
                          <a:spcPts val="0"/>
                        </a:spcAft>
                        <a:buClrTx/>
                        <a:buSzTx/>
                        <a:buFontTx/>
                        <a:buNone/>
                        <a:tabLst/>
                        <a:defRPr/>
                      </a:pPr>
                      <a:endParaRPr kumimoji="0" lang="en-US" altLang="en-US" sz="1100" b="0" i="0" u="none" strike="noStrike" kern="1200" cap="none" spc="0" normalizeH="0" baseline="0" noProof="0" dirty="0">
                        <a:ln>
                          <a:noFill/>
                        </a:ln>
                        <a:solidFill>
                          <a:schemeClr val="tx1">
                            <a:lumMod val="75000"/>
                            <a:lumOff val="25000"/>
                          </a:schemeClr>
                        </a:solidFill>
                        <a:effectLst/>
                        <a:uLnTx/>
                        <a:uFillTx/>
                        <a:latin typeface="+mj-lt"/>
                        <a:ea typeface="+mn-ea"/>
                        <a:cs typeface="+mn-cs"/>
                      </a:endParaRPr>
                    </a:p>
                  </a:txBody>
                  <a:tcPr marT="91440" marB="9144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938" marR="0" lvl="0" indent="0" algn="l" defTabSz="457200" rtl="0" eaLnBrk="1" fontAlgn="auto" latinLnBrk="0" hangingPunct="1">
                        <a:lnSpc>
                          <a:spcPct val="90000"/>
                        </a:lnSpc>
                        <a:spcBef>
                          <a:spcPts val="0"/>
                        </a:spcBef>
                        <a:spcAft>
                          <a:spcPts val="0"/>
                        </a:spcAft>
                        <a:buClrTx/>
                        <a:buSzTx/>
                        <a:buFontTx/>
                        <a:buNone/>
                        <a:tabLst/>
                        <a:defRPr/>
                      </a:pPr>
                      <a:r>
                        <a:rPr kumimoji="0" lang="en-US" altLang="en-US" sz="1100" b="0" i="0" u="none" strike="noStrike" kern="1200" cap="none" spc="0" normalizeH="0" baseline="0" noProof="0" dirty="0" smtClean="0">
                          <a:ln>
                            <a:noFill/>
                          </a:ln>
                          <a:solidFill>
                            <a:srgbClr val="000000">
                              <a:lumMod val="75000"/>
                              <a:lumOff val="25000"/>
                            </a:srgbClr>
                          </a:solidFill>
                          <a:effectLst/>
                          <a:uLnTx/>
                          <a:uFillTx/>
                          <a:latin typeface="Georgia"/>
                          <a:ea typeface="+mn-ea"/>
                          <a:cs typeface="+mn-cs"/>
                        </a:rPr>
                        <a:t>Increase federal loans for rural infrastructure projects</a:t>
                      </a:r>
                    </a:p>
                  </a:txBody>
                  <a:tcPr marT="91440" marB="9144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000" b="0" dirty="0">
                          <a:solidFill>
                            <a:schemeClr val="accent1"/>
                          </a:solidFill>
                          <a:latin typeface="+mn-lt"/>
                          <a:sym typeface="Wingdings" panose="05000000000000000000" pitchFamily="2" charset="2"/>
                        </a:rPr>
                        <a:t>●</a:t>
                      </a:r>
                      <a:endParaRPr lang="en-US" sz="2000" b="0" dirty="0">
                        <a:solidFill>
                          <a:schemeClr val="accent1"/>
                        </a:solidFill>
                        <a:latin typeface="+mn-lt"/>
                      </a:endParaRPr>
                    </a:p>
                  </a:txBody>
                  <a:tcPr marT="91440" marB="9144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06529977"/>
                  </a:ext>
                </a:extLst>
              </a:tr>
              <a:tr h="640080">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640080" marR="0" lvl="0" indent="0" algn="l" defTabSz="457200" rtl="0" eaLnBrk="1" fontAlgn="auto" latinLnBrk="0" hangingPunct="1">
                        <a:lnSpc>
                          <a:spcPct val="90000"/>
                        </a:lnSpc>
                        <a:spcBef>
                          <a:spcPts val="0"/>
                        </a:spcBef>
                        <a:spcAft>
                          <a:spcPts val="0"/>
                        </a:spcAft>
                        <a:buClrTx/>
                        <a:buSzTx/>
                        <a:buFontTx/>
                        <a:buNone/>
                        <a:tabLst/>
                        <a:defRPr/>
                      </a:pPr>
                      <a:endParaRPr kumimoji="0" lang="en-US" altLang="en-US" sz="1100" b="0" i="0" u="none" strike="noStrike" kern="1200" cap="none" spc="0" normalizeH="0" baseline="0" noProof="0" dirty="0">
                        <a:ln>
                          <a:noFill/>
                        </a:ln>
                        <a:solidFill>
                          <a:schemeClr val="tx1">
                            <a:lumMod val="75000"/>
                            <a:lumOff val="25000"/>
                          </a:schemeClr>
                        </a:solidFill>
                        <a:effectLst/>
                        <a:uLnTx/>
                        <a:uFillTx/>
                        <a:latin typeface="+mj-lt"/>
                        <a:ea typeface="+mn-ea"/>
                        <a:cs typeface="+mn-cs"/>
                      </a:endParaRPr>
                    </a:p>
                  </a:txBody>
                  <a:tcPr marT="91440" marB="9144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938" marR="0" lvl="0" indent="0" algn="l" defTabSz="457200" rtl="0" eaLnBrk="1" fontAlgn="auto" latinLnBrk="0" hangingPunct="1">
                        <a:lnSpc>
                          <a:spcPct val="90000"/>
                        </a:lnSpc>
                        <a:spcBef>
                          <a:spcPts val="0"/>
                        </a:spcBef>
                        <a:spcAft>
                          <a:spcPts val="0"/>
                        </a:spcAft>
                        <a:buClrTx/>
                        <a:buSzTx/>
                        <a:buFontTx/>
                        <a:buNone/>
                        <a:tabLst/>
                        <a:defRPr/>
                      </a:pPr>
                      <a:r>
                        <a:rPr kumimoji="0" lang="en-US" altLang="en-US" sz="1100" b="0" i="0" u="none" strike="noStrike" kern="1200" cap="none" spc="0" normalizeH="0" baseline="0" noProof="0" dirty="0" smtClean="0">
                          <a:ln>
                            <a:noFill/>
                          </a:ln>
                          <a:solidFill>
                            <a:schemeClr val="tx1">
                              <a:lumMod val="75000"/>
                              <a:lumOff val="25000"/>
                            </a:schemeClr>
                          </a:solidFill>
                          <a:effectLst/>
                          <a:uLnTx/>
                          <a:uFillTx/>
                          <a:latin typeface="+mj-lt"/>
                          <a:ea typeface="+mn-ea"/>
                          <a:cs typeface="+mn-cs"/>
                        </a:rPr>
                        <a:t>Allocate significant federal funding for projects of national importance</a:t>
                      </a:r>
                    </a:p>
                  </a:txBody>
                  <a:tcPr marT="91440" marB="9144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chemeClr val="accent1"/>
                          </a:solidFill>
                          <a:effectLst/>
                          <a:uLnTx/>
                          <a:uFillTx/>
                          <a:latin typeface="+mn-lt"/>
                          <a:ea typeface="+mn-ea"/>
                          <a:cs typeface="+mn-cs"/>
                          <a:sym typeface="Wingdings" panose="05000000000000000000" pitchFamily="2" charset="2"/>
                        </a:rPr>
                        <a:t>●●●</a:t>
                      </a:r>
                    </a:p>
                  </a:txBody>
                  <a:tcPr marT="91440" marB="91440" anchor="ctr">
                    <a:lnL>
                      <a:noFill/>
                    </a:lnL>
                    <a:lnR>
                      <a:noFill/>
                    </a:lnR>
                    <a:lnT w="12700" cap="flat" cmpd="sng" algn="ctr">
                      <a:solidFill>
                        <a:srgbClr val="8A806E"/>
                      </a:solidFill>
                      <a:prstDash val="solid"/>
                      <a:round/>
                      <a:headEnd type="none" w="med" len="med"/>
                      <a:tailEnd type="none" w="med" len="med"/>
                    </a:lnT>
                    <a:lnB w="12700" cap="flat" cmpd="sng" algn="ctr">
                      <a:solidFill>
                        <a:srgbClr val="8A806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1430717"/>
                  </a:ext>
                </a:extLst>
              </a:tr>
            </a:tbl>
          </a:graphicData>
        </a:graphic>
      </p:graphicFrame>
      <p:graphicFrame>
        <p:nvGraphicFramePr>
          <p:cNvPr id="26" name="Table 25">
            <a:extLst>
              <a:ext uri="{FF2B5EF4-FFF2-40B4-BE49-F238E27FC236}">
                <a16:creationId xmlns:a16="http://schemas.microsoft.com/office/drawing/2014/main" id="{C8394A5D-88C3-B847-8297-123A3C2C3CB2}"/>
              </a:ext>
            </a:extLst>
          </p:cNvPr>
          <p:cNvGraphicFramePr>
            <a:graphicFrameLocks noGrp="1"/>
          </p:cNvGraphicFramePr>
          <p:nvPr>
            <p:extLst>
              <p:ext uri="{D42A27DB-BD31-4B8C-83A1-F6EECF244321}">
                <p14:modId xmlns:p14="http://schemas.microsoft.com/office/powerpoint/2010/main" val="3181090768"/>
              </p:ext>
            </p:extLst>
          </p:nvPr>
        </p:nvGraphicFramePr>
        <p:xfrm>
          <a:off x="404807" y="1671129"/>
          <a:ext cx="3249838" cy="487680"/>
        </p:xfrm>
        <a:graphic>
          <a:graphicData uri="http://schemas.openxmlformats.org/drawingml/2006/table">
            <a:tbl>
              <a:tblPr firstRow="1" bandRow="1"/>
              <a:tblGrid>
                <a:gridCol w="1032107">
                  <a:extLst>
                    <a:ext uri="{9D8B030D-6E8A-4147-A177-3AD203B41FA5}">
                      <a16:colId xmlns:a16="http://schemas.microsoft.com/office/drawing/2014/main" val="1155297178"/>
                    </a:ext>
                  </a:extLst>
                </a:gridCol>
                <a:gridCol w="1299936">
                  <a:extLst>
                    <a:ext uri="{9D8B030D-6E8A-4147-A177-3AD203B41FA5}">
                      <a16:colId xmlns:a16="http://schemas.microsoft.com/office/drawing/2014/main" val="1340450882"/>
                    </a:ext>
                  </a:extLst>
                </a:gridCol>
                <a:gridCol w="917795">
                  <a:extLst>
                    <a:ext uri="{9D8B030D-6E8A-4147-A177-3AD203B41FA5}">
                      <a16:colId xmlns:a16="http://schemas.microsoft.com/office/drawing/2014/main" val="2266124784"/>
                    </a:ext>
                  </a:extLst>
                </a:gridCol>
              </a:tblGrid>
              <a:tr h="269073">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0" dirty="0">
                          <a:solidFill>
                            <a:schemeClr val="accent1"/>
                          </a:solidFill>
                          <a:latin typeface="+mn-lt"/>
                          <a:sym typeface="Wingdings" panose="05000000000000000000" pitchFamily="2" charset="2"/>
                        </a:rPr>
                        <a:t>●</a:t>
                      </a:r>
                      <a:endParaRPr lang="en-US" sz="1600" dirty="0">
                        <a:solidFill>
                          <a:schemeClr val="tx1"/>
                        </a:solidFill>
                        <a:latin typeface="+mn-lt"/>
                      </a:endParaRPr>
                    </a:p>
                  </a:txBody>
                  <a:tcPr marR="0" marB="0" anchor="ctr">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457200" rtl="0" eaLnBrk="1" fontAlgn="auto" latinLnBrk="0" hangingPunct="1">
                        <a:lnSpc>
                          <a:spcPct val="100000"/>
                        </a:lnSpc>
                        <a:spcBef>
                          <a:spcPts val="0"/>
                        </a:spcBef>
                        <a:spcAft>
                          <a:spcPts val="0"/>
                        </a:spcAft>
                        <a:buClrTx/>
                        <a:buSzTx/>
                        <a:buFontTx/>
                        <a:buNone/>
                        <a:tabLst>
                          <a:tab pos="682625" algn="l"/>
                        </a:tabLst>
                        <a:defRPr/>
                      </a:pPr>
                      <a:r>
                        <a:rPr lang="en-US" sz="1800" b="0" dirty="0">
                          <a:solidFill>
                            <a:schemeClr val="tx1"/>
                          </a:solidFill>
                          <a:latin typeface="+mn-lt"/>
                          <a:sym typeface="Wingdings" pitchFamily="2" charset="2"/>
                        </a:rPr>
                        <a:t>←</a:t>
                      </a:r>
                      <a:r>
                        <a:rPr lang="en-US" sz="1600" b="0" dirty="0">
                          <a:solidFill>
                            <a:schemeClr val="tx1"/>
                          </a:solidFill>
                          <a:latin typeface="+mn-lt"/>
                          <a:sym typeface="Wingdings" pitchFamily="2" charset="2"/>
                        </a:rPr>
                        <a:t>  </a:t>
                      </a:r>
                      <a:r>
                        <a:rPr lang="en-US" sz="1600" b="0" dirty="0">
                          <a:solidFill>
                            <a:schemeClr val="accent1"/>
                          </a:solidFill>
                          <a:latin typeface="+mn-lt"/>
                          <a:sym typeface="Wingdings" panose="05000000000000000000" pitchFamily="2" charset="2"/>
                        </a:rPr>
                        <a:t>●●●  </a:t>
                      </a:r>
                      <a:r>
                        <a:rPr lang="en-US" sz="1800" b="0" dirty="0">
                          <a:solidFill>
                            <a:schemeClr val="tx1"/>
                          </a:solidFill>
                          <a:latin typeface="+mn-lt"/>
                          <a:sym typeface="Wingdings" pitchFamily="2" charset="2"/>
                        </a:rPr>
                        <a:t>→</a:t>
                      </a:r>
                      <a:endParaRPr lang="en-US" sz="1600" b="0" dirty="0">
                        <a:solidFill>
                          <a:schemeClr val="tx1"/>
                        </a:solidFill>
                        <a:latin typeface="+mn-lt"/>
                      </a:endParaRPr>
                    </a:p>
                  </a:txBody>
                  <a:tcPr marL="0" marR="0" marB="0" anchor="ctr">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457200" rtl="0" eaLnBrk="1" fontAlgn="auto" latinLnBrk="0" hangingPunct="1">
                        <a:lnSpc>
                          <a:spcPct val="100000"/>
                        </a:lnSpc>
                        <a:spcBef>
                          <a:spcPts val="0"/>
                        </a:spcBef>
                        <a:spcAft>
                          <a:spcPts val="0"/>
                        </a:spcAft>
                        <a:buClrTx/>
                        <a:buSzTx/>
                        <a:buFontTx/>
                        <a:buNone/>
                        <a:tabLst>
                          <a:tab pos="682625" algn="l"/>
                        </a:tabLst>
                        <a:defRPr/>
                      </a:pPr>
                      <a:r>
                        <a:rPr lang="en-US" sz="1600" b="0" dirty="0">
                          <a:solidFill>
                            <a:schemeClr val="accent1"/>
                          </a:solidFill>
                          <a:latin typeface="+mn-lt"/>
                          <a:sym typeface="Wingdings" panose="05000000000000000000" pitchFamily="2" charset="2"/>
                        </a:rPr>
                        <a:t>●●●●●</a:t>
                      </a:r>
                      <a:endParaRPr lang="en-US" sz="1600" b="0" dirty="0">
                        <a:solidFill>
                          <a:schemeClr val="accent1"/>
                        </a:solidFill>
                        <a:latin typeface="+mn-lt"/>
                      </a:endParaRPr>
                    </a:p>
                  </a:txBody>
                  <a:tcPr marL="0" marR="0" marB="0" anchor="ctr">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56571799"/>
                  </a:ext>
                </a:extLst>
              </a:tr>
              <a:tr h="154190">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Very</a:t>
                      </a:r>
                      <a:r>
                        <a:rPr lang="en-US" sz="1100" baseline="0" dirty="0">
                          <a:solidFill>
                            <a:schemeClr val="tx1"/>
                          </a:solidFill>
                        </a:rPr>
                        <a:t> unlikely</a:t>
                      </a:r>
                      <a:endParaRPr lang="en-US" sz="1100" dirty="0">
                        <a:solidFill>
                          <a:schemeClr val="tx1"/>
                        </a:solidFill>
                      </a:endParaRPr>
                    </a:p>
                  </a:txBody>
                  <a:tcPr marR="0" marT="0" marB="0">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457200" rtl="0" eaLnBrk="1" fontAlgn="auto" latinLnBrk="0" hangingPunct="1">
                        <a:lnSpc>
                          <a:spcPct val="100000"/>
                        </a:lnSpc>
                        <a:spcBef>
                          <a:spcPts val="0"/>
                        </a:spcBef>
                        <a:spcAft>
                          <a:spcPts val="0"/>
                        </a:spcAft>
                        <a:buClrTx/>
                        <a:buSzTx/>
                        <a:buFontTx/>
                        <a:buNone/>
                        <a:tabLst>
                          <a:tab pos="682625" algn="l"/>
                        </a:tabLst>
                        <a:defRPr/>
                      </a:pPr>
                      <a:r>
                        <a:rPr lang="en-US" sz="1100" b="0" dirty="0">
                          <a:solidFill>
                            <a:schemeClr val="tx1"/>
                          </a:solidFill>
                          <a:latin typeface="+mn-lt"/>
                        </a:rPr>
                        <a:t>Possible</a:t>
                      </a:r>
                    </a:p>
                  </a:txBody>
                  <a:tcPr marL="0" marR="0" marT="0" marB="0">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Verdana"/>
                        </a:defRPr>
                      </a:lvl1pPr>
                      <a:lvl2pPr marL="457200" algn="l" defTabSz="914400" rtl="0" eaLnBrk="1" latinLnBrk="0" hangingPunct="1">
                        <a:defRPr sz="1800" kern="1200">
                          <a:solidFill>
                            <a:schemeClr val="tx1"/>
                          </a:solidFill>
                          <a:latin typeface="Verdana"/>
                        </a:defRPr>
                      </a:lvl2pPr>
                      <a:lvl3pPr marL="914400" algn="l" defTabSz="914400" rtl="0" eaLnBrk="1" latinLnBrk="0" hangingPunct="1">
                        <a:defRPr sz="1800" kern="1200">
                          <a:solidFill>
                            <a:schemeClr val="tx1"/>
                          </a:solidFill>
                          <a:latin typeface="Verdana"/>
                        </a:defRPr>
                      </a:lvl3pPr>
                      <a:lvl4pPr marL="1371600" algn="l" defTabSz="914400" rtl="0" eaLnBrk="1" latinLnBrk="0" hangingPunct="1">
                        <a:defRPr sz="1800" kern="1200">
                          <a:solidFill>
                            <a:schemeClr val="tx1"/>
                          </a:solidFill>
                          <a:latin typeface="Verdana"/>
                        </a:defRPr>
                      </a:lvl4pPr>
                      <a:lvl5pPr marL="1828800" algn="l" defTabSz="914400" rtl="0" eaLnBrk="1" latinLnBrk="0" hangingPunct="1">
                        <a:defRPr sz="1800" kern="1200">
                          <a:solidFill>
                            <a:schemeClr val="tx1"/>
                          </a:solidFill>
                          <a:latin typeface="Verdana"/>
                        </a:defRPr>
                      </a:lvl5pPr>
                      <a:lvl6pPr marL="2286000" algn="l" defTabSz="914400" rtl="0" eaLnBrk="1" latinLnBrk="0" hangingPunct="1">
                        <a:defRPr sz="1800" kern="1200">
                          <a:solidFill>
                            <a:schemeClr val="tx1"/>
                          </a:solidFill>
                          <a:latin typeface="Verdana"/>
                        </a:defRPr>
                      </a:lvl6pPr>
                      <a:lvl7pPr marL="2743200" algn="l" defTabSz="914400" rtl="0" eaLnBrk="1" latinLnBrk="0" hangingPunct="1">
                        <a:defRPr sz="1800" kern="1200">
                          <a:solidFill>
                            <a:schemeClr val="tx1"/>
                          </a:solidFill>
                          <a:latin typeface="Verdana"/>
                        </a:defRPr>
                      </a:lvl7pPr>
                      <a:lvl8pPr marL="3200400" algn="l" defTabSz="914400" rtl="0" eaLnBrk="1" latinLnBrk="0" hangingPunct="1">
                        <a:defRPr sz="1800" kern="1200">
                          <a:solidFill>
                            <a:schemeClr val="tx1"/>
                          </a:solidFill>
                          <a:latin typeface="Verdana"/>
                        </a:defRPr>
                      </a:lvl8pPr>
                      <a:lvl9pPr marL="3657600" algn="l" defTabSz="914400" rtl="0" eaLnBrk="1" latinLnBrk="0" hangingPunct="1">
                        <a:defRPr sz="1800" kern="1200">
                          <a:solidFill>
                            <a:schemeClr val="tx1"/>
                          </a:solidFill>
                          <a:latin typeface="Verdana"/>
                        </a:defRPr>
                      </a:lvl9pPr>
                    </a:lstStyle>
                    <a:p>
                      <a:pPr marL="0" marR="0" lvl="0" indent="0" algn="ctr" defTabSz="457200" rtl="0" eaLnBrk="1" fontAlgn="auto" latinLnBrk="0" hangingPunct="1">
                        <a:lnSpc>
                          <a:spcPct val="100000"/>
                        </a:lnSpc>
                        <a:spcBef>
                          <a:spcPts val="0"/>
                        </a:spcBef>
                        <a:spcAft>
                          <a:spcPts val="0"/>
                        </a:spcAft>
                        <a:buClrTx/>
                        <a:buSzTx/>
                        <a:buFontTx/>
                        <a:buNone/>
                        <a:tabLst>
                          <a:tab pos="682625" algn="l"/>
                        </a:tabLst>
                        <a:defRPr/>
                      </a:pPr>
                      <a:r>
                        <a:rPr lang="en-US" sz="1100" b="0" dirty="0">
                          <a:solidFill>
                            <a:schemeClr val="tx1"/>
                          </a:solidFill>
                          <a:latin typeface="+mn-lt"/>
                        </a:rPr>
                        <a:t>Very likely</a:t>
                      </a:r>
                    </a:p>
                  </a:txBody>
                  <a:tcPr marL="0" marR="0" marT="0" marB="0">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93310984"/>
                  </a:ext>
                </a:extLst>
              </a:tr>
            </a:tbl>
          </a:graphicData>
        </a:graphic>
      </p:graphicFrame>
      <p:pic>
        <p:nvPicPr>
          <p:cNvPr id="10" name="Picture 9"/>
          <p:cNvPicPr>
            <a:picLocks noChangeAspect="1"/>
          </p:cNvPicPr>
          <p:nvPr/>
        </p:nvPicPr>
        <p:blipFill>
          <a:blip r:embed="rId2"/>
          <a:stretch>
            <a:fillRect/>
          </a:stretch>
        </p:blipFill>
        <p:spPr>
          <a:xfrm>
            <a:off x="599073" y="2940492"/>
            <a:ext cx="566977" cy="566977"/>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1399" y="3595970"/>
            <a:ext cx="485190" cy="485190"/>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533" y="4259227"/>
            <a:ext cx="448056" cy="448056"/>
          </a:xfrm>
          <a:prstGeom prst="rect">
            <a:avLst/>
          </a:prstGeom>
        </p:spPr>
      </p:pic>
    </p:spTree>
    <p:extLst>
      <p:ext uri="{BB962C8B-B14F-4D97-AF65-F5344CB8AC3E}">
        <p14:creationId xmlns:p14="http://schemas.microsoft.com/office/powerpoint/2010/main" val="1280250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Roadmap</a:t>
            </a:r>
            <a:endParaRPr lang="en-US" dirty="0"/>
          </a:p>
        </p:txBody>
      </p:sp>
      <p:graphicFrame>
        <p:nvGraphicFramePr>
          <p:cNvPr id="4" name="Content Placeholder 5" title="RoadmapTable"/>
          <p:cNvGraphicFramePr>
            <a:graphicFrameLocks/>
          </p:cNvGraphicFramePr>
          <p:nvPr>
            <p:extLst>
              <p:ext uri="{D42A27DB-BD31-4B8C-83A1-F6EECF244321}">
                <p14:modId xmlns:p14="http://schemas.microsoft.com/office/powerpoint/2010/main" val="3395747886"/>
              </p:ext>
            </p:extLst>
          </p:nvPr>
        </p:nvGraphicFramePr>
        <p:xfrm>
          <a:off x="511518" y="1825625"/>
          <a:ext cx="3657600" cy="3215640"/>
        </p:xfrm>
        <a:graphic>
          <a:graphicData uri="http://schemas.openxmlformats.org/drawingml/2006/table">
            <a:tbl>
              <a:tblPr firstRow="1" bandRow="1">
                <a:tableStyleId>{2D5ABB26-0587-4C30-8999-92F81FD0307C}</a:tableStyleId>
              </a:tblPr>
              <a:tblGrid>
                <a:gridCol w="3378094">
                  <a:extLst>
                    <a:ext uri="{9D8B030D-6E8A-4147-A177-3AD203B41FA5}">
                      <a16:colId xmlns:a16="http://schemas.microsoft.com/office/drawing/2014/main" val="3576343842"/>
                    </a:ext>
                  </a:extLst>
                </a:gridCol>
                <a:gridCol w="279506">
                  <a:extLst>
                    <a:ext uri="{9D8B030D-6E8A-4147-A177-3AD203B41FA5}">
                      <a16:colId xmlns:a16="http://schemas.microsoft.com/office/drawing/2014/main" val="3581777418"/>
                    </a:ext>
                  </a:extLst>
                </a:gridCol>
              </a:tblGrid>
              <a:tr h="370840">
                <a:tc>
                  <a:txBody>
                    <a:bodyPr/>
                    <a:lstStyle/>
                    <a:p>
                      <a:pPr>
                        <a:spcAft>
                          <a:spcPts val="600"/>
                        </a:spcAft>
                      </a:pPr>
                      <a:r>
                        <a:rPr lang="en-US" sz="1200" b="1" dirty="0" smtClean="0">
                          <a:latin typeface="Georgia" panose="02040502050405020303" pitchFamily="18" charset="0"/>
                        </a:rPr>
                        <a:t>Stated</a:t>
                      </a:r>
                      <a:r>
                        <a:rPr lang="en-US" sz="1200" b="1" baseline="0" dirty="0" smtClean="0">
                          <a:latin typeface="Georgia" panose="02040502050405020303" pitchFamily="18" charset="0"/>
                        </a:rPr>
                        <a:t> policy positions</a:t>
                      </a:r>
                      <a:endParaRPr lang="en-US" sz="1200" b="1" dirty="0" smtClean="0">
                        <a:latin typeface="Georgia" panose="02040502050405020303" pitchFamily="18" charset="0"/>
                      </a:endParaRPr>
                    </a:p>
                    <a:p>
                      <a:pPr marL="171450" indent="-171450">
                        <a:spcAft>
                          <a:spcPts val="600"/>
                        </a:spcAft>
                        <a:buFont typeface="Arial" panose="020B0604020202020204" pitchFamily="34" charset="0"/>
                        <a:buChar char="•"/>
                      </a:pPr>
                      <a:r>
                        <a:rPr lang="en-US" sz="1200" dirty="0" smtClean="0">
                          <a:latin typeface="Georgia" panose="02040502050405020303" pitchFamily="18" charset="0"/>
                        </a:rPr>
                        <a:t>Who will</a:t>
                      </a:r>
                      <a:r>
                        <a:rPr lang="en-US" sz="1200" baseline="0" dirty="0" smtClean="0">
                          <a:latin typeface="Georgia" panose="02040502050405020303" pitchFamily="18" charset="0"/>
                        </a:rPr>
                        <a:t> likely be the leaders of the relevant committees?</a:t>
                      </a:r>
                      <a:endParaRPr lang="en-US" sz="1200" dirty="0" smtClean="0">
                        <a:latin typeface="Georgia" panose="02040502050405020303" pitchFamily="18" charset="0"/>
                      </a:endParaRPr>
                    </a:p>
                    <a:p>
                      <a:pPr marL="171450" indent="-171450">
                        <a:spcAft>
                          <a:spcPts val="600"/>
                        </a:spcAft>
                        <a:buFont typeface="Arial" panose="020B0604020202020204" pitchFamily="34" charset="0"/>
                        <a:buChar char="•"/>
                      </a:pPr>
                      <a:r>
                        <a:rPr lang="en-US" sz="1200" dirty="0" smtClean="0">
                          <a:latin typeface="Georgia" panose="02040502050405020303" pitchFamily="18" charset="0"/>
                        </a:rPr>
                        <a:t>What have</a:t>
                      </a:r>
                      <a:r>
                        <a:rPr lang="en-US" sz="1200" baseline="0" dirty="0" smtClean="0">
                          <a:latin typeface="Georgia" panose="02040502050405020303" pitchFamily="18" charset="0"/>
                        </a:rPr>
                        <a:t> the chairs of the most important House and Senate committees said about key policy issues?</a:t>
                      </a:r>
                    </a:p>
                    <a:p>
                      <a:pPr marL="171450" indent="-171450">
                        <a:spcAft>
                          <a:spcPts val="600"/>
                        </a:spcAft>
                        <a:buFont typeface="Arial" panose="020B0604020202020204" pitchFamily="34" charset="0"/>
                        <a:buChar char="•"/>
                      </a:pPr>
                      <a:r>
                        <a:rPr lang="en-US" sz="1200" baseline="0" dirty="0" smtClean="0">
                          <a:latin typeface="Georgia" panose="02040502050405020303" pitchFamily="18" charset="0"/>
                        </a:rPr>
                        <a:t>Updated Election Scenario Planner with 2018 outcome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200" dirty="0">
                        <a:latin typeface="Georgia" panose="02040502050405020303" pitchFamily="18" charset="0"/>
                      </a:endParaRPr>
                    </a:p>
                  </a:txBody>
                  <a:tcPr>
                    <a:lnL w="12700" cap="flat" cmpd="sng" algn="ctr">
                      <a:noFill/>
                      <a:prstDash val="solid"/>
                      <a:round/>
                      <a:headEnd type="none" w="med" len="med"/>
                      <a:tailEnd type="none" w="med" len="med"/>
                    </a:lnL>
                  </a:tcPr>
                </a:tc>
                <a:extLst>
                  <a:ext uri="{0D108BD9-81ED-4DB2-BD59-A6C34878D82A}">
                    <a16:rowId xmlns:a16="http://schemas.microsoft.com/office/drawing/2014/main" val="3168198551"/>
                  </a:ext>
                </a:extLst>
              </a:tr>
              <a:tr h="0">
                <a:tc>
                  <a:txBody>
                    <a:bodyPr/>
                    <a:lstStyle/>
                    <a:p>
                      <a:pPr>
                        <a:spcAft>
                          <a:spcPts val="600"/>
                        </a:spcAft>
                      </a:pPr>
                      <a:endParaRPr lang="en-US" sz="1200" dirty="0" smtClean="0">
                        <a:latin typeface="Georgia" panose="02040502050405020303" pitchFamily="18" charset="0"/>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latin typeface="Georgia" panose="02040502050405020303" pitchFamily="18" charset="0"/>
                      </a:endParaRPr>
                    </a:p>
                  </a:txBody>
                  <a:tcPr/>
                </a:tc>
                <a:extLst>
                  <a:ext uri="{0D108BD9-81ED-4DB2-BD59-A6C34878D82A}">
                    <a16:rowId xmlns:a16="http://schemas.microsoft.com/office/drawing/2014/main" val="3932700313"/>
                  </a:ext>
                </a:extLst>
              </a:tr>
              <a:tr h="370840">
                <a:tc>
                  <a:txBody>
                    <a:bodyPr/>
                    <a:lstStyle/>
                    <a:p>
                      <a:pPr>
                        <a:spcAft>
                          <a:spcPts val="600"/>
                        </a:spcAft>
                      </a:pPr>
                      <a:r>
                        <a:rPr lang="en-US" sz="1200" b="1" dirty="0" smtClean="0">
                          <a:latin typeface="Georgia" panose="02040502050405020303" pitchFamily="18" charset="0"/>
                        </a:rPr>
                        <a:t>Key committee</a:t>
                      </a:r>
                      <a:r>
                        <a:rPr lang="en-US" sz="1200" b="1" baseline="0" dirty="0" smtClean="0">
                          <a:latin typeface="Georgia" panose="02040502050405020303" pitchFamily="18" charset="0"/>
                        </a:rPr>
                        <a:t> membership</a:t>
                      </a:r>
                      <a:endParaRPr lang="en-US" sz="1200" b="1" dirty="0" smtClean="0">
                        <a:latin typeface="Georgia" panose="02040502050405020303" pitchFamily="18" charset="0"/>
                      </a:endParaRPr>
                    </a:p>
                    <a:p>
                      <a:pPr marL="171450" indent="-171450">
                        <a:spcAft>
                          <a:spcPts val="600"/>
                        </a:spcAft>
                        <a:buFont typeface="Arial" panose="020B0604020202020204" pitchFamily="34" charset="0"/>
                        <a:buChar char="•"/>
                      </a:pPr>
                      <a:r>
                        <a:rPr lang="en-US" sz="1200" dirty="0" smtClean="0">
                          <a:latin typeface="Georgia" panose="02040502050405020303" pitchFamily="18" charset="0"/>
                        </a:rPr>
                        <a:t>Which committees and subcommittee</a:t>
                      </a:r>
                      <a:r>
                        <a:rPr lang="en-US" sz="1200" baseline="0" dirty="0" smtClean="0">
                          <a:latin typeface="Georgia" panose="02040502050405020303" pitchFamily="18" charset="0"/>
                        </a:rPr>
                        <a:t>s </a:t>
                      </a:r>
                      <a:r>
                        <a:rPr lang="en-US" sz="1200" dirty="0" smtClean="0">
                          <a:latin typeface="Georgia" panose="02040502050405020303" pitchFamily="18" charset="0"/>
                        </a:rPr>
                        <a:t>have</a:t>
                      </a:r>
                      <a:r>
                        <a:rPr lang="en-US" sz="1200" baseline="0" dirty="0" smtClean="0">
                          <a:latin typeface="Georgia" panose="02040502050405020303" pitchFamily="18" charset="0"/>
                        </a:rPr>
                        <a:t> oversight over this key area?</a:t>
                      </a:r>
                      <a:endParaRPr lang="en-US" sz="1200" dirty="0" smtClean="0">
                        <a:latin typeface="Georgia" panose="02040502050405020303" pitchFamily="18" charset="0"/>
                      </a:endParaRPr>
                    </a:p>
                    <a:p>
                      <a:pPr marL="171450" indent="-171450">
                        <a:spcAft>
                          <a:spcPts val="600"/>
                        </a:spcAft>
                        <a:buFont typeface="Arial" panose="020B0604020202020204" pitchFamily="34" charset="0"/>
                        <a:buChar char="•"/>
                      </a:pPr>
                      <a:r>
                        <a:rPr lang="en-US" sz="1200" dirty="0" smtClean="0">
                          <a:latin typeface="Georgia" panose="02040502050405020303" pitchFamily="18" charset="0"/>
                        </a:rPr>
                        <a:t>Who in these</a:t>
                      </a:r>
                      <a:r>
                        <a:rPr lang="en-US" sz="1200" baseline="0" dirty="0" smtClean="0">
                          <a:latin typeface="Georgia" panose="02040502050405020303" pitchFamily="18" charset="0"/>
                        </a:rPr>
                        <a:t> committees and subcommittees lost reelection?</a:t>
                      </a:r>
                      <a:endParaRPr lang="en-US" sz="1200" dirty="0" smtClean="0">
                        <a:latin typeface="Georgia" panose="02040502050405020303"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latin typeface="Georgia" panose="02040502050405020303" pitchFamily="18"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78132892"/>
                  </a:ext>
                </a:extLst>
              </a:tr>
            </a:tbl>
          </a:graphicData>
        </a:graphic>
      </p:graphicFrame>
    </p:spTree>
    <p:extLst>
      <p:ext uri="{BB962C8B-B14F-4D97-AF65-F5344CB8AC3E}">
        <p14:creationId xmlns:p14="http://schemas.microsoft.com/office/powerpoint/2010/main" val="1343377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Committees and subcommittees with </a:t>
            </a:r>
            <a:br>
              <a:rPr lang="en-US" dirty="0" smtClean="0"/>
            </a:br>
            <a:r>
              <a:rPr lang="en-US" dirty="0" smtClean="0"/>
              <a:t>jurisdiction over infrastructure programs</a:t>
            </a:r>
            <a:endParaRPr lang="en-US" dirty="0"/>
          </a:p>
        </p:txBody>
      </p:sp>
      <p:graphicFrame>
        <p:nvGraphicFramePr>
          <p:cNvPr id="4" name="Content Placeholder 5" title="RoadmapTable"/>
          <p:cNvGraphicFramePr>
            <a:graphicFrameLocks/>
          </p:cNvGraphicFramePr>
          <p:nvPr>
            <p:extLst>
              <p:ext uri="{D42A27DB-BD31-4B8C-83A1-F6EECF244321}">
                <p14:modId xmlns:p14="http://schemas.microsoft.com/office/powerpoint/2010/main" val="466304326"/>
              </p:ext>
            </p:extLst>
          </p:nvPr>
        </p:nvGraphicFramePr>
        <p:xfrm>
          <a:off x="511518" y="1622425"/>
          <a:ext cx="6651282" cy="4084320"/>
        </p:xfrm>
        <a:graphic>
          <a:graphicData uri="http://schemas.openxmlformats.org/drawingml/2006/table">
            <a:tbl>
              <a:tblPr firstRow="1" bandRow="1">
                <a:tableStyleId>{2D5ABB26-0587-4C30-8999-92F81FD0307C}</a:tableStyleId>
              </a:tblPr>
              <a:tblGrid>
                <a:gridCol w="6143005">
                  <a:extLst>
                    <a:ext uri="{9D8B030D-6E8A-4147-A177-3AD203B41FA5}">
                      <a16:colId xmlns:a16="http://schemas.microsoft.com/office/drawing/2014/main" val="3576343842"/>
                    </a:ext>
                  </a:extLst>
                </a:gridCol>
                <a:gridCol w="508277">
                  <a:extLst>
                    <a:ext uri="{9D8B030D-6E8A-4147-A177-3AD203B41FA5}">
                      <a16:colId xmlns:a16="http://schemas.microsoft.com/office/drawing/2014/main" val="3581777418"/>
                    </a:ext>
                  </a:extLst>
                </a:gridCol>
              </a:tblGrid>
              <a:tr h="370840">
                <a:tc>
                  <a:txBody>
                    <a:bodyPr/>
                    <a:lstStyle/>
                    <a:p>
                      <a:pPr>
                        <a:spcAft>
                          <a:spcPts val="600"/>
                        </a:spcAft>
                      </a:pPr>
                      <a:r>
                        <a:rPr lang="en-US" sz="1200" b="1" dirty="0" smtClean="0">
                          <a:latin typeface="Georgia" panose="02040502050405020303" pitchFamily="18" charset="0"/>
                        </a:rPr>
                        <a:t>House Committees</a:t>
                      </a:r>
                      <a:endParaRPr lang="en-US" sz="1200" b="1" dirty="0">
                        <a:latin typeface="Georgia" panose="02040502050405020303" pitchFamily="18" charset="0"/>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dirty="0" smtClean="0"/>
                        <a:t>Energy</a:t>
                      </a:r>
                      <a:r>
                        <a:rPr lang="en-US" sz="1200" baseline="0" dirty="0" smtClean="0"/>
                        <a:t> </a:t>
                      </a:r>
                      <a:r>
                        <a:rPr lang="en-US" sz="1200" baseline="0" dirty="0" smtClean="0"/>
                        <a:t>and Commerce</a:t>
                      </a:r>
                      <a:endParaRPr lang="en-US" sz="1200" dirty="0" smtClean="0"/>
                    </a:p>
                    <a:p>
                      <a:pPr marL="171450" indent="-171450">
                        <a:spcAft>
                          <a:spcPts val="600"/>
                        </a:spcAft>
                        <a:buFont typeface="Arial" panose="020B0604020202020204" pitchFamily="34" charset="0"/>
                        <a:buChar char="•"/>
                      </a:pPr>
                      <a:r>
                        <a:rPr lang="en-US" sz="1200" dirty="0" smtClean="0">
                          <a:latin typeface="Georgia" panose="02040502050405020303" pitchFamily="18" charset="0"/>
                        </a:rPr>
                        <a:t>Transportation</a:t>
                      </a:r>
                      <a:r>
                        <a:rPr lang="en-US" sz="1200" baseline="0" dirty="0" smtClean="0">
                          <a:latin typeface="Georgia" panose="02040502050405020303" pitchFamily="18" charset="0"/>
                        </a:rPr>
                        <a:t> and Infrastructure</a:t>
                      </a:r>
                      <a:endParaRPr lang="en-US" sz="1200" dirty="0" smtClean="0">
                        <a:latin typeface="Georgia" panose="02040502050405020303" pitchFamily="18" charset="0"/>
                      </a:endParaRPr>
                    </a:p>
                    <a:p>
                      <a:pPr marL="628650" lvl="1" indent="-171450">
                        <a:spcAft>
                          <a:spcPts val="600"/>
                        </a:spcAft>
                        <a:buFont typeface="Arial" panose="020B0604020202020204" pitchFamily="34" charset="0"/>
                        <a:buChar char="•"/>
                      </a:pPr>
                      <a:r>
                        <a:rPr lang="en-US" sz="1200" dirty="0" smtClean="0"/>
                        <a:t>Subcommittee on Highways and Transit</a:t>
                      </a:r>
                    </a:p>
                    <a:p>
                      <a:pPr marL="628650" lvl="1" indent="-171450">
                        <a:spcAft>
                          <a:spcPts val="600"/>
                        </a:spcAft>
                        <a:buFont typeface="Arial" panose="020B0604020202020204" pitchFamily="34" charset="0"/>
                        <a:buChar char="•"/>
                      </a:pPr>
                      <a:r>
                        <a:rPr lang="en-US" sz="1200" dirty="0" smtClean="0"/>
                        <a:t>Subcommittee on Railroads, Pipelines, and Hazardous Materials</a:t>
                      </a:r>
                    </a:p>
                    <a:p>
                      <a:pPr marL="628650" lvl="1" indent="-171450">
                        <a:spcAft>
                          <a:spcPts val="600"/>
                        </a:spcAft>
                        <a:buFont typeface="Arial" panose="020B0604020202020204" pitchFamily="34" charset="0"/>
                        <a:buChar char="•"/>
                      </a:pPr>
                      <a:r>
                        <a:rPr lang="en-US" sz="1200" dirty="0" smtClean="0"/>
                        <a:t>Subcommittee on Water Resources and Environment</a:t>
                      </a:r>
                    </a:p>
                    <a:p>
                      <a:pPr marL="171450" lvl="0" indent="-171450">
                        <a:spcAft>
                          <a:spcPts val="600"/>
                        </a:spcAft>
                        <a:buFont typeface="Arial" panose="020B0604020202020204" pitchFamily="34" charset="0"/>
                        <a:buChar char="•"/>
                      </a:pPr>
                      <a:endParaRPr lang="en-US" sz="1200" dirty="0" smtClean="0"/>
                    </a:p>
                    <a:p>
                      <a:pPr marL="0" lvl="0" indent="0">
                        <a:spcAft>
                          <a:spcPts val="600"/>
                        </a:spcAft>
                        <a:buFont typeface="Arial" panose="020B0604020202020204" pitchFamily="34" charset="0"/>
                        <a:buNone/>
                      </a:pPr>
                      <a:r>
                        <a:rPr lang="en-US" sz="1200" b="1" dirty="0" smtClean="0"/>
                        <a:t>Senate</a:t>
                      </a:r>
                      <a:r>
                        <a:rPr lang="en-US" sz="1200" b="1" baseline="0" dirty="0" smtClean="0"/>
                        <a:t> Committees</a:t>
                      </a:r>
                      <a:endParaRPr lang="en-US" sz="1200" b="1" dirty="0" smtClean="0"/>
                    </a:p>
                    <a:p>
                      <a:pPr marL="171450" lvl="0" indent="-171450">
                        <a:spcAft>
                          <a:spcPts val="600"/>
                        </a:spcAft>
                        <a:buFont typeface="Arial" panose="020B0604020202020204" pitchFamily="34" charset="0"/>
                        <a:buChar char="•"/>
                      </a:pPr>
                      <a:r>
                        <a:rPr lang="en-US" sz="1200" dirty="0" smtClean="0"/>
                        <a:t>Banking, Housing, and Urban Affairs</a:t>
                      </a:r>
                      <a:endParaRPr lang="en-US" sz="1200" baseline="0" dirty="0" smtClean="0"/>
                    </a:p>
                    <a:p>
                      <a:pPr marL="628650" lvl="1" indent="-171450">
                        <a:spcAft>
                          <a:spcPts val="600"/>
                        </a:spcAft>
                        <a:buFont typeface="Arial" panose="020B0604020202020204" pitchFamily="34" charset="0"/>
                        <a:buChar char="•"/>
                      </a:pPr>
                      <a:r>
                        <a:rPr lang="en-US" sz="1200" dirty="0" smtClean="0"/>
                        <a:t>Subcommittee on Housing, Transportation, and Community Development </a:t>
                      </a:r>
                    </a:p>
                    <a:p>
                      <a:pPr marL="171450" lvl="0" indent="-171450">
                        <a:spcAft>
                          <a:spcPts val="600"/>
                        </a:spcAft>
                        <a:buFont typeface="Arial" panose="020B0604020202020204" pitchFamily="34" charset="0"/>
                        <a:buChar char="•"/>
                      </a:pPr>
                      <a:r>
                        <a:rPr lang="en-US" sz="1200" dirty="0" smtClean="0"/>
                        <a:t>Environment and Public Works</a:t>
                      </a:r>
                    </a:p>
                    <a:p>
                      <a:pPr marL="628650" lvl="1" indent="-171450">
                        <a:spcAft>
                          <a:spcPts val="600"/>
                        </a:spcAft>
                        <a:buFont typeface="Arial" panose="020B0604020202020204" pitchFamily="34" charset="0"/>
                        <a:buChar char="•"/>
                      </a:pPr>
                      <a:r>
                        <a:rPr lang="en-US" sz="1200" dirty="0" smtClean="0"/>
                        <a:t>Subcommittee on Transportation and</a:t>
                      </a:r>
                      <a:r>
                        <a:rPr lang="en-US" sz="1200" baseline="0" dirty="0" smtClean="0"/>
                        <a:t> Infrastructure</a:t>
                      </a:r>
                    </a:p>
                    <a:p>
                      <a:pPr marL="171450" lvl="0" indent="-171450">
                        <a:spcAft>
                          <a:spcPts val="600"/>
                        </a:spcAft>
                        <a:buFont typeface="Arial" panose="020B0604020202020204" pitchFamily="34" charset="0"/>
                        <a:buChar char="•"/>
                      </a:pPr>
                      <a:r>
                        <a:rPr lang="en-US" sz="1200" dirty="0" smtClean="0"/>
                        <a:t>Commerce, Science,</a:t>
                      </a:r>
                      <a:r>
                        <a:rPr lang="en-US" sz="1200" baseline="0" dirty="0" smtClean="0"/>
                        <a:t> and Transportation</a:t>
                      </a:r>
                    </a:p>
                    <a:p>
                      <a:pPr marL="628650" lvl="1" indent="-171450">
                        <a:spcAft>
                          <a:spcPts val="600"/>
                        </a:spcAft>
                        <a:buFont typeface="Arial" panose="020B0604020202020204" pitchFamily="34" charset="0"/>
                        <a:buChar char="•"/>
                      </a:pPr>
                      <a:r>
                        <a:rPr lang="en-US" sz="1200" dirty="0" smtClean="0"/>
                        <a:t>Subcommittee on Surface Transportation and Merchant Marine Infrastructure, Safety and Security </a:t>
                      </a:r>
                    </a:p>
                    <a:p>
                      <a:pPr marL="171450" lvl="0" indent="-171450">
                        <a:spcAft>
                          <a:spcPts val="600"/>
                        </a:spcAft>
                        <a:buFont typeface="Arial" panose="020B0604020202020204" pitchFamily="34" charset="0"/>
                        <a:buChar char="•"/>
                      </a:pPr>
                      <a:endParaRPr lang="en-US" sz="1200" baseline="0" dirty="0">
                        <a:latin typeface="Georgia" panose="02040502050405020303"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1200" dirty="0">
                        <a:latin typeface="Georgia" panose="02040502050405020303" pitchFamily="18" charset="0"/>
                      </a:endParaRPr>
                    </a:p>
                  </a:txBody>
                  <a:tcPr>
                    <a:lnL w="12700" cap="flat" cmpd="sng" algn="ctr">
                      <a:noFill/>
                      <a:prstDash val="solid"/>
                      <a:round/>
                      <a:headEnd type="none" w="med" len="med"/>
                      <a:tailEnd type="none" w="med" len="med"/>
                    </a:lnL>
                  </a:tcPr>
                </a:tc>
                <a:extLst>
                  <a:ext uri="{0D108BD9-81ED-4DB2-BD59-A6C34878D82A}">
                    <a16:rowId xmlns:a16="http://schemas.microsoft.com/office/drawing/2014/main" val="3168198551"/>
                  </a:ext>
                </a:extLst>
              </a:tr>
            </a:tbl>
          </a:graphicData>
        </a:graphic>
      </p:graphicFrame>
    </p:spTree>
    <p:extLst>
      <p:ext uri="{BB962C8B-B14F-4D97-AF65-F5344CB8AC3E}">
        <p14:creationId xmlns:p14="http://schemas.microsoft.com/office/powerpoint/2010/main" val="496483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SlideTitle"/>
          <p:cNvSpPr>
            <a:spLocks noGrp="1"/>
          </p:cNvSpPr>
          <p:nvPr>
            <p:ph type="title"/>
          </p:nvPr>
        </p:nvSpPr>
        <p:spPr/>
        <p:txBody>
          <a:bodyPr/>
          <a:lstStyle/>
          <a:p>
            <a:r>
              <a:rPr lang="en-US"/>
              <a:t>House Committee on Energy and Commerce</a:t>
            </a:r>
            <a:endParaRPr lang="en-US" dirty="0"/>
          </a:p>
        </p:txBody>
      </p:sp>
      <p:sp>
        <p:nvSpPr>
          <p:cNvPr id="4" name="Slide Number Placeholder 3"/>
          <p:cNvSpPr>
            <a:spLocks noGrp="1"/>
          </p:cNvSpPr>
          <p:nvPr>
            <p:ph type="sldNum" sz="quarter" idx="12"/>
          </p:nvPr>
        </p:nvSpPr>
        <p:spPr/>
        <p:txBody>
          <a:bodyPr/>
          <a:lstStyle/>
          <a:p>
            <a:fld id="{067398A3-3D67-41EC-B411-1428348954E9}" type="slidenum">
              <a:rPr lang="en-US" smtClean="0"/>
              <a:pPr/>
              <a:t>9</a:t>
            </a:fld>
            <a:endParaRPr lang="en-US"/>
          </a:p>
        </p:txBody>
      </p:sp>
      <p:graphicFrame>
        <p:nvGraphicFramePr>
          <p:cNvPr id="5" name="Table 4" title="Legend"/>
          <p:cNvGraphicFramePr>
            <a:graphicFrameLocks noGrp="1"/>
          </p:cNvGraphicFramePr>
          <p:nvPr>
            <p:extLst/>
          </p:nvPr>
        </p:nvGraphicFramePr>
        <p:xfrm>
          <a:off x="6267451" y="4731576"/>
          <a:ext cx="2438398" cy="1402080"/>
        </p:xfrm>
        <a:graphic>
          <a:graphicData uri="http://schemas.openxmlformats.org/drawingml/2006/table">
            <a:tbl>
              <a:tblPr/>
              <a:tblGrid>
                <a:gridCol w="2438398">
                  <a:extLst>
                    <a:ext uri="{9D8B030D-6E8A-4147-A177-3AD203B41FA5}">
                      <a16:colId xmlns:a16="http://schemas.microsoft.com/office/drawing/2014/main" val="800610877"/>
                    </a:ext>
                  </a:extLst>
                </a:gridCol>
              </a:tblGrid>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LEGEND</a:t>
                      </a:r>
                    </a:p>
                  </a:txBody>
                  <a:tcPr marL="36576" marR="36576" marT="18288" marB="18288"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669296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sngStrike" dirty="0">
                          <a:solidFill>
                            <a:srgbClr val="7F7F7F"/>
                          </a:solidFill>
                          <a:effectLst/>
                          <a:latin typeface="Verdana" panose="020B0604030504040204" pitchFamily="34" charset="0"/>
                          <a:ea typeface="Verdana" panose="020B0604030504040204" pitchFamily="34" charset="0"/>
                        </a:rPr>
                        <a:t>Retired, sought other office,</a:t>
                      </a:r>
                      <a:r>
                        <a:rPr lang="en-US" sz="800" b="0" i="0" u="none" strike="sngStrike" baseline="0" dirty="0">
                          <a:solidFill>
                            <a:srgbClr val="7F7F7F"/>
                          </a:solidFill>
                          <a:effectLst/>
                          <a:latin typeface="Verdana" panose="020B0604030504040204" pitchFamily="34" charset="0"/>
                          <a:ea typeface="Verdana" panose="020B0604030504040204" pitchFamily="34" charset="0"/>
                        </a:rPr>
                        <a:t> </a:t>
                      </a:r>
                    </a:p>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sngStrike" baseline="0" dirty="0">
                          <a:solidFill>
                            <a:srgbClr val="7F7F7F"/>
                          </a:solidFill>
                          <a:effectLst/>
                          <a:latin typeface="Verdana" panose="020B0604030504040204" pitchFamily="34" charset="0"/>
                          <a:ea typeface="Verdana" panose="020B0604030504040204" pitchFamily="34" charset="0"/>
                        </a:rPr>
                        <a:t>or lost primary/general election</a:t>
                      </a:r>
                      <a:endParaRPr lang="en-US" sz="800" b="0" i="0" u="none" strike="sngStrike" dirty="0">
                        <a:solidFill>
                          <a:srgbClr val="7F7F7F"/>
                        </a:solidFill>
                        <a:effectLst/>
                        <a:latin typeface="Verdana" panose="020B0604030504040204" pitchFamily="34" charset="0"/>
                        <a:ea typeface="Verdana" panose="020B0604030504040204" pitchFamily="34" charset="0"/>
                      </a:endParaRP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7189252"/>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Won reelection</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574878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Verdana" panose="020B0604030504040204" pitchFamily="34" charset="0"/>
                          <a:ea typeface="Verdana" panose="020B0604030504040204" pitchFamily="34" charset="0"/>
                        </a:rPr>
                        <a:t>(For Senate)</a:t>
                      </a:r>
                      <a:r>
                        <a:rPr lang="en-US" sz="800" b="0" i="0" u="none" strike="noStrike" baseline="0" dirty="0">
                          <a:solidFill>
                            <a:srgbClr val="000000"/>
                          </a:solidFill>
                          <a:effectLst/>
                          <a:latin typeface="Verdana" panose="020B0604030504040204" pitchFamily="34" charset="0"/>
                          <a:ea typeface="Verdana" panose="020B0604030504040204" pitchFamily="34" charset="0"/>
                        </a:rPr>
                        <a:t> </a:t>
                      </a:r>
                      <a:r>
                        <a:rPr lang="en-US" sz="800" b="0" i="0" u="none" strike="noStrike" dirty="0">
                          <a:solidFill>
                            <a:srgbClr val="000000"/>
                          </a:solidFill>
                          <a:effectLst/>
                          <a:latin typeface="Verdana" panose="020B0604030504040204" pitchFamily="34" charset="0"/>
                          <a:ea typeface="Verdana" panose="020B0604030504040204" pitchFamily="34" charset="0"/>
                        </a:rPr>
                        <a:t>Not up for reelection in 2018</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2303415"/>
                  </a:ext>
                </a:extLst>
              </a:tr>
              <a:tr h="28041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Verdana" panose="020B0604030504040204" pitchFamily="34" charset="0"/>
                          <a:ea typeface="Verdana" panose="020B0604030504040204" pitchFamily="34" charset="0"/>
                        </a:rPr>
                        <a:t>Race not yet called</a:t>
                      </a:r>
                    </a:p>
                  </a:txBody>
                  <a:tcPr marL="36576" marR="36576"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937031348"/>
                  </a:ext>
                </a:extLst>
              </a:tr>
            </a:tbl>
          </a:graphicData>
        </a:graphic>
      </p:graphicFrame>
      <p:graphicFrame>
        <p:nvGraphicFramePr>
          <p:cNvPr id="3" name="Table 2"/>
          <p:cNvGraphicFramePr>
            <a:graphicFrameLocks noGrp="1"/>
          </p:cNvGraphicFramePr>
          <p:nvPr>
            <p:extLst/>
          </p:nvPr>
        </p:nvGraphicFramePr>
        <p:xfrm>
          <a:off x="502920" y="1415888"/>
          <a:ext cx="6348256" cy="4717760"/>
        </p:xfrm>
        <a:graphic>
          <a:graphicData uri="http://schemas.openxmlformats.org/drawingml/2006/table">
            <a:tbl>
              <a:tblPr/>
              <a:tblGrid>
                <a:gridCol w="3155278">
                  <a:extLst>
                    <a:ext uri="{9D8B030D-6E8A-4147-A177-3AD203B41FA5}">
                      <a16:colId xmlns:a16="http://schemas.microsoft.com/office/drawing/2014/main" val="842115401"/>
                    </a:ext>
                  </a:extLst>
                </a:gridCol>
                <a:gridCol w="3192978">
                  <a:extLst>
                    <a:ext uri="{9D8B030D-6E8A-4147-A177-3AD203B41FA5}">
                      <a16:colId xmlns:a16="http://schemas.microsoft.com/office/drawing/2014/main" val="2368364393"/>
                    </a:ext>
                  </a:extLst>
                </a:gridCol>
              </a:tblGrid>
              <a:tr h="147430">
                <a:tc>
                  <a:txBody>
                    <a:bodyPr/>
                    <a:lstStyle/>
                    <a:p>
                      <a:pPr algn="l" fontAlgn="b"/>
                      <a:r>
                        <a:rPr lang="en-US" sz="800" b="1" i="0" u="none" strike="noStrike">
                          <a:solidFill>
                            <a:srgbClr val="FFFFFF"/>
                          </a:solidFill>
                          <a:effectLst/>
                          <a:latin typeface="Verdana" panose="020B0604030504040204" pitchFamily="34" charset="0"/>
                        </a:rPr>
                        <a:t>Republicans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02C1C"/>
                    </a:solidFill>
                  </a:tcPr>
                </a:tc>
                <a:tc>
                  <a:txBody>
                    <a:bodyPr/>
                    <a:lstStyle/>
                    <a:p>
                      <a:pPr algn="l" fontAlgn="b"/>
                      <a:r>
                        <a:rPr lang="en-US" sz="800" b="1" i="0" u="none" strike="noStrike">
                          <a:solidFill>
                            <a:srgbClr val="FFFFFF"/>
                          </a:solidFill>
                          <a:effectLst/>
                          <a:latin typeface="Verdana" panose="020B0604030504040204" pitchFamily="34" charset="0"/>
                        </a:rPr>
                        <a:t>Democrats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84D81"/>
                    </a:solidFill>
                  </a:tcPr>
                </a:tc>
                <a:extLst>
                  <a:ext uri="{0D108BD9-81ED-4DB2-BD59-A6C34878D82A}">
                    <a16:rowId xmlns:a16="http://schemas.microsoft.com/office/drawing/2014/main" val="3948396059"/>
                  </a:ext>
                </a:extLst>
              </a:tr>
              <a:tr h="147430">
                <a:tc>
                  <a:txBody>
                    <a:bodyPr/>
                    <a:lstStyle/>
                    <a:p>
                      <a:pPr algn="l" fontAlgn="b"/>
                      <a:r>
                        <a:rPr lang="en-US" sz="800" b="1" i="0" u="none" strike="noStrike">
                          <a:solidFill>
                            <a:srgbClr val="000000"/>
                          </a:solidFill>
                          <a:effectLst/>
                          <a:latin typeface="Verdana" panose="020B0604030504040204" pitchFamily="34" charset="0"/>
                        </a:rPr>
                        <a:t>1. Greg Walden (OR-2) Chairman</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Verdana" panose="020B0604030504040204" pitchFamily="34" charset="0"/>
                        </a:rPr>
                        <a:t>1. Frank Pallone (NJ-6) Ranking Member</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183261008"/>
                  </a:ext>
                </a:extLst>
              </a:tr>
              <a:tr h="147430">
                <a:tc>
                  <a:txBody>
                    <a:bodyPr/>
                    <a:lstStyle/>
                    <a:p>
                      <a:pPr algn="l" fontAlgn="b"/>
                      <a:r>
                        <a:rPr lang="en-US" sz="800" b="1" i="0" u="none" strike="sngStrike">
                          <a:solidFill>
                            <a:srgbClr val="808080"/>
                          </a:solidFill>
                          <a:effectLst/>
                          <a:latin typeface="Verdana" panose="020B0604030504040204" pitchFamily="34" charset="0"/>
                        </a:rPr>
                        <a:t>2. Joe Barton (TX-6) </a:t>
                      </a:r>
                    </a:p>
                  </a:txBody>
                  <a:tcPr marL="0" marR="0" marT="0" marB="0" anchor="b">
                    <a:lnL>
                      <a:noFill/>
                    </a:lnL>
                    <a:lnR>
                      <a:noFill/>
                    </a:lnR>
                    <a:lnT>
                      <a:noFill/>
                    </a:lnT>
                    <a:lnB>
                      <a:noFill/>
                    </a:lnB>
                  </a:tcPr>
                </a:tc>
                <a:tc>
                  <a:txBody>
                    <a:bodyPr/>
                    <a:lstStyle/>
                    <a:p>
                      <a:pPr algn="l" fontAlgn="b"/>
                      <a:r>
                        <a:rPr lang="it-IT" sz="800" b="1" i="0" u="none" strike="noStrike">
                          <a:solidFill>
                            <a:srgbClr val="000000"/>
                          </a:solidFill>
                          <a:effectLst/>
                          <a:latin typeface="Verdana" panose="020B0604030504040204" pitchFamily="34" charset="0"/>
                        </a:rPr>
                        <a:t>2. Bobby L. Rush (IL-1) </a:t>
                      </a:r>
                    </a:p>
                  </a:txBody>
                  <a:tcPr marL="0" marR="0" marT="0" marB="0" anchor="b">
                    <a:lnL>
                      <a:noFill/>
                    </a:lnL>
                    <a:lnR>
                      <a:noFill/>
                    </a:lnR>
                    <a:lnT>
                      <a:noFill/>
                    </a:lnT>
                    <a:lnB>
                      <a:noFill/>
                    </a:lnB>
                  </a:tcPr>
                </a:tc>
                <a:extLst>
                  <a:ext uri="{0D108BD9-81ED-4DB2-BD59-A6C34878D82A}">
                    <a16:rowId xmlns:a16="http://schemas.microsoft.com/office/drawing/2014/main" val="3082127067"/>
                  </a:ext>
                </a:extLst>
              </a:tr>
              <a:tr h="147430">
                <a:tc>
                  <a:txBody>
                    <a:bodyPr/>
                    <a:lstStyle/>
                    <a:p>
                      <a:pPr algn="l" fontAlgn="b"/>
                      <a:r>
                        <a:rPr lang="en-US" sz="800" b="1" i="0" u="none" strike="noStrike">
                          <a:solidFill>
                            <a:srgbClr val="000000"/>
                          </a:solidFill>
                          <a:effectLst/>
                          <a:latin typeface="Verdana" panose="020B0604030504040204" pitchFamily="34" charset="0"/>
                        </a:rPr>
                        <a:t>3. Fred Upton (MI-6) </a:t>
                      </a:r>
                    </a:p>
                  </a:txBody>
                  <a:tcPr marL="0" marR="0" marT="0" marB="0" anchor="b">
                    <a:lnL>
                      <a:noFill/>
                    </a:lnL>
                    <a:lnR>
                      <a:noFill/>
                    </a:lnR>
                    <a:lnT>
                      <a:noFill/>
                    </a:lnT>
                    <a:lnB>
                      <a:noFill/>
                    </a:lnB>
                  </a:tcPr>
                </a:tc>
                <a:tc>
                  <a:txBody>
                    <a:bodyPr/>
                    <a:lstStyle/>
                    <a:p>
                      <a:pPr algn="l" fontAlgn="b"/>
                      <a:r>
                        <a:rPr lang="nn-NO" sz="800" b="1" i="0" u="none" strike="noStrike">
                          <a:solidFill>
                            <a:srgbClr val="000000"/>
                          </a:solidFill>
                          <a:effectLst/>
                          <a:latin typeface="Verdana" panose="020B0604030504040204" pitchFamily="34" charset="0"/>
                        </a:rPr>
                        <a:t>3. Anna G. Eshoo (CA-18) </a:t>
                      </a:r>
                    </a:p>
                  </a:txBody>
                  <a:tcPr marL="0" marR="0" marT="0" marB="0" anchor="b">
                    <a:lnL>
                      <a:noFill/>
                    </a:lnL>
                    <a:lnR>
                      <a:noFill/>
                    </a:lnR>
                    <a:lnT>
                      <a:noFill/>
                    </a:lnT>
                    <a:lnB>
                      <a:noFill/>
                    </a:lnB>
                  </a:tcPr>
                </a:tc>
                <a:extLst>
                  <a:ext uri="{0D108BD9-81ED-4DB2-BD59-A6C34878D82A}">
                    <a16:rowId xmlns:a16="http://schemas.microsoft.com/office/drawing/2014/main" val="3995930446"/>
                  </a:ext>
                </a:extLst>
              </a:tr>
              <a:tr h="147430">
                <a:tc>
                  <a:txBody>
                    <a:bodyPr/>
                    <a:lstStyle/>
                    <a:p>
                      <a:pPr algn="l" fontAlgn="b"/>
                      <a:r>
                        <a:rPr lang="en-US" sz="800" b="1" i="0" u="none" strike="noStrike">
                          <a:solidFill>
                            <a:srgbClr val="000000"/>
                          </a:solidFill>
                          <a:effectLst/>
                          <a:latin typeface="Verdana" panose="020B0604030504040204" pitchFamily="34" charset="0"/>
                        </a:rPr>
                        <a:t>4. John Shimkus (IL-15) </a:t>
                      </a:r>
                    </a:p>
                  </a:txBody>
                  <a:tcPr marL="0" marR="0" marT="0" marB="0" anchor="b">
                    <a:lnL>
                      <a:noFill/>
                    </a:lnL>
                    <a:lnR>
                      <a:noFill/>
                    </a:lnR>
                    <a:lnT>
                      <a:noFill/>
                    </a:lnT>
                    <a:lnB>
                      <a:noFill/>
                    </a:lnB>
                  </a:tcPr>
                </a:tc>
                <a:tc>
                  <a:txBody>
                    <a:bodyPr/>
                    <a:lstStyle/>
                    <a:p>
                      <a:pPr algn="l" fontAlgn="b"/>
                      <a:r>
                        <a:rPr lang="nn-NO" sz="800" b="1" i="0" u="none" strike="noStrike">
                          <a:solidFill>
                            <a:srgbClr val="000000"/>
                          </a:solidFill>
                          <a:effectLst/>
                          <a:latin typeface="Verdana" panose="020B0604030504040204" pitchFamily="34" charset="0"/>
                        </a:rPr>
                        <a:t>4. Eliot L. Engel (NY-16) </a:t>
                      </a:r>
                    </a:p>
                  </a:txBody>
                  <a:tcPr marL="0" marR="0" marT="0" marB="0" anchor="b">
                    <a:lnL>
                      <a:noFill/>
                    </a:lnL>
                    <a:lnR>
                      <a:noFill/>
                    </a:lnR>
                    <a:lnT>
                      <a:noFill/>
                    </a:lnT>
                    <a:lnB>
                      <a:noFill/>
                    </a:lnB>
                  </a:tcPr>
                </a:tc>
                <a:extLst>
                  <a:ext uri="{0D108BD9-81ED-4DB2-BD59-A6C34878D82A}">
                    <a16:rowId xmlns:a16="http://schemas.microsoft.com/office/drawing/2014/main" val="3236867162"/>
                  </a:ext>
                </a:extLst>
              </a:tr>
              <a:tr h="147430">
                <a:tc>
                  <a:txBody>
                    <a:bodyPr/>
                    <a:lstStyle/>
                    <a:p>
                      <a:pPr algn="l" fontAlgn="b"/>
                      <a:r>
                        <a:rPr lang="en-US" sz="800" b="1" i="0" u="none" strike="noStrike">
                          <a:solidFill>
                            <a:srgbClr val="000000"/>
                          </a:solidFill>
                          <a:effectLst/>
                          <a:latin typeface="Verdana" panose="020B0604030504040204" pitchFamily="34" charset="0"/>
                        </a:rPr>
                        <a:t>5. Michael C. Burgess (TX-26) </a:t>
                      </a:r>
                    </a:p>
                  </a:txBody>
                  <a:tcPr marL="0" marR="0" marT="0" marB="0" anchor="b">
                    <a:lnL>
                      <a:noFill/>
                    </a:lnL>
                    <a:lnR>
                      <a:noFill/>
                    </a:lnR>
                    <a:lnT>
                      <a:noFill/>
                    </a:lnT>
                    <a:lnB>
                      <a:noFill/>
                    </a:lnB>
                  </a:tcPr>
                </a:tc>
                <a:tc>
                  <a:txBody>
                    <a:bodyPr/>
                    <a:lstStyle/>
                    <a:p>
                      <a:pPr algn="l" fontAlgn="b"/>
                      <a:r>
                        <a:rPr lang="en-US" sz="800" b="0" i="0" u="none" strike="sngStrike">
                          <a:solidFill>
                            <a:srgbClr val="808080"/>
                          </a:solidFill>
                          <a:effectLst/>
                          <a:latin typeface="Verdana" panose="020B0604030504040204" pitchFamily="34" charset="0"/>
                        </a:rPr>
                        <a:t>5. Gene Green (TX-29) </a:t>
                      </a:r>
                    </a:p>
                  </a:txBody>
                  <a:tcPr marL="0" marR="0" marT="0" marB="0" anchor="b">
                    <a:lnL>
                      <a:noFill/>
                    </a:lnL>
                    <a:lnR>
                      <a:noFill/>
                    </a:lnR>
                    <a:lnT>
                      <a:noFill/>
                    </a:lnT>
                    <a:lnB>
                      <a:noFill/>
                    </a:lnB>
                  </a:tcPr>
                </a:tc>
                <a:extLst>
                  <a:ext uri="{0D108BD9-81ED-4DB2-BD59-A6C34878D82A}">
                    <a16:rowId xmlns:a16="http://schemas.microsoft.com/office/drawing/2014/main" val="3447864019"/>
                  </a:ext>
                </a:extLst>
              </a:tr>
              <a:tr h="147430">
                <a:tc>
                  <a:txBody>
                    <a:bodyPr/>
                    <a:lstStyle/>
                    <a:p>
                      <a:pPr algn="l" fontAlgn="b"/>
                      <a:r>
                        <a:rPr lang="en-US" sz="800" b="1" i="0" u="none" strike="sngStrike">
                          <a:solidFill>
                            <a:srgbClr val="808080"/>
                          </a:solidFill>
                          <a:effectLst/>
                          <a:latin typeface="Verdana" panose="020B0604030504040204" pitchFamily="34" charset="0"/>
                        </a:rPr>
                        <a:t>6. Marsha Blackburn (TN-7)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6. Diana DeGette (CO-1) </a:t>
                      </a:r>
                    </a:p>
                  </a:txBody>
                  <a:tcPr marL="0" marR="0" marT="0" marB="0" anchor="b">
                    <a:lnL>
                      <a:noFill/>
                    </a:lnL>
                    <a:lnR>
                      <a:noFill/>
                    </a:lnR>
                    <a:lnT>
                      <a:noFill/>
                    </a:lnT>
                    <a:lnB>
                      <a:noFill/>
                    </a:lnB>
                  </a:tcPr>
                </a:tc>
                <a:extLst>
                  <a:ext uri="{0D108BD9-81ED-4DB2-BD59-A6C34878D82A}">
                    <a16:rowId xmlns:a16="http://schemas.microsoft.com/office/drawing/2014/main" val="510557329"/>
                  </a:ext>
                </a:extLst>
              </a:tr>
              <a:tr h="147430">
                <a:tc>
                  <a:txBody>
                    <a:bodyPr/>
                    <a:lstStyle/>
                    <a:p>
                      <a:pPr algn="l" fontAlgn="b"/>
                      <a:r>
                        <a:rPr lang="en-US" sz="800" b="1" i="0" u="none" strike="noStrike">
                          <a:solidFill>
                            <a:srgbClr val="000000"/>
                          </a:solidFill>
                          <a:effectLst/>
                          <a:latin typeface="Verdana" panose="020B0604030504040204" pitchFamily="34" charset="0"/>
                        </a:rPr>
                        <a:t>7. Steve Scalise (LA-1)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7. Michael F. Doyle (PA-14) </a:t>
                      </a:r>
                    </a:p>
                  </a:txBody>
                  <a:tcPr marL="0" marR="0" marT="0" marB="0" anchor="b">
                    <a:lnL>
                      <a:noFill/>
                    </a:lnL>
                    <a:lnR>
                      <a:noFill/>
                    </a:lnR>
                    <a:lnT>
                      <a:noFill/>
                    </a:lnT>
                    <a:lnB>
                      <a:noFill/>
                    </a:lnB>
                  </a:tcPr>
                </a:tc>
                <a:extLst>
                  <a:ext uri="{0D108BD9-81ED-4DB2-BD59-A6C34878D82A}">
                    <a16:rowId xmlns:a16="http://schemas.microsoft.com/office/drawing/2014/main" val="2196853314"/>
                  </a:ext>
                </a:extLst>
              </a:tr>
              <a:tr h="147430">
                <a:tc>
                  <a:txBody>
                    <a:bodyPr/>
                    <a:lstStyle/>
                    <a:p>
                      <a:pPr algn="l" fontAlgn="b"/>
                      <a:r>
                        <a:rPr lang="en-US" sz="800" b="1" i="0" u="none" strike="noStrike" dirty="0">
                          <a:solidFill>
                            <a:srgbClr val="000000"/>
                          </a:solidFill>
                          <a:effectLst/>
                          <a:latin typeface="Verdana" panose="020B0604030504040204" pitchFamily="34" charset="0"/>
                        </a:rPr>
                        <a:t>8. Robert E. </a:t>
                      </a:r>
                      <a:r>
                        <a:rPr lang="en-US" sz="800" b="1" i="0" u="none" strike="noStrike" dirty="0" err="1">
                          <a:solidFill>
                            <a:srgbClr val="000000"/>
                          </a:solidFill>
                          <a:effectLst/>
                          <a:latin typeface="Verdana" panose="020B0604030504040204" pitchFamily="34" charset="0"/>
                        </a:rPr>
                        <a:t>Latta</a:t>
                      </a:r>
                      <a:r>
                        <a:rPr lang="en-US" sz="800" b="1" i="0" u="none" strike="noStrike" dirty="0">
                          <a:solidFill>
                            <a:srgbClr val="000000"/>
                          </a:solidFill>
                          <a:effectLst/>
                          <a:latin typeface="Verdana" panose="020B0604030504040204" pitchFamily="34" charset="0"/>
                        </a:rPr>
                        <a:t> (OH-5) </a:t>
                      </a:r>
                    </a:p>
                  </a:txBody>
                  <a:tcPr marL="0" marR="0" marT="0" marB="0" anchor="b">
                    <a:lnL>
                      <a:noFill/>
                    </a:lnL>
                    <a:lnR>
                      <a:noFill/>
                    </a:lnR>
                    <a:lnT>
                      <a:noFill/>
                    </a:lnT>
                    <a:lnB>
                      <a:noFill/>
                    </a:lnB>
                  </a:tcPr>
                </a:tc>
                <a:tc>
                  <a:txBody>
                    <a:bodyPr/>
                    <a:lstStyle/>
                    <a:p>
                      <a:pPr algn="l" fontAlgn="b"/>
                      <a:r>
                        <a:rPr lang="pl-PL" sz="800" b="1" i="0" u="none" strike="noStrike">
                          <a:solidFill>
                            <a:srgbClr val="000000"/>
                          </a:solidFill>
                          <a:effectLst/>
                          <a:latin typeface="Verdana" panose="020B0604030504040204" pitchFamily="34" charset="0"/>
                        </a:rPr>
                        <a:t>8. Janice D. Schakowsky (IL-9) </a:t>
                      </a:r>
                    </a:p>
                  </a:txBody>
                  <a:tcPr marL="0" marR="0" marT="0" marB="0" anchor="b">
                    <a:lnL>
                      <a:noFill/>
                    </a:lnL>
                    <a:lnR>
                      <a:noFill/>
                    </a:lnR>
                    <a:lnT>
                      <a:noFill/>
                    </a:lnT>
                    <a:lnB>
                      <a:noFill/>
                    </a:lnB>
                  </a:tcPr>
                </a:tc>
                <a:extLst>
                  <a:ext uri="{0D108BD9-81ED-4DB2-BD59-A6C34878D82A}">
                    <a16:rowId xmlns:a16="http://schemas.microsoft.com/office/drawing/2014/main" val="2899040727"/>
                  </a:ext>
                </a:extLst>
              </a:tr>
              <a:tr h="147430">
                <a:tc>
                  <a:txBody>
                    <a:bodyPr/>
                    <a:lstStyle/>
                    <a:p>
                      <a:pPr algn="l" fontAlgn="b"/>
                      <a:r>
                        <a:rPr lang="en-US" sz="800" b="1" i="0" u="none" strike="noStrike">
                          <a:solidFill>
                            <a:srgbClr val="000000"/>
                          </a:solidFill>
                          <a:effectLst/>
                          <a:latin typeface="Verdana" panose="020B0604030504040204" pitchFamily="34" charset="0"/>
                        </a:rPr>
                        <a:t>9. Cathy McMorris Rodgers (WA-5) </a:t>
                      </a:r>
                    </a:p>
                  </a:txBody>
                  <a:tcPr marL="0" marR="0" marT="0" marB="0" anchor="b">
                    <a:lnL>
                      <a:noFill/>
                    </a:lnL>
                    <a:lnR>
                      <a:noFill/>
                    </a:lnR>
                    <a:lnT>
                      <a:noFill/>
                    </a:lnT>
                    <a:lnB>
                      <a:noFill/>
                    </a:lnB>
                  </a:tcPr>
                </a:tc>
                <a:tc>
                  <a:txBody>
                    <a:bodyPr/>
                    <a:lstStyle/>
                    <a:p>
                      <a:pPr algn="l" fontAlgn="b"/>
                      <a:r>
                        <a:rPr lang="en-US" sz="800" b="1" i="0" u="none" strike="noStrike" dirty="0">
                          <a:solidFill>
                            <a:srgbClr val="000000"/>
                          </a:solidFill>
                          <a:effectLst/>
                          <a:latin typeface="Verdana" panose="020B0604030504040204" pitchFamily="34" charset="0"/>
                        </a:rPr>
                        <a:t>9. G. K. Butterfield (NC-1) </a:t>
                      </a:r>
                    </a:p>
                  </a:txBody>
                  <a:tcPr marL="0" marR="0" marT="0" marB="0" anchor="b">
                    <a:lnL>
                      <a:noFill/>
                    </a:lnL>
                    <a:lnR>
                      <a:noFill/>
                    </a:lnR>
                    <a:lnT>
                      <a:noFill/>
                    </a:lnT>
                    <a:lnB>
                      <a:noFill/>
                    </a:lnB>
                  </a:tcPr>
                </a:tc>
                <a:extLst>
                  <a:ext uri="{0D108BD9-81ED-4DB2-BD59-A6C34878D82A}">
                    <a16:rowId xmlns:a16="http://schemas.microsoft.com/office/drawing/2014/main" val="919472161"/>
                  </a:ext>
                </a:extLst>
              </a:tr>
              <a:tr h="147430">
                <a:tc>
                  <a:txBody>
                    <a:bodyPr/>
                    <a:lstStyle/>
                    <a:p>
                      <a:pPr algn="l" fontAlgn="b"/>
                      <a:r>
                        <a:rPr lang="en-US" sz="800" b="1" i="0" u="none" strike="sngStrike">
                          <a:solidFill>
                            <a:srgbClr val="808080"/>
                          </a:solidFill>
                          <a:effectLst/>
                          <a:latin typeface="Verdana" panose="020B0604030504040204" pitchFamily="34" charset="0"/>
                        </a:rPr>
                        <a:t>10. Gregg Harper (MS-3)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10. Doris O. Matsui (CA-6) </a:t>
                      </a:r>
                    </a:p>
                  </a:txBody>
                  <a:tcPr marL="0" marR="0" marT="0" marB="0" anchor="b">
                    <a:lnL>
                      <a:noFill/>
                    </a:lnL>
                    <a:lnR>
                      <a:noFill/>
                    </a:lnR>
                    <a:lnT>
                      <a:noFill/>
                    </a:lnT>
                    <a:lnB>
                      <a:noFill/>
                    </a:lnB>
                  </a:tcPr>
                </a:tc>
                <a:extLst>
                  <a:ext uri="{0D108BD9-81ED-4DB2-BD59-A6C34878D82A}">
                    <a16:rowId xmlns:a16="http://schemas.microsoft.com/office/drawing/2014/main" val="1031365650"/>
                  </a:ext>
                </a:extLst>
              </a:tr>
              <a:tr h="147430">
                <a:tc>
                  <a:txBody>
                    <a:bodyPr/>
                    <a:lstStyle/>
                    <a:p>
                      <a:pPr algn="l" fontAlgn="b"/>
                      <a:r>
                        <a:rPr lang="en-US" sz="800" b="1" i="0" u="none" strike="sngStrike">
                          <a:solidFill>
                            <a:srgbClr val="808080"/>
                          </a:solidFill>
                          <a:effectLst/>
                          <a:latin typeface="Verdana" panose="020B0604030504040204" pitchFamily="34" charset="0"/>
                        </a:rPr>
                        <a:t>11. Leonard Lance (NJ-7)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11. Kathy Castor (FL-14) </a:t>
                      </a:r>
                    </a:p>
                  </a:txBody>
                  <a:tcPr marL="0" marR="0" marT="0" marB="0" anchor="b">
                    <a:lnL>
                      <a:noFill/>
                    </a:lnL>
                    <a:lnR>
                      <a:noFill/>
                    </a:lnR>
                    <a:lnT>
                      <a:noFill/>
                    </a:lnT>
                    <a:lnB>
                      <a:noFill/>
                    </a:lnB>
                  </a:tcPr>
                </a:tc>
                <a:extLst>
                  <a:ext uri="{0D108BD9-81ED-4DB2-BD59-A6C34878D82A}">
                    <a16:rowId xmlns:a16="http://schemas.microsoft.com/office/drawing/2014/main" val="1144089182"/>
                  </a:ext>
                </a:extLst>
              </a:tr>
              <a:tr h="147430">
                <a:tc>
                  <a:txBody>
                    <a:bodyPr/>
                    <a:lstStyle/>
                    <a:p>
                      <a:pPr algn="l" fontAlgn="b"/>
                      <a:r>
                        <a:rPr lang="en-US" sz="800" b="1" i="0" u="none" strike="noStrike">
                          <a:solidFill>
                            <a:srgbClr val="000000"/>
                          </a:solidFill>
                          <a:effectLst/>
                          <a:latin typeface="Verdana" panose="020B0604030504040204" pitchFamily="34" charset="0"/>
                        </a:rPr>
                        <a:t>12. Brett Guthrie (KY-2)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12. John P. Sarbanes (MD-3) </a:t>
                      </a:r>
                    </a:p>
                  </a:txBody>
                  <a:tcPr marL="0" marR="0" marT="0" marB="0" anchor="b">
                    <a:lnL>
                      <a:noFill/>
                    </a:lnL>
                    <a:lnR>
                      <a:noFill/>
                    </a:lnR>
                    <a:lnT>
                      <a:noFill/>
                    </a:lnT>
                    <a:lnB>
                      <a:noFill/>
                    </a:lnB>
                  </a:tcPr>
                </a:tc>
                <a:extLst>
                  <a:ext uri="{0D108BD9-81ED-4DB2-BD59-A6C34878D82A}">
                    <a16:rowId xmlns:a16="http://schemas.microsoft.com/office/drawing/2014/main" val="2979082358"/>
                  </a:ext>
                </a:extLst>
              </a:tr>
              <a:tr h="147430">
                <a:tc>
                  <a:txBody>
                    <a:bodyPr/>
                    <a:lstStyle/>
                    <a:p>
                      <a:pPr algn="l" fontAlgn="b"/>
                      <a:r>
                        <a:rPr lang="en-US" sz="800" b="1" i="0" u="none" strike="noStrike">
                          <a:solidFill>
                            <a:srgbClr val="000000"/>
                          </a:solidFill>
                          <a:effectLst/>
                          <a:latin typeface="Verdana" panose="020B0604030504040204" pitchFamily="34" charset="0"/>
                        </a:rPr>
                        <a:t>13. Pete Olson (TX-22)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13. Jerry McNerney (CA-9) </a:t>
                      </a:r>
                    </a:p>
                  </a:txBody>
                  <a:tcPr marL="0" marR="0" marT="0" marB="0" anchor="b">
                    <a:lnL>
                      <a:noFill/>
                    </a:lnL>
                    <a:lnR>
                      <a:noFill/>
                    </a:lnR>
                    <a:lnT>
                      <a:noFill/>
                    </a:lnT>
                    <a:lnB>
                      <a:noFill/>
                    </a:lnB>
                  </a:tcPr>
                </a:tc>
                <a:extLst>
                  <a:ext uri="{0D108BD9-81ED-4DB2-BD59-A6C34878D82A}">
                    <a16:rowId xmlns:a16="http://schemas.microsoft.com/office/drawing/2014/main" val="3926395510"/>
                  </a:ext>
                </a:extLst>
              </a:tr>
              <a:tr h="147430">
                <a:tc>
                  <a:txBody>
                    <a:bodyPr/>
                    <a:lstStyle/>
                    <a:p>
                      <a:pPr algn="l" fontAlgn="b"/>
                      <a:r>
                        <a:rPr lang="en-US" sz="800" b="1" i="0" u="none" strike="noStrike">
                          <a:solidFill>
                            <a:srgbClr val="000000"/>
                          </a:solidFill>
                          <a:effectLst/>
                          <a:latin typeface="Verdana" panose="020B0604030504040204" pitchFamily="34" charset="0"/>
                        </a:rPr>
                        <a:t>14. David B. McKinley (WV-1)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14. Peter Welch (VT-AL) </a:t>
                      </a:r>
                    </a:p>
                  </a:txBody>
                  <a:tcPr marL="0" marR="0" marT="0" marB="0" anchor="b">
                    <a:lnL>
                      <a:noFill/>
                    </a:lnL>
                    <a:lnR>
                      <a:noFill/>
                    </a:lnR>
                    <a:lnT>
                      <a:noFill/>
                    </a:lnT>
                    <a:lnB>
                      <a:noFill/>
                    </a:lnB>
                  </a:tcPr>
                </a:tc>
                <a:extLst>
                  <a:ext uri="{0D108BD9-81ED-4DB2-BD59-A6C34878D82A}">
                    <a16:rowId xmlns:a16="http://schemas.microsoft.com/office/drawing/2014/main" val="1943077325"/>
                  </a:ext>
                </a:extLst>
              </a:tr>
              <a:tr h="147430">
                <a:tc>
                  <a:txBody>
                    <a:bodyPr/>
                    <a:lstStyle/>
                    <a:p>
                      <a:pPr algn="l" fontAlgn="b"/>
                      <a:r>
                        <a:rPr lang="en-US" sz="800" b="1" i="0" u="none" strike="noStrike">
                          <a:solidFill>
                            <a:srgbClr val="000000"/>
                          </a:solidFill>
                          <a:effectLst/>
                          <a:latin typeface="Verdana" panose="020B0604030504040204" pitchFamily="34" charset="0"/>
                        </a:rPr>
                        <a:t>15. Adam Kinzinger (IL-16)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15. Ben Ray Luján (NM-3) </a:t>
                      </a:r>
                    </a:p>
                  </a:txBody>
                  <a:tcPr marL="0" marR="0" marT="0" marB="0" anchor="b">
                    <a:lnL>
                      <a:noFill/>
                    </a:lnL>
                    <a:lnR>
                      <a:noFill/>
                    </a:lnR>
                    <a:lnT>
                      <a:noFill/>
                    </a:lnT>
                    <a:lnB>
                      <a:noFill/>
                    </a:lnB>
                  </a:tcPr>
                </a:tc>
                <a:extLst>
                  <a:ext uri="{0D108BD9-81ED-4DB2-BD59-A6C34878D82A}">
                    <a16:rowId xmlns:a16="http://schemas.microsoft.com/office/drawing/2014/main" val="815363125"/>
                  </a:ext>
                </a:extLst>
              </a:tr>
              <a:tr h="147430">
                <a:tc>
                  <a:txBody>
                    <a:bodyPr/>
                    <a:lstStyle/>
                    <a:p>
                      <a:pPr algn="l" fontAlgn="b"/>
                      <a:r>
                        <a:rPr lang="it-IT" sz="800" b="1" i="0" u="none" strike="noStrike">
                          <a:solidFill>
                            <a:srgbClr val="000000"/>
                          </a:solidFill>
                          <a:effectLst/>
                          <a:latin typeface="Verdana" panose="020B0604030504040204" pitchFamily="34" charset="0"/>
                        </a:rPr>
                        <a:t>16. H. Morgan Griffith (VA-9)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16. Paul Tonko (NY-20) </a:t>
                      </a:r>
                    </a:p>
                  </a:txBody>
                  <a:tcPr marL="0" marR="0" marT="0" marB="0" anchor="b">
                    <a:lnL>
                      <a:noFill/>
                    </a:lnL>
                    <a:lnR>
                      <a:noFill/>
                    </a:lnR>
                    <a:lnT>
                      <a:noFill/>
                    </a:lnT>
                    <a:lnB>
                      <a:noFill/>
                    </a:lnB>
                  </a:tcPr>
                </a:tc>
                <a:extLst>
                  <a:ext uri="{0D108BD9-81ED-4DB2-BD59-A6C34878D82A}">
                    <a16:rowId xmlns:a16="http://schemas.microsoft.com/office/drawing/2014/main" val="4216141734"/>
                  </a:ext>
                </a:extLst>
              </a:tr>
              <a:tr h="147430">
                <a:tc>
                  <a:txBody>
                    <a:bodyPr/>
                    <a:lstStyle/>
                    <a:p>
                      <a:pPr algn="l" fontAlgn="b"/>
                      <a:r>
                        <a:rPr lang="en-US" sz="800" b="1" i="0" u="none" strike="noStrike">
                          <a:solidFill>
                            <a:srgbClr val="000000"/>
                          </a:solidFill>
                          <a:effectLst/>
                          <a:latin typeface="Verdana" panose="020B0604030504040204" pitchFamily="34" charset="0"/>
                        </a:rPr>
                        <a:t>17. Gus M. Bilirakis (FL-12)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17. Yvette D. Clarke (NY-9) </a:t>
                      </a:r>
                    </a:p>
                  </a:txBody>
                  <a:tcPr marL="0" marR="0" marT="0" marB="0" anchor="b">
                    <a:lnL>
                      <a:noFill/>
                    </a:lnL>
                    <a:lnR>
                      <a:noFill/>
                    </a:lnR>
                    <a:lnT>
                      <a:noFill/>
                    </a:lnT>
                    <a:lnB>
                      <a:noFill/>
                    </a:lnB>
                  </a:tcPr>
                </a:tc>
                <a:extLst>
                  <a:ext uri="{0D108BD9-81ED-4DB2-BD59-A6C34878D82A}">
                    <a16:rowId xmlns:a16="http://schemas.microsoft.com/office/drawing/2014/main" val="4005223335"/>
                  </a:ext>
                </a:extLst>
              </a:tr>
              <a:tr h="147430">
                <a:tc>
                  <a:txBody>
                    <a:bodyPr/>
                    <a:lstStyle/>
                    <a:p>
                      <a:pPr algn="l" fontAlgn="b"/>
                      <a:r>
                        <a:rPr lang="en-US" sz="800" b="1" i="0" u="none" strike="noStrike">
                          <a:solidFill>
                            <a:srgbClr val="000000"/>
                          </a:solidFill>
                          <a:effectLst/>
                          <a:latin typeface="Verdana" panose="020B0604030504040204" pitchFamily="34" charset="0"/>
                        </a:rPr>
                        <a:t>18. Bill Johnson (OH-6)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18. David Loebsack (IA-2) </a:t>
                      </a:r>
                    </a:p>
                  </a:txBody>
                  <a:tcPr marL="0" marR="0" marT="0" marB="0" anchor="b">
                    <a:lnL>
                      <a:noFill/>
                    </a:lnL>
                    <a:lnR>
                      <a:noFill/>
                    </a:lnR>
                    <a:lnT>
                      <a:noFill/>
                    </a:lnT>
                    <a:lnB>
                      <a:noFill/>
                    </a:lnB>
                  </a:tcPr>
                </a:tc>
                <a:extLst>
                  <a:ext uri="{0D108BD9-81ED-4DB2-BD59-A6C34878D82A}">
                    <a16:rowId xmlns:a16="http://schemas.microsoft.com/office/drawing/2014/main" val="542555473"/>
                  </a:ext>
                </a:extLst>
              </a:tr>
              <a:tr h="147430">
                <a:tc>
                  <a:txBody>
                    <a:bodyPr/>
                    <a:lstStyle/>
                    <a:p>
                      <a:pPr algn="l" fontAlgn="b"/>
                      <a:r>
                        <a:rPr lang="en-US" sz="800" b="1" i="0" u="none" strike="noStrike">
                          <a:solidFill>
                            <a:srgbClr val="000000"/>
                          </a:solidFill>
                          <a:effectLst/>
                          <a:latin typeface="Verdana" panose="020B0604030504040204" pitchFamily="34" charset="0"/>
                        </a:rPr>
                        <a:t>19. Billy Long (MO-7)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19. Kurt Schrader (OR-5) </a:t>
                      </a:r>
                    </a:p>
                  </a:txBody>
                  <a:tcPr marL="0" marR="0" marT="0" marB="0" anchor="b">
                    <a:lnL>
                      <a:noFill/>
                    </a:lnL>
                    <a:lnR>
                      <a:noFill/>
                    </a:lnR>
                    <a:lnT>
                      <a:noFill/>
                    </a:lnT>
                    <a:lnB>
                      <a:noFill/>
                    </a:lnB>
                  </a:tcPr>
                </a:tc>
                <a:extLst>
                  <a:ext uri="{0D108BD9-81ED-4DB2-BD59-A6C34878D82A}">
                    <a16:rowId xmlns:a16="http://schemas.microsoft.com/office/drawing/2014/main" val="3113528049"/>
                  </a:ext>
                </a:extLst>
              </a:tr>
              <a:tr h="147430">
                <a:tc>
                  <a:txBody>
                    <a:bodyPr/>
                    <a:lstStyle/>
                    <a:p>
                      <a:pPr algn="l" fontAlgn="b"/>
                      <a:r>
                        <a:rPr lang="en-US" sz="800" b="1" i="0" u="none" strike="noStrike">
                          <a:solidFill>
                            <a:srgbClr val="000000"/>
                          </a:solidFill>
                          <a:effectLst/>
                          <a:latin typeface="Verdana" panose="020B0604030504040204" pitchFamily="34" charset="0"/>
                        </a:rPr>
                        <a:t>20. Larry Bucshon (IN-8) </a:t>
                      </a:r>
                    </a:p>
                  </a:txBody>
                  <a:tcPr marL="0" marR="0" marT="0" marB="0" anchor="b">
                    <a:lnL>
                      <a:noFill/>
                    </a:lnL>
                    <a:lnR>
                      <a:noFill/>
                    </a:lnR>
                    <a:lnT>
                      <a:noFill/>
                    </a:lnT>
                    <a:lnB>
                      <a:noFill/>
                    </a:lnB>
                  </a:tcPr>
                </a:tc>
                <a:tc>
                  <a:txBody>
                    <a:bodyPr/>
                    <a:lstStyle/>
                    <a:p>
                      <a:pPr algn="l" fontAlgn="b"/>
                      <a:r>
                        <a:rPr lang="pl-PL" sz="800" b="1" i="0" u="none" strike="noStrike">
                          <a:solidFill>
                            <a:srgbClr val="000000"/>
                          </a:solidFill>
                          <a:effectLst/>
                          <a:latin typeface="Verdana" panose="020B0604030504040204" pitchFamily="34" charset="0"/>
                        </a:rPr>
                        <a:t>20. Joseph P. Kennedy (MA-4) </a:t>
                      </a:r>
                    </a:p>
                  </a:txBody>
                  <a:tcPr marL="0" marR="0" marT="0" marB="0" anchor="b">
                    <a:lnL>
                      <a:noFill/>
                    </a:lnL>
                    <a:lnR>
                      <a:noFill/>
                    </a:lnR>
                    <a:lnT>
                      <a:noFill/>
                    </a:lnT>
                    <a:lnB>
                      <a:noFill/>
                    </a:lnB>
                  </a:tcPr>
                </a:tc>
                <a:extLst>
                  <a:ext uri="{0D108BD9-81ED-4DB2-BD59-A6C34878D82A}">
                    <a16:rowId xmlns:a16="http://schemas.microsoft.com/office/drawing/2014/main" val="4220732049"/>
                  </a:ext>
                </a:extLst>
              </a:tr>
              <a:tr h="147430">
                <a:tc>
                  <a:txBody>
                    <a:bodyPr/>
                    <a:lstStyle/>
                    <a:p>
                      <a:pPr algn="l" fontAlgn="b"/>
                      <a:r>
                        <a:rPr lang="en-US" sz="800" b="1" i="0" u="none" strike="noStrike">
                          <a:solidFill>
                            <a:srgbClr val="000000"/>
                          </a:solidFill>
                          <a:effectLst/>
                          <a:latin typeface="Verdana" panose="020B0604030504040204" pitchFamily="34" charset="0"/>
                        </a:rPr>
                        <a:t>21. Bill Flores (TX-17)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21. Tony Cárdenas (CA-29) </a:t>
                      </a:r>
                    </a:p>
                  </a:txBody>
                  <a:tcPr marL="0" marR="0" marT="0" marB="0" anchor="b">
                    <a:lnL>
                      <a:noFill/>
                    </a:lnL>
                    <a:lnR>
                      <a:noFill/>
                    </a:lnR>
                    <a:lnT>
                      <a:noFill/>
                    </a:lnT>
                    <a:lnB>
                      <a:noFill/>
                    </a:lnB>
                  </a:tcPr>
                </a:tc>
                <a:extLst>
                  <a:ext uri="{0D108BD9-81ED-4DB2-BD59-A6C34878D82A}">
                    <a16:rowId xmlns:a16="http://schemas.microsoft.com/office/drawing/2014/main" val="2779210572"/>
                  </a:ext>
                </a:extLst>
              </a:tr>
              <a:tr h="147430">
                <a:tc>
                  <a:txBody>
                    <a:bodyPr/>
                    <a:lstStyle/>
                    <a:p>
                      <a:pPr algn="l" fontAlgn="b"/>
                      <a:r>
                        <a:rPr lang="en-US" sz="800" b="1" i="0" u="none" strike="noStrike">
                          <a:solidFill>
                            <a:srgbClr val="000000"/>
                          </a:solidFill>
                          <a:effectLst/>
                          <a:latin typeface="Verdana" panose="020B0604030504040204" pitchFamily="34" charset="0"/>
                        </a:rPr>
                        <a:t>22. Susan W. Brooks (IN-5)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22. Raul Ruiz (CA-36) </a:t>
                      </a:r>
                    </a:p>
                  </a:txBody>
                  <a:tcPr marL="0" marR="0" marT="0" marB="0" anchor="b">
                    <a:lnL>
                      <a:noFill/>
                    </a:lnL>
                    <a:lnR>
                      <a:noFill/>
                    </a:lnR>
                    <a:lnT>
                      <a:noFill/>
                    </a:lnT>
                    <a:lnB>
                      <a:noFill/>
                    </a:lnB>
                  </a:tcPr>
                </a:tc>
                <a:extLst>
                  <a:ext uri="{0D108BD9-81ED-4DB2-BD59-A6C34878D82A}">
                    <a16:rowId xmlns:a16="http://schemas.microsoft.com/office/drawing/2014/main" val="1735933144"/>
                  </a:ext>
                </a:extLst>
              </a:tr>
              <a:tr h="147430">
                <a:tc>
                  <a:txBody>
                    <a:bodyPr/>
                    <a:lstStyle/>
                    <a:p>
                      <a:pPr algn="l" fontAlgn="b"/>
                      <a:r>
                        <a:rPr lang="en-US" sz="800" b="1" i="0" u="none" strike="noStrike">
                          <a:solidFill>
                            <a:srgbClr val="000000"/>
                          </a:solidFill>
                          <a:effectLst/>
                          <a:latin typeface="Verdana" panose="020B0604030504040204" pitchFamily="34" charset="0"/>
                        </a:rPr>
                        <a:t>23. Markwayne Mullin (OK-2)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23. Scott H. Peters (CA-52) </a:t>
                      </a:r>
                    </a:p>
                  </a:txBody>
                  <a:tcPr marL="0" marR="0" marT="0" marB="0" anchor="b">
                    <a:lnL>
                      <a:noFill/>
                    </a:lnL>
                    <a:lnR>
                      <a:noFill/>
                    </a:lnR>
                    <a:lnT>
                      <a:noFill/>
                    </a:lnT>
                    <a:lnB>
                      <a:noFill/>
                    </a:lnB>
                  </a:tcPr>
                </a:tc>
                <a:extLst>
                  <a:ext uri="{0D108BD9-81ED-4DB2-BD59-A6C34878D82A}">
                    <a16:rowId xmlns:a16="http://schemas.microsoft.com/office/drawing/2014/main" val="3047344489"/>
                  </a:ext>
                </a:extLst>
              </a:tr>
              <a:tr h="147430">
                <a:tc>
                  <a:txBody>
                    <a:bodyPr/>
                    <a:lstStyle/>
                    <a:p>
                      <a:pPr algn="l" fontAlgn="b"/>
                      <a:r>
                        <a:rPr lang="en-US" sz="800" b="1" i="0" u="none" strike="noStrike">
                          <a:solidFill>
                            <a:srgbClr val="000000"/>
                          </a:solidFill>
                          <a:effectLst/>
                          <a:latin typeface="Verdana" panose="020B0604030504040204" pitchFamily="34" charset="0"/>
                        </a:rPr>
                        <a:t>24. Richard Hudson (NC-8) </a:t>
                      </a:r>
                    </a:p>
                  </a:txBody>
                  <a:tcPr marL="0" marR="0" marT="0" marB="0" anchor="b">
                    <a:lnL>
                      <a:noFill/>
                    </a:lnL>
                    <a:lnR>
                      <a:noFill/>
                    </a:lnR>
                    <a:lnT>
                      <a:noFill/>
                    </a:lnT>
                    <a:lnB>
                      <a:noFill/>
                    </a:lnB>
                  </a:tcPr>
                </a:tc>
                <a:tc>
                  <a:txBody>
                    <a:bodyPr/>
                    <a:lstStyle/>
                    <a:p>
                      <a:pPr algn="l" fontAlgn="b"/>
                      <a:r>
                        <a:rPr lang="en-US" sz="800" b="1" i="0" u="none" strike="noStrike">
                          <a:solidFill>
                            <a:srgbClr val="000000"/>
                          </a:solidFill>
                          <a:effectLst/>
                          <a:latin typeface="Verdana" panose="020B0604030504040204" pitchFamily="34" charset="0"/>
                        </a:rPr>
                        <a:t>24. Debbie Dingell (MI-12) </a:t>
                      </a:r>
                    </a:p>
                  </a:txBody>
                  <a:tcPr marL="0" marR="0" marT="0" marB="0" anchor="b">
                    <a:lnL>
                      <a:noFill/>
                    </a:lnL>
                    <a:lnR>
                      <a:noFill/>
                    </a:lnR>
                    <a:lnT>
                      <a:noFill/>
                    </a:lnT>
                    <a:lnB>
                      <a:noFill/>
                    </a:lnB>
                  </a:tcPr>
                </a:tc>
                <a:extLst>
                  <a:ext uri="{0D108BD9-81ED-4DB2-BD59-A6C34878D82A}">
                    <a16:rowId xmlns:a16="http://schemas.microsoft.com/office/drawing/2014/main" val="1052976558"/>
                  </a:ext>
                </a:extLst>
              </a:tr>
              <a:tr h="147430">
                <a:tc>
                  <a:txBody>
                    <a:bodyPr/>
                    <a:lstStyle/>
                    <a:p>
                      <a:pPr algn="l" fontAlgn="b"/>
                      <a:r>
                        <a:rPr lang="en-US" sz="800" b="1" i="0" u="none" strike="sngStrike">
                          <a:solidFill>
                            <a:srgbClr val="808080"/>
                          </a:solidFill>
                          <a:effectLst/>
                          <a:latin typeface="Verdana" panose="020B0604030504040204" pitchFamily="34" charset="0"/>
                        </a:rPr>
                        <a:t>25. Kevin Cramer (ND-AL) </a:t>
                      </a: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293859793"/>
                  </a:ext>
                </a:extLst>
              </a:tr>
              <a:tr h="147430">
                <a:tc>
                  <a:txBody>
                    <a:bodyPr/>
                    <a:lstStyle/>
                    <a:p>
                      <a:pPr algn="l" fontAlgn="b"/>
                      <a:r>
                        <a:rPr lang="en-US" sz="800" b="1" i="0" u="none" strike="noStrike">
                          <a:solidFill>
                            <a:srgbClr val="000000"/>
                          </a:solidFill>
                          <a:effectLst/>
                          <a:latin typeface="Verdana" panose="020B0604030504040204" pitchFamily="34" charset="0"/>
                        </a:rPr>
                        <a:t>26. Tim Walberg (MI-7) </a:t>
                      </a: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503390900"/>
                  </a:ext>
                </a:extLst>
              </a:tr>
              <a:tr h="147430">
                <a:tc>
                  <a:txBody>
                    <a:bodyPr/>
                    <a:lstStyle/>
                    <a:p>
                      <a:pPr algn="l" fontAlgn="b"/>
                      <a:r>
                        <a:rPr lang="en-US" sz="800" b="1" i="0" u="none" strike="sngStrike">
                          <a:solidFill>
                            <a:srgbClr val="808080"/>
                          </a:solidFill>
                          <a:effectLst/>
                          <a:latin typeface="Verdana" panose="020B0604030504040204" pitchFamily="34" charset="0"/>
                        </a:rPr>
                        <a:t>27. Mimi Walters (CA-45) </a:t>
                      </a: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090289671"/>
                  </a:ext>
                </a:extLst>
              </a:tr>
              <a:tr h="147430">
                <a:tc>
                  <a:txBody>
                    <a:bodyPr/>
                    <a:lstStyle/>
                    <a:p>
                      <a:pPr algn="l" fontAlgn="b"/>
                      <a:r>
                        <a:rPr lang="it-IT" sz="800" b="1" i="0" u="none" strike="sngStrike">
                          <a:solidFill>
                            <a:srgbClr val="808080"/>
                          </a:solidFill>
                          <a:effectLst/>
                          <a:latin typeface="Verdana" panose="020B0604030504040204" pitchFamily="34" charset="0"/>
                        </a:rPr>
                        <a:t>28. Ryan A. Costello (PA-6) </a:t>
                      </a: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882174152"/>
                  </a:ext>
                </a:extLst>
              </a:tr>
              <a:tr h="147430">
                <a:tc>
                  <a:txBody>
                    <a:bodyPr/>
                    <a:lstStyle/>
                    <a:p>
                      <a:pPr algn="l" fontAlgn="b"/>
                      <a:r>
                        <a:rPr lang="en-US" sz="800" b="1" i="0" u="none" strike="noStrike">
                          <a:solidFill>
                            <a:srgbClr val="000000"/>
                          </a:solidFill>
                          <a:effectLst/>
                          <a:latin typeface="Verdana" panose="020B0604030504040204" pitchFamily="34" charset="0"/>
                        </a:rPr>
                        <a:t>29. Earl L. "Buddy" Carter (GA-1) </a:t>
                      </a: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9690191"/>
                  </a:ext>
                </a:extLst>
              </a:tr>
              <a:tr h="147430">
                <a:tc>
                  <a:txBody>
                    <a:bodyPr/>
                    <a:lstStyle/>
                    <a:p>
                      <a:pPr algn="l" fontAlgn="b"/>
                      <a:r>
                        <a:rPr lang="en-US" sz="800" b="1" i="0" u="none" strike="noStrike">
                          <a:solidFill>
                            <a:srgbClr val="000000"/>
                          </a:solidFill>
                          <a:effectLst/>
                          <a:latin typeface="Verdana" panose="020B0604030504040204" pitchFamily="34" charset="0"/>
                        </a:rPr>
                        <a:t>30. Jeff Duncan (SC-3) </a:t>
                      </a: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038168526"/>
                  </a:ext>
                </a:extLst>
              </a:tr>
              <a:tr h="147430">
                <a:tc>
                  <a:txBody>
                    <a:bodyPr/>
                    <a:lstStyle/>
                    <a:p>
                      <a:pPr algn="l" fontAlgn="b"/>
                      <a:r>
                        <a:rPr lang="en-US" sz="800" b="1" i="0" u="none" strike="noStrike">
                          <a:solidFill>
                            <a:srgbClr val="000000"/>
                          </a:solidFill>
                          <a:effectLst/>
                          <a:latin typeface="Verdana" panose="020B0604030504040204" pitchFamily="34" charset="0"/>
                        </a:rPr>
                        <a:t>31. Vacancy</a:t>
                      </a: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Verdana" panose="020B060403050404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838057842"/>
                  </a:ext>
                </a:extLst>
              </a:tr>
            </a:tbl>
          </a:graphicData>
        </a:graphic>
      </p:graphicFrame>
    </p:spTree>
    <p:extLst>
      <p:ext uri="{BB962C8B-B14F-4D97-AF65-F5344CB8AC3E}">
        <p14:creationId xmlns:p14="http://schemas.microsoft.com/office/powerpoint/2010/main" val="1444683478"/>
      </p:ext>
    </p:extLst>
  </p:cSld>
  <p:clrMapOvr>
    <a:masterClrMapping/>
  </p:clrMapOvr>
</p:sld>
</file>

<file path=ppt/theme/theme1.xml><?xml version="1.0" encoding="utf-8"?>
<a:theme xmlns:a="http://schemas.openxmlformats.org/drawingml/2006/main" name="Office Theme">
  <a:themeElements>
    <a:clrScheme name="National Journal">
      <a:dk1>
        <a:srgbClr val="FFFFFF"/>
      </a:dk1>
      <a:lt1>
        <a:srgbClr val="000000"/>
      </a:lt1>
      <a:dk2>
        <a:srgbClr val="284D81"/>
      </a:dk2>
      <a:lt2>
        <a:srgbClr val="A02C1C"/>
      </a:lt2>
      <a:accent1>
        <a:srgbClr val="8B724A"/>
      </a:accent1>
      <a:accent2>
        <a:srgbClr val="55527A"/>
      </a:accent2>
      <a:accent3>
        <a:srgbClr val="477367"/>
      </a:accent3>
      <a:accent4>
        <a:srgbClr val="734761"/>
      </a:accent4>
      <a:accent5>
        <a:srgbClr val="769DA3"/>
      </a:accent5>
      <a:accent6>
        <a:srgbClr val="8A806E"/>
      </a:accent6>
      <a:hlink>
        <a:srgbClr val="0563C1"/>
      </a:hlink>
      <a:folHlink>
        <a:srgbClr val="954F72"/>
      </a:folHlink>
    </a:clrScheme>
    <a:fontScheme name="Custom 2">
      <a:majorFont>
        <a:latin typeface="Georgia"/>
        <a:ea typeface=""/>
        <a:cs typeface=""/>
      </a:majorFont>
      <a:minorFont>
        <a:latin typeface="Georg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2212</TotalTime>
  <Words>4115</Words>
  <Application>Microsoft Office PowerPoint</Application>
  <PresentationFormat>On-screen Show (4:3)</PresentationFormat>
  <Paragraphs>578</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ＭＳ Ｐゴシック</vt:lpstr>
      <vt:lpstr>ＭＳ Ｐゴシック</vt:lpstr>
      <vt:lpstr>Arial</vt:lpstr>
      <vt:lpstr>Calibri</vt:lpstr>
      <vt:lpstr>Georgia</vt:lpstr>
      <vt:lpstr>Verdana</vt:lpstr>
      <vt:lpstr>Wingdings</vt:lpstr>
      <vt:lpstr>Office Theme</vt:lpstr>
      <vt:lpstr>2018 Post-Midterm Policy Pathways: Infrastructure</vt:lpstr>
      <vt:lpstr>Roadmap</vt:lpstr>
      <vt:lpstr>Potential committee chairs: infrastructure</vt:lpstr>
      <vt:lpstr>Stated policy positions on key issues related to infrastructure</vt:lpstr>
      <vt:lpstr>Potential actions that would affect infrastructure spending</vt:lpstr>
      <vt:lpstr>Potential actions that would affect infrastructure projects</vt:lpstr>
      <vt:lpstr>Roadmap</vt:lpstr>
      <vt:lpstr>Committees and subcommittees with  jurisdiction over infrastructure programs</vt:lpstr>
      <vt:lpstr>House Committee on Energy and Commerce</vt:lpstr>
      <vt:lpstr>House Committee on Transportation and Infrastructure</vt:lpstr>
      <vt:lpstr>House Committee on Transportation and Infrastructure, Subcommittee on Highways and Transit</vt:lpstr>
      <vt:lpstr>House Committee on Transportation and Infrastructure, Subcommittee on Railroads, Pipelines, and Hazardous Materials</vt:lpstr>
      <vt:lpstr>House Committee on Transportation and Infrastructure, Subcommittee on Water Resources and Environment</vt:lpstr>
      <vt:lpstr>Senate Committee on Banking, Housing, and Urban Affairs</vt:lpstr>
      <vt:lpstr>Senate Committee on Banking, Housing, and Urban Affairs, Subcommittee on Housing, Transportation, and Community Development </vt:lpstr>
      <vt:lpstr>Senate Committee on Commerce, Science, and Transportation</vt:lpstr>
      <vt:lpstr>Senate Committee on Commerce, Science, and Transportation, Subcommittee on Surface Transportation and Merchant Marine Infrastructure, Safety and Security </vt:lpstr>
      <vt:lpstr>Senate Committee on Environment and Public Works</vt:lpstr>
      <vt:lpstr>Senate Committee on Environment and Public Works, Subcommittee on Transportation and Infrastructure </vt:lpstr>
    </vt:vector>
  </TitlesOfParts>
  <Company>Atlantic Media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Stublen, Daniel</dc:creator>
  <cp:lastModifiedBy>Danari White</cp:lastModifiedBy>
  <cp:revision>60</cp:revision>
  <dcterms:created xsi:type="dcterms:W3CDTF">2018-11-02T00:48:26Z</dcterms:created>
  <dcterms:modified xsi:type="dcterms:W3CDTF">2018-12-12T15:18:51Z</dcterms:modified>
</cp:coreProperties>
</file>