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81"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3970"/>
    <a:srgbClr val="3B608D"/>
    <a:srgbClr val="7B8A85"/>
    <a:srgbClr val="6EB0C6"/>
    <a:srgbClr val="E8D181"/>
    <a:srgbClr val="95B59D"/>
    <a:srgbClr val="AB9DC0"/>
    <a:srgbClr val="765C92"/>
    <a:srgbClr val="8D744A"/>
    <a:srgbClr val="B1282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194"/>
    <p:restoredTop sz="95936"/>
  </p:normalViewPr>
  <p:slideViewPr>
    <p:cSldViewPr snapToGrid="0" snapToObjects="1">
      <p:cViewPr varScale="1">
        <p:scale>
          <a:sx n="108" d="100"/>
          <a:sy n="108" d="100"/>
        </p:scale>
        <p:origin x="2560" y="184"/>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8" d="100"/>
          <a:sy n="88" d="100"/>
        </p:scale>
        <p:origin x="382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ADF38E-74AC-0D40-B0D5-7EC4C125E7FD}" type="datetimeFigureOut">
              <a:rPr lang="en-US" smtClean="0"/>
              <a:t>12/7/18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910B88-B5D3-9740-B038-5E379E31E376}" type="slidenum">
              <a:rPr lang="en-US" smtClean="0"/>
              <a:t>‹#›</a:t>
            </a:fld>
            <a:endParaRPr lang="en-US" dirty="0"/>
          </a:p>
        </p:txBody>
      </p:sp>
    </p:spTree>
    <p:extLst>
      <p:ext uri="{BB962C8B-B14F-4D97-AF65-F5344CB8AC3E}">
        <p14:creationId xmlns:p14="http://schemas.microsoft.com/office/powerpoint/2010/main" val="1072833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08FBBC-5B36-C141-B827-04E0D6A20364}" type="datetimeFigureOut">
              <a:rPr lang="en-US" smtClean="0"/>
              <a:t>12/7/18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6A13F-28BC-9E49-9D0E-49492B51710C}" type="slidenum">
              <a:rPr lang="en-US" smtClean="0"/>
              <a:t>‹#›</a:t>
            </a:fld>
            <a:endParaRPr lang="en-US" dirty="0"/>
          </a:p>
        </p:txBody>
      </p:sp>
    </p:spTree>
    <p:extLst>
      <p:ext uri="{BB962C8B-B14F-4D97-AF65-F5344CB8AC3E}">
        <p14:creationId xmlns:p14="http://schemas.microsoft.com/office/powerpoint/2010/main" val="59850201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1F16902-E129-4B0D-9B9E-A4131C0D4FAE}" type="datetime1">
              <a:rPr lang="en-US" smtClean="0"/>
              <a:t>12/7/18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819602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009DC90-2AB6-4ADE-909B-55D2724D855F}" type="datetime1">
              <a:rPr lang="en-US" smtClean="0"/>
              <a:t>12/7/18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02277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360580-3DC0-4950-95C2-9D5797258633}" type="datetime1">
              <a:rPr lang="en-US" smtClean="0"/>
              <a:t>12/7/18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0"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726242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9AF6EB1-510D-4FD8-8C6B-96EFC275784D}" type="datetime1">
              <a:rPr lang="en-US" smtClean="0"/>
              <a:t>12/7/18</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79252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2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243C6BF6-DCDA-4A1B-BA74-50A8AD0B4A71}" type="datetime1">
              <a:rPr lang="en-US" smtClean="0"/>
              <a:t>12/7/18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2"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217098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C6E7CF-A316-4121-A9DF-E7A8FD72372E}" type="datetime1">
              <a:rPr lang="en-US" smtClean="0"/>
              <a:t>12/7/18</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4"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379803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3E2CB36-AFEB-4EC4-A43F-F351F12BE8B4}" type="datetime1">
              <a:rPr lang="en-US" smtClean="0"/>
              <a:t>12/7/18</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1152437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0F6167B-32A5-4CD8-884F-A15FB98A9E70}" type="datetime1">
              <a:rPr lang="en-US" smtClean="0"/>
              <a:t>12/7/18</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8"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55461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EA99982-EFC1-45F5-942F-B77C0441D2FF}" type="datetime1">
              <a:rPr lang="en-US" smtClean="0"/>
              <a:t>12/7/18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855092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9F06CE0-5D9A-4C55-AA6B-3D7547D4961B}" type="datetime1">
              <a:rPr lang="en-US" smtClean="0"/>
              <a:t>12/7/18</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11" name="Slide Number Placeholder 5"/>
          <p:cNvSpPr>
            <a:spLocks noGrp="1"/>
          </p:cNvSpPr>
          <p:nvPr>
            <p:ph type="sldNum" sz="quarter" idx="12"/>
          </p:nvPr>
        </p:nvSpPr>
        <p:spPr>
          <a:xfrm>
            <a:off x="6603145" y="6427104"/>
            <a:ext cx="2133600" cy="365125"/>
          </a:xfrm>
          <a:prstGeom prst="rect">
            <a:avLst/>
          </a:prstGeom>
        </p:spPr>
        <p:txBody>
          <a:bodyPr/>
          <a:lstStyle>
            <a:lvl1pPr algn="r">
              <a:defRPr sz="800">
                <a:latin typeface="+mj-lt"/>
              </a:defRPr>
            </a:lvl1pPr>
          </a:lstStyle>
          <a:p>
            <a:fld id="{BEFBC90E-502A-A54D-9BAE-6F74229062B0}" type="slidenum">
              <a:rPr lang="en-US" smtClean="0"/>
              <a:pPr/>
              <a:t>‹#›</a:t>
            </a:fld>
            <a:endParaRPr lang="en-US" dirty="0"/>
          </a:p>
        </p:txBody>
      </p:sp>
    </p:spTree>
    <p:extLst>
      <p:ext uri="{BB962C8B-B14F-4D97-AF65-F5344CB8AC3E}">
        <p14:creationId xmlns:p14="http://schemas.microsoft.com/office/powerpoint/2010/main" val="2311483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V="1">
            <a:off x="506211" y="6409705"/>
            <a:ext cx="8134908" cy="1"/>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userDrawn="1"/>
        </p:nvCxnSpPr>
        <p:spPr>
          <a:xfrm flipV="1">
            <a:off x="502920" y="588898"/>
            <a:ext cx="8138199" cy="0"/>
          </a:xfrm>
          <a:prstGeom prst="line">
            <a:avLst/>
          </a:prstGeom>
          <a:ln w="6350" cmpd="sng">
            <a:solidFill>
              <a:schemeClr val="tx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6392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txBox="1">
            <a:spLocks/>
          </p:cNvSpPr>
          <p:nvPr/>
        </p:nvSpPr>
        <p:spPr bwMode="auto">
          <a:xfrm>
            <a:off x="404814" y="756919"/>
            <a:ext cx="8416352" cy="72392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200" b="1" kern="1200">
                <a:solidFill>
                  <a:schemeClr val="tx1"/>
                </a:solidFill>
                <a:latin typeface="Georgia" panose="02040502050405020303" pitchFamily="18" charset="0"/>
                <a:ea typeface="ＭＳ Ｐゴシック" panose="020B0600070205080204" pitchFamily="34" charset="-128"/>
                <a:cs typeface="MS PGothic" charset="0"/>
              </a:defRPr>
            </a:lvl1pPr>
            <a:lvl2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2pPr>
            <a:lvl3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3pPr>
            <a:lvl4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4pPr>
            <a:lvl5pPr algn="l" rtl="0" eaLnBrk="0" fontAlgn="base" hangingPunct="0">
              <a:lnSpc>
                <a:spcPct val="90000"/>
              </a:lnSpc>
              <a:spcBef>
                <a:spcPct val="0"/>
              </a:spcBef>
              <a:spcAft>
                <a:spcPct val="0"/>
              </a:spcAft>
              <a:defRPr sz="3000">
                <a:solidFill>
                  <a:schemeClr val="tx1"/>
                </a:solidFill>
                <a:latin typeface="Georgia" charset="0"/>
                <a:ea typeface="ＭＳ Ｐゴシック" panose="020B0600070205080204" pitchFamily="34" charset="-128"/>
                <a:cs typeface="MS PGothic" charset="0"/>
              </a:defRPr>
            </a:lvl5pPr>
            <a:lvl6pPr marL="4572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6pPr>
            <a:lvl7pPr marL="9144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7pPr>
            <a:lvl8pPr marL="13716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8pPr>
            <a:lvl9pPr marL="1828800" algn="l" rtl="0" fontAlgn="base">
              <a:lnSpc>
                <a:spcPct val="90000"/>
              </a:lnSpc>
              <a:spcBef>
                <a:spcPct val="0"/>
              </a:spcBef>
              <a:spcAft>
                <a:spcPct val="0"/>
              </a:spcAft>
              <a:defRPr sz="3000">
                <a:solidFill>
                  <a:schemeClr val="tx1"/>
                </a:solidFill>
                <a:latin typeface="Georgia" charset="0"/>
                <a:ea typeface="ＭＳ Ｐゴシック" charset="0"/>
                <a:cs typeface="ＭＳ Ｐゴシック" charset="0"/>
              </a:defRPr>
            </a:lvl9pPr>
          </a:lstStyle>
          <a:p>
            <a:r>
              <a:rPr lang="en-US" altLang="en-US" sz="2000" dirty="0">
                <a:latin typeface="Georgia" charset="0"/>
                <a:ea typeface="ＭＳ Ｐゴシック" charset="-128"/>
                <a:cs typeface="MS PGothic" charset="-128"/>
              </a:rPr>
              <a:t>Funeral for former President George H.W. Bush held; voter fraud allegations in North Carolina’s 9</a:t>
            </a:r>
            <a:r>
              <a:rPr lang="en-US" altLang="en-US" sz="2000" baseline="30000" dirty="0">
                <a:latin typeface="Georgia" charset="0"/>
                <a:ea typeface="ＭＳ Ｐゴシック" charset="-128"/>
                <a:cs typeface="MS PGothic" charset="-128"/>
              </a:rPr>
              <a:t>th</a:t>
            </a:r>
            <a:r>
              <a:rPr lang="en-US" altLang="en-US" sz="2000" dirty="0">
                <a:latin typeface="Georgia" charset="0"/>
                <a:ea typeface="ＭＳ Ｐゴシック" charset="-128"/>
                <a:cs typeface="MS PGothic" charset="-128"/>
              </a:rPr>
              <a:t> Congressional District</a:t>
            </a:r>
          </a:p>
        </p:txBody>
      </p:sp>
      <p:sp>
        <p:nvSpPr>
          <p:cNvPr id="18" name="Rectangle 14"/>
          <p:cNvSpPr>
            <a:spLocks noChangeArrowheads="1"/>
          </p:cNvSpPr>
          <p:nvPr/>
        </p:nvSpPr>
        <p:spPr bwMode="auto">
          <a:xfrm>
            <a:off x="419100" y="1425127"/>
            <a:ext cx="8229600" cy="276999"/>
          </a:xfrm>
          <a:prstGeom prst="rect">
            <a:avLst/>
          </a:prstGeom>
          <a:noFill/>
          <a:ln>
            <a:noFill/>
          </a:ln>
          <a:extLst/>
        </p:spPr>
        <p:txBody>
          <a:bodyPr>
            <a:spAutoFit/>
          </a:bodyPr>
          <a:lstStyle>
            <a:lvl1pPr defTabSz="811213">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ＭＳ Ｐゴシック" panose="020B0600070205080204" pitchFamily="34" charset="-128"/>
              </a:defRPr>
            </a:lvl1pPr>
            <a:lvl2pPr marL="742950" indent="-285750" defTabSz="811213">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ＭＳ Ｐゴシック" panose="020B0600070205080204" pitchFamily="34" charset="-128"/>
              </a:defRPr>
            </a:lvl2pPr>
            <a:lvl3pPr marL="1143000" indent="-228600" defTabSz="811213">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ＭＳ Ｐゴシック" panose="020B0600070205080204" pitchFamily="34" charset="-128"/>
              </a:defRPr>
            </a:lvl3pPr>
            <a:lvl4pPr marL="16002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4pPr>
            <a:lvl5pPr marL="2057400" indent="-228600" defTabSz="811213">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5pPr>
            <a:lvl6pPr marL="25146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6pPr>
            <a:lvl7pPr marL="29718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7pPr>
            <a:lvl8pPr marL="34290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8pPr>
            <a:lvl9pPr marL="3886200" indent="-228600" defTabSz="811213"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ＭＳ Ｐゴシック" panose="020B0600070205080204" pitchFamily="34" charset="-128"/>
              </a:defRPr>
            </a:lvl9pPr>
          </a:lstStyle>
          <a:p>
            <a:pPr>
              <a:lnSpc>
                <a:spcPct val="100000"/>
              </a:lnSpc>
              <a:spcBef>
                <a:spcPct val="0"/>
              </a:spcBef>
              <a:buFontTx/>
              <a:buNone/>
              <a:defRPr/>
            </a:pPr>
            <a:r>
              <a:rPr lang="en-US" altLang="en-US" sz="1200" b="1" dirty="0"/>
              <a:t>Week in Review: December 3 – December 7</a:t>
            </a:r>
          </a:p>
        </p:txBody>
      </p:sp>
      <p:sp>
        <p:nvSpPr>
          <p:cNvPr id="6" name="Slide Number Placeholder 5"/>
          <p:cNvSpPr>
            <a:spLocks noGrp="1"/>
          </p:cNvSpPr>
          <p:nvPr>
            <p:ph type="sldNum" sz="quarter" idx="12"/>
          </p:nvPr>
        </p:nvSpPr>
        <p:spPr/>
        <p:txBody>
          <a:bodyPr/>
          <a:lstStyle/>
          <a:p>
            <a:fld id="{BEFBC90E-502A-A54D-9BAE-6F74229062B0}" type="slidenum">
              <a:rPr lang="en-US" smtClean="0"/>
              <a:pPr/>
              <a:t>1</a:t>
            </a:fld>
            <a:endParaRPr lang="en-US" dirty="0"/>
          </a:p>
        </p:txBody>
      </p:sp>
      <p:sp>
        <p:nvSpPr>
          <p:cNvPr id="12" name="Rectangle 3"/>
          <p:cNvSpPr>
            <a:spLocks noChangeArrowheads="1"/>
          </p:cNvSpPr>
          <p:nvPr/>
        </p:nvSpPr>
        <p:spPr bwMode="auto">
          <a:xfrm>
            <a:off x="1014966" y="1868095"/>
            <a:ext cx="7721779"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5720" rIns="45720">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123825" indent="-123825">
              <a:lnSpc>
                <a:spcPct val="100000"/>
              </a:lnSpc>
              <a:spcBef>
                <a:spcPts val="0"/>
              </a:spcBef>
            </a:pPr>
            <a:r>
              <a:rPr lang="en-US" sz="1000" dirty="0"/>
              <a:t>President Donald Trump railed against one longtime associate, Michael Cohen, while praising another, Roger Stone, for refusing to testify against him. “Nice to know some people still have ‘guts!’” Trump wrote. </a:t>
            </a:r>
          </a:p>
          <a:p>
            <a:pPr marL="123825" indent="-123825">
              <a:lnSpc>
                <a:spcPct val="100000"/>
              </a:lnSpc>
              <a:spcBef>
                <a:spcPts val="0"/>
              </a:spcBef>
            </a:pPr>
            <a:r>
              <a:rPr lang="en-US" sz="1000" dirty="0"/>
              <a:t>The body of the late President George H. W. Bush, who died Friday at the age of 94, was flown to Washington, D.C., where he will lie in state at the U.S. Capitol Rotunda before his funeral Wednesday. </a:t>
            </a:r>
          </a:p>
          <a:p>
            <a:pPr marL="123825" indent="-123825">
              <a:lnSpc>
                <a:spcPct val="100000"/>
              </a:lnSpc>
              <a:spcBef>
                <a:spcPts val="0"/>
              </a:spcBef>
            </a:pPr>
            <a:r>
              <a:rPr lang="en-US" sz="1000" dirty="0"/>
              <a:t>The House and Senate plan to vote this week to extend the government-shutdown deadline by two weeks, funding the government through December 21.</a:t>
            </a:r>
          </a:p>
        </p:txBody>
      </p:sp>
      <p:sp>
        <p:nvSpPr>
          <p:cNvPr id="22" name="Rectangle 3"/>
          <p:cNvSpPr>
            <a:spLocks noChangeArrowheads="1"/>
          </p:cNvSpPr>
          <p:nvPr/>
        </p:nvSpPr>
        <p:spPr bwMode="auto">
          <a:xfrm>
            <a:off x="1014965" y="3733350"/>
            <a:ext cx="7711711" cy="7848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5720" rIns="45720">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123825" indent="-123825">
              <a:spcBef>
                <a:spcPts val="0"/>
              </a:spcBef>
            </a:pPr>
            <a:r>
              <a:rPr lang="en-US" sz="1000" dirty="0"/>
              <a:t>The funeral for former President George H. W. Bush, who died Friday at the age of 94, was held Wednesday at the Washington National Cathedral. </a:t>
            </a:r>
          </a:p>
          <a:p>
            <a:pPr marL="123825" indent="-123825">
              <a:spcBef>
                <a:spcPts val="0"/>
              </a:spcBef>
            </a:pPr>
            <a:r>
              <a:rPr lang="en-US" sz="1000" dirty="0"/>
              <a:t>The GOP-controlled Wisconsin state legislature passed measures to limit the powers of the incoming Democratic governor and attorney general.</a:t>
            </a:r>
          </a:p>
          <a:p>
            <a:pPr marL="123825" indent="-123825">
              <a:spcBef>
                <a:spcPts val="0"/>
              </a:spcBef>
            </a:pPr>
            <a:r>
              <a:rPr lang="en-US" sz="1000" dirty="0"/>
              <a:t>Faced with 100 lawsuits from former team doctor Larry Nassar's sexual-assault victims, USA Gymnastics has declared bankruptcy.</a:t>
            </a:r>
          </a:p>
        </p:txBody>
      </p:sp>
      <p:sp>
        <p:nvSpPr>
          <p:cNvPr id="29" name="Rectangle 3"/>
          <p:cNvSpPr>
            <a:spLocks noChangeArrowheads="1"/>
          </p:cNvSpPr>
          <p:nvPr/>
        </p:nvSpPr>
        <p:spPr bwMode="auto">
          <a:xfrm>
            <a:off x="1014965" y="2848853"/>
            <a:ext cx="7711711"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5720" rIns="45720">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123825" indent="-123825">
              <a:spcBef>
                <a:spcPts val="0"/>
              </a:spcBef>
            </a:pPr>
            <a:r>
              <a:rPr lang="en-US" sz="1000" dirty="0"/>
              <a:t>After a closed-door briefing with CIA Director Gina Haspel, several senators said that evidence strongly points to Saudi Crown Prince Mohammed bin Salman’s involvement in the murder of the journalist Jamal Khashoggi.</a:t>
            </a:r>
          </a:p>
          <a:p>
            <a:pPr marL="123825" indent="-123825">
              <a:spcBef>
                <a:spcPts val="0"/>
              </a:spcBef>
            </a:pPr>
            <a:r>
              <a:rPr lang="en-US" sz="1000" dirty="0"/>
              <a:t>President Donald Trump threw a potential trade deal between the United States and China into confusion by threatening to impose more tariffs on China. </a:t>
            </a:r>
          </a:p>
          <a:p>
            <a:pPr marL="123825" indent="-123825">
              <a:spcBef>
                <a:spcPts val="0"/>
              </a:spcBef>
            </a:pPr>
            <a:r>
              <a:rPr lang="en-US" sz="1000" dirty="0"/>
              <a:t>Incoming House Majority Leader Steny Hoyer said that Democrats might refuse to seat North Carolina GOP Rep. Mark Harris until election officials investigate allegations of absentee-ballot fraud against his 2018 campaign.</a:t>
            </a:r>
          </a:p>
        </p:txBody>
      </p:sp>
      <p:sp>
        <p:nvSpPr>
          <p:cNvPr id="35" name="Rectangle 3"/>
          <p:cNvSpPr>
            <a:spLocks noChangeArrowheads="1"/>
          </p:cNvSpPr>
          <p:nvPr/>
        </p:nvSpPr>
        <p:spPr bwMode="auto">
          <a:xfrm>
            <a:off x="1014964" y="4575409"/>
            <a:ext cx="7711711"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5720" rIns="45720">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123825" indent="-123825">
              <a:spcBef>
                <a:spcPts val="0"/>
              </a:spcBef>
            </a:pPr>
            <a:r>
              <a:rPr lang="en-US" sz="1000" dirty="0"/>
              <a:t>Former Massachusetts Governor Deval Patrick has announced in a statement that he will not be running for president in 2020, saying that the "cruelty of our elections process" would adversely impact people close to him. </a:t>
            </a:r>
          </a:p>
          <a:p>
            <a:pPr marL="123825" indent="-123825">
              <a:spcBef>
                <a:spcPts val="0"/>
              </a:spcBef>
            </a:pPr>
            <a:r>
              <a:rPr lang="en-US" sz="1000" dirty="0"/>
              <a:t>Meng Wanzou, the chief financial officer of Huawei, China's largest telecom manufacturer, was arrested in Canada on charges likely related to American sanctions against Iran.  The American government has requested her extradition. </a:t>
            </a:r>
          </a:p>
          <a:p>
            <a:pPr marL="123825" indent="-123825">
              <a:spcBef>
                <a:spcPts val="0"/>
              </a:spcBef>
            </a:pPr>
            <a:r>
              <a:rPr lang="en-US" sz="1000" dirty="0"/>
              <a:t>Newly disclosed emails show that a top White House appointee at the Department of Veterans Affairs attempted to prevent the agency's chief diversity officer from condemning white nationalist-associated violence in Charlottesville last year. </a:t>
            </a:r>
          </a:p>
        </p:txBody>
      </p:sp>
      <p:sp>
        <p:nvSpPr>
          <p:cNvPr id="41" name="Rectangle 3"/>
          <p:cNvSpPr>
            <a:spLocks noChangeArrowheads="1"/>
          </p:cNvSpPr>
          <p:nvPr/>
        </p:nvSpPr>
        <p:spPr bwMode="auto">
          <a:xfrm>
            <a:off x="1014966" y="5512630"/>
            <a:ext cx="7721780"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45720" rIns="45720">
            <a:spAutoFit/>
          </a:bodyPr>
          <a:lstStyle>
            <a:lvl1pPr marL="171450" indent="-171450">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119063" indent="-119063">
              <a:lnSpc>
                <a:spcPct val="100000"/>
              </a:lnSpc>
              <a:spcBef>
                <a:spcPct val="0"/>
              </a:spcBef>
            </a:pPr>
            <a:r>
              <a:rPr lang="en-US" altLang="en-US" sz="1000" dirty="0"/>
              <a:t>Democrat Dan McCready withdrew his concession in North Carolina’s 9</a:t>
            </a:r>
            <a:r>
              <a:rPr lang="en-US" altLang="en-US" sz="1000" baseline="30000" dirty="0"/>
              <a:t>th</a:t>
            </a:r>
            <a:r>
              <a:rPr lang="en-US" altLang="en-US" sz="1000" dirty="0"/>
              <a:t> District, following allegations of election fraud against Republican candidate Mark Harris.</a:t>
            </a:r>
          </a:p>
          <a:p>
            <a:pPr marL="119063" indent="-119063">
              <a:lnSpc>
                <a:spcPct val="100000"/>
              </a:lnSpc>
              <a:spcBef>
                <a:spcPct val="0"/>
              </a:spcBef>
            </a:pPr>
            <a:r>
              <a:rPr lang="en-US" altLang="en-US" sz="1000" dirty="0"/>
              <a:t>GOP Rep. David Valadao conceded the race in California’s 21</a:t>
            </a:r>
            <a:r>
              <a:rPr lang="en-US" altLang="en-US" sz="1000" baseline="30000" dirty="0"/>
              <a:t>st</a:t>
            </a:r>
            <a:r>
              <a:rPr lang="en-US" altLang="en-US" sz="1000" dirty="0"/>
              <a:t> District, bringing Democrats’ gains in the House to 40 seats. </a:t>
            </a:r>
          </a:p>
          <a:p>
            <a:pPr marL="119063" indent="-119063">
              <a:lnSpc>
                <a:spcPct val="100000"/>
              </a:lnSpc>
              <a:spcBef>
                <a:spcPct val="0"/>
              </a:spcBef>
            </a:pPr>
            <a:r>
              <a:rPr lang="en-US" altLang="en-US" sz="1000" dirty="0"/>
              <a:t>Trump plans to nominate State Department spokeswoman Heather Nauert as the next ambassador to the United Nations. </a:t>
            </a:r>
          </a:p>
        </p:txBody>
      </p:sp>
      <p:pic>
        <p:nvPicPr>
          <p:cNvPr id="30" name="Picture 29">
            <a:extLst>
              <a:ext uri="{FF2B5EF4-FFF2-40B4-BE49-F238E27FC236}">
                <a16:creationId xmlns:a16="http://schemas.microsoft.com/office/drawing/2014/main" id="{73BF09D4-6919-F54F-82EB-E278F99DA6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175" y="274320"/>
            <a:ext cx="2080349" cy="274320"/>
          </a:xfrm>
          <a:prstGeom prst="rect">
            <a:avLst/>
          </a:prstGeom>
        </p:spPr>
      </p:pic>
      <p:sp>
        <p:nvSpPr>
          <p:cNvPr id="31" name="Text Placeholder 18">
            <a:extLst>
              <a:ext uri="{FF2B5EF4-FFF2-40B4-BE49-F238E27FC236}">
                <a16:creationId xmlns:a16="http://schemas.microsoft.com/office/drawing/2014/main" id="{7D950CA3-21FB-7B4D-9D34-EF1072104453}"/>
              </a:ext>
            </a:extLst>
          </p:cNvPr>
          <p:cNvSpPr txBox="1">
            <a:spLocks/>
          </p:cNvSpPr>
          <p:nvPr/>
        </p:nvSpPr>
        <p:spPr bwMode="auto">
          <a:xfrm>
            <a:off x="404808" y="6422607"/>
            <a:ext cx="3043242" cy="340591"/>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None/>
              <a:defRPr/>
            </a:pPr>
            <a:r>
              <a:rPr lang="en-US" sz="700" dirty="0">
                <a:latin typeface="Georgia"/>
                <a:cs typeface="Georgia"/>
              </a:rPr>
              <a:t>Nicholas Wu</a:t>
            </a:r>
            <a:r>
              <a:rPr lang="en-US" sz="700" b="1" dirty="0">
                <a:latin typeface="Georgia"/>
                <a:cs typeface="Georgia"/>
              </a:rPr>
              <a:t>| </a:t>
            </a:r>
            <a:r>
              <a:rPr lang="en-US" sz="700" dirty="0">
                <a:latin typeface="Georgia"/>
                <a:cs typeface="Georgia"/>
              </a:rPr>
              <a:t>Slide last updated on: December 7, 2018</a:t>
            </a:r>
          </a:p>
        </p:txBody>
      </p:sp>
      <p:sp>
        <p:nvSpPr>
          <p:cNvPr id="34" name="Text Placeholder 18">
            <a:extLst>
              <a:ext uri="{FF2B5EF4-FFF2-40B4-BE49-F238E27FC236}">
                <a16:creationId xmlns:a16="http://schemas.microsoft.com/office/drawing/2014/main" id="{A7B25428-AAE9-F64D-83B7-8676D0EFEE81}"/>
              </a:ext>
            </a:extLst>
          </p:cNvPr>
          <p:cNvSpPr txBox="1">
            <a:spLocks/>
          </p:cNvSpPr>
          <p:nvPr/>
        </p:nvSpPr>
        <p:spPr bwMode="auto">
          <a:xfrm>
            <a:off x="404807" y="6237214"/>
            <a:ext cx="8247721" cy="191226"/>
          </a:xfrm>
          <a:prstGeom prst="rect">
            <a:avLst/>
          </a:prstGeom>
          <a:noFill/>
          <a:ln>
            <a:noFill/>
          </a:ln>
          <a:extLst/>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Georgia" panose="02040502050405020303" pitchFamily="18" charset="0"/>
                <a:ea typeface="MS PGothic" panose="020B0600070205080204" pitchFamily="34" charset="-128"/>
                <a:cs typeface="ＭＳ Ｐゴシック"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Georgia" panose="02040502050405020303" pitchFamily="18" charset="0"/>
                <a:ea typeface="MS PGothic" panose="020B0600070205080204" pitchFamily="34" charset="-128"/>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Georgia" panose="02040502050405020303" pitchFamily="18" charset="0"/>
                <a:ea typeface="MS PGothic" panose="020B0600070205080204" pitchFamily="34" charset="-128"/>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Georgia" panose="02040502050405020303" pitchFamily="18" charset="0"/>
                <a:ea typeface="MS PGothic" panose="020B0600070205080204"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spcBef>
                <a:spcPts val="0"/>
              </a:spcBef>
              <a:buFont typeface="Arial" panose="020B0604020202020204" pitchFamily="34" charset="0"/>
              <a:buNone/>
              <a:defRPr/>
            </a:pPr>
            <a:r>
              <a:rPr lang="en-US" sz="700" dirty="0">
                <a:solidFill>
                  <a:schemeClr val="tx1">
                    <a:lumMod val="50000"/>
                    <a:lumOff val="50000"/>
                  </a:schemeClr>
                </a:solidFill>
                <a:latin typeface="Georgia"/>
                <a:cs typeface="Georgia"/>
              </a:rPr>
              <a:t>Sources: The Atlantic Politics and Policy Daily; The Hill; The New York Times; Politico; Axios; Washington Post.</a:t>
            </a:r>
          </a:p>
        </p:txBody>
      </p:sp>
      <p:grpSp>
        <p:nvGrpSpPr>
          <p:cNvPr id="36" name="Group 35"/>
          <p:cNvGrpSpPr/>
          <p:nvPr/>
        </p:nvGrpSpPr>
        <p:grpSpPr>
          <a:xfrm>
            <a:off x="184248" y="1907436"/>
            <a:ext cx="962025" cy="693303"/>
            <a:chOff x="313644" y="1610603"/>
            <a:chExt cx="962025" cy="693303"/>
          </a:xfrm>
        </p:grpSpPr>
        <p:sp>
          <p:nvSpPr>
            <p:cNvPr id="37" name="Rectangle 36"/>
            <p:cNvSpPr/>
            <p:nvPr/>
          </p:nvSpPr>
          <p:spPr bwMode="auto">
            <a:xfrm>
              <a:off x="566057" y="2029586"/>
              <a:ext cx="457200" cy="274320"/>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40" name="Rectangle 39"/>
            <p:cNvSpPr/>
            <p:nvPr/>
          </p:nvSpPr>
          <p:spPr bwMode="auto">
            <a:xfrm>
              <a:off x="566056" y="1855150"/>
              <a:ext cx="457200" cy="175956"/>
            </a:xfrm>
            <a:prstGeom prst="rect">
              <a:avLst/>
            </a:prstGeom>
            <a:solidFill>
              <a:srgbClr val="002060"/>
            </a:solidFill>
            <a:ln w="12700" cap="flat" cmpd="sng" algn="ctr">
              <a:solidFill>
                <a:sysClr val="windowText" lastClr="000000"/>
              </a:solidFill>
              <a:prstDash val="solid"/>
              <a:miter lim="800000"/>
            </a:ln>
            <a:effectLst/>
          </p:spPr>
          <p:txBody>
            <a:bodyPr lIns="45720" rIns="4572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Georgia" panose="02040502050405020303" pitchFamily="18" charset="0"/>
                  <a:ea typeface="+mn-ea"/>
                  <a:cs typeface="+mn-cs"/>
                </a:rPr>
                <a:t>Dec.</a:t>
              </a:r>
            </a:p>
          </p:txBody>
        </p:sp>
        <p:sp>
          <p:nvSpPr>
            <p:cNvPr id="42" name="TextBox 3"/>
            <p:cNvSpPr txBox="1">
              <a:spLocks noChangeArrowheads="1"/>
            </p:cNvSpPr>
            <p:nvPr/>
          </p:nvSpPr>
          <p:spPr bwMode="auto">
            <a:xfrm>
              <a:off x="593044" y="2024699"/>
              <a:ext cx="403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1200" b="1" kern="0" dirty="0">
                  <a:solidFill>
                    <a:prstClr val="black"/>
                  </a:solidFill>
                </a:rPr>
                <a:t>3</a:t>
              </a:r>
              <a:endParaRPr kumimoji="0" lang="en-US" altLang="en-US" sz="1200" b="1" i="0" u="none" strike="noStrike" kern="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endParaRPr>
            </a:p>
          </p:txBody>
        </p:sp>
        <p:sp>
          <p:nvSpPr>
            <p:cNvPr id="43" name="Rectangle 4"/>
            <p:cNvSpPr>
              <a:spLocks noChangeArrowheads="1"/>
            </p:cNvSpPr>
            <p:nvPr/>
          </p:nvSpPr>
          <p:spPr bwMode="auto">
            <a:xfrm>
              <a:off x="313644" y="1610603"/>
              <a:ext cx="962025" cy="246221"/>
            </a:xfrm>
            <a:prstGeom prst="rect">
              <a:avLst/>
            </a:prstGeom>
            <a:no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eaLnBrk="1" hangingPunct="1">
                <a:lnSpc>
                  <a:spcPct val="100000"/>
                </a:lnSpc>
                <a:spcBef>
                  <a:spcPct val="0"/>
                </a:spcBef>
                <a:buFontTx/>
                <a:buNone/>
              </a:pPr>
              <a:r>
                <a:rPr lang="en-US" altLang="en-US" sz="1000" b="1" dirty="0"/>
                <a:t>Mon</a:t>
              </a:r>
            </a:p>
          </p:txBody>
        </p:sp>
      </p:grpSp>
      <p:grpSp>
        <p:nvGrpSpPr>
          <p:cNvPr id="50" name="Group 49"/>
          <p:cNvGrpSpPr/>
          <p:nvPr/>
        </p:nvGrpSpPr>
        <p:grpSpPr>
          <a:xfrm>
            <a:off x="184248" y="2797400"/>
            <a:ext cx="962025" cy="678151"/>
            <a:chOff x="313644" y="2385378"/>
            <a:chExt cx="962025" cy="678151"/>
          </a:xfrm>
        </p:grpSpPr>
        <p:grpSp>
          <p:nvGrpSpPr>
            <p:cNvPr id="51" name="Group 50"/>
            <p:cNvGrpSpPr/>
            <p:nvPr/>
          </p:nvGrpSpPr>
          <p:grpSpPr>
            <a:xfrm>
              <a:off x="561298" y="2614773"/>
              <a:ext cx="457201" cy="448756"/>
              <a:chOff x="481875" y="5051304"/>
              <a:chExt cx="457201" cy="448756"/>
            </a:xfrm>
          </p:grpSpPr>
          <p:sp>
            <p:nvSpPr>
              <p:cNvPr id="53" name="Rectangle 52"/>
              <p:cNvSpPr/>
              <p:nvPr/>
            </p:nvSpPr>
            <p:spPr bwMode="auto">
              <a:xfrm>
                <a:off x="481876" y="5225740"/>
                <a:ext cx="457200" cy="274320"/>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54" name="Rectangle 53"/>
              <p:cNvSpPr/>
              <p:nvPr/>
            </p:nvSpPr>
            <p:spPr bwMode="auto">
              <a:xfrm>
                <a:off x="481875" y="5051304"/>
                <a:ext cx="457200" cy="175956"/>
              </a:xfrm>
              <a:prstGeom prst="rect">
                <a:avLst/>
              </a:prstGeom>
              <a:solidFill>
                <a:srgbClr val="002060"/>
              </a:solidFill>
              <a:ln w="12700" cap="flat" cmpd="sng" algn="ctr">
                <a:solidFill>
                  <a:sysClr val="windowText" lastClr="000000"/>
                </a:solidFill>
                <a:prstDash val="solid"/>
                <a:miter lim="800000"/>
              </a:ln>
              <a:effectLst/>
            </p:spPr>
            <p:txBody>
              <a:bodyPr lIns="45720" rIns="4572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000" kern="0" noProof="0" dirty="0">
                    <a:solidFill>
                      <a:prstClr val="white"/>
                    </a:solidFill>
                    <a:latin typeface="Georgia" panose="02040502050405020303" pitchFamily="18" charset="0"/>
                  </a:rPr>
                  <a:t>Dec.</a:t>
                </a:r>
                <a:endParaRPr kumimoji="0" lang="en-US" sz="10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55" name="TextBox 3"/>
              <p:cNvSpPr txBox="1">
                <a:spLocks noChangeArrowheads="1"/>
              </p:cNvSpPr>
              <p:nvPr/>
            </p:nvSpPr>
            <p:spPr bwMode="auto">
              <a:xfrm>
                <a:off x="508863" y="5220853"/>
                <a:ext cx="403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1200" b="1" kern="0" dirty="0">
                    <a:solidFill>
                      <a:prstClr val="black"/>
                    </a:solidFill>
                  </a:rPr>
                  <a:t>4</a:t>
                </a:r>
                <a:endParaRPr kumimoji="0" lang="en-US" altLang="en-US" sz="1200" b="1" i="0" u="none" strike="noStrike" kern="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endParaRPr>
              </a:p>
            </p:txBody>
          </p:sp>
        </p:grpSp>
        <p:sp>
          <p:nvSpPr>
            <p:cNvPr id="52" name="Rectangle 4"/>
            <p:cNvSpPr>
              <a:spLocks noChangeArrowheads="1"/>
            </p:cNvSpPr>
            <p:nvPr/>
          </p:nvSpPr>
          <p:spPr bwMode="auto">
            <a:xfrm>
              <a:off x="313644" y="2385378"/>
              <a:ext cx="962025" cy="246221"/>
            </a:xfrm>
            <a:prstGeom prst="rect">
              <a:avLst/>
            </a:prstGeom>
            <a:no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eaLnBrk="1" hangingPunct="1">
                <a:lnSpc>
                  <a:spcPct val="100000"/>
                </a:lnSpc>
                <a:spcBef>
                  <a:spcPct val="0"/>
                </a:spcBef>
                <a:buFontTx/>
                <a:buNone/>
              </a:pPr>
              <a:r>
                <a:rPr lang="en-US" altLang="en-US" sz="1000" b="1" dirty="0"/>
                <a:t>Tues</a:t>
              </a:r>
            </a:p>
          </p:txBody>
        </p:sp>
      </p:grpSp>
      <p:grpSp>
        <p:nvGrpSpPr>
          <p:cNvPr id="56" name="Group 55"/>
          <p:cNvGrpSpPr/>
          <p:nvPr/>
        </p:nvGrpSpPr>
        <p:grpSpPr>
          <a:xfrm>
            <a:off x="184248" y="3644497"/>
            <a:ext cx="962025" cy="683211"/>
            <a:chOff x="313644" y="3185300"/>
            <a:chExt cx="962025" cy="683211"/>
          </a:xfrm>
        </p:grpSpPr>
        <p:grpSp>
          <p:nvGrpSpPr>
            <p:cNvPr id="57" name="Group 56"/>
            <p:cNvGrpSpPr/>
            <p:nvPr/>
          </p:nvGrpSpPr>
          <p:grpSpPr>
            <a:xfrm>
              <a:off x="561298" y="3419755"/>
              <a:ext cx="457201" cy="448756"/>
              <a:chOff x="481875" y="5051304"/>
              <a:chExt cx="457201" cy="448756"/>
            </a:xfrm>
          </p:grpSpPr>
          <p:sp>
            <p:nvSpPr>
              <p:cNvPr id="59" name="Rectangle 58"/>
              <p:cNvSpPr/>
              <p:nvPr/>
            </p:nvSpPr>
            <p:spPr bwMode="auto">
              <a:xfrm>
                <a:off x="481876" y="5225740"/>
                <a:ext cx="457200" cy="274320"/>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60" name="Rectangle 59"/>
              <p:cNvSpPr/>
              <p:nvPr/>
            </p:nvSpPr>
            <p:spPr bwMode="auto">
              <a:xfrm>
                <a:off x="481875" y="5051304"/>
                <a:ext cx="457200" cy="175956"/>
              </a:xfrm>
              <a:prstGeom prst="rect">
                <a:avLst/>
              </a:prstGeom>
              <a:solidFill>
                <a:srgbClr val="002060"/>
              </a:solidFill>
              <a:ln w="12700" cap="flat" cmpd="sng" algn="ctr">
                <a:solidFill>
                  <a:sysClr val="windowText" lastClr="000000"/>
                </a:solidFill>
                <a:prstDash val="solid"/>
                <a:miter lim="800000"/>
              </a:ln>
              <a:effectLst/>
            </p:spPr>
            <p:txBody>
              <a:bodyPr lIns="45720" rIns="4572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Georgia" panose="02040502050405020303" pitchFamily="18" charset="0"/>
                    <a:ea typeface="+mn-ea"/>
                    <a:cs typeface="+mn-cs"/>
                  </a:rPr>
                  <a:t>Dec.</a:t>
                </a:r>
              </a:p>
            </p:txBody>
          </p:sp>
          <p:sp>
            <p:nvSpPr>
              <p:cNvPr id="61" name="TextBox 3"/>
              <p:cNvSpPr txBox="1">
                <a:spLocks noChangeArrowheads="1"/>
              </p:cNvSpPr>
              <p:nvPr/>
            </p:nvSpPr>
            <p:spPr bwMode="auto">
              <a:xfrm>
                <a:off x="508863" y="5220853"/>
                <a:ext cx="403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1200" b="1" kern="0" dirty="0">
                    <a:solidFill>
                      <a:prstClr val="black"/>
                    </a:solidFill>
                  </a:rPr>
                  <a:t>5</a:t>
                </a:r>
                <a:endParaRPr kumimoji="0" lang="en-US" altLang="en-US" sz="1200" b="1" i="0" u="none" strike="noStrike" kern="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endParaRPr>
              </a:p>
            </p:txBody>
          </p:sp>
        </p:grpSp>
        <p:sp>
          <p:nvSpPr>
            <p:cNvPr id="58" name="Rectangle 4"/>
            <p:cNvSpPr>
              <a:spLocks noChangeArrowheads="1"/>
            </p:cNvSpPr>
            <p:nvPr/>
          </p:nvSpPr>
          <p:spPr bwMode="auto">
            <a:xfrm>
              <a:off x="313644" y="3185300"/>
              <a:ext cx="962025" cy="246221"/>
            </a:xfrm>
            <a:prstGeom prst="rect">
              <a:avLst/>
            </a:prstGeom>
            <a:no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eaLnBrk="1" hangingPunct="1">
                <a:lnSpc>
                  <a:spcPct val="100000"/>
                </a:lnSpc>
                <a:spcBef>
                  <a:spcPct val="0"/>
                </a:spcBef>
                <a:buFontTx/>
                <a:buNone/>
              </a:pPr>
              <a:r>
                <a:rPr lang="en-US" altLang="en-US" sz="1000" b="1" dirty="0"/>
                <a:t>Wed</a:t>
              </a:r>
            </a:p>
          </p:txBody>
        </p:sp>
      </p:grpSp>
      <p:grpSp>
        <p:nvGrpSpPr>
          <p:cNvPr id="62" name="Group 61"/>
          <p:cNvGrpSpPr/>
          <p:nvPr/>
        </p:nvGrpSpPr>
        <p:grpSpPr>
          <a:xfrm>
            <a:off x="184248" y="4544973"/>
            <a:ext cx="962025" cy="757781"/>
            <a:chOff x="313644" y="4033246"/>
            <a:chExt cx="962025" cy="640247"/>
          </a:xfrm>
        </p:grpSpPr>
        <p:grpSp>
          <p:nvGrpSpPr>
            <p:cNvPr id="63" name="Group 62"/>
            <p:cNvGrpSpPr/>
            <p:nvPr/>
          </p:nvGrpSpPr>
          <p:grpSpPr>
            <a:xfrm>
              <a:off x="561298" y="4259198"/>
              <a:ext cx="457201" cy="414295"/>
              <a:chOff x="481875" y="5085765"/>
              <a:chExt cx="457201" cy="414295"/>
            </a:xfrm>
          </p:grpSpPr>
          <p:sp>
            <p:nvSpPr>
              <p:cNvPr id="65" name="Rectangle 64"/>
              <p:cNvSpPr/>
              <p:nvPr/>
            </p:nvSpPr>
            <p:spPr bwMode="auto">
              <a:xfrm>
                <a:off x="481876" y="5225740"/>
                <a:ext cx="457200" cy="274320"/>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67" name="TextBox 3"/>
              <p:cNvSpPr txBox="1">
                <a:spLocks noChangeArrowheads="1"/>
              </p:cNvSpPr>
              <p:nvPr/>
            </p:nvSpPr>
            <p:spPr bwMode="auto">
              <a:xfrm>
                <a:off x="508863" y="5249585"/>
                <a:ext cx="403224" cy="234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1200" b="1" kern="0" dirty="0">
                    <a:solidFill>
                      <a:prstClr val="black"/>
                    </a:solidFill>
                  </a:rPr>
                  <a:t>6</a:t>
                </a:r>
                <a:endParaRPr kumimoji="0" lang="en-US" altLang="en-US" sz="1200" b="1" i="0" u="none" strike="noStrike" kern="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endParaRPr>
              </a:p>
            </p:txBody>
          </p:sp>
          <p:sp>
            <p:nvSpPr>
              <p:cNvPr id="66" name="Rectangle 65"/>
              <p:cNvSpPr/>
              <p:nvPr/>
            </p:nvSpPr>
            <p:spPr bwMode="auto">
              <a:xfrm>
                <a:off x="481875" y="5085765"/>
                <a:ext cx="457200" cy="175956"/>
              </a:xfrm>
              <a:prstGeom prst="rect">
                <a:avLst/>
              </a:prstGeom>
              <a:solidFill>
                <a:srgbClr val="002060"/>
              </a:solidFill>
              <a:ln w="12700" cap="flat" cmpd="sng" algn="ctr">
                <a:solidFill>
                  <a:sysClr val="windowText" lastClr="000000"/>
                </a:solidFill>
                <a:prstDash val="solid"/>
                <a:miter lim="800000"/>
              </a:ln>
              <a:effectLst/>
            </p:spPr>
            <p:txBody>
              <a:bodyPr lIns="45720" rIns="4572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Georgia" panose="02040502050405020303" pitchFamily="18" charset="0"/>
                    <a:ea typeface="+mn-ea"/>
                    <a:cs typeface="+mn-cs"/>
                  </a:rPr>
                  <a:t>Dec.</a:t>
                </a:r>
              </a:p>
            </p:txBody>
          </p:sp>
        </p:grpSp>
        <p:sp>
          <p:nvSpPr>
            <p:cNvPr id="64" name="Rectangle 4"/>
            <p:cNvSpPr>
              <a:spLocks noChangeArrowheads="1"/>
            </p:cNvSpPr>
            <p:nvPr/>
          </p:nvSpPr>
          <p:spPr bwMode="auto">
            <a:xfrm>
              <a:off x="313644" y="4033246"/>
              <a:ext cx="962025" cy="246221"/>
            </a:xfrm>
            <a:prstGeom prst="rect">
              <a:avLst/>
            </a:prstGeom>
            <a:no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eaLnBrk="1" hangingPunct="1">
                <a:lnSpc>
                  <a:spcPct val="100000"/>
                </a:lnSpc>
                <a:spcBef>
                  <a:spcPct val="0"/>
                </a:spcBef>
                <a:buFontTx/>
                <a:buNone/>
              </a:pPr>
              <a:r>
                <a:rPr lang="en-US" altLang="en-US" sz="1000" b="1" dirty="0"/>
                <a:t>Thurs</a:t>
              </a:r>
            </a:p>
          </p:txBody>
        </p:sp>
      </p:grpSp>
      <p:grpSp>
        <p:nvGrpSpPr>
          <p:cNvPr id="68" name="Group 67"/>
          <p:cNvGrpSpPr/>
          <p:nvPr/>
        </p:nvGrpSpPr>
        <p:grpSpPr>
          <a:xfrm>
            <a:off x="184248" y="5428610"/>
            <a:ext cx="962025" cy="679588"/>
            <a:chOff x="313644" y="4798886"/>
            <a:chExt cx="962025" cy="679588"/>
          </a:xfrm>
        </p:grpSpPr>
        <p:grpSp>
          <p:nvGrpSpPr>
            <p:cNvPr id="69" name="Group 68"/>
            <p:cNvGrpSpPr/>
            <p:nvPr/>
          </p:nvGrpSpPr>
          <p:grpSpPr>
            <a:xfrm>
              <a:off x="561298" y="5029718"/>
              <a:ext cx="457201" cy="448756"/>
              <a:chOff x="481875" y="5051304"/>
              <a:chExt cx="457201" cy="448756"/>
            </a:xfrm>
          </p:grpSpPr>
          <p:sp>
            <p:nvSpPr>
              <p:cNvPr id="71" name="Rectangle 70"/>
              <p:cNvSpPr/>
              <p:nvPr/>
            </p:nvSpPr>
            <p:spPr bwMode="auto">
              <a:xfrm>
                <a:off x="481876" y="5225740"/>
                <a:ext cx="457200" cy="274320"/>
              </a:xfrm>
              <a:prstGeom prst="rect">
                <a:avLst/>
              </a:prstGeom>
              <a:solidFill>
                <a:sysClr val="window" lastClr="FFFFFF"/>
              </a:solidFill>
              <a:ln w="12700" cap="flat" cmpd="sng" algn="ctr">
                <a:solidFill>
                  <a:sysClr val="windowText" lastClr="00000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Georgia" panose="02040502050405020303" pitchFamily="18" charset="0"/>
                  <a:ea typeface="+mn-ea"/>
                  <a:cs typeface="+mn-cs"/>
                </a:endParaRPr>
              </a:p>
            </p:txBody>
          </p:sp>
          <p:sp>
            <p:nvSpPr>
              <p:cNvPr id="72" name="Rectangle 71"/>
              <p:cNvSpPr/>
              <p:nvPr/>
            </p:nvSpPr>
            <p:spPr bwMode="auto">
              <a:xfrm>
                <a:off x="481875" y="5051304"/>
                <a:ext cx="457200" cy="175956"/>
              </a:xfrm>
              <a:prstGeom prst="rect">
                <a:avLst/>
              </a:prstGeom>
              <a:solidFill>
                <a:srgbClr val="002060"/>
              </a:solidFill>
              <a:ln w="12700" cap="flat" cmpd="sng" algn="ctr">
                <a:solidFill>
                  <a:sysClr val="windowText" lastClr="000000"/>
                </a:solidFill>
                <a:prstDash val="solid"/>
                <a:miter lim="800000"/>
              </a:ln>
              <a:effectLst/>
            </p:spPr>
            <p:txBody>
              <a:bodyPr lIns="45720" rIns="4572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prstClr val="white"/>
                    </a:solidFill>
                    <a:effectLst/>
                    <a:uLnTx/>
                    <a:uFillTx/>
                    <a:latin typeface="Georgia" panose="02040502050405020303" pitchFamily="18" charset="0"/>
                    <a:ea typeface="+mn-ea"/>
                    <a:cs typeface="+mn-cs"/>
                  </a:rPr>
                  <a:t>Dec.</a:t>
                </a:r>
              </a:p>
            </p:txBody>
          </p:sp>
          <p:sp>
            <p:nvSpPr>
              <p:cNvPr id="73" name="TextBox 3"/>
              <p:cNvSpPr txBox="1">
                <a:spLocks noChangeArrowheads="1"/>
              </p:cNvSpPr>
              <p:nvPr/>
            </p:nvSpPr>
            <p:spPr bwMode="auto">
              <a:xfrm>
                <a:off x="508863" y="5220853"/>
                <a:ext cx="40322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37931725" indent="-37474525">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lang="en-US" altLang="en-US" sz="1200" b="1" kern="0" dirty="0">
                    <a:solidFill>
                      <a:prstClr val="black"/>
                    </a:solidFill>
                  </a:rPr>
                  <a:t>7</a:t>
                </a:r>
                <a:endParaRPr kumimoji="0" lang="en-US" altLang="en-US" sz="1200" b="1" i="0" u="none" strike="noStrike" kern="0" cap="none" spc="0" normalizeH="0" baseline="0" noProof="0" dirty="0">
                  <a:ln>
                    <a:noFill/>
                  </a:ln>
                  <a:solidFill>
                    <a:prstClr val="black"/>
                  </a:solidFill>
                  <a:effectLst/>
                  <a:uLnTx/>
                  <a:uFillTx/>
                  <a:latin typeface="Georgia" panose="02040502050405020303" pitchFamily="18" charset="0"/>
                  <a:ea typeface="MS PGothic" panose="020B0600070205080204" pitchFamily="34" charset="-128"/>
                </a:endParaRPr>
              </a:p>
            </p:txBody>
          </p:sp>
        </p:grpSp>
        <p:sp>
          <p:nvSpPr>
            <p:cNvPr id="70" name="Rectangle 4"/>
            <p:cNvSpPr>
              <a:spLocks noChangeArrowheads="1"/>
            </p:cNvSpPr>
            <p:nvPr/>
          </p:nvSpPr>
          <p:spPr bwMode="auto">
            <a:xfrm>
              <a:off x="313644" y="4798886"/>
              <a:ext cx="962025" cy="246221"/>
            </a:xfrm>
            <a:prstGeom prst="rect">
              <a:avLst/>
            </a:prstGeom>
            <a:noFill/>
            <a:ln>
              <a:noFill/>
            </a:ln>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Georgia" panose="02040502050405020303" pitchFamily="18" charset="0"/>
                  <a:ea typeface="MS PGothic" panose="020B0600070205080204" pitchFamily="34" charset="-128"/>
                </a:defRPr>
              </a:lvl1pPr>
              <a:lvl2pPr marL="742950" indent="-285750">
                <a:lnSpc>
                  <a:spcPct val="90000"/>
                </a:lnSpc>
                <a:spcBef>
                  <a:spcPts val="500"/>
                </a:spcBef>
                <a:buFont typeface="Arial" panose="020B0604020202020204" pitchFamily="34" charset="0"/>
                <a:buChar char="•"/>
                <a:defRPr sz="2400">
                  <a:solidFill>
                    <a:schemeClr val="tx1"/>
                  </a:solidFill>
                  <a:latin typeface="Georgia" panose="02040502050405020303" pitchFamily="18" charset="0"/>
                  <a:ea typeface="MS PGothic" panose="020B0600070205080204" pitchFamily="34" charset="-128"/>
                </a:defRPr>
              </a:lvl2pPr>
              <a:lvl3pPr marL="1143000" indent="-228600">
                <a:lnSpc>
                  <a:spcPct val="90000"/>
                </a:lnSpc>
                <a:spcBef>
                  <a:spcPts val="500"/>
                </a:spcBef>
                <a:buFont typeface="Arial" panose="020B0604020202020204" pitchFamily="34" charset="0"/>
                <a:buChar char="•"/>
                <a:defRPr sz="2000">
                  <a:solidFill>
                    <a:schemeClr val="tx1"/>
                  </a:solidFill>
                  <a:latin typeface="Georgia" panose="02040502050405020303" pitchFamily="18" charset="0"/>
                  <a:ea typeface="MS PGothic" panose="020B0600070205080204" pitchFamily="34" charset="-128"/>
                </a:defRPr>
              </a:lvl3pPr>
              <a:lvl4pPr marL="16002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4pPr>
              <a:lvl5pPr marL="2057400" indent="-228600">
                <a:lnSpc>
                  <a:spcPct val="90000"/>
                </a:lnSpc>
                <a:spcBef>
                  <a:spcPts val="500"/>
                </a:spcBef>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Georgia" panose="02040502050405020303" pitchFamily="18" charset="0"/>
                  <a:ea typeface="MS PGothic" panose="020B0600070205080204" pitchFamily="34" charset="-128"/>
                </a:defRPr>
              </a:lvl9pPr>
            </a:lstStyle>
            <a:p>
              <a:pPr algn="ctr" eaLnBrk="1" hangingPunct="1">
                <a:lnSpc>
                  <a:spcPct val="100000"/>
                </a:lnSpc>
                <a:spcBef>
                  <a:spcPct val="0"/>
                </a:spcBef>
                <a:buFontTx/>
                <a:buNone/>
              </a:pPr>
              <a:r>
                <a:rPr lang="en-US" altLang="en-US" sz="1000" b="1" dirty="0"/>
                <a:t>Fri</a:t>
              </a:r>
            </a:p>
          </p:txBody>
        </p:sp>
      </p:grpSp>
    </p:spTree>
    <p:extLst>
      <p:ext uri="{BB962C8B-B14F-4D97-AF65-F5344CB8AC3E}">
        <p14:creationId xmlns:p14="http://schemas.microsoft.com/office/powerpoint/2010/main" val="55085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 PC">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3500</TotalTime>
  <Words>538</Words>
  <Application>Microsoft Macintosh PowerPoint</Application>
  <PresentationFormat>On-screen Show (4:3)</PresentationFormat>
  <Paragraphs>35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ＭＳ Ｐゴシック</vt:lpstr>
      <vt:lpstr>ＭＳ Ｐゴシック</vt:lpstr>
      <vt:lpstr>Arial</vt:lpstr>
      <vt:lpstr>Calibri</vt:lpstr>
      <vt:lpstr>Georgia</vt:lpstr>
      <vt:lpstr>Verdana</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template for the presentation center [Max 2 line title]</dc:title>
  <dc:creator>Laura</dc:creator>
  <cp:lastModifiedBy>Microsoft Office User</cp:lastModifiedBy>
  <cp:revision>229</cp:revision>
  <cp:lastPrinted>2018-12-07T18:29:43Z</cp:lastPrinted>
  <dcterms:created xsi:type="dcterms:W3CDTF">2017-06-26T14:07:23Z</dcterms:created>
  <dcterms:modified xsi:type="dcterms:W3CDTF">2018-12-07T18:31:58Z</dcterms:modified>
</cp:coreProperties>
</file>