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410" r:id="rId2"/>
    <p:sldId id="41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2122"/>
    <a:srgbClr val="C9DAEE"/>
    <a:srgbClr val="94B6DD"/>
    <a:srgbClr val="5E91CC"/>
    <a:srgbClr val="1E4F7C"/>
    <a:srgbClr val="1B3A5F"/>
    <a:srgbClr val="12263F"/>
    <a:srgbClr val="A82122"/>
    <a:srgbClr val="FACDC9"/>
    <a:srgbClr val="F49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37" autoAdjust="0"/>
    <p:restoredTop sz="93519"/>
  </p:normalViewPr>
  <p:slideViewPr>
    <p:cSldViewPr snapToGrid="0">
      <p:cViewPr varScale="1">
        <p:scale>
          <a:sx n="110" d="100"/>
          <a:sy n="110" d="100"/>
        </p:scale>
        <p:origin x="1680" y="19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A8A1D6-7745-764A-9848-7DD33B320BA2}" type="doc">
      <dgm:prSet loTypeId="urn:microsoft.com/office/officeart/2005/8/layout/process5" loCatId="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DE226B93-67B4-2948-B409-FBC67685E14E}">
      <dgm:prSet phldrT="[Text]" custT="1"/>
      <dgm:spPr>
        <a:solidFill>
          <a:schemeClr val="accent5">
            <a:lumMod val="20000"/>
            <a:lumOff val="80000"/>
            <a:alpha val="90000"/>
          </a:schemeClr>
        </a:solidFill>
        <a:ln>
          <a:solidFill>
            <a:schemeClr val="tx1">
              <a:lumMod val="85000"/>
            </a:schemeClr>
          </a:solidFill>
        </a:ln>
      </dgm:spPr>
      <dgm:t>
        <a:bodyPr/>
        <a:lstStyle/>
        <a:p>
          <a:r>
            <a:rPr lang="en-US" sz="1000" dirty="0"/>
            <a:t>Employer sets contribution amount and date for available funds</a:t>
          </a:r>
        </a:p>
      </dgm:t>
    </dgm:pt>
    <dgm:pt modelId="{6A59330C-C051-B447-B0CC-579A878A979C}" type="parTrans" cxnId="{E1543EB8-4205-8143-8FC6-701794E7C82F}">
      <dgm:prSet/>
      <dgm:spPr/>
      <dgm:t>
        <a:bodyPr/>
        <a:lstStyle/>
        <a:p>
          <a:endParaRPr lang="en-US" sz="1000"/>
        </a:p>
      </dgm:t>
    </dgm:pt>
    <dgm:pt modelId="{42379401-5DA1-FF4C-A481-2964268DC652}" type="sibTrans" cxnId="{E1543EB8-4205-8143-8FC6-701794E7C82F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endParaRPr lang="en-US" sz="1000"/>
        </a:p>
      </dgm:t>
    </dgm:pt>
    <dgm:pt modelId="{2BFD606D-6EDA-4749-91FD-DC6EA75A7D65}">
      <dgm:prSet phldrT="[Text]" custT="1"/>
      <dgm:spPr>
        <a:solidFill>
          <a:schemeClr val="accent5">
            <a:lumMod val="40000"/>
            <a:lumOff val="60000"/>
            <a:alpha val="80000"/>
          </a:schemeClr>
        </a:solidFill>
        <a:ln>
          <a:solidFill>
            <a:schemeClr val="tx1">
              <a:lumMod val="85000"/>
            </a:schemeClr>
          </a:solidFill>
        </a:ln>
      </dgm:spPr>
      <dgm:t>
        <a:bodyPr/>
        <a:lstStyle/>
        <a:p>
          <a:r>
            <a:rPr lang="en-US" sz="1000" dirty="0"/>
            <a:t>Employee goes to health care professional</a:t>
          </a:r>
        </a:p>
      </dgm:t>
    </dgm:pt>
    <dgm:pt modelId="{269A2D12-7326-2443-84C8-33A782BDE8C5}" type="parTrans" cxnId="{67C21A6B-BD82-444E-AD78-3CEC6E9419B5}">
      <dgm:prSet/>
      <dgm:spPr/>
      <dgm:t>
        <a:bodyPr/>
        <a:lstStyle/>
        <a:p>
          <a:endParaRPr lang="en-US" sz="1000"/>
        </a:p>
      </dgm:t>
    </dgm:pt>
    <dgm:pt modelId="{E16B0689-9C5E-CF40-A7BD-AE633A29D2DD}" type="sibTrans" cxnId="{67C21A6B-BD82-444E-AD78-3CEC6E9419B5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endParaRPr lang="en-US" sz="1000"/>
        </a:p>
      </dgm:t>
    </dgm:pt>
    <dgm:pt modelId="{49DA3DAB-2329-6943-971C-A01C08A24B33}">
      <dgm:prSet phldrT="[Text]" custT="1"/>
      <dgm:spPr>
        <a:solidFill>
          <a:schemeClr val="accent5">
            <a:alpha val="60000"/>
          </a:schemeClr>
        </a:solidFill>
        <a:ln>
          <a:solidFill>
            <a:schemeClr val="tx1">
              <a:lumMod val="85000"/>
            </a:schemeClr>
          </a:solidFill>
        </a:ln>
      </dgm:spPr>
      <dgm:t>
        <a:bodyPr/>
        <a:lstStyle/>
        <a:p>
          <a:r>
            <a:rPr lang="en-US" sz="1000" dirty="0"/>
            <a:t>Employee pays a co-pay; pharmacies generally charge at pick-up, while doctors sometimes send bills 30-45 days after appointment</a:t>
          </a:r>
        </a:p>
      </dgm:t>
    </dgm:pt>
    <dgm:pt modelId="{C89BC442-EE01-2B41-B67E-3EB6888E29ED}" type="parTrans" cxnId="{61DE72B9-E88E-694C-B574-4C4A72E6347F}">
      <dgm:prSet/>
      <dgm:spPr/>
      <dgm:t>
        <a:bodyPr/>
        <a:lstStyle/>
        <a:p>
          <a:endParaRPr lang="en-US" sz="1000"/>
        </a:p>
      </dgm:t>
    </dgm:pt>
    <dgm:pt modelId="{083199B7-F888-934D-8239-CB0B8691CED3}" type="sibTrans" cxnId="{61DE72B9-E88E-694C-B574-4C4A72E6347F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endParaRPr lang="en-US" sz="1000"/>
        </a:p>
      </dgm:t>
    </dgm:pt>
    <dgm:pt modelId="{8DE857C4-4CC2-7B41-ABDE-34BEE53FFDEC}">
      <dgm:prSet phldrT="[Text]" custT="1"/>
      <dgm:spPr>
        <a:solidFill>
          <a:schemeClr val="accent5">
            <a:lumMod val="60000"/>
            <a:lumOff val="40000"/>
            <a:alpha val="70000"/>
          </a:schemeClr>
        </a:solidFill>
        <a:ln>
          <a:solidFill>
            <a:schemeClr val="tx1">
              <a:lumMod val="85000"/>
            </a:schemeClr>
          </a:solidFill>
        </a:ln>
      </dgm:spPr>
      <dgm:t>
        <a:bodyPr/>
        <a:lstStyle/>
        <a:p>
          <a:r>
            <a:rPr lang="en-US" sz="1000" dirty="0"/>
            <a:t>Health professional submits service to insurance</a:t>
          </a:r>
        </a:p>
      </dgm:t>
    </dgm:pt>
    <dgm:pt modelId="{1DE1FE8E-338C-894C-A3ED-3FA51FD565D3}" type="parTrans" cxnId="{32C607FC-A57D-A146-908B-C5551DFCFB38}">
      <dgm:prSet/>
      <dgm:spPr/>
      <dgm:t>
        <a:bodyPr/>
        <a:lstStyle/>
        <a:p>
          <a:endParaRPr lang="en-US" sz="1000"/>
        </a:p>
      </dgm:t>
    </dgm:pt>
    <dgm:pt modelId="{EA4A5AA2-AAB5-7046-B358-0EA10644439F}" type="sibTrans" cxnId="{32C607FC-A57D-A146-908B-C5551DFCFB38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endParaRPr lang="en-US" sz="1000"/>
        </a:p>
      </dgm:t>
    </dgm:pt>
    <dgm:pt modelId="{ACF77431-479B-7D49-A334-81A37515AF5E}">
      <dgm:prSet phldrT="[Text]" custT="1"/>
      <dgm:spPr>
        <a:solidFill>
          <a:schemeClr val="accent5">
            <a:lumMod val="75000"/>
            <a:alpha val="50000"/>
          </a:schemeClr>
        </a:solidFill>
        <a:ln>
          <a:solidFill>
            <a:schemeClr val="tx1">
              <a:lumMod val="85000"/>
            </a:schemeClr>
          </a:solidFill>
        </a:ln>
      </dgm:spPr>
      <dgm:t>
        <a:bodyPr/>
        <a:lstStyle/>
        <a:p>
          <a:r>
            <a:rPr lang="en-US" sz="1000" dirty="0"/>
            <a:t>HRA either reimburses co-pay or employee pays until out of pocket limit is reached</a:t>
          </a:r>
        </a:p>
      </dgm:t>
    </dgm:pt>
    <dgm:pt modelId="{551313C3-2958-1C42-8296-FE89BF1A8422}" type="parTrans" cxnId="{1258A437-4817-EA4B-8105-442DE7CDBCE3}">
      <dgm:prSet/>
      <dgm:spPr/>
      <dgm:t>
        <a:bodyPr/>
        <a:lstStyle/>
        <a:p>
          <a:endParaRPr lang="en-US" sz="1000"/>
        </a:p>
      </dgm:t>
    </dgm:pt>
    <dgm:pt modelId="{99ED0CB6-4948-984E-8121-1816578E82CE}" type="sibTrans" cxnId="{1258A437-4817-EA4B-8105-442DE7CDBCE3}">
      <dgm:prSet/>
      <dgm:spPr/>
      <dgm:t>
        <a:bodyPr/>
        <a:lstStyle/>
        <a:p>
          <a:endParaRPr lang="en-US" sz="1000"/>
        </a:p>
      </dgm:t>
    </dgm:pt>
    <dgm:pt modelId="{99F37D90-6B14-9C4C-8CEC-1FC62A28173E}" type="pres">
      <dgm:prSet presAssocID="{6CA8A1D6-7745-764A-9848-7DD33B320BA2}" presName="diagram" presStyleCnt="0">
        <dgm:presLayoutVars>
          <dgm:dir/>
          <dgm:resizeHandles val="exact"/>
        </dgm:presLayoutVars>
      </dgm:prSet>
      <dgm:spPr/>
    </dgm:pt>
    <dgm:pt modelId="{BB88AA8B-2F8C-0447-A737-DF2C109F26CF}" type="pres">
      <dgm:prSet presAssocID="{DE226B93-67B4-2948-B409-FBC67685E14E}" presName="node" presStyleLbl="node1" presStyleIdx="0" presStyleCnt="5" custScaleX="140222">
        <dgm:presLayoutVars>
          <dgm:bulletEnabled val="1"/>
        </dgm:presLayoutVars>
      </dgm:prSet>
      <dgm:spPr/>
    </dgm:pt>
    <dgm:pt modelId="{5E1CEC36-82F7-B447-96F9-BCCE6CBAF50C}" type="pres">
      <dgm:prSet presAssocID="{42379401-5DA1-FF4C-A481-2964268DC652}" presName="sibTrans" presStyleLbl="sibTrans2D1" presStyleIdx="0" presStyleCnt="4"/>
      <dgm:spPr/>
    </dgm:pt>
    <dgm:pt modelId="{3569911F-D952-264B-8921-AC9604FB42A0}" type="pres">
      <dgm:prSet presAssocID="{42379401-5DA1-FF4C-A481-2964268DC652}" presName="connectorText" presStyleLbl="sibTrans2D1" presStyleIdx="0" presStyleCnt="4"/>
      <dgm:spPr/>
    </dgm:pt>
    <dgm:pt modelId="{BFD645F8-32B5-E545-BD57-A02D63EDEDE0}" type="pres">
      <dgm:prSet presAssocID="{2BFD606D-6EDA-4749-91FD-DC6EA75A7D65}" presName="node" presStyleLbl="node1" presStyleIdx="1" presStyleCnt="5" custScaleX="140222">
        <dgm:presLayoutVars>
          <dgm:bulletEnabled val="1"/>
        </dgm:presLayoutVars>
      </dgm:prSet>
      <dgm:spPr/>
    </dgm:pt>
    <dgm:pt modelId="{01E955D1-4883-5245-9A16-271AD756017B}" type="pres">
      <dgm:prSet presAssocID="{E16B0689-9C5E-CF40-A7BD-AE633A29D2DD}" presName="sibTrans" presStyleLbl="sibTrans2D1" presStyleIdx="1" presStyleCnt="4"/>
      <dgm:spPr/>
    </dgm:pt>
    <dgm:pt modelId="{707C0E96-D082-224F-BD8E-B84865FCEADA}" type="pres">
      <dgm:prSet presAssocID="{E16B0689-9C5E-CF40-A7BD-AE633A29D2DD}" presName="connectorText" presStyleLbl="sibTrans2D1" presStyleIdx="1" presStyleCnt="4"/>
      <dgm:spPr/>
    </dgm:pt>
    <dgm:pt modelId="{063A2BE8-7E89-E943-8821-1E5C28A9FBD2}" type="pres">
      <dgm:prSet presAssocID="{8DE857C4-4CC2-7B41-ABDE-34BEE53FFDEC}" presName="node" presStyleLbl="node1" presStyleIdx="2" presStyleCnt="5" custScaleX="140222">
        <dgm:presLayoutVars>
          <dgm:bulletEnabled val="1"/>
        </dgm:presLayoutVars>
      </dgm:prSet>
      <dgm:spPr/>
    </dgm:pt>
    <dgm:pt modelId="{E29B65A9-C50B-5145-BDF5-7BE106E8D217}" type="pres">
      <dgm:prSet presAssocID="{EA4A5AA2-AAB5-7046-B358-0EA10644439F}" presName="sibTrans" presStyleLbl="sibTrans2D1" presStyleIdx="2" presStyleCnt="4"/>
      <dgm:spPr/>
    </dgm:pt>
    <dgm:pt modelId="{097FBB1F-904B-AE42-886D-CCAEAB476E1A}" type="pres">
      <dgm:prSet presAssocID="{EA4A5AA2-AAB5-7046-B358-0EA10644439F}" presName="connectorText" presStyleLbl="sibTrans2D1" presStyleIdx="2" presStyleCnt="4"/>
      <dgm:spPr/>
    </dgm:pt>
    <dgm:pt modelId="{22299212-CE87-A34D-8B58-30B8232A11A3}" type="pres">
      <dgm:prSet presAssocID="{49DA3DAB-2329-6943-971C-A01C08A24B33}" presName="node" presStyleLbl="node1" presStyleIdx="3" presStyleCnt="5" custScaleX="140222" custScaleY="134705">
        <dgm:presLayoutVars>
          <dgm:bulletEnabled val="1"/>
        </dgm:presLayoutVars>
      </dgm:prSet>
      <dgm:spPr/>
    </dgm:pt>
    <dgm:pt modelId="{10E97EA8-9EC0-F44A-96A2-95BB078D0029}" type="pres">
      <dgm:prSet presAssocID="{083199B7-F888-934D-8239-CB0B8691CED3}" presName="sibTrans" presStyleLbl="sibTrans2D1" presStyleIdx="3" presStyleCnt="4"/>
      <dgm:spPr/>
    </dgm:pt>
    <dgm:pt modelId="{C387A540-6D56-8442-9D0E-53A74572C6D2}" type="pres">
      <dgm:prSet presAssocID="{083199B7-F888-934D-8239-CB0B8691CED3}" presName="connectorText" presStyleLbl="sibTrans2D1" presStyleIdx="3" presStyleCnt="4"/>
      <dgm:spPr/>
    </dgm:pt>
    <dgm:pt modelId="{8665A657-305B-4140-B10A-4AE567464695}" type="pres">
      <dgm:prSet presAssocID="{ACF77431-479B-7D49-A334-81A37515AF5E}" presName="node" presStyleLbl="node1" presStyleIdx="4" presStyleCnt="5" custScaleX="140222">
        <dgm:presLayoutVars>
          <dgm:bulletEnabled val="1"/>
        </dgm:presLayoutVars>
      </dgm:prSet>
      <dgm:spPr/>
    </dgm:pt>
  </dgm:ptLst>
  <dgm:cxnLst>
    <dgm:cxn modelId="{811ACD00-D0CA-8740-9D9C-3B45DA355A60}" type="presOf" srcId="{E16B0689-9C5E-CF40-A7BD-AE633A29D2DD}" destId="{707C0E96-D082-224F-BD8E-B84865FCEADA}" srcOrd="1" destOrd="0" presId="urn:microsoft.com/office/officeart/2005/8/layout/process5"/>
    <dgm:cxn modelId="{D3BE6A10-7026-4342-BC2C-E64739A9F2C1}" type="presOf" srcId="{EA4A5AA2-AAB5-7046-B358-0EA10644439F}" destId="{E29B65A9-C50B-5145-BDF5-7BE106E8D217}" srcOrd="0" destOrd="0" presId="urn:microsoft.com/office/officeart/2005/8/layout/process5"/>
    <dgm:cxn modelId="{35903427-0DDC-EC4D-8A9D-644B2723CE32}" type="presOf" srcId="{49DA3DAB-2329-6943-971C-A01C08A24B33}" destId="{22299212-CE87-A34D-8B58-30B8232A11A3}" srcOrd="0" destOrd="0" presId="urn:microsoft.com/office/officeart/2005/8/layout/process5"/>
    <dgm:cxn modelId="{D0E27C2B-B57E-134E-9841-FDFB546A81DC}" type="presOf" srcId="{083199B7-F888-934D-8239-CB0B8691CED3}" destId="{10E97EA8-9EC0-F44A-96A2-95BB078D0029}" srcOrd="0" destOrd="0" presId="urn:microsoft.com/office/officeart/2005/8/layout/process5"/>
    <dgm:cxn modelId="{1258A437-4817-EA4B-8105-442DE7CDBCE3}" srcId="{6CA8A1D6-7745-764A-9848-7DD33B320BA2}" destId="{ACF77431-479B-7D49-A334-81A37515AF5E}" srcOrd="4" destOrd="0" parTransId="{551313C3-2958-1C42-8296-FE89BF1A8422}" sibTransId="{99ED0CB6-4948-984E-8121-1816578E82CE}"/>
    <dgm:cxn modelId="{6ECE634F-E5CE-0749-BC33-46D1B9F80900}" type="presOf" srcId="{E16B0689-9C5E-CF40-A7BD-AE633A29D2DD}" destId="{01E955D1-4883-5245-9A16-271AD756017B}" srcOrd="0" destOrd="0" presId="urn:microsoft.com/office/officeart/2005/8/layout/process5"/>
    <dgm:cxn modelId="{07542C51-509E-8849-82CA-104F4906514F}" type="presOf" srcId="{42379401-5DA1-FF4C-A481-2964268DC652}" destId="{3569911F-D952-264B-8921-AC9604FB42A0}" srcOrd="1" destOrd="0" presId="urn:microsoft.com/office/officeart/2005/8/layout/process5"/>
    <dgm:cxn modelId="{B273425C-20B7-2045-A049-9BEE8BAB3A4A}" type="presOf" srcId="{083199B7-F888-934D-8239-CB0B8691CED3}" destId="{C387A540-6D56-8442-9D0E-53A74572C6D2}" srcOrd="1" destOrd="0" presId="urn:microsoft.com/office/officeart/2005/8/layout/process5"/>
    <dgm:cxn modelId="{67C21A6B-BD82-444E-AD78-3CEC6E9419B5}" srcId="{6CA8A1D6-7745-764A-9848-7DD33B320BA2}" destId="{2BFD606D-6EDA-4749-91FD-DC6EA75A7D65}" srcOrd="1" destOrd="0" parTransId="{269A2D12-7326-2443-84C8-33A782BDE8C5}" sibTransId="{E16B0689-9C5E-CF40-A7BD-AE633A29D2DD}"/>
    <dgm:cxn modelId="{CD071599-D2C4-7543-A6ED-EC166CF9DAD1}" type="presOf" srcId="{42379401-5DA1-FF4C-A481-2964268DC652}" destId="{5E1CEC36-82F7-B447-96F9-BCCE6CBAF50C}" srcOrd="0" destOrd="0" presId="urn:microsoft.com/office/officeart/2005/8/layout/process5"/>
    <dgm:cxn modelId="{E6E1ADA0-ED26-784D-B9E9-D2592BD59176}" type="presOf" srcId="{6CA8A1D6-7745-764A-9848-7DD33B320BA2}" destId="{99F37D90-6B14-9C4C-8CEC-1FC62A28173E}" srcOrd="0" destOrd="0" presId="urn:microsoft.com/office/officeart/2005/8/layout/process5"/>
    <dgm:cxn modelId="{0DE19BA3-3730-7948-93B7-A2345FC055C8}" type="presOf" srcId="{DE226B93-67B4-2948-B409-FBC67685E14E}" destId="{BB88AA8B-2F8C-0447-A737-DF2C109F26CF}" srcOrd="0" destOrd="0" presId="urn:microsoft.com/office/officeart/2005/8/layout/process5"/>
    <dgm:cxn modelId="{E1543EB8-4205-8143-8FC6-701794E7C82F}" srcId="{6CA8A1D6-7745-764A-9848-7DD33B320BA2}" destId="{DE226B93-67B4-2948-B409-FBC67685E14E}" srcOrd="0" destOrd="0" parTransId="{6A59330C-C051-B447-B0CC-579A878A979C}" sibTransId="{42379401-5DA1-FF4C-A481-2964268DC652}"/>
    <dgm:cxn modelId="{61DE72B9-E88E-694C-B574-4C4A72E6347F}" srcId="{6CA8A1D6-7745-764A-9848-7DD33B320BA2}" destId="{49DA3DAB-2329-6943-971C-A01C08A24B33}" srcOrd="3" destOrd="0" parTransId="{C89BC442-EE01-2B41-B67E-3EB6888E29ED}" sibTransId="{083199B7-F888-934D-8239-CB0B8691CED3}"/>
    <dgm:cxn modelId="{384228E1-50BA-294B-9ECE-9F8A4C3E8887}" type="presOf" srcId="{2BFD606D-6EDA-4749-91FD-DC6EA75A7D65}" destId="{BFD645F8-32B5-E545-BD57-A02D63EDEDE0}" srcOrd="0" destOrd="0" presId="urn:microsoft.com/office/officeart/2005/8/layout/process5"/>
    <dgm:cxn modelId="{725686E7-1963-6E4C-BC83-0BBEC393836C}" type="presOf" srcId="{8DE857C4-4CC2-7B41-ABDE-34BEE53FFDEC}" destId="{063A2BE8-7E89-E943-8821-1E5C28A9FBD2}" srcOrd="0" destOrd="0" presId="urn:microsoft.com/office/officeart/2005/8/layout/process5"/>
    <dgm:cxn modelId="{E52856F1-005E-6341-9183-752A3D2CF277}" type="presOf" srcId="{ACF77431-479B-7D49-A334-81A37515AF5E}" destId="{8665A657-305B-4140-B10A-4AE567464695}" srcOrd="0" destOrd="0" presId="urn:microsoft.com/office/officeart/2005/8/layout/process5"/>
    <dgm:cxn modelId="{32C607FC-A57D-A146-908B-C5551DFCFB38}" srcId="{6CA8A1D6-7745-764A-9848-7DD33B320BA2}" destId="{8DE857C4-4CC2-7B41-ABDE-34BEE53FFDEC}" srcOrd="2" destOrd="0" parTransId="{1DE1FE8E-338C-894C-A3ED-3FA51FD565D3}" sibTransId="{EA4A5AA2-AAB5-7046-B358-0EA10644439F}"/>
    <dgm:cxn modelId="{89CE14FE-B300-C64E-89AC-CA26A84FEB49}" type="presOf" srcId="{EA4A5AA2-AAB5-7046-B358-0EA10644439F}" destId="{097FBB1F-904B-AE42-886D-CCAEAB476E1A}" srcOrd="1" destOrd="0" presId="urn:microsoft.com/office/officeart/2005/8/layout/process5"/>
    <dgm:cxn modelId="{09C62C48-4B23-0C4D-AC9F-4B7D63122C62}" type="presParOf" srcId="{99F37D90-6B14-9C4C-8CEC-1FC62A28173E}" destId="{BB88AA8B-2F8C-0447-A737-DF2C109F26CF}" srcOrd="0" destOrd="0" presId="urn:microsoft.com/office/officeart/2005/8/layout/process5"/>
    <dgm:cxn modelId="{12032249-6599-E74A-813E-B4FB70628662}" type="presParOf" srcId="{99F37D90-6B14-9C4C-8CEC-1FC62A28173E}" destId="{5E1CEC36-82F7-B447-96F9-BCCE6CBAF50C}" srcOrd="1" destOrd="0" presId="urn:microsoft.com/office/officeart/2005/8/layout/process5"/>
    <dgm:cxn modelId="{CFEA2E96-E081-E94B-9DA6-96E914DADE86}" type="presParOf" srcId="{5E1CEC36-82F7-B447-96F9-BCCE6CBAF50C}" destId="{3569911F-D952-264B-8921-AC9604FB42A0}" srcOrd="0" destOrd="0" presId="urn:microsoft.com/office/officeart/2005/8/layout/process5"/>
    <dgm:cxn modelId="{F242C5C6-5F41-764E-A827-4D0A39EFD5D6}" type="presParOf" srcId="{99F37D90-6B14-9C4C-8CEC-1FC62A28173E}" destId="{BFD645F8-32B5-E545-BD57-A02D63EDEDE0}" srcOrd="2" destOrd="0" presId="urn:microsoft.com/office/officeart/2005/8/layout/process5"/>
    <dgm:cxn modelId="{E5557EBF-A4B2-3443-8E42-AD4D43DC0AF6}" type="presParOf" srcId="{99F37D90-6B14-9C4C-8CEC-1FC62A28173E}" destId="{01E955D1-4883-5245-9A16-271AD756017B}" srcOrd="3" destOrd="0" presId="urn:microsoft.com/office/officeart/2005/8/layout/process5"/>
    <dgm:cxn modelId="{759CAB44-3450-634E-9089-25A09DB3FAB7}" type="presParOf" srcId="{01E955D1-4883-5245-9A16-271AD756017B}" destId="{707C0E96-D082-224F-BD8E-B84865FCEADA}" srcOrd="0" destOrd="0" presId="urn:microsoft.com/office/officeart/2005/8/layout/process5"/>
    <dgm:cxn modelId="{F2DFFA34-637E-E049-AF8D-65B4B2D34880}" type="presParOf" srcId="{99F37D90-6B14-9C4C-8CEC-1FC62A28173E}" destId="{063A2BE8-7E89-E943-8821-1E5C28A9FBD2}" srcOrd="4" destOrd="0" presId="urn:microsoft.com/office/officeart/2005/8/layout/process5"/>
    <dgm:cxn modelId="{AE5C73C9-6612-EB43-8F31-D3447A5F40BD}" type="presParOf" srcId="{99F37D90-6B14-9C4C-8CEC-1FC62A28173E}" destId="{E29B65A9-C50B-5145-BDF5-7BE106E8D217}" srcOrd="5" destOrd="0" presId="urn:microsoft.com/office/officeart/2005/8/layout/process5"/>
    <dgm:cxn modelId="{3A8C75D6-4B25-9C41-A08A-3DF02627D2DD}" type="presParOf" srcId="{E29B65A9-C50B-5145-BDF5-7BE106E8D217}" destId="{097FBB1F-904B-AE42-886D-CCAEAB476E1A}" srcOrd="0" destOrd="0" presId="urn:microsoft.com/office/officeart/2005/8/layout/process5"/>
    <dgm:cxn modelId="{6CAC8472-57FE-7047-B5A4-010165D0B0B0}" type="presParOf" srcId="{99F37D90-6B14-9C4C-8CEC-1FC62A28173E}" destId="{22299212-CE87-A34D-8B58-30B8232A11A3}" srcOrd="6" destOrd="0" presId="urn:microsoft.com/office/officeart/2005/8/layout/process5"/>
    <dgm:cxn modelId="{1F4B89C6-5A1B-C442-A998-1826C0914479}" type="presParOf" srcId="{99F37D90-6B14-9C4C-8CEC-1FC62A28173E}" destId="{10E97EA8-9EC0-F44A-96A2-95BB078D0029}" srcOrd="7" destOrd="0" presId="urn:microsoft.com/office/officeart/2005/8/layout/process5"/>
    <dgm:cxn modelId="{CE4FAC62-5FED-3345-82FB-A5CDD004AD0C}" type="presParOf" srcId="{10E97EA8-9EC0-F44A-96A2-95BB078D0029}" destId="{C387A540-6D56-8442-9D0E-53A74572C6D2}" srcOrd="0" destOrd="0" presId="urn:microsoft.com/office/officeart/2005/8/layout/process5"/>
    <dgm:cxn modelId="{C55A14FC-D28C-FA45-83C5-FD7017CAF1D2}" type="presParOf" srcId="{99F37D90-6B14-9C4C-8CEC-1FC62A28173E}" destId="{8665A657-305B-4140-B10A-4AE567464695}" srcOrd="8" destOrd="0" presId="urn:microsoft.com/office/officeart/2005/8/layout/process5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88AA8B-2F8C-0447-A737-DF2C109F26CF}">
      <dsp:nvSpPr>
        <dsp:cNvPr id="0" name=""/>
        <dsp:cNvSpPr/>
      </dsp:nvSpPr>
      <dsp:spPr>
        <a:xfrm>
          <a:off x="213490" y="1690"/>
          <a:ext cx="1647084" cy="704775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12700" cap="flat" cmpd="sng" algn="ctr">
          <a:solidFill>
            <a:schemeClr val="tx1">
              <a:lumMod val="8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Employer sets contribution amount and date for available funds</a:t>
          </a:r>
        </a:p>
      </dsp:txBody>
      <dsp:txXfrm>
        <a:off x="234132" y="22332"/>
        <a:ext cx="1605800" cy="663491"/>
      </dsp:txXfrm>
    </dsp:sp>
    <dsp:sp modelId="{5E1CEC36-82F7-B447-96F9-BCCE6CBAF50C}">
      <dsp:nvSpPr>
        <dsp:cNvPr id="0" name=""/>
        <dsp:cNvSpPr/>
      </dsp:nvSpPr>
      <dsp:spPr>
        <a:xfrm>
          <a:off x="1963941" y="208424"/>
          <a:ext cx="249020" cy="291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1963941" y="266685"/>
        <a:ext cx="174314" cy="174785"/>
      </dsp:txXfrm>
    </dsp:sp>
    <dsp:sp modelId="{BFD645F8-32B5-E545-BD57-A02D63EDEDE0}">
      <dsp:nvSpPr>
        <dsp:cNvPr id="0" name=""/>
        <dsp:cNvSpPr/>
      </dsp:nvSpPr>
      <dsp:spPr>
        <a:xfrm>
          <a:off x="2330425" y="1690"/>
          <a:ext cx="1647084" cy="704775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80000"/>
          </a:schemeClr>
        </a:solidFill>
        <a:ln w="12700" cap="flat" cmpd="sng" algn="ctr">
          <a:solidFill>
            <a:schemeClr val="tx1">
              <a:lumMod val="8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Employee goes to health care professional</a:t>
          </a:r>
        </a:p>
      </dsp:txBody>
      <dsp:txXfrm>
        <a:off x="2351067" y="22332"/>
        <a:ext cx="1605800" cy="663491"/>
      </dsp:txXfrm>
    </dsp:sp>
    <dsp:sp modelId="{01E955D1-4883-5245-9A16-271AD756017B}">
      <dsp:nvSpPr>
        <dsp:cNvPr id="0" name=""/>
        <dsp:cNvSpPr/>
      </dsp:nvSpPr>
      <dsp:spPr>
        <a:xfrm rot="5400000">
          <a:off x="2997048" y="848003"/>
          <a:ext cx="313837" cy="291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3066574" y="836738"/>
        <a:ext cx="174785" cy="226445"/>
      </dsp:txXfrm>
    </dsp:sp>
    <dsp:sp modelId="{063A2BE8-7E89-E943-8821-1E5C28A9FBD2}">
      <dsp:nvSpPr>
        <dsp:cNvPr id="0" name=""/>
        <dsp:cNvSpPr/>
      </dsp:nvSpPr>
      <dsp:spPr>
        <a:xfrm>
          <a:off x="2330425" y="1298612"/>
          <a:ext cx="1647084" cy="704775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  <a:alpha val="70000"/>
          </a:schemeClr>
        </a:solidFill>
        <a:ln w="12700" cap="flat" cmpd="sng" algn="ctr">
          <a:solidFill>
            <a:schemeClr val="tx1">
              <a:lumMod val="8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Health professional submits service to insurance</a:t>
          </a:r>
        </a:p>
      </dsp:txBody>
      <dsp:txXfrm>
        <a:off x="2351067" y="1319254"/>
        <a:ext cx="1605800" cy="663491"/>
      </dsp:txXfrm>
    </dsp:sp>
    <dsp:sp modelId="{E29B65A9-C50B-5145-BDF5-7BE106E8D217}">
      <dsp:nvSpPr>
        <dsp:cNvPr id="0" name=""/>
        <dsp:cNvSpPr/>
      </dsp:nvSpPr>
      <dsp:spPr>
        <a:xfrm rot="10800000">
          <a:off x="1978037" y="1505346"/>
          <a:ext cx="249020" cy="291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10800000">
        <a:off x="2052743" y="1563607"/>
        <a:ext cx="174314" cy="174785"/>
      </dsp:txXfrm>
    </dsp:sp>
    <dsp:sp modelId="{22299212-CE87-A34D-8B58-30B8232A11A3}">
      <dsp:nvSpPr>
        <dsp:cNvPr id="0" name=""/>
        <dsp:cNvSpPr/>
      </dsp:nvSpPr>
      <dsp:spPr>
        <a:xfrm>
          <a:off x="213490" y="1176316"/>
          <a:ext cx="1647084" cy="949367"/>
        </a:xfrm>
        <a:prstGeom prst="roundRect">
          <a:avLst>
            <a:gd name="adj" fmla="val 10000"/>
          </a:avLst>
        </a:prstGeom>
        <a:solidFill>
          <a:schemeClr val="accent5">
            <a:alpha val="60000"/>
          </a:schemeClr>
        </a:solidFill>
        <a:ln w="12700" cap="flat" cmpd="sng" algn="ctr">
          <a:solidFill>
            <a:schemeClr val="tx1">
              <a:lumMod val="8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Employee pays a co-pay; pharmacies generally charge at pick-up, while doctors sometimes send bills 30-45 days after appointment</a:t>
          </a:r>
        </a:p>
      </dsp:txBody>
      <dsp:txXfrm>
        <a:off x="241296" y="1204122"/>
        <a:ext cx="1591472" cy="893755"/>
      </dsp:txXfrm>
    </dsp:sp>
    <dsp:sp modelId="{10E97EA8-9EC0-F44A-96A2-95BB078D0029}">
      <dsp:nvSpPr>
        <dsp:cNvPr id="0" name=""/>
        <dsp:cNvSpPr/>
      </dsp:nvSpPr>
      <dsp:spPr>
        <a:xfrm rot="5400000">
          <a:off x="912522" y="2207907"/>
          <a:ext cx="249020" cy="291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949640" y="2229050"/>
        <a:ext cx="174785" cy="174314"/>
      </dsp:txXfrm>
    </dsp:sp>
    <dsp:sp modelId="{8665A657-305B-4140-B10A-4AE567464695}">
      <dsp:nvSpPr>
        <dsp:cNvPr id="0" name=""/>
        <dsp:cNvSpPr/>
      </dsp:nvSpPr>
      <dsp:spPr>
        <a:xfrm>
          <a:off x="213490" y="2595534"/>
          <a:ext cx="1647084" cy="704775"/>
        </a:xfrm>
        <a:prstGeom prst="roundRect">
          <a:avLst>
            <a:gd name="adj" fmla="val 10000"/>
          </a:avLst>
        </a:prstGeom>
        <a:solidFill>
          <a:schemeClr val="accent5">
            <a:lumMod val="75000"/>
            <a:alpha val="50000"/>
          </a:schemeClr>
        </a:solidFill>
        <a:ln w="12700" cap="flat" cmpd="sng" algn="ctr">
          <a:solidFill>
            <a:schemeClr val="tx1">
              <a:lumMod val="8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HRA either reimburses co-pay or employee pays until out of pocket limit is reached</a:t>
          </a:r>
        </a:p>
      </dsp:txBody>
      <dsp:txXfrm>
        <a:off x="234132" y="2616176"/>
        <a:ext cx="1605800" cy="663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12/4/18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12/4/18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How HRA works + comparison table: https://</a:t>
            </a:r>
            <a:r>
              <a:rPr lang="en-US" dirty="0" err="1"/>
              <a:t>nuesynergy.com</a:t>
            </a:r>
            <a:r>
              <a:rPr lang="en-US" dirty="0"/>
              <a:t>/health-reimbursement-arrangement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Definition of HRA from </a:t>
            </a:r>
            <a:r>
              <a:rPr lang="en-US" dirty="0" err="1"/>
              <a:t>healthcare.gov</a:t>
            </a:r>
            <a:r>
              <a:rPr lang="en-US" baseline="0" dirty="0"/>
              <a:t> glossary </a:t>
            </a:r>
            <a:endParaRPr lang="en-US" dirty="0"/>
          </a:p>
        </p:txBody>
      </p:sp>
      <p:sp>
        <p:nvSpPr>
          <p:cNvPr id="35" name="Google Shape;3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86074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How HRA works + comparison table: https://</a:t>
            </a:r>
            <a:r>
              <a:rPr lang="en-US" dirty="0" err="1"/>
              <a:t>nuesynergy.com</a:t>
            </a:r>
            <a:r>
              <a:rPr lang="en-US" dirty="0"/>
              <a:t>/health-reimbursement-arrangement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Definition of HRA from </a:t>
            </a:r>
            <a:r>
              <a:rPr lang="en-US" dirty="0" err="1"/>
              <a:t>healthcare.gov</a:t>
            </a:r>
            <a:r>
              <a:rPr lang="en-US" baseline="0" dirty="0"/>
              <a:t> glossary </a:t>
            </a:r>
            <a:endParaRPr lang="en-US" dirty="0"/>
          </a:p>
        </p:txBody>
      </p:sp>
      <p:sp>
        <p:nvSpPr>
          <p:cNvPr id="35" name="Google Shape;3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2988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12/4/18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458FE41E-5B0E-6849-BE5D-74F838AE627F}"/>
              </a:ext>
            </a:extLst>
          </p:cNvPr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+mj-lt"/>
                <a:cs typeface="Georgia"/>
              </a:rPr>
              <a:t>Slide last updated on: November 4, 2018</a:t>
            </a: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4FA20115-27F7-FF4E-9FE7-925B6786E330}"/>
              </a:ext>
            </a:extLst>
          </p:cNvPr>
          <p:cNvSpPr txBox="1">
            <a:spLocks/>
          </p:cNvSpPr>
          <p:nvPr/>
        </p:nvSpPr>
        <p:spPr bwMode="auto">
          <a:xfrm>
            <a:off x="609601" y="756919"/>
            <a:ext cx="8202612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+mj-lt"/>
                <a:ea typeface="ＭＳ Ｐゴシック" charset="-128"/>
                <a:cs typeface="MS PGothic" charset="-128"/>
              </a:rPr>
              <a:t>HRA: Health reimbursement arrangement</a:t>
            </a:r>
            <a:endParaRPr lang="en-US" altLang="en-US" sz="1300" b="0" i="1" dirty="0">
              <a:latin typeface="+mj-lt"/>
              <a:ea typeface="ＭＳ Ｐゴシック" charset="-128"/>
              <a:cs typeface="MS PGothic" charset="-128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B34B89-41E7-094B-8110-163F2CECAD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1441811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 health reimbursement account is a type of health plan in which employers receive tax-free reimbursements for medical expenses, up to a certain annual limit. This type of plan allows the amount left on the account to roll over to the next year and is solely employer-funded and owned. 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01730794"/>
              </p:ext>
            </p:extLst>
          </p:nvPr>
        </p:nvGraphicFramePr>
        <p:xfrm>
          <a:off x="4412119" y="2751875"/>
          <a:ext cx="4191000" cy="330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10578" y="2301323"/>
            <a:ext cx="17940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Georgia" panose="02040502050405020303" pitchFamily="18" charset="0"/>
              </a:rPr>
              <a:t>How an HRA works: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787577" y="2301323"/>
            <a:ext cx="1273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+mj-lt"/>
              </a:rPr>
              <a:t>HRA vs. HSA: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908741"/>
              </p:ext>
            </p:extLst>
          </p:nvPr>
        </p:nvGraphicFramePr>
        <p:xfrm>
          <a:off x="643648" y="2835791"/>
          <a:ext cx="3560964" cy="32180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56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9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921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bg1"/>
                          </a:solidFill>
                        </a:rPr>
                        <a:t>HRA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bg1"/>
                          </a:solidFill>
                        </a:rPr>
                        <a:t>HSA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048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Control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Employer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Employee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668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Funding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100% employer funded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Employer + employee funded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1386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Contribution limit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by employer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$3,450 for individual, $6,950 for family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1386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Plan eligibility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Compatible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with any health plan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Must be enrolled in high-deductible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plan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386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Can funds be invested?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0418" name="Picture 2" descr="https://static.thenounproject.com/png/1055486-200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16" y="1401605"/>
            <a:ext cx="578943" cy="578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Placeholder 18">
            <a:extLst>
              <a:ext uri="{FF2B5EF4-FFF2-40B4-BE49-F238E27FC236}">
                <a16:creationId xmlns:a16="http://schemas.microsoft.com/office/drawing/2014/main" id="{D32D62FA-E2E3-5443-BD70-D945A5412B67}"/>
              </a:ext>
            </a:extLst>
          </p:cNvPr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Sources: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Healthcare.gov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; “Health Reimbursement Arrangement,”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NueSynergy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293331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1">
            <a:extLst>
              <a:ext uri="{FF2B5EF4-FFF2-40B4-BE49-F238E27FC236}">
                <a16:creationId xmlns:a16="http://schemas.microsoft.com/office/drawing/2014/main" id="{4FA20115-27F7-FF4E-9FE7-925B6786E330}"/>
              </a:ext>
            </a:extLst>
          </p:cNvPr>
          <p:cNvSpPr txBox="1">
            <a:spLocks/>
          </p:cNvSpPr>
          <p:nvPr/>
        </p:nvSpPr>
        <p:spPr bwMode="auto">
          <a:xfrm>
            <a:off x="609601" y="756919"/>
            <a:ext cx="8202612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+mj-lt"/>
                <a:ea typeface="ＭＳ Ｐゴシック" charset="-128"/>
                <a:cs typeface="MS PGothic" charset="-128"/>
              </a:rPr>
              <a:t>The Trump administration’s proposed HRA regulations </a:t>
            </a:r>
            <a:endParaRPr lang="en-US" altLang="en-US" sz="1300" b="0" i="1" dirty="0">
              <a:latin typeface="+mj-lt"/>
              <a:ea typeface="ＭＳ Ｐゴシック" charset="-128"/>
              <a:cs typeface="MS PGothic" charset="-128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B34B89-41E7-094B-8110-163F2CECAD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1" y="1365999"/>
            <a:ext cx="7620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            Proposed rule: </a:t>
            </a:r>
          </a:p>
          <a:p>
            <a:endParaRPr lang="en-US" sz="1200" b="1" dirty="0"/>
          </a:p>
          <a:p>
            <a:pPr marL="171450" indent="-171450">
              <a:buFont typeface="Arial" charset="0"/>
              <a:buChar char="•"/>
            </a:pPr>
            <a:r>
              <a:rPr lang="en-US" sz="1200" dirty="0"/>
              <a:t>The proposed rule, issued by the Departments of Health and Human Services (HHS), Labor (DOL), and Treasury, would allow employers to fund HRAs with up to $1,800 per year for health insurance premiums</a:t>
            </a:r>
          </a:p>
          <a:p>
            <a:endParaRPr lang="en-US" sz="1200" dirty="0"/>
          </a:p>
          <a:p>
            <a:pPr marL="171450" indent="-171450">
              <a:buFont typeface="Arial" charset="0"/>
              <a:buChar char="•"/>
            </a:pPr>
            <a:r>
              <a:rPr lang="en-US" sz="1200" dirty="0"/>
              <a:t>The proposal would overturn the Obama-era ACA provision which limits the use of traditional HRAs to only pay for out-of-pocket medical expenses and not insurance premiums</a:t>
            </a:r>
          </a:p>
          <a:p>
            <a:pPr marL="171450" indent="-171450">
              <a:buFont typeface="Arial" charset="0"/>
              <a:buChar char="•"/>
            </a:pPr>
            <a:endParaRPr lang="en-US" sz="1200" dirty="0"/>
          </a:p>
          <a:p>
            <a:pPr marL="171450" indent="-171450">
              <a:buFont typeface="Arial" charset="0"/>
              <a:buChar char="•"/>
            </a:pPr>
            <a:r>
              <a:rPr lang="en-US" sz="1200" dirty="0"/>
              <a:t>The Trump administration believes that by allowing employees to purchase health coverage on their own with employer funds, more competition will be brought to the individual marketplace</a:t>
            </a:r>
          </a:p>
          <a:p>
            <a:pPr marL="171450" indent="-171450">
              <a:buFont typeface="Arial" charset="0"/>
              <a:buChar char="•"/>
            </a:pPr>
            <a:endParaRPr lang="en-US" sz="1200" dirty="0"/>
          </a:p>
          <a:p>
            <a:pPr marL="171450" indent="-171450">
              <a:buFont typeface="Arial" charset="0"/>
              <a:buChar char="•"/>
            </a:pPr>
            <a:r>
              <a:rPr lang="en-US" sz="1200" dirty="0"/>
              <a:t>This proposed change is part of Trump’s Executive Order 13813, “Promoting HealthCare Choice and Competition Across the US”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9601" y="4278850"/>
            <a:ext cx="3505199" cy="1905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latin typeface="+mj-lt"/>
              </a:rPr>
              <a:t>Impact:</a:t>
            </a:r>
          </a:p>
          <a:p>
            <a:pPr algn="ctr"/>
            <a:endParaRPr lang="en-US" sz="1200" dirty="0"/>
          </a:p>
          <a:p>
            <a:r>
              <a:rPr lang="en-US" sz="1200" dirty="0"/>
              <a:t>The US Treasury released a report that estimates that once companies have adjusted their policies to the new rule, </a:t>
            </a:r>
            <a:r>
              <a:rPr lang="en-US" sz="1400" b="1" dirty="0"/>
              <a:t>800,000 employers </a:t>
            </a:r>
            <a:r>
              <a:rPr lang="en-US" sz="1200" dirty="0"/>
              <a:t>will provide HRAs to over </a:t>
            </a:r>
            <a:r>
              <a:rPr lang="en-US" sz="1400" b="1" dirty="0"/>
              <a:t>10 million employees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876800" y="4284865"/>
            <a:ext cx="3505199" cy="1905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latin typeface="+mj-lt"/>
              </a:rPr>
              <a:t>Timeline:</a:t>
            </a:r>
          </a:p>
          <a:p>
            <a:pPr algn="ctr"/>
            <a:endParaRPr lang="en-US" sz="1200" dirty="0"/>
          </a:p>
          <a:p>
            <a:r>
              <a:rPr lang="en-US" sz="1200" dirty="0"/>
              <a:t>Comments on the proposed regulation are requested by </a:t>
            </a:r>
            <a:r>
              <a:rPr lang="en-US" sz="1400" b="1" dirty="0"/>
              <a:t>December 28, 2018 </a:t>
            </a:r>
          </a:p>
          <a:p>
            <a:endParaRPr lang="en-US" sz="1200" dirty="0"/>
          </a:p>
          <a:p>
            <a:r>
              <a:rPr lang="en-US" sz="1200" dirty="0"/>
              <a:t>The regulation, if finalized, is proposed to be effective for plan years beginning on and after </a:t>
            </a:r>
            <a:r>
              <a:rPr lang="en-US" sz="1400" b="1" dirty="0"/>
              <a:t>January 1, 2020</a:t>
            </a:r>
          </a:p>
        </p:txBody>
      </p:sp>
      <p:pic>
        <p:nvPicPr>
          <p:cNvPr id="9" name="Picture 2" descr="https://static.thenounproject.com/png/1116035-2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1" y="1237991"/>
            <a:ext cx="472439" cy="47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18">
            <a:extLst>
              <a:ext uri="{FF2B5EF4-FFF2-40B4-BE49-F238E27FC236}">
                <a16:creationId xmlns:a16="http://schemas.microsoft.com/office/drawing/2014/main" id="{392D8605-EEB1-6F48-8173-BD7676B4A89E}"/>
              </a:ext>
            </a:extLst>
          </p:cNvPr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+mj-lt"/>
                <a:cs typeface="Georgia"/>
              </a:rPr>
              <a:t>Slide last updated on: November 4, 2018</a:t>
            </a:r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2A64E90F-F1DF-9145-B516-43070A6D5BFA}"/>
              </a:ext>
            </a:extLst>
          </p:cNvPr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Sources: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Healthcare.gov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876347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1609</TotalTime>
  <Words>444</Words>
  <Application>Microsoft Macintosh PowerPoint</Application>
  <PresentationFormat>On-screen Show (4:3)</PresentationFormat>
  <Paragraphs>56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MS PGothic</vt:lpstr>
      <vt:lpstr>MS PGothic</vt:lpstr>
      <vt:lpstr>Arial</vt:lpstr>
      <vt:lpstr>Calibri</vt:lpstr>
      <vt:lpstr>Georgia</vt:lpstr>
      <vt:lpstr>Office Theme</vt:lpstr>
      <vt:lpstr>PowerPoint Presentation</vt:lpstr>
      <vt:lpstr>PowerPoint Presentation</vt:lpstr>
    </vt:vector>
  </TitlesOfParts>
  <Company>Atlantic Media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Microsoft Office User</cp:lastModifiedBy>
  <cp:revision>60</cp:revision>
  <dcterms:created xsi:type="dcterms:W3CDTF">2018-11-02T00:48:26Z</dcterms:created>
  <dcterms:modified xsi:type="dcterms:W3CDTF">2018-12-04T17:19:43Z</dcterms:modified>
</cp:coreProperties>
</file>