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AC"/>
    <a:srgbClr val="FAF1D5"/>
    <a:srgbClr val="E6B92E"/>
    <a:srgbClr val="C9C1C5"/>
    <a:srgbClr val="F6F3EF"/>
    <a:srgbClr val="F0EBE3"/>
    <a:srgbClr val="04070C"/>
    <a:srgbClr val="FCFBFA"/>
    <a:srgbClr val="FDF3F1"/>
    <a:srgbClr val="F8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6" autoAdjust="0"/>
    <p:restoredTop sz="96006"/>
  </p:normalViewPr>
  <p:slideViewPr>
    <p:cSldViewPr snapToGrid="0" snapToObjects="1">
      <p:cViewPr>
        <p:scale>
          <a:sx n="120" d="100"/>
          <a:sy n="120" d="100"/>
        </p:scale>
        <p:origin x="928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38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https://www.migrationpolicy.org/programs/us-immigration-policy-program-data-hub/unauthorized-immigrant-population-profiles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7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BA1DA5-0E59-804C-B419-1F4A9623C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004" y="1822317"/>
            <a:ext cx="6974930" cy="3961967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 | Slide last updated on: November 28, 2018 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102416"/>
            <a:ext cx="8247721" cy="30939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Data not available for North Dakota or Vermont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Migration Policy Institution tabulation of American Community Survey data and Census Bureau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About 11.3 million undocumented immigrants live in the United States 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13827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Estimated undocumented immigrant population by state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303228-3CEC-5B4D-9A4E-134071B5CA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522" y="4897704"/>
            <a:ext cx="1284889" cy="11480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476495-0645-C748-AC4B-86E54D9279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658"/>
          <a:stretch/>
        </p:blipFill>
        <p:spPr>
          <a:xfrm>
            <a:off x="2219411" y="5114260"/>
            <a:ext cx="1329208" cy="80056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B19EC23-CBE2-7543-A1DA-E0517FB9DBC4}"/>
              </a:ext>
            </a:extLst>
          </p:cNvPr>
          <p:cNvSpPr/>
          <p:nvPr/>
        </p:nvSpPr>
        <p:spPr>
          <a:xfrm>
            <a:off x="327379" y="2537653"/>
            <a:ext cx="1334651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 anchor="ctr" anchorCtr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California has the highest number of undocumented immigrants (3,059,000)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3D68B3AF-F21E-8547-959A-DA2EF73EDB4E}"/>
              </a:ext>
            </a:extLst>
          </p:cNvPr>
          <p:cNvCxnSpPr>
            <a:cxnSpLocks/>
            <a:stCxn id="16" idx="2"/>
          </p:cNvCxnSpPr>
          <p:nvPr/>
        </p:nvCxnSpPr>
        <p:spPr>
          <a:xfrm rot="16200000" flipH="1">
            <a:off x="1130065" y="3356399"/>
            <a:ext cx="396606" cy="667327"/>
          </a:xfrm>
          <a:prstGeom prst="bentConnector2">
            <a:avLst/>
          </a:prstGeom>
          <a:ln w="19050">
            <a:solidFill>
              <a:schemeClr val="accent6"/>
            </a:solidFill>
            <a:prstDash val="solid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EE8B3CF-AFCC-5944-B23D-846D595858A6}"/>
              </a:ext>
            </a:extLst>
          </p:cNvPr>
          <p:cNvSpPr/>
          <p:nvPr/>
        </p:nvSpPr>
        <p:spPr>
          <a:xfrm>
            <a:off x="4833508" y="5369071"/>
            <a:ext cx="1832882" cy="800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 anchor="ctr" anchorCtr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Texas has the second-highest number of undocumented immigrants (1,597,000)</a:t>
            </a:r>
          </a:p>
        </p:txBody>
      </p: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2A34B51B-BEF5-CA42-9719-19A29FC564B8}"/>
              </a:ext>
            </a:extLst>
          </p:cNvPr>
          <p:cNvCxnSpPr>
            <a:cxnSpLocks/>
            <a:stCxn id="29" idx="1"/>
          </p:cNvCxnSpPr>
          <p:nvPr/>
        </p:nvCxnSpPr>
        <p:spPr>
          <a:xfrm rot="10800000">
            <a:off x="4210290" y="5126549"/>
            <a:ext cx="623219" cy="642633"/>
          </a:xfrm>
          <a:prstGeom prst="bentConnector2">
            <a:avLst/>
          </a:prstGeom>
          <a:ln w="19050">
            <a:solidFill>
              <a:schemeClr val="accent6"/>
            </a:solidFill>
            <a:prstDash val="solid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F7C54452-323F-B341-A72E-10551B4D73C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r="2876" b="4449"/>
          <a:stretch/>
        </p:blipFill>
        <p:spPr>
          <a:xfrm>
            <a:off x="503176" y="1622132"/>
            <a:ext cx="1409894" cy="374139"/>
          </a:xfrm>
          <a:prstGeom prst="rect">
            <a:avLst/>
          </a:prstGeom>
          <a:effectLst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F2D47D9-77BC-AA45-9C89-E401553636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45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 | Slide last updated on: November 28, 2018 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102416"/>
            <a:ext cx="8247721" cy="30939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Data not available for North Dakota or Vermont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Migration Policy Institution tabulation of American Community Survey data and Census Bureau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247714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The most undocumented immigrants live in California, and the fewest live in Montana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A99CAC8-AF81-7743-B638-7828B2382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572328"/>
              </p:ext>
            </p:extLst>
          </p:nvPr>
        </p:nvGraphicFramePr>
        <p:xfrm>
          <a:off x="503174" y="1433488"/>
          <a:ext cx="8149356" cy="465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226">
                  <a:extLst>
                    <a:ext uri="{9D8B030D-6E8A-4147-A177-3AD203B41FA5}">
                      <a16:colId xmlns:a16="http://schemas.microsoft.com/office/drawing/2014/main" val="1274288070"/>
                    </a:ext>
                  </a:extLst>
                </a:gridCol>
                <a:gridCol w="1358226">
                  <a:extLst>
                    <a:ext uri="{9D8B030D-6E8A-4147-A177-3AD203B41FA5}">
                      <a16:colId xmlns:a16="http://schemas.microsoft.com/office/drawing/2014/main" val="700477334"/>
                    </a:ext>
                  </a:extLst>
                </a:gridCol>
                <a:gridCol w="1358226">
                  <a:extLst>
                    <a:ext uri="{9D8B030D-6E8A-4147-A177-3AD203B41FA5}">
                      <a16:colId xmlns:a16="http://schemas.microsoft.com/office/drawing/2014/main" val="2196410942"/>
                    </a:ext>
                  </a:extLst>
                </a:gridCol>
                <a:gridCol w="1358226">
                  <a:extLst>
                    <a:ext uri="{9D8B030D-6E8A-4147-A177-3AD203B41FA5}">
                      <a16:colId xmlns:a16="http://schemas.microsoft.com/office/drawing/2014/main" val="2884684889"/>
                    </a:ext>
                  </a:extLst>
                </a:gridCol>
                <a:gridCol w="1358226">
                  <a:extLst>
                    <a:ext uri="{9D8B030D-6E8A-4147-A177-3AD203B41FA5}">
                      <a16:colId xmlns:a16="http://schemas.microsoft.com/office/drawing/2014/main" val="17205566"/>
                    </a:ext>
                  </a:extLst>
                </a:gridCol>
                <a:gridCol w="1358226">
                  <a:extLst>
                    <a:ext uri="{9D8B030D-6E8A-4147-A177-3AD203B41FA5}">
                      <a16:colId xmlns:a16="http://schemas.microsoft.com/office/drawing/2014/main" val="2360555161"/>
                    </a:ext>
                  </a:extLst>
                </a:gridCol>
              </a:tblGrid>
              <a:tr h="273423"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 marL="4572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Population</a:t>
                      </a:r>
                    </a:p>
                  </a:txBody>
                  <a:tcPr marL="4572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 marL="4572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Population</a:t>
                      </a:r>
                    </a:p>
                  </a:txBody>
                  <a:tcPr marL="4572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 marL="4572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Population</a:t>
                      </a:r>
                    </a:p>
                  </a:txBody>
                  <a:tcPr marL="45720"/>
                </a:tc>
                <a:extLst>
                  <a:ext uri="{0D108BD9-81ED-4DB2-BD59-A6C34878D82A}">
                    <a16:rowId xmlns:a16="http://schemas.microsoft.com/office/drawing/2014/main" val="3681413935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California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3,059,000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Tennessee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Kentucky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4264605366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Texas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1,597,000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Oregon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Iowa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3350683925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New York 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940,000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Ohio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107,000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Nebraska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1475855874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Florida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656,000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Connecticut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102,000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Hawaii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2789008263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New Jersey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526,000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Indiana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Idaho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2572229529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Illinois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487,000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South Carolina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Washington, D.C.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80031258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Georgia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351,000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Wisconsin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Rhode Island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3071441261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North Carolina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321,000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Minnesota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Mississippi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3893906678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Virginia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Oklahoma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Delaware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1235551371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Maryland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247,000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Utah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Alaska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3913932915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Washington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229,000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Kansas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New Hampshire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4121327677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Arizona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226,000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Alabama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South Dakota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2139100425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Massachusetts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173,000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Arkansas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West Virginia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3174845338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Colorado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162,000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Louisiana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Wyoming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217566220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Pennsylvania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141,000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New Mexico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Maine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2442147774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Michigan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129,000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Missouri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Montana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3,000</a:t>
                      </a: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2733557114"/>
                  </a:ext>
                </a:extLst>
              </a:tr>
              <a:tr h="25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Nevada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129,000</a:t>
                      </a: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517405903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E0DDBEC-3152-F248-A9F7-CCB1FE11C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5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 v8">
      <a:dk1>
        <a:srgbClr val="000000"/>
      </a:dk1>
      <a:lt1>
        <a:srgbClr val="FFFFFF"/>
      </a:lt1>
      <a:dk2>
        <a:srgbClr val="A02C1C"/>
      </a:dk2>
      <a:lt2>
        <a:srgbClr val="284D81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6253</TotalTime>
  <Words>257</Words>
  <Application>Microsoft Macintosh PowerPoint</Application>
  <PresentationFormat>On-screen Show (4:3)</PresentationFormat>
  <Paragraphs>120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273</cp:revision>
  <dcterms:created xsi:type="dcterms:W3CDTF">2017-06-26T14:07:23Z</dcterms:created>
  <dcterms:modified xsi:type="dcterms:W3CDTF">2018-11-28T19:45:53Z</dcterms:modified>
</cp:coreProperties>
</file>