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3AC"/>
    <a:srgbClr val="FAF1D5"/>
    <a:srgbClr val="E6B92E"/>
    <a:srgbClr val="C9C1C5"/>
    <a:srgbClr val="F6F3EF"/>
    <a:srgbClr val="F0EBE3"/>
    <a:srgbClr val="04070C"/>
    <a:srgbClr val="FCFBFA"/>
    <a:srgbClr val="FDF3F1"/>
    <a:srgbClr val="F8D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69" autoAdjust="0"/>
    <p:restoredTop sz="96925"/>
  </p:normalViewPr>
  <p:slideViewPr>
    <p:cSldViewPr snapToGrid="0" snapToObjects="1">
      <p:cViewPr varScale="1">
        <p:scale>
          <a:sx n="108" d="100"/>
          <a:sy n="108" d="100"/>
        </p:scale>
        <p:origin x="21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8" d="100"/>
          <a:sy n="118" d="100"/>
        </p:scale>
        <p:origin x="3832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Democrat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-77</c:v>
                </c:pt>
                <c:pt idx="1">
                  <c:v>-69</c:v>
                </c:pt>
                <c:pt idx="2">
                  <c:v>-90</c:v>
                </c:pt>
                <c:pt idx="3">
                  <c:v>-44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6D-FD45-80CB-135B27DDA01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Republican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0.11774669051878354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6574743-CC05-7F4F-AC86-62D7D46323BF}" type="VALUE">
                      <a:rPr lang="en-US">
                        <a:solidFill>
                          <a:schemeClr val="bg1"/>
                        </a:solidFill>
                      </a:rPr>
                      <a:pPr>
                        <a:defRPr sz="10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46D-FD45-80CB-135B27DDA019}"/>
                </c:ext>
              </c:extLst>
            </c:dLbl>
            <c:dLbl>
              <c:idx val="2"/>
              <c:layout>
                <c:manualLayout>
                  <c:x val="-8.6948121645796066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46D-FD45-80CB-135B27DDA0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23</c:v>
                </c:pt>
                <c:pt idx="1">
                  <c:v>29</c:v>
                </c:pt>
                <c:pt idx="2">
                  <c:v>9</c:v>
                </c:pt>
                <c:pt idx="3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6D-FD45-80CB-135B27DDA01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446D-FD45-80CB-135B27DDA0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8"/>
        <c:overlap val="100"/>
        <c:axId val="1547651871"/>
        <c:axId val="1547652255"/>
      </c:barChart>
      <c:catAx>
        <c:axId val="15476518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7652255"/>
        <c:crosses val="autoZero"/>
        <c:auto val="1"/>
        <c:lblAlgn val="ctr"/>
        <c:lblOffset val="100"/>
        <c:noMultiLvlLbl val="0"/>
      </c:catAx>
      <c:valAx>
        <c:axId val="154765225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476518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Democrat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-59</c:v>
                </c:pt>
                <c:pt idx="1">
                  <c:v>-47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B5-EA4E-9C2A-2E03377DF3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Republican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0.11774669051878354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6574743-CC05-7F4F-AC86-62D7D46323BF}" type="VALUE">
                      <a:rPr lang="en-US">
                        <a:solidFill>
                          <a:schemeClr val="bg1"/>
                        </a:solidFill>
                      </a:rPr>
                      <a:pPr>
                        <a:defRPr sz="10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9B5-EA4E-9C2A-2E03377DF351}"/>
                </c:ext>
              </c:extLst>
            </c:dLbl>
            <c:dLbl>
              <c:idx val="2"/>
              <c:layout>
                <c:manualLayout>
                  <c:x val="-8.6948121645796066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B5-EA4E-9C2A-2E03377DF3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40</c:v>
                </c:pt>
                <c:pt idx="1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9B5-EA4E-9C2A-2E03377DF35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4-29B5-EA4E-9C2A-2E03377DF3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2"/>
        <c:overlap val="100"/>
        <c:axId val="1547651871"/>
        <c:axId val="1547652255"/>
      </c:barChart>
      <c:catAx>
        <c:axId val="15476518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7652255"/>
        <c:crosses val="autoZero"/>
        <c:auto val="1"/>
        <c:lblAlgn val="ctr"/>
        <c:lblOffset val="100"/>
        <c:noMultiLvlLbl val="0"/>
      </c:catAx>
      <c:valAx>
        <c:axId val="154765225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476518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Democrat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-48</c:v>
                </c:pt>
                <c:pt idx="1">
                  <c:v>-49</c:v>
                </c:pt>
                <c:pt idx="2">
                  <c:v>-58</c:v>
                </c:pt>
                <c:pt idx="3">
                  <c:v>-67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65-0248-AF29-F951C854542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Republican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0.17231584239207931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6574743-CC05-7F4F-AC86-62D7D46323BF}" type="VALUE">
                      <a:rPr lang="en-US">
                        <a:solidFill>
                          <a:schemeClr val="bg1"/>
                        </a:solidFill>
                      </a:rPr>
                      <a:pPr>
                        <a:defRPr sz="10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065-0248-AF29-F951C8545425}"/>
                </c:ext>
              </c:extLst>
            </c:dLbl>
            <c:dLbl>
              <c:idx val="2"/>
              <c:layout>
                <c:manualLayout>
                  <c:x val="-0.1475983467503943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065-0248-AF29-F951C85454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50</c:v>
                </c:pt>
                <c:pt idx="1">
                  <c:v>50</c:v>
                </c:pt>
                <c:pt idx="2">
                  <c:v>39</c:v>
                </c:pt>
                <c:pt idx="3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65-0248-AF29-F951C854542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4-3065-0248-AF29-F951C85454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8"/>
        <c:overlap val="100"/>
        <c:axId val="1547651871"/>
        <c:axId val="1547652255"/>
      </c:barChart>
      <c:catAx>
        <c:axId val="15476518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7652255"/>
        <c:crosses val="autoZero"/>
        <c:auto val="1"/>
        <c:lblAlgn val="ctr"/>
        <c:lblOffset val="100"/>
        <c:noMultiLvlLbl val="0"/>
      </c:catAx>
      <c:valAx>
        <c:axId val="154765225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476518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Minorities, women and younger generations voted overwhelmingly for Democratic candidates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sp>
        <p:nvSpPr>
          <p:cNvPr id="22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Alice Johnson | Slide last updated on: November 13, 2018</a:t>
            </a:r>
          </a:p>
        </p:txBody>
      </p:sp>
      <p:sp>
        <p:nvSpPr>
          <p:cNvPr id="24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Alec Tyson, “The 2018 midterm vote: Divisions by race, gender, education,” </a:t>
            </a:r>
            <a:r>
              <a:rPr lang="en-US" sz="7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Pew Research Center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, November 8, 2018.</a:t>
            </a:r>
          </a:p>
        </p:txBody>
      </p:sp>
      <p:sp>
        <p:nvSpPr>
          <p:cNvPr id="19" name="TextBox 13">
            <a:extLst>
              <a:ext uri="{FF2B5EF4-FFF2-40B4-BE49-F238E27FC236}">
                <a16:creationId xmlns:a16="http://schemas.microsoft.com/office/drawing/2014/main" id="{DE374149-9846-F743-B936-4F74141B0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285" y="1904070"/>
            <a:ext cx="283923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>
                <a:solidFill>
                  <a:schemeClr val="bg2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Democrat   </a:t>
            </a:r>
            <a:r>
              <a:rPr lang="en-US" altLang="en-US" sz="1000" b="1" dirty="0">
                <a:solidFill>
                  <a:schemeClr val="tx2"/>
                </a:solidFill>
                <a:latin typeface="Verdana"/>
                <a:cs typeface="Verdana"/>
              </a:rPr>
              <a:t>■</a:t>
            </a:r>
            <a:r>
              <a:rPr lang="en-US" altLang="en-US" sz="1000" b="1" dirty="0">
                <a:latin typeface="Verdana"/>
                <a:cs typeface="Verdana"/>
              </a:rPr>
              <a:t> </a:t>
            </a:r>
            <a:r>
              <a:rPr lang="en-US" altLang="en-US" sz="1000" dirty="0">
                <a:latin typeface="Verdana"/>
                <a:cs typeface="Verdana"/>
              </a:rPr>
              <a:t>Republican</a:t>
            </a: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FDD9114D-14AE-7F4F-A6FB-B7D7ADB3C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285" y="1413827"/>
            <a:ext cx="6640727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2018 midterm vote by race, gender and age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76A528B-DC45-4C41-A3E3-67F3DEC097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7080810"/>
              </p:ext>
            </p:extLst>
          </p:nvPr>
        </p:nvGraphicFramePr>
        <p:xfrm>
          <a:off x="989601" y="2909846"/>
          <a:ext cx="2560049" cy="2605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E7F268BA-0896-7C4A-88EA-F56AB33995A6}"/>
              </a:ext>
            </a:extLst>
          </p:cNvPr>
          <p:cNvGrpSpPr/>
          <p:nvPr/>
        </p:nvGrpSpPr>
        <p:grpSpPr>
          <a:xfrm>
            <a:off x="684208" y="3200392"/>
            <a:ext cx="711795" cy="2040430"/>
            <a:chOff x="404805" y="3420534"/>
            <a:chExt cx="711795" cy="204043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A73E769-36B6-BA43-963B-B7C14AFBAE05}"/>
                </a:ext>
              </a:extLst>
            </p:cNvPr>
            <p:cNvSpPr txBox="1"/>
            <p:nvPr/>
          </p:nvSpPr>
          <p:spPr>
            <a:xfrm>
              <a:off x="404805" y="3420534"/>
              <a:ext cx="585793" cy="27093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400"/>
                </a:spcAft>
              </a:pPr>
              <a:r>
                <a:rPr lang="en-US" sz="1000" dirty="0">
                  <a:latin typeface="Georgia"/>
                  <a:cs typeface="Georgia"/>
                </a:rPr>
                <a:t>White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946E1D1-CE94-844E-8063-DC48555DD9E5}"/>
                </a:ext>
              </a:extLst>
            </p:cNvPr>
            <p:cNvSpPr txBox="1"/>
            <p:nvPr/>
          </p:nvSpPr>
          <p:spPr>
            <a:xfrm>
              <a:off x="404805" y="4010366"/>
              <a:ext cx="585793" cy="27093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400"/>
                </a:spcAft>
              </a:pPr>
              <a:r>
                <a:rPr lang="en-US" sz="1000" dirty="0">
                  <a:latin typeface="Georgia"/>
                  <a:cs typeface="Georgia"/>
                </a:rPr>
                <a:t>Black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821E8DF-63AD-264A-B997-5B9308FE2F55}"/>
                </a:ext>
              </a:extLst>
            </p:cNvPr>
            <p:cNvSpPr txBox="1"/>
            <p:nvPr/>
          </p:nvSpPr>
          <p:spPr>
            <a:xfrm>
              <a:off x="404805" y="4600198"/>
              <a:ext cx="711795" cy="27093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400"/>
                </a:spcAft>
              </a:pPr>
              <a:r>
                <a:rPr lang="en-US" sz="1000" dirty="0">
                  <a:latin typeface="Georgia"/>
                  <a:cs typeface="Georgia"/>
                </a:rPr>
                <a:t>Hispanic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915D765-263C-E645-BE30-93241B3CF31F}"/>
                </a:ext>
              </a:extLst>
            </p:cNvPr>
            <p:cNvSpPr txBox="1"/>
            <p:nvPr/>
          </p:nvSpPr>
          <p:spPr>
            <a:xfrm>
              <a:off x="404805" y="5190030"/>
              <a:ext cx="585793" cy="27093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400"/>
                </a:spcAft>
              </a:pPr>
              <a:r>
                <a:rPr lang="en-US" sz="1000" dirty="0">
                  <a:latin typeface="Georgia"/>
                  <a:cs typeface="Georgia"/>
                </a:rPr>
                <a:t>Asian</a:t>
              </a:r>
            </a:p>
          </p:txBody>
        </p:sp>
      </p:grp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03FC5BFC-C6C8-1F44-BE43-6BA09F76E568}"/>
              </a:ext>
            </a:extLst>
          </p:cNvPr>
          <p:cNvSpPr/>
          <p:nvPr/>
        </p:nvSpPr>
        <p:spPr>
          <a:xfrm>
            <a:off x="565674" y="2682794"/>
            <a:ext cx="2560320" cy="2994313"/>
          </a:xfrm>
          <a:prstGeom prst="round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ctr"/>
          <a:lstStyle/>
          <a:p>
            <a:pPr algn="ctr">
              <a:spcAft>
                <a:spcPts val="400"/>
              </a:spcAft>
            </a:pPr>
            <a:endParaRPr lang="en-US" sz="1200" b="1" dirty="0">
              <a:solidFill>
                <a:schemeClr val="tx1">
                  <a:lumMod val="95000"/>
                  <a:lumOff val="5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9C9CD5-0A0A-D542-BC24-56C3FA3C5DD1}"/>
              </a:ext>
            </a:extLst>
          </p:cNvPr>
          <p:cNvSpPr txBox="1"/>
          <p:nvPr/>
        </p:nvSpPr>
        <p:spPr>
          <a:xfrm>
            <a:off x="900951" y="2538861"/>
            <a:ext cx="1920240" cy="287866"/>
          </a:xfrm>
          <a:prstGeom prst="roundRect">
            <a:avLst/>
          </a:prstGeom>
          <a:solidFill>
            <a:schemeClr val="accent1"/>
          </a:solidFill>
        </p:spPr>
        <p:txBody>
          <a:bodyPr wrap="square" rtlCol="0">
            <a:noAutofit/>
          </a:bodyPr>
          <a:lstStyle/>
          <a:p>
            <a:pPr algn="ctr">
              <a:spcAft>
                <a:spcPts val="400"/>
              </a:spcAft>
            </a:pPr>
            <a:r>
              <a:rPr lang="en-US" sz="1200" b="1" dirty="0">
                <a:solidFill>
                  <a:schemeClr val="bg1"/>
                </a:solidFill>
                <a:latin typeface="Georgia"/>
                <a:cs typeface="Georgia"/>
              </a:rPr>
              <a:t>By race/ethnicity</a:t>
            </a: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3B5DA7B7-7AF7-A74E-AC72-6369DDB0FF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7518343"/>
              </p:ext>
            </p:extLst>
          </p:nvPr>
        </p:nvGraphicFramePr>
        <p:xfrm>
          <a:off x="3490381" y="2909846"/>
          <a:ext cx="2795000" cy="2605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6E9225FF-D30C-2F48-A5E7-C3146BB701AA}"/>
              </a:ext>
            </a:extLst>
          </p:cNvPr>
          <p:cNvSpPr/>
          <p:nvPr/>
        </p:nvSpPr>
        <p:spPr>
          <a:xfrm>
            <a:off x="3328354" y="2682794"/>
            <a:ext cx="2560320" cy="2994313"/>
          </a:xfrm>
          <a:prstGeom prst="round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ctr"/>
          <a:lstStyle/>
          <a:p>
            <a:pPr algn="ctr">
              <a:spcAft>
                <a:spcPts val="400"/>
              </a:spcAft>
            </a:pPr>
            <a:endParaRPr lang="en-US" sz="1200" b="1" dirty="0">
              <a:solidFill>
                <a:schemeClr val="tx1">
                  <a:lumMod val="95000"/>
                  <a:lumOff val="5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B73AFA1-0632-3943-86C4-71370ABE3BDB}"/>
              </a:ext>
            </a:extLst>
          </p:cNvPr>
          <p:cNvSpPr txBox="1"/>
          <p:nvPr/>
        </p:nvSpPr>
        <p:spPr>
          <a:xfrm>
            <a:off x="3417395" y="3518470"/>
            <a:ext cx="585793" cy="27093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400"/>
              </a:spcAft>
            </a:pPr>
            <a:r>
              <a:rPr lang="en-US" sz="1000" dirty="0">
                <a:latin typeface="Georgia"/>
                <a:cs typeface="Georgia"/>
              </a:rPr>
              <a:t>Men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78B3C57-E99D-A841-81AD-81CA940A3130}"/>
              </a:ext>
            </a:extLst>
          </p:cNvPr>
          <p:cNvSpPr txBox="1"/>
          <p:nvPr/>
        </p:nvSpPr>
        <p:spPr>
          <a:xfrm>
            <a:off x="3417395" y="4698955"/>
            <a:ext cx="688938" cy="27093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400"/>
              </a:spcAft>
            </a:pPr>
            <a:r>
              <a:rPr lang="en-US" sz="1000" dirty="0">
                <a:latin typeface="Georgia"/>
                <a:cs typeface="Georgia"/>
              </a:rPr>
              <a:t>Women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8BAA6A8-BD67-5B4A-86CB-D1B33F09E957}"/>
              </a:ext>
            </a:extLst>
          </p:cNvPr>
          <p:cNvSpPr txBox="1"/>
          <p:nvPr/>
        </p:nvSpPr>
        <p:spPr>
          <a:xfrm>
            <a:off x="3663631" y="2538861"/>
            <a:ext cx="1920240" cy="287866"/>
          </a:xfrm>
          <a:prstGeom prst="roundRect">
            <a:avLst/>
          </a:prstGeom>
          <a:solidFill>
            <a:schemeClr val="accent1"/>
          </a:solidFill>
        </p:spPr>
        <p:txBody>
          <a:bodyPr wrap="square" rtlCol="0">
            <a:noAutofit/>
          </a:bodyPr>
          <a:lstStyle/>
          <a:p>
            <a:pPr algn="ctr">
              <a:spcAft>
                <a:spcPts val="400"/>
              </a:spcAft>
            </a:pPr>
            <a:r>
              <a:rPr lang="en-US" sz="1200" b="1" dirty="0">
                <a:solidFill>
                  <a:schemeClr val="bg1"/>
                </a:solidFill>
                <a:latin typeface="Georgia"/>
                <a:cs typeface="Georgia"/>
              </a:rPr>
              <a:t>By gender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EC1E3C41-3659-7540-A81F-6FE069F6EEF3}"/>
              </a:ext>
            </a:extLst>
          </p:cNvPr>
          <p:cNvSpPr/>
          <p:nvPr/>
        </p:nvSpPr>
        <p:spPr>
          <a:xfrm>
            <a:off x="6099501" y="2687500"/>
            <a:ext cx="2560320" cy="2994313"/>
          </a:xfrm>
          <a:prstGeom prst="round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rtlCol="0" anchor="ctr"/>
          <a:lstStyle/>
          <a:p>
            <a:pPr algn="ctr">
              <a:spcAft>
                <a:spcPts val="400"/>
              </a:spcAft>
            </a:pPr>
            <a:endParaRPr lang="en-US" sz="1200" b="1" dirty="0">
              <a:solidFill>
                <a:schemeClr val="tx1">
                  <a:lumMod val="95000"/>
                  <a:lumOff val="5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D92FCB4-67DB-9B46-911A-9BA87B4086DE}"/>
              </a:ext>
            </a:extLst>
          </p:cNvPr>
          <p:cNvSpPr txBox="1"/>
          <p:nvPr/>
        </p:nvSpPr>
        <p:spPr>
          <a:xfrm>
            <a:off x="6434778" y="2538861"/>
            <a:ext cx="1920240" cy="287866"/>
          </a:xfrm>
          <a:prstGeom prst="roundRect">
            <a:avLst/>
          </a:prstGeom>
          <a:solidFill>
            <a:schemeClr val="accent1"/>
          </a:solidFill>
        </p:spPr>
        <p:txBody>
          <a:bodyPr wrap="square" rtlCol="0">
            <a:noAutofit/>
          </a:bodyPr>
          <a:lstStyle/>
          <a:p>
            <a:pPr algn="ctr">
              <a:spcAft>
                <a:spcPts val="400"/>
              </a:spcAft>
            </a:pPr>
            <a:r>
              <a:rPr lang="en-US" sz="1200" b="1" dirty="0">
                <a:solidFill>
                  <a:schemeClr val="bg1"/>
                </a:solidFill>
                <a:latin typeface="Georgia"/>
                <a:cs typeface="Georgia"/>
              </a:rPr>
              <a:t>By age</a:t>
            </a:r>
          </a:p>
        </p:txBody>
      </p:sp>
      <p:graphicFrame>
        <p:nvGraphicFramePr>
          <p:cNvPr id="34" name="Chart 33">
            <a:extLst>
              <a:ext uri="{FF2B5EF4-FFF2-40B4-BE49-F238E27FC236}">
                <a16:creationId xmlns:a16="http://schemas.microsoft.com/office/drawing/2014/main" id="{EAA885B7-0709-7640-A2B3-7D876F3B11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5234860"/>
              </p:ext>
            </p:extLst>
          </p:nvPr>
        </p:nvGraphicFramePr>
        <p:xfrm>
          <a:off x="6496208" y="2909846"/>
          <a:ext cx="2560049" cy="2605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35" name="Group 34">
            <a:extLst>
              <a:ext uri="{FF2B5EF4-FFF2-40B4-BE49-F238E27FC236}">
                <a16:creationId xmlns:a16="http://schemas.microsoft.com/office/drawing/2014/main" id="{E31E8731-E24E-2A4F-82FA-CFC27565B24B}"/>
              </a:ext>
            </a:extLst>
          </p:cNvPr>
          <p:cNvGrpSpPr/>
          <p:nvPr/>
        </p:nvGrpSpPr>
        <p:grpSpPr>
          <a:xfrm>
            <a:off x="6243046" y="3200392"/>
            <a:ext cx="711795" cy="2040430"/>
            <a:chOff x="404805" y="3420534"/>
            <a:chExt cx="711795" cy="2040430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2B5FE73-F42E-FF49-8D01-F7468BA969B5}"/>
                </a:ext>
              </a:extLst>
            </p:cNvPr>
            <p:cNvSpPr txBox="1"/>
            <p:nvPr/>
          </p:nvSpPr>
          <p:spPr>
            <a:xfrm>
              <a:off x="404805" y="3420534"/>
              <a:ext cx="585793" cy="27093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400"/>
                </a:spcAft>
              </a:pPr>
              <a:r>
                <a:rPr lang="en-US" sz="1000" dirty="0">
                  <a:latin typeface="Georgia"/>
                  <a:cs typeface="Georgia"/>
                </a:rPr>
                <a:t>18-29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2C6C1D7-1196-1D41-A806-30AFFB64D24F}"/>
                </a:ext>
              </a:extLst>
            </p:cNvPr>
            <p:cNvSpPr txBox="1"/>
            <p:nvPr/>
          </p:nvSpPr>
          <p:spPr>
            <a:xfrm>
              <a:off x="404805" y="4010366"/>
              <a:ext cx="585793" cy="27093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400"/>
                </a:spcAft>
              </a:pPr>
              <a:r>
                <a:rPr lang="en-US" sz="1000" dirty="0">
                  <a:latin typeface="Georgia"/>
                  <a:cs typeface="Georgia"/>
                </a:rPr>
                <a:t>30-44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A915EDB-0A89-CB44-A979-87CD66EC41DC}"/>
                </a:ext>
              </a:extLst>
            </p:cNvPr>
            <p:cNvSpPr txBox="1"/>
            <p:nvPr/>
          </p:nvSpPr>
          <p:spPr>
            <a:xfrm>
              <a:off x="404805" y="4600198"/>
              <a:ext cx="711795" cy="27093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400"/>
                </a:spcAft>
              </a:pPr>
              <a:r>
                <a:rPr lang="en-US" sz="1000" dirty="0">
                  <a:latin typeface="Georgia"/>
                  <a:cs typeface="Georgia"/>
                </a:rPr>
                <a:t>45-64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C903EAD-9DC4-AF49-BC62-3B6DDE26CC13}"/>
                </a:ext>
              </a:extLst>
            </p:cNvPr>
            <p:cNvSpPr txBox="1"/>
            <p:nvPr/>
          </p:nvSpPr>
          <p:spPr>
            <a:xfrm>
              <a:off x="404805" y="5190030"/>
              <a:ext cx="585793" cy="27093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400"/>
                </a:spcAft>
              </a:pPr>
              <a:r>
                <a:rPr lang="en-US" sz="1000" dirty="0">
                  <a:latin typeface="Georgia"/>
                  <a:cs typeface="Georgia"/>
                </a:rPr>
                <a:t>65+</a:t>
              </a:r>
            </a:p>
          </p:txBody>
        </p:sp>
      </p:grpSp>
      <p:sp>
        <p:nvSpPr>
          <p:cNvPr id="40" name="Rectangle 14">
            <a:extLst>
              <a:ext uri="{FF2B5EF4-FFF2-40B4-BE49-F238E27FC236}">
                <a16:creationId xmlns:a16="http://schemas.microsoft.com/office/drawing/2014/main" id="{AA853307-E8B7-DF44-9461-20AEC6294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285" y="1689726"/>
            <a:ext cx="4499382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no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% who say they voted for the ___ in the election for House of Representatives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45834" y="3220255"/>
            <a:ext cx="415636" cy="2602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400"/>
              </a:spcAft>
            </a:pPr>
            <a:r>
              <a:rPr lang="en-US" sz="1000" dirty="0">
                <a:solidFill>
                  <a:schemeClr val="bg1"/>
                </a:solidFill>
                <a:cs typeface="Georgia"/>
              </a:rPr>
              <a:t>44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637215" y="3786963"/>
            <a:ext cx="415636" cy="2602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400"/>
              </a:spcAft>
            </a:pPr>
            <a:r>
              <a:rPr lang="en-US" sz="1000" dirty="0">
                <a:solidFill>
                  <a:schemeClr val="bg1"/>
                </a:solidFill>
                <a:cs typeface="Georgia"/>
              </a:rPr>
              <a:t>90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27057" y="4358732"/>
            <a:ext cx="415636" cy="2602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400"/>
              </a:spcAft>
            </a:pPr>
            <a:r>
              <a:rPr lang="en-US" sz="1000" dirty="0">
                <a:solidFill>
                  <a:schemeClr val="bg1"/>
                </a:solidFill>
                <a:cs typeface="Georgia"/>
              </a:rPr>
              <a:t>69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673888" y="4950754"/>
            <a:ext cx="415636" cy="2602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400"/>
              </a:spcAft>
            </a:pPr>
            <a:r>
              <a:rPr lang="en-US" sz="1000" dirty="0">
                <a:solidFill>
                  <a:schemeClr val="bg1"/>
                </a:solidFill>
                <a:cs typeface="Georgia"/>
              </a:rPr>
              <a:t>77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472245" y="3516211"/>
            <a:ext cx="415636" cy="2602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400"/>
              </a:spcAft>
            </a:pPr>
            <a:r>
              <a:rPr lang="en-US" sz="1000" dirty="0">
                <a:solidFill>
                  <a:schemeClr val="bg1"/>
                </a:solidFill>
                <a:cs typeface="Georgia"/>
              </a:rPr>
              <a:t>47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400696" y="4667616"/>
            <a:ext cx="415636" cy="2602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400"/>
              </a:spcAft>
            </a:pPr>
            <a:r>
              <a:rPr lang="en-US" sz="1000" dirty="0">
                <a:solidFill>
                  <a:schemeClr val="bg1"/>
                </a:solidFill>
                <a:cs typeface="Georgia"/>
              </a:rPr>
              <a:t>59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328694" y="3220254"/>
            <a:ext cx="415636" cy="2602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400"/>
              </a:spcAft>
            </a:pPr>
            <a:r>
              <a:rPr lang="en-US" sz="1000" dirty="0">
                <a:solidFill>
                  <a:schemeClr val="bg1"/>
                </a:solidFill>
                <a:cs typeface="Georgia"/>
              </a:rPr>
              <a:t>67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328694" y="3795132"/>
            <a:ext cx="415636" cy="2602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400"/>
              </a:spcAft>
            </a:pPr>
            <a:r>
              <a:rPr lang="en-US" sz="1000" dirty="0">
                <a:solidFill>
                  <a:schemeClr val="bg1"/>
                </a:solidFill>
                <a:cs typeface="Georgia"/>
              </a:rPr>
              <a:t>58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360596" y="4374637"/>
            <a:ext cx="415636" cy="2602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400"/>
              </a:spcAft>
            </a:pPr>
            <a:r>
              <a:rPr lang="en-US" sz="1000" dirty="0">
                <a:solidFill>
                  <a:schemeClr val="bg1"/>
                </a:solidFill>
                <a:cs typeface="Georgia"/>
              </a:rPr>
              <a:t>49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28694" y="4960501"/>
            <a:ext cx="415636" cy="2602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400"/>
              </a:spcAft>
            </a:pPr>
            <a:r>
              <a:rPr lang="en-US" sz="1000" dirty="0">
                <a:solidFill>
                  <a:schemeClr val="bg1"/>
                </a:solidFill>
                <a:cs typeface="Georgia"/>
              </a:rPr>
              <a:t>48</a:t>
            </a:r>
          </a:p>
        </p:txBody>
      </p:sp>
    </p:spTree>
    <p:extLst>
      <p:ext uri="{BB962C8B-B14F-4D97-AF65-F5344CB8AC3E}">
        <p14:creationId xmlns:p14="http://schemas.microsoft.com/office/powerpoint/2010/main" val="2597235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J v8">
      <a:dk1>
        <a:srgbClr val="000000"/>
      </a:dk1>
      <a:lt1>
        <a:srgbClr val="FFFFFF"/>
      </a:lt1>
      <a:dk2>
        <a:srgbClr val="A02C1C"/>
      </a:dk2>
      <a:lt2>
        <a:srgbClr val="284D81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National Journal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0EAE3"/>
        </a:solidFill>
        <a:ln>
          <a:noFill/>
        </a:ln>
        <a:effectLst/>
      </a:spPr>
      <a:bodyPr lIns="91440" tIns="91440" rIns="91440" bIns="91440"/>
      <a:lstStyle>
        <a:defPPr>
          <a:spcAft>
            <a:spcPts val="400"/>
          </a:spcAft>
          <a:defRPr sz="1200" b="1" dirty="0">
            <a:solidFill>
              <a:schemeClr val="tx1">
                <a:lumMod val="95000"/>
                <a:lumOff val="5000"/>
              </a:schemeClr>
            </a:solidFill>
            <a:latin typeface="Georgia"/>
            <a:cs typeface="Georgi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spcAft>
            <a:spcPts val="400"/>
          </a:spcAft>
          <a:defRPr sz="1200" b="1" dirty="0" smtClean="0">
            <a:solidFill>
              <a:srgbClr val="71B2C7"/>
            </a:solidFill>
            <a:latin typeface="Georgia"/>
            <a:cs typeface="Georg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6234</TotalTime>
  <Words>114</Words>
  <Application>Microsoft Macintosh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ＭＳ Ｐゴシック</vt:lpstr>
      <vt:lpstr>Arial</vt:lpstr>
      <vt:lpstr>Calibri</vt:lpstr>
      <vt:lpstr>Georgia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Microsoft Office User</cp:lastModifiedBy>
  <cp:revision>271</cp:revision>
  <dcterms:created xsi:type="dcterms:W3CDTF">2017-06-26T14:07:23Z</dcterms:created>
  <dcterms:modified xsi:type="dcterms:W3CDTF">2018-11-13T16:38:51Z</dcterms:modified>
</cp:coreProperties>
</file>