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670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E3AC"/>
    <a:srgbClr val="FAF1D5"/>
    <a:srgbClr val="E6B92E"/>
    <a:srgbClr val="C9C1C5"/>
    <a:srgbClr val="F6F3EF"/>
    <a:srgbClr val="F0EBE3"/>
    <a:srgbClr val="04070C"/>
    <a:srgbClr val="FCFBFA"/>
    <a:srgbClr val="FDF3F1"/>
    <a:srgbClr val="F8D8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08" autoAdjust="0"/>
    <p:restoredTop sz="90498"/>
  </p:normalViewPr>
  <p:slideViewPr>
    <p:cSldViewPr snapToGrid="0" snapToObjects="1">
      <p:cViewPr varScale="1">
        <p:scale>
          <a:sx n="99" d="100"/>
          <a:sy n="99" d="100"/>
        </p:scale>
        <p:origin x="560" y="176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8" d="100"/>
          <a:sy n="118" d="100"/>
        </p:scale>
        <p:origin x="3832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 single, government-run health insurance program to cover all Americans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Democrats</c:v>
                </c:pt>
                <c:pt idx="1">
                  <c:v>Independents</c:v>
                </c:pt>
                <c:pt idx="2">
                  <c:v>Republicans</c:v>
                </c:pt>
                <c:pt idx="4">
                  <c:v>White</c:v>
                </c:pt>
                <c:pt idx="5">
                  <c:v>Hispanic</c:v>
                </c:pt>
                <c:pt idx="6">
                  <c:v>African American</c:v>
                </c:pt>
                <c:pt idx="7">
                  <c:v>Other</c:v>
                </c:pt>
                <c:pt idx="9">
                  <c:v>Trump approve</c:v>
                </c:pt>
                <c:pt idx="10">
                  <c:v>Trump disapprove</c:v>
                </c:pt>
              </c:strCache>
            </c:strRef>
          </c:cat>
          <c:val>
            <c:numRef>
              <c:f>Sheet1!$B$2:$B$12</c:f>
              <c:numCache>
                <c:formatCode>0%</c:formatCode>
                <c:ptCount val="11"/>
                <c:pt idx="0">
                  <c:v>0.57999999999999996</c:v>
                </c:pt>
                <c:pt idx="1">
                  <c:v>0.37</c:v>
                </c:pt>
                <c:pt idx="2">
                  <c:v>0.63</c:v>
                </c:pt>
                <c:pt idx="4">
                  <c:v>0.56000000000000005</c:v>
                </c:pt>
                <c:pt idx="5">
                  <c:v>0.42</c:v>
                </c:pt>
                <c:pt idx="6">
                  <c:v>0.42</c:v>
                </c:pt>
                <c:pt idx="7">
                  <c:v>0.47</c:v>
                </c:pt>
                <c:pt idx="9">
                  <c:v>0.57999999999999996</c:v>
                </c:pt>
                <c:pt idx="10">
                  <c:v>0.48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DC-204F-AA86-73ADB4825F6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 optional government-run program that would compete with private insurance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Democrats</c:v>
                </c:pt>
                <c:pt idx="1">
                  <c:v>Independents</c:v>
                </c:pt>
                <c:pt idx="2">
                  <c:v>Republicans</c:v>
                </c:pt>
                <c:pt idx="4">
                  <c:v>White</c:v>
                </c:pt>
                <c:pt idx="5">
                  <c:v>Hispanic</c:v>
                </c:pt>
                <c:pt idx="6">
                  <c:v>African American</c:v>
                </c:pt>
                <c:pt idx="7">
                  <c:v>Other</c:v>
                </c:pt>
                <c:pt idx="9">
                  <c:v>Trump approve</c:v>
                </c:pt>
                <c:pt idx="10">
                  <c:v>Trump disapprove</c:v>
                </c:pt>
              </c:strCache>
            </c:strRef>
          </c:cat>
          <c:val>
            <c:numRef>
              <c:f>Sheet1!$C$2:$C$12</c:f>
              <c:numCache>
                <c:formatCode>0%</c:formatCode>
                <c:ptCount val="11"/>
                <c:pt idx="0">
                  <c:v>0.23</c:v>
                </c:pt>
                <c:pt idx="1">
                  <c:v>0.2</c:v>
                </c:pt>
                <c:pt idx="2">
                  <c:v>0.14000000000000001</c:v>
                </c:pt>
                <c:pt idx="4">
                  <c:v>0.19</c:v>
                </c:pt>
                <c:pt idx="5">
                  <c:v>0.24</c:v>
                </c:pt>
                <c:pt idx="6">
                  <c:v>0.25</c:v>
                </c:pt>
                <c:pt idx="7">
                  <c:v>0.21</c:v>
                </c:pt>
                <c:pt idx="9">
                  <c:v>0.16</c:v>
                </c:pt>
                <c:pt idx="10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DC-204F-AA86-73ADB4825F6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Neither of these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Democrats</c:v>
                </c:pt>
                <c:pt idx="1">
                  <c:v>Independents</c:v>
                </c:pt>
                <c:pt idx="2">
                  <c:v>Republicans</c:v>
                </c:pt>
                <c:pt idx="4">
                  <c:v>White</c:v>
                </c:pt>
                <c:pt idx="5">
                  <c:v>Hispanic</c:v>
                </c:pt>
                <c:pt idx="6">
                  <c:v>African American</c:v>
                </c:pt>
                <c:pt idx="7">
                  <c:v>Other</c:v>
                </c:pt>
                <c:pt idx="9">
                  <c:v>Trump approve</c:v>
                </c:pt>
                <c:pt idx="10">
                  <c:v>Trump disapprove</c:v>
                </c:pt>
              </c:strCache>
            </c:strRef>
          </c:cat>
          <c:val>
            <c:numRef>
              <c:f>Sheet1!$D$2:$D$12</c:f>
              <c:numCache>
                <c:formatCode>0%</c:formatCode>
                <c:ptCount val="11"/>
                <c:pt idx="0">
                  <c:v>0.18</c:v>
                </c:pt>
                <c:pt idx="1">
                  <c:v>0.41</c:v>
                </c:pt>
                <c:pt idx="2">
                  <c:v>0.2</c:v>
                </c:pt>
                <c:pt idx="4">
                  <c:v>0.22</c:v>
                </c:pt>
                <c:pt idx="5">
                  <c:v>0.28999999999999998</c:v>
                </c:pt>
                <c:pt idx="6">
                  <c:v>0.25</c:v>
                </c:pt>
                <c:pt idx="7">
                  <c:v>0.27</c:v>
                </c:pt>
                <c:pt idx="9">
                  <c:v>0.23</c:v>
                </c:pt>
                <c:pt idx="10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DC-204F-AA86-73ADB4825F6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No answer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Democrats</c:v>
                </c:pt>
                <c:pt idx="1">
                  <c:v>Independents</c:v>
                </c:pt>
                <c:pt idx="2">
                  <c:v>Republicans</c:v>
                </c:pt>
                <c:pt idx="4">
                  <c:v>White</c:v>
                </c:pt>
                <c:pt idx="5">
                  <c:v>Hispanic</c:v>
                </c:pt>
                <c:pt idx="6">
                  <c:v>African American</c:v>
                </c:pt>
                <c:pt idx="7">
                  <c:v>Other</c:v>
                </c:pt>
                <c:pt idx="9">
                  <c:v>Trump approve</c:v>
                </c:pt>
                <c:pt idx="10">
                  <c:v>Trump disapprove</c:v>
                </c:pt>
              </c:strCache>
            </c:strRef>
          </c:cat>
          <c:val>
            <c:numRef>
              <c:f>Sheet1!$E$2:$E$12</c:f>
              <c:numCache>
                <c:formatCode>0%</c:formatCode>
                <c:ptCount val="11"/>
                <c:pt idx="0">
                  <c:v>0.01</c:v>
                </c:pt>
                <c:pt idx="1">
                  <c:v>0.02</c:v>
                </c:pt>
                <c:pt idx="2">
                  <c:v>0.02</c:v>
                </c:pt>
                <c:pt idx="4">
                  <c:v>0.03</c:v>
                </c:pt>
                <c:pt idx="5">
                  <c:v>0.04</c:v>
                </c:pt>
                <c:pt idx="6">
                  <c:v>7.0000000000000007E-2</c:v>
                </c:pt>
                <c:pt idx="7">
                  <c:v>0.05</c:v>
                </c:pt>
                <c:pt idx="9">
                  <c:v>0.03</c:v>
                </c:pt>
                <c:pt idx="10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BDC-204F-AA86-73ADB4825F6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85"/>
        <c:overlap val="100"/>
        <c:axId val="883386912"/>
        <c:axId val="883375296"/>
      </c:barChart>
      <c:catAx>
        <c:axId val="8833869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375296"/>
        <c:crosses val="autoZero"/>
        <c:auto val="1"/>
        <c:lblAlgn val="ctr"/>
        <c:lblOffset val="100"/>
        <c:noMultiLvlLbl val="0"/>
      </c:catAx>
      <c:valAx>
        <c:axId val="883375296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883386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 single, government-run health insurance program to cover all Americans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Democrats</c:v>
                </c:pt>
                <c:pt idx="1">
                  <c:v>Independents</c:v>
                </c:pt>
                <c:pt idx="2">
                  <c:v>Republicans</c:v>
                </c:pt>
                <c:pt idx="4">
                  <c:v>White</c:v>
                </c:pt>
                <c:pt idx="5">
                  <c:v>Hispanic</c:v>
                </c:pt>
                <c:pt idx="6">
                  <c:v>African American</c:v>
                </c:pt>
                <c:pt idx="7">
                  <c:v>Other</c:v>
                </c:pt>
                <c:pt idx="9">
                  <c:v>Trump approve</c:v>
                </c:pt>
                <c:pt idx="10">
                  <c:v>Trump disapprove</c:v>
                </c:pt>
              </c:strCache>
            </c:strRef>
          </c:cat>
          <c:val>
            <c:numRef>
              <c:f>Sheet1!$B$2:$B$12</c:f>
              <c:numCache>
                <c:formatCode>0%</c:formatCode>
                <c:ptCount val="11"/>
                <c:pt idx="0">
                  <c:v>0.65</c:v>
                </c:pt>
                <c:pt idx="1">
                  <c:v>0.35</c:v>
                </c:pt>
                <c:pt idx="2">
                  <c:v>0.1</c:v>
                </c:pt>
                <c:pt idx="4">
                  <c:v>0.32</c:v>
                </c:pt>
                <c:pt idx="5">
                  <c:v>0.33</c:v>
                </c:pt>
                <c:pt idx="6">
                  <c:v>0.48</c:v>
                </c:pt>
                <c:pt idx="7">
                  <c:v>0.32</c:v>
                </c:pt>
                <c:pt idx="9">
                  <c:v>0.14000000000000001</c:v>
                </c:pt>
                <c:pt idx="10">
                  <c:v>0.51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DC-204F-AA86-73ADB4825F6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 optional government-run program that would compete with private insurance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Democrats</c:v>
                </c:pt>
                <c:pt idx="1">
                  <c:v>Independents</c:v>
                </c:pt>
                <c:pt idx="2">
                  <c:v>Republicans</c:v>
                </c:pt>
                <c:pt idx="4">
                  <c:v>White</c:v>
                </c:pt>
                <c:pt idx="5">
                  <c:v>Hispanic</c:v>
                </c:pt>
                <c:pt idx="6">
                  <c:v>African American</c:v>
                </c:pt>
                <c:pt idx="7">
                  <c:v>Other</c:v>
                </c:pt>
                <c:pt idx="9">
                  <c:v>Trump approve</c:v>
                </c:pt>
                <c:pt idx="10">
                  <c:v>Trump disapprove</c:v>
                </c:pt>
              </c:strCache>
            </c:strRef>
          </c:cat>
          <c:val>
            <c:numRef>
              <c:f>Sheet1!$C$2:$C$12</c:f>
              <c:numCache>
                <c:formatCode>0%</c:formatCode>
                <c:ptCount val="11"/>
                <c:pt idx="0">
                  <c:v>0.23</c:v>
                </c:pt>
                <c:pt idx="1">
                  <c:v>0.28000000000000003</c:v>
                </c:pt>
                <c:pt idx="2">
                  <c:v>0.38</c:v>
                </c:pt>
                <c:pt idx="4">
                  <c:v>0.33</c:v>
                </c:pt>
                <c:pt idx="5">
                  <c:v>0.36</c:v>
                </c:pt>
                <c:pt idx="6">
                  <c:v>0.28000000000000003</c:v>
                </c:pt>
                <c:pt idx="7">
                  <c:v>0.31</c:v>
                </c:pt>
                <c:pt idx="9">
                  <c:v>0.39</c:v>
                </c:pt>
                <c:pt idx="10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DC-204F-AA86-73ADB4825F6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Neither of these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Democrats</c:v>
                </c:pt>
                <c:pt idx="1">
                  <c:v>Independents</c:v>
                </c:pt>
                <c:pt idx="2">
                  <c:v>Republicans</c:v>
                </c:pt>
                <c:pt idx="4">
                  <c:v>White</c:v>
                </c:pt>
                <c:pt idx="5">
                  <c:v>Hispanic</c:v>
                </c:pt>
                <c:pt idx="6">
                  <c:v>African American</c:v>
                </c:pt>
                <c:pt idx="7">
                  <c:v>Other</c:v>
                </c:pt>
                <c:pt idx="9">
                  <c:v>Trump approve</c:v>
                </c:pt>
                <c:pt idx="10">
                  <c:v>Trump disapprove</c:v>
                </c:pt>
              </c:strCache>
            </c:strRef>
          </c:cat>
          <c:val>
            <c:numRef>
              <c:f>Sheet1!$D$2:$D$12</c:f>
              <c:numCache>
                <c:formatCode>0%</c:formatCode>
                <c:ptCount val="11"/>
                <c:pt idx="0">
                  <c:v>0.11</c:v>
                </c:pt>
                <c:pt idx="1">
                  <c:v>0.36</c:v>
                </c:pt>
                <c:pt idx="2">
                  <c:v>0.51</c:v>
                </c:pt>
                <c:pt idx="4">
                  <c:v>0.32</c:v>
                </c:pt>
                <c:pt idx="5">
                  <c:v>0.26</c:v>
                </c:pt>
                <c:pt idx="6">
                  <c:v>0.19</c:v>
                </c:pt>
                <c:pt idx="7">
                  <c:v>0.32</c:v>
                </c:pt>
                <c:pt idx="9">
                  <c:v>0.45</c:v>
                </c:pt>
                <c:pt idx="10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DC-204F-AA86-73ADB4825F6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No answer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Democrats</c:v>
                </c:pt>
                <c:pt idx="1">
                  <c:v>Independents</c:v>
                </c:pt>
                <c:pt idx="2">
                  <c:v>Republicans</c:v>
                </c:pt>
                <c:pt idx="4">
                  <c:v>White</c:v>
                </c:pt>
                <c:pt idx="5">
                  <c:v>Hispanic</c:v>
                </c:pt>
                <c:pt idx="6">
                  <c:v>African American</c:v>
                </c:pt>
                <c:pt idx="7">
                  <c:v>Other</c:v>
                </c:pt>
                <c:pt idx="9">
                  <c:v>Trump approve</c:v>
                </c:pt>
                <c:pt idx="10">
                  <c:v>Trump disapprove</c:v>
                </c:pt>
              </c:strCache>
            </c:strRef>
          </c:cat>
          <c:val>
            <c:numRef>
              <c:f>Sheet1!$E$2:$E$12</c:f>
              <c:numCache>
                <c:formatCode>0%</c:formatCode>
                <c:ptCount val="11"/>
                <c:pt idx="0">
                  <c:v>0.01</c:v>
                </c:pt>
                <c:pt idx="1">
                  <c:v>0.01</c:v>
                </c:pt>
                <c:pt idx="2">
                  <c:v>0.02</c:v>
                </c:pt>
                <c:pt idx="4">
                  <c:v>0.03</c:v>
                </c:pt>
                <c:pt idx="5">
                  <c:v>0.05</c:v>
                </c:pt>
                <c:pt idx="6">
                  <c:v>0.05</c:v>
                </c:pt>
                <c:pt idx="7">
                  <c:v>0.04</c:v>
                </c:pt>
                <c:pt idx="9">
                  <c:v>0.02</c:v>
                </c:pt>
                <c:pt idx="10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BDC-204F-AA86-73ADB4825F6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85"/>
        <c:overlap val="100"/>
        <c:axId val="883386912"/>
        <c:axId val="883375296"/>
      </c:barChart>
      <c:catAx>
        <c:axId val="8833869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375296"/>
        <c:crosses val="autoZero"/>
        <c:auto val="1"/>
        <c:lblAlgn val="ctr"/>
        <c:lblOffset val="100"/>
        <c:noMultiLvlLbl val="0"/>
      </c:catAx>
      <c:valAx>
        <c:axId val="883375296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883386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11/1/18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77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41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11/1/18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F6EB1-510D-4FD8-8C6B-96EFC275784D}" type="datetime1">
              <a:rPr lang="en-US" smtClean="0"/>
              <a:t>11/1/18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Paige Wulff | Slide last updated on: October 31, 2018</a:t>
            </a:r>
          </a:p>
        </p:txBody>
      </p:sp>
      <p:sp>
        <p:nvSpPr>
          <p:cNvPr id="15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Axios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 and Survey Monkey Poll, October 24-26, 2018.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20099" y="6427104"/>
            <a:ext cx="316645" cy="323353"/>
          </a:xfrm>
        </p:spPr>
        <p:txBody>
          <a:bodyPr/>
          <a:lstStyle/>
          <a:p>
            <a:fld id="{BEFBC90E-502A-A54D-9BAE-6F74229062B0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Constituents are divided on what “Medicare for all” means</a:t>
            </a:r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377981A1-C936-0048-8278-3CD4121ED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099" y="1413827"/>
            <a:ext cx="6640727" cy="51006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/>
              <a:t>When you hear candidates talking about “Medicare for All,” what do you think they are proposing?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45BF119C-C4DF-E643-8605-A98EF72ED3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30358898"/>
              </p:ext>
            </p:extLst>
          </p:nvPr>
        </p:nvGraphicFramePr>
        <p:xfrm>
          <a:off x="503174" y="2141876"/>
          <a:ext cx="8149353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13">
            <a:extLst>
              <a:ext uri="{FF2B5EF4-FFF2-40B4-BE49-F238E27FC236}">
                <a16:creationId xmlns:a16="http://schemas.microsoft.com/office/drawing/2014/main" id="{09C86049-E06F-684E-8D17-FB24BFFB6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099" y="1854395"/>
            <a:ext cx="7428536" cy="356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chemeClr val="accent3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Single, government-run program   </a:t>
            </a:r>
            <a:r>
              <a:rPr lang="en-US" altLang="en-US" sz="1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Optional government-run program to compete with private insurance   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Neither of these 			   </a:t>
            </a:r>
            <a:r>
              <a:rPr lang="en-US" altLang="en-US" sz="1000" b="1" dirty="0">
                <a:solidFill>
                  <a:schemeClr val="accent6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No answer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0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40450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20099" y="6427104"/>
            <a:ext cx="316645" cy="323353"/>
          </a:xfrm>
        </p:spPr>
        <p:txBody>
          <a:bodyPr/>
          <a:lstStyle/>
          <a:p>
            <a:fld id="{BEFBC90E-502A-A54D-9BAE-6F74229062B0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Democrats, African Americans &amp; people who disapprove of Trump are most likely to favor single-payer health care </a:t>
            </a:r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377981A1-C936-0048-8278-3CD4121ED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099" y="1413827"/>
            <a:ext cx="6640727" cy="51006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/>
              <a:t>Which of the following options for health care would you favor the most?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45BF119C-C4DF-E643-8605-A98EF72ED3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951780"/>
              </p:ext>
            </p:extLst>
          </p:nvPr>
        </p:nvGraphicFramePr>
        <p:xfrm>
          <a:off x="503174" y="2141876"/>
          <a:ext cx="8149353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13">
            <a:extLst>
              <a:ext uri="{FF2B5EF4-FFF2-40B4-BE49-F238E27FC236}">
                <a16:creationId xmlns:a16="http://schemas.microsoft.com/office/drawing/2014/main" id="{646BF207-5BF1-6848-9B46-DADBA7AEA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099" y="1854395"/>
            <a:ext cx="7428536" cy="356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chemeClr val="accent3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Single, government-run program   </a:t>
            </a:r>
            <a:r>
              <a:rPr lang="en-US" altLang="en-US" sz="1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Optional government-run program to compete with private insurance   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Neither of these 			   </a:t>
            </a:r>
            <a:r>
              <a:rPr lang="en-US" altLang="en-US" sz="1000" b="1" dirty="0">
                <a:solidFill>
                  <a:schemeClr val="accent6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No answer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000" dirty="0">
              <a:latin typeface="Verdana"/>
              <a:cs typeface="Verdana"/>
            </a:endParaRPr>
          </a:p>
        </p:txBody>
      </p: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C761D7D3-F74F-DB4E-8736-73F363BB4EA8}"/>
              </a:ext>
            </a:extLst>
          </p:cNvPr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Paige Wulff | Slide last updated on: October 31, 2018</a:t>
            </a:r>
          </a:p>
        </p:txBody>
      </p:sp>
      <p:sp>
        <p:nvSpPr>
          <p:cNvPr id="12" name="Text Placeholder 18">
            <a:extLst>
              <a:ext uri="{FF2B5EF4-FFF2-40B4-BE49-F238E27FC236}">
                <a16:creationId xmlns:a16="http://schemas.microsoft.com/office/drawing/2014/main" id="{84006B4D-C9AD-6540-89F8-6AF43554F544}"/>
              </a:ext>
            </a:extLst>
          </p:cNvPr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Axios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 and Survey Monkey Poll, October 24-26, 2018.  </a:t>
            </a:r>
          </a:p>
        </p:txBody>
      </p:sp>
    </p:spTree>
    <p:extLst>
      <p:ext uri="{BB962C8B-B14F-4D97-AF65-F5344CB8AC3E}">
        <p14:creationId xmlns:p14="http://schemas.microsoft.com/office/powerpoint/2010/main" val="372956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J v8">
      <a:dk1>
        <a:srgbClr val="000000"/>
      </a:dk1>
      <a:lt1>
        <a:srgbClr val="FFFFFF"/>
      </a:lt1>
      <a:dk2>
        <a:srgbClr val="A02C1C"/>
      </a:dk2>
      <a:lt2>
        <a:srgbClr val="284D81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National Journal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0EAE3"/>
        </a:solidFill>
        <a:ln>
          <a:noFill/>
        </a:ln>
        <a:effectLst/>
      </a:spPr>
      <a:bodyPr lIns="91440" tIns="91440" rIns="91440" bIns="91440"/>
      <a:lstStyle>
        <a:defPPr>
          <a:spcAft>
            <a:spcPts val="400"/>
          </a:spcAft>
          <a:defRPr sz="1200" b="1" dirty="0">
            <a:solidFill>
              <a:schemeClr val="tx1">
                <a:lumMod val="95000"/>
                <a:lumOff val="5000"/>
              </a:schemeClr>
            </a:solidFill>
            <a:latin typeface="Georgia"/>
            <a:cs typeface="Georgi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>
          <a:spcAft>
            <a:spcPts val="400"/>
          </a:spcAft>
          <a:defRPr sz="1200" b="1" dirty="0" smtClean="0">
            <a:solidFill>
              <a:srgbClr val="71B2C7"/>
            </a:solidFill>
            <a:latin typeface="Georgia"/>
            <a:cs typeface="Georgi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6198</TotalTime>
  <Words>152</Words>
  <Application>Microsoft Macintosh PowerPoint</Application>
  <PresentationFormat>On-screen Show (4:3)</PresentationFormat>
  <Paragraphs>16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ＭＳ Ｐゴシック</vt:lpstr>
      <vt:lpstr>ＭＳ Ｐゴシック</vt:lpstr>
      <vt:lpstr>Arial</vt:lpstr>
      <vt:lpstr>Calibri</vt:lpstr>
      <vt:lpstr>Georgia</vt:lpstr>
      <vt:lpstr>Verdana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Laura</dc:creator>
  <cp:lastModifiedBy>Microsoft Office User</cp:lastModifiedBy>
  <cp:revision>265</cp:revision>
  <dcterms:created xsi:type="dcterms:W3CDTF">2017-06-26T14:07:23Z</dcterms:created>
  <dcterms:modified xsi:type="dcterms:W3CDTF">2018-11-01T14:45:05Z</dcterms:modified>
</cp:coreProperties>
</file>