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038"/>
    <a:srgbClr val="8A8070"/>
    <a:srgbClr val="7F7F7F"/>
    <a:srgbClr val="8A806F"/>
    <a:srgbClr val="E8E6E2"/>
    <a:srgbClr val="ADC4C8"/>
    <a:srgbClr val="507176"/>
    <a:srgbClr val="3A2330"/>
    <a:srgbClr val="563548"/>
    <a:srgbClr val="E6D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18" autoAdjust="0"/>
    <p:restoredTop sz="95815"/>
  </p:normalViewPr>
  <p:slideViewPr>
    <p:cSldViewPr snapToGrid="0" snapToObjects="1">
      <p:cViewPr varScale="1">
        <p:scale>
          <a:sx n="69" d="100"/>
          <a:sy n="69" d="100"/>
        </p:scale>
        <p:origin x="12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Democratic Party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A8C8DB4-C92F-4E9D-8317-321483715A4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000-439A-B761-02F2EC9E6B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C-B041-BDD8-497E77F5C9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 Party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A5035EF-56B3-4F6A-92B3-8C9572AC445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00-439A-B761-02F2EC9E6B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5-D945-A82A-5E005D972A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Independent/Unaffiliated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D5BAEC2-9BCF-4C3F-8FF4-00D27A24A8A5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75-D945-A82A-5E005D972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5-D945-A82A-5E005D972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1779307567"/>
        <c:axId val="1779392111"/>
      </c:barChart>
      <c:catAx>
        <c:axId val="177930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92111"/>
        <c:crosses val="autoZero"/>
        <c:auto val="1"/>
        <c:lblAlgn val="ctr"/>
        <c:lblOffset val="100"/>
        <c:noMultiLvlLbl val="0"/>
      </c:catAx>
      <c:valAx>
        <c:axId val="1779392111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930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06D932D-1B7A-4908-B78E-FBEBFF08D5C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12-4641-AD7A-7172FB0B9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B-8C40-8CB0-9540FAD3E1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6DAC008-BE64-4161-99C0-30E232F198F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12-4641-AD7A-7172FB0B9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B-8C40-8CB0-9540FAD3E1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Refused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32B3840-F42B-44D8-88DA-DFE68DE58FE8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612-4641-AD7A-7172FB0B9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B-8C40-8CB0-9540FAD3E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1779307567"/>
        <c:axId val="1779392111"/>
      </c:barChart>
      <c:catAx>
        <c:axId val="177930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92111"/>
        <c:crosses val="autoZero"/>
        <c:auto val="1"/>
        <c:lblAlgn val="ctr"/>
        <c:lblOffset val="100"/>
        <c:noMultiLvlLbl val="0"/>
      </c:catAx>
      <c:valAx>
        <c:axId val="1779392111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930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Definitely will vote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81F475B-1BB3-4966-87EF-F2896EC55C5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07F-4B6F-AD82-DC93C8011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866F92A-6A21-46E3-8CC5-AB2E27C7F2F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7F-4B6F-AD82-DC93C8011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889681C-C4C4-43F0-8215-9E98D738505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7F-4B6F-AD82-DC93C8011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Democratic party </c:v>
                </c:pt>
                <c:pt idx="1">
                  <c:v>Republican party </c:v>
                </c:pt>
                <c:pt idx="2">
                  <c:v>Independent/Unaffiliated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43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C-B041-BDD8-497E77F5C9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Probably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C359443-64A8-4C9E-8322-3D09483347F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7F-4B6F-AD82-DC93C8011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56953A2-7D44-4B58-8004-35411A68CE9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07F-4B6F-AD82-DC93C8011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E02F91B-A32B-4798-95EF-32AD12A3CD2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7F-4B6F-AD82-DC93C8011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Democratic party </c:v>
                </c:pt>
                <c:pt idx="1">
                  <c:v>Republican party </c:v>
                </c:pt>
                <c:pt idx="2">
                  <c:v>Independent/Unaffiliated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C-B041-BDD8-497E77F5C9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50-50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CEDEC1C-E508-4A17-9692-1200C42D20C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07F-4B6F-AD82-DC93C8011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0A8B1C3-BA9C-4648-BCF8-5661E201A14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07F-4B6F-AD82-DC93C8011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C750B70-3005-4E47-B6D6-555F44BCC30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07F-4B6F-AD82-DC93C8011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Democratic party </c:v>
                </c:pt>
                <c:pt idx="1">
                  <c:v>Republican party </c:v>
                </c:pt>
                <c:pt idx="2">
                  <c:v>Independent/Unaffiliated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</c:v>
                </c:pt>
                <c:pt idx="1">
                  <c:v>18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C-B041-BDD8-497E77F5C95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Probably won't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8BA52D2-563B-40C4-BCAF-090CD48B792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07F-4B6F-AD82-DC93C8011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3CEE5AB-C6BC-4B76-B885-6AC3AE6AA3A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07F-4B6F-AD82-DC93C8011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6BA6872-A367-408E-874E-C611A9689F34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07F-4B6F-AD82-DC93C8011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Democratic party </c:v>
                </c:pt>
                <c:pt idx="1">
                  <c:v>Republican party </c:v>
                </c:pt>
                <c:pt idx="2">
                  <c:v>Independent/Unaffiliated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C-B041-BDD8-497E77F5C95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Definitely won't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52414D-BF6A-4A39-A2C5-8DE85401200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07F-4B6F-AD82-DC93C8011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A9A7BB5-0584-47E5-8FFC-9F3FF0B304E4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07F-4B6F-AD82-DC93C8011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2B074BC-D95C-474D-8A2E-759B867A491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07F-4B6F-AD82-DC93C8011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Democratic party </c:v>
                </c:pt>
                <c:pt idx="1">
                  <c:v>Republican party </c:v>
                </c:pt>
                <c:pt idx="2">
                  <c:v>Independent/Unaffiliated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7C-B041-BDD8-497E77F5C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1779307567"/>
        <c:axId val="1779392111"/>
      </c:barChart>
      <c:catAx>
        <c:axId val="177930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92111"/>
        <c:crosses val="autoZero"/>
        <c:auto val="1"/>
        <c:lblAlgn val="ctr"/>
        <c:lblOffset val="100"/>
        <c:noMultiLvlLbl val="0"/>
      </c:catAx>
      <c:valAx>
        <c:axId val="1779392111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930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EF7CB41-FB26-4B79-BE50-9A2E2A03C2A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33F-48F9-9349-43F4A9C09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7-AB40-8775-6948E92F2B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Disapprove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B822729-5B37-40F5-81A8-474E1531356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33F-48F9-9349-43F4A9C09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47-AB40-8775-6948E92F2B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Refused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1671B2E-793C-43A2-9FF8-C70AF915D7C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33F-48F9-9349-43F4A9C09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47-AB40-8775-6948E92F2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1779307567"/>
        <c:axId val="1779392111"/>
      </c:barChart>
      <c:catAx>
        <c:axId val="177930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92111"/>
        <c:crosses val="autoZero"/>
        <c:auto val="1"/>
        <c:lblAlgn val="ctr"/>
        <c:lblOffset val="100"/>
        <c:noMultiLvlLbl val="0"/>
      </c:catAx>
      <c:valAx>
        <c:axId val="1779392111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930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sure to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16FF1C0-CF1F-41CE-96C0-D42BC63C083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478-4B69-8543-6B5C27547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B-F54A-8FF1-A6556E9614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 chance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A60EEA5-5E02-4FE2-A139-D0991BD1EBD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78-4B69-8543-6B5C27547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FB-F54A-8FF1-A6556E9614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possible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26C590E-5AF8-4CEF-BE1D-2A29F782D7C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78-4B69-8543-6B5C27547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FB-F54A-8FF1-A6556E9614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unlikely </c:v>
                </c:pt>
              </c:strCache>
            </c:strRef>
          </c:tx>
          <c:spPr>
            <a:solidFill>
              <a:srgbClr val="8A807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2E590C6-1E97-449F-84AB-5AA1C1D1250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78-4B69-8543-6B5C27547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FB-F54A-8FF1-A6556E9614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454038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4B34202-AAB5-4D83-B814-B9E6C51C599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78-4B69-8543-6B5C27547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respondents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FB-F54A-8FF1-A6556E961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1779307567"/>
        <c:axId val="1779392111"/>
      </c:barChart>
      <c:catAx>
        <c:axId val="177930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92111"/>
        <c:crosses val="autoZero"/>
        <c:auto val="1"/>
        <c:lblAlgn val="ctr"/>
        <c:lblOffset val="100"/>
        <c:noMultiLvlLbl val="0"/>
      </c:catAx>
      <c:valAx>
        <c:axId val="1779392111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930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http://iop.harvard.edu/spring-2018-national-youth-poll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http://iop.harvard.edu/spring-2018-national-youth-poll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http://iop.harvard.edu/spring-2018-national-youth-poll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Danari White | Slide last updated on: November 1,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Harvard Kennedy School Institute of Politics, Dall 2018 National Youth Poll.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Younger voters mostly affiliate with the Democratic Party and would prefer that Congress be controlled by Democrats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13827"/>
            <a:ext cx="717873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When it comes to voting, with which party do you consider yourself to be affiliated?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DDA5FC-0ECA-8240-B84C-E5477D567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35727"/>
            <a:ext cx="7084108" cy="27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507176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Democratic Party   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 Party  </a:t>
            </a:r>
            <a:r>
              <a:rPr lang="en-US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Independent/unaffiliated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CE9DAB7-A19F-4341-BA99-95B47FB551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145072"/>
              </p:ext>
            </p:extLst>
          </p:nvPr>
        </p:nvGraphicFramePr>
        <p:xfrm>
          <a:off x="404807" y="2114276"/>
          <a:ext cx="8233429" cy="141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Rectangle 14">
            <a:extLst>
              <a:ext uri="{FF2B5EF4-FFF2-40B4-BE49-F238E27FC236}">
                <a16:creationId xmlns:a16="http://schemas.microsoft.com/office/drawing/2014/main" id="{44C4DF26-8C6B-9845-A04C-D26A7368A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1664088"/>
            <a:ext cx="41863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2,003 TOTAL 18- TO 29- YEAR OLDS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AD9B4A8D-4282-3843-B410-F2D89EA8A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3529414"/>
            <a:ext cx="7836138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What is your preference for the outcome of the Congressional elections, a Congress controlled by Democrats, or a Congress controlled by Republicans?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D7A5AC-D3E8-2C40-BB62-7B731B14B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4173504"/>
            <a:ext cx="7084108" cy="27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507176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Controlled by the Democratic Party   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Controlled by the Republican Party  </a:t>
            </a:r>
            <a:r>
              <a:rPr lang="en-US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Refused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A938C38-7E18-CE41-BA2B-91257C993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132686"/>
              </p:ext>
            </p:extLst>
          </p:nvPr>
        </p:nvGraphicFramePr>
        <p:xfrm>
          <a:off x="404807" y="4452053"/>
          <a:ext cx="8233429" cy="166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Rectangle 14">
            <a:extLst>
              <a:ext uri="{FF2B5EF4-FFF2-40B4-BE49-F238E27FC236}">
                <a16:creationId xmlns:a16="http://schemas.microsoft.com/office/drawing/2014/main" id="{09405677-BA80-4E48-87FF-FB21EA2BC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4001865"/>
            <a:ext cx="41863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2,003 TOTAL 18- TO 29- YEAR OLDS, BY PARTY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38484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Danari White | Slide last updated on: November 1,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Harvard Kennedy School Institute of Politics, Dall 2018 National Youth Poll.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Forty percent of young voters report that they will likely vote in the 2018 midterm elections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13827"/>
            <a:ext cx="717873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How likely is it that you will vote in the upcoming elections for Congress?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DDA5FC-0ECA-8240-B84C-E5477D567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35727"/>
            <a:ext cx="7084108" cy="27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507176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Definitely will be voting   </a:t>
            </a:r>
            <a:r>
              <a:rPr lang="en-US" altLang="en-US" sz="1000" b="1" dirty="0">
                <a:solidFill>
                  <a:srgbClr val="ADC4C8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Probably will be voting    </a:t>
            </a:r>
            <a:r>
              <a:rPr lang="en-US" altLang="en-US" sz="1000" b="1" dirty="0">
                <a:solidFill>
                  <a:srgbClr val="E8E6E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50-50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    </a:t>
            </a:r>
            <a:r>
              <a:rPr lang="en-US" altLang="en-US" sz="1000" b="1" dirty="0">
                <a:solidFill>
                  <a:srgbClr val="8A806F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Probably won’t be voting    </a:t>
            </a:r>
            <a:r>
              <a:rPr lang="en-US" altLang="en-US" sz="1000" b="1" dirty="0">
                <a:solidFill>
                  <a:srgbClr val="454038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3A2330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Definitely won’t be voting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CE9DAB7-A19F-4341-BA99-95B47FB551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8777663"/>
              </p:ext>
            </p:extLst>
          </p:nvPr>
        </p:nvGraphicFramePr>
        <p:xfrm>
          <a:off x="404807" y="2114275"/>
          <a:ext cx="8233429" cy="399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Rectangle 14">
            <a:extLst>
              <a:ext uri="{FF2B5EF4-FFF2-40B4-BE49-F238E27FC236}">
                <a16:creationId xmlns:a16="http://schemas.microsoft.com/office/drawing/2014/main" id="{44C4DF26-8C6B-9845-A04C-D26A7368A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1664088"/>
            <a:ext cx="41863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2,003 TOTAL 18- TO 29- YEAR OLDS, BY PARTY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44045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Danari White | Slide last updated on: November 1, 2018 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Harvard Kennedy School Institute of Politics, Dall 2018 National Youth Poll.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Young voters generally disapprove of President Trump and would prefer not to re-elect him in 2020 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D9D6E6A-9DBE-0644-A59E-A6B31C21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8" y="1413827"/>
            <a:ext cx="7904505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In general, do you approve or disapprove of the job performance of Donald Trump as president?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BF8C29-F2B0-5C4C-91E9-34A97C39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35727"/>
            <a:ext cx="7084108" cy="27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507176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Approve  </a:t>
            </a:r>
            <a:r>
              <a:rPr lang="en-US" altLang="en-US" sz="1000" b="1" dirty="0">
                <a:solidFill>
                  <a:srgbClr val="ADC4C8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Disapprove   </a:t>
            </a:r>
            <a:r>
              <a:rPr lang="en-US" altLang="en-US" sz="1000" b="1" dirty="0">
                <a:solidFill>
                  <a:srgbClr val="E8E6E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Refused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   </a:t>
            </a:r>
            <a:endParaRPr lang="en-US" altLang="en-US" sz="1000" dirty="0">
              <a:latin typeface="Verdana"/>
              <a:cs typeface="Verdana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528DBF8B-9AEC-1D49-9FD2-6384A4ACF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968471"/>
              </p:ext>
            </p:extLst>
          </p:nvPr>
        </p:nvGraphicFramePr>
        <p:xfrm>
          <a:off x="404807" y="2114276"/>
          <a:ext cx="8233429" cy="166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Rectangle 14">
            <a:extLst>
              <a:ext uri="{FF2B5EF4-FFF2-40B4-BE49-F238E27FC236}">
                <a16:creationId xmlns:a16="http://schemas.microsoft.com/office/drawing/2014/main" id="{A3E29151-92BE-E346-B00F-6F905C7A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1664088"/>
            <a:ext cx="41863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2,003 TOTAL 18- TO 29- YEAR OLDS, BY PARTY IDENTIFICATION</a:t>
            </a: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FAF77600-AE49-D740-8B1F-6BB65FEF9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90" y="3722526"/>
            <a:ext cx="7904505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Which of the following comes closest to your view regarding re-electing President Trump in 2020?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A72F33-0DC9-314B-B83F-49C748F25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91" y="4144425"/>
            <a:ext cx="7084108" cy="38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507176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I am sure to vote for him  </a:t>
            </a:r>
            <a:r>
              <a:rPr lang="en-US" altLang="en-US" sz="1000" b="1" dirty="0">
                <a:solidFill>
                  <a:srgbClr val="ADC4C8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There is a good chance I will vote for him  </a:t>
            </a:r>
            <a:r>
              <a:rPr lang="en-US" altLang="en-US" sz="1000" b="1" dirty="0">
                <a:solidFill>
                  <a:srgbClr val="E8E6E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It is possible I will vote for him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8A806F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It is unlikely I will vote for him   </a:t>
            </a:r>
            <a:r>
              <a:rPr lang="en-US" altLang="en-US" sz="1000" b="1" dirty="0">
                <a:solidFill>
                  <a:srgbClr val="454038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3A2330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solidFill>
                  <a:srgbClr val="3A2330"/>
                </a:solidFill>
                <a:latin typeface="Verdana"/>
                <a:cs typeface="Verdana"/>
              </a:rPr>
              <a:t>I will never vote for him </a:t>
            </a:r>
            <a:endParaRPr lang="en-US" altLang="en-US" sz="1000" dirty="0">
              <a:latin typeface="Verdana"/>
              <a:cs typeface="Verdana"/>
            </a:endParaRP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45882275-1C78-BD42-95F4-AB85DAF03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149297"/>
              </p:ext>
            </p:extLst>
          </p:nvPr>
        </p:nvGraphicFramePr>
        <p:xfrm>
          <a:off x="419099" y="4525527"/>
          <a:ext cx="8233429" cy="166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" name="Rectangle 14">
            <a:extLst>
              <a:ext uri="{FF2B5EF4-FFF2-40B4-BE49-F238E27FC236}">
                <a16:creationId xmlns:a16="http://schemas.microsoft.com/office/drawing/2014/main" id="{79FBB2AE-496D-054C-9C5B-A7D5169C1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77" y="3972787"/>
            <a:ext cx="418635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2,003 TOTAL 18- TO 29- YEAR OLDS, BY PARTY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31821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439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Danari White</cp:lastModifiedBy>
  <cp:revision>285</cp:revision>
  <dcterms:created xsi:type="dcterms:W3CDTF">2017-06-26T14:07:23Z</dcterms:created>
  <dcterms:modified xsi:type="dcterms:W3CDTF">2018-11-01T20:46:02Z</dcterms:modified>
</cp:coreProperties>
</file>