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694" r:id="rId3"/>
    <p:sldId id="680" r:id="rId4"/>
    <p:sldId id="681" r:id="rId5"/>
    <p:sldId id="682" r:id="rId6"/>
    <p:sldId id="683" r:id="rId7"/>
    <p:sldId id="684" r:id="rId8"/>
    <p:sldId id="68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64D"/>
    <a:srgbClr val="F5E3AC"/>
    <a:srgbClr val="FAF1D5"/>
    <a:srgbClr val="E6B92E"/>
    <a:srgbClr val="C9C1C5"/>
    <a:srgbClr val="F6F3EF"/>
    <a:srgbClr val="F0EBE3"/>
    <a:srgbClr val="04070C"/>
    <a:srgbClr val="FCFBFA"/>
    <a:srgbClr val="FD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2" autoAdjust="0"/>
    <p:restoredTop sz="88386"/>
  </p:normalViewPr>
  <p:slideViewPr>
    <p:cSldViewPr snapToGrid="0" snapToObjects="1">
      <p:cViewPr varScale="1">
        <p:scale>
          <a:sx n="96" d="100"/>
          <a:sy n="96" d="100"/>
        </p:scale>
        <p:origin x="1312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0615251171095586"/>
          <c:y val="0.14778065705626936"/>
          <c:w val="0.6324616809453818"/>
          <c:h val="0.799019202773817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25400"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2B-8F46-815C-C5553084226F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42B-8F46-815C-C5553084226F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2540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42B-8F46-815C-C5553084226F}"/>
              </c:ext>
            </c:extLst>
          </c:dPt>
          <c:dLbls>
            <c:dLbl>
              <c:idx val="0"/>
              <c:layout>
                <c:manualLayout>
                  <c:x val="-0.19332749677577263"/>
                  <c:y val="0.1667492968893537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1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E4F3119D-635A-EF4C-B272-72AFD64D1598}" type="CATEGORYNAME">
                      <a:rPr lang="en-US" sz="1100">
                        <a:solidFill>
                          <a:schemeClr val="bg1"/>
                        </a:solidFill>
                      </a:rPr>
                      <a:pPr>
                        <a:defRPr sz="11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10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8A894461-D5EF-C44C-9B34-ED57816AD320}" type="VALUE">
                      <a:rPr lang="en-US" sz="1100" baseline="0">
                        <a:solidFill>
                          <a:schemeClr val="bg1"/>
                        </a:solidFill>
                      </a:rPr>
                      <a:pPr>
                        <a:defRPr sz="11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endParaRPr lang="en-US" sz="11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42B-8F46-815C-C5553084226F}"/>
                </c:ext>
              </c:extLst>
            </c:dLbl>
            <c:dLbl>
              <c:idx val="1"/>
              <c:layout>
                <c:manualLayout>
                  <c:x val="0.21519952554435312"/>
                  <c:y val="-0.2441030569413626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1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20D6A38A-9040-094E-995A-47D47A0CE8F8}" type="CATEGORYNAME">
                      <a:rPr lang="en-US" sz="1100">
                        <a:solidFill>
                          <a:schemeClr val="bg1"/>
                        </a:solidFill>
                      </a:rPr>
                      <a:pPr>
                        <a:defRPr sz="11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10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5AB1C670-40B4-C24D-A587-FB40B511C809}" type="VALUE">
                      <a:rPr lang="en-US" sz="1100" baseline="0">
                        <a:solidFill>
                          <a:schemeClr val="bg1"/>
                        </a:solidFill>
                      </a:rPr>
                      <a:pPr>
                        <a:defRPr sz="110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endParaRPr lang="en-US" sz="11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42B-8F46-815C-C5553084226F}"/>
                </c:ext>
              </c:extLst>
            </c:dLbl>
            <c:dLbl>
              <c:idx val="2"/>
              <c:layout>
                <c:manualLayout>
                  <c:x val="4.7035948039208922E-2"/>
                  <c:y val="3.45819678858517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72499569299339"/>
                      <c:h val="0.146969161778880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42B-8F46-815C-C555308422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know/
refused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</c:v>
                </c:pt>
                <c:pt idx="1">
                  <c:v>0.64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E-4AF2-ACB8-B8C8091E0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08371164287021"/>
          <c:y val="2.7777777777777776E-2"/>
          <c:w val="0.74081907343479847"/>
          <c:h val="0.93402777777777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7C-9C4D-8D3E-529F095083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7C-9C4D-8D3E-529F095083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7C-9C4D-8D3E-529F095083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Democrats</c:v>
                </c:pt>
                <c:pt idx="1">
                  <c:v>Independents</c:v>
                </c:pt>
                <c:pt idx="2">
                  <c:v>Republicans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-0.24</c:v>
                </c:pt>
                <c:pt idx="1">
                  <c:v>-0.22</c:v>
                </c:pt>
                <c:pt idx="2">
                  <c:v>-0.36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C-9C4D-8D3E-529F095083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Democrats</c:v>
                </c:pt>
                <c:pt idx="1">
                  <c:v>Independents</c:v>
                </c:pt>
                <c:pt idx="2">
                  <c:v>Republicans 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</c:v>
                </c:pt>
                <c:pt idx="1">
                  <c:v>0.71</c:v>
                </c:pt>
                <c:pt idx="2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7C-9C4D-8D3E-529F09508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overlap val="100"/>
        <c:axId val="1764371279"/>
        <c:axId val="1802883039"/>
      </c:barChart>
      <c:catAx>
        <c:axId val="1764371279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883039"/>
        <c:crosses val="autoZero"/>
        <c:auto val="1"/>
        <c:lblAlgn val="ctr"/>
        <c:lblOffset val="100"/>
        <c:noMultiLvlLbl val="0"/>
      </c:catAx>
      <c:valAx>
        <c:axId val="1802883039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764371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legal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</c:v>
                </c:pt>
                <c:pt idx="1">
                  <c:v>0.09</c:v>
                </c:pt>
                <c:pt idx="2">
                  <c:v>0.11</c:v>
                </c:pt>
                <c:pt idx="4">
                  <c:v>0.09</c:v>
                </c:pt>
                <c:pt idx="5">
                  <c:v>0.08</c:v>
                </c:pt>
                <c:pt idx="6">
                  <c:v>0.09</c:v>
                </c:pt>
                <c:pt idx="7">
                  <c:v>0.13</c:v>
                </c:pt>
                <c:pt idx="9">
                  <c:v>0.09</c:v>
                </c:pt>
                <c:pt idx="10">
                  <c:v>0.09</c:v>
                </c:pt>
                <c:pt idx="1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2-814D-B72B-5F4D5E4191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illegal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0.78</c:v>
                </c:pt>
                <c:pt idx="1">
                  <c:v>0.83</c:v>
                </c:pt>
                <c:pt idx="2">
                  <c:v>0.81</c:v>
                </c:pt>
                <c:pt idx="4">
                  <c:v>0.82</c:v>
                </c:pt>
                <c:pt idx="5">
                  <c:v>0.84</c:v>
                </c:pt>
                <c:pt idx="6">
                  <c:v>0.8</c:v>
                </c:pt>
                <c:pt idx="7">
                  <c:v>0.79</c:v>
                </c:pt>
                <c:pt idx="9">
                  <c:v>0.79</c:v>
                </c:pt>
                <c:pt idx="10">
                  <c:v>0.84</c:v>
                </c:pt>
                <c:pt idx="11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2-814D-B72B-5F4D5E4191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know/no opinion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0.12</c:v>
                </c:pt>
                <c:pt idx="1">
                  <c:v>0.09</c:v>
                </c:pt>
                <c:pt idx="2">
                  <c:v>0.09</c:v>
                </c:pt>
                <c:pt idx="4">
                  <c:v>0.09</c:v>
                </c:pt>
                <c:pt idx="5">
                  <c:v>0.08</c:v>
                </c:pt>
                <c:pt idx="6">
                  <c:v>0.11</c:v>
                </c:pt>
                <c:pt idx="7">
                  <c:v>0.09</c:v>
                </c:pt>
                <c:pt idx="9">
                  <c:v>0.12</c:v>
                </c:pt>
                <c:pt idx="10">
                  <c:v>7.0000000000000007E-2</c:v>
                </c:pt>
                <c:pt idx="1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F2-814D-B72B-5F4D5E41912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51402240"/>
        <c:axId val="1550518608"/>
      </c:barChart>
      <c:catAx>
        <c:axId val="155140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518608"/>
        <c:crosses val="autoZero"/>
        <c:auto val="1"/>
        <c:lblAlgn val="ctr"/>
        <c:lblOffset val="100"/>
        <c:noMultiLvlLbl val="0"/>
      </c:catAx>
      <c:valAx>
        <c:axId val="15505186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5514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legal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</c:v>
                </c:pt>
                <c:pt idx="1">
                  <c:v>0.08</c:v>
                </c:pt>
                <c:pt idx="2">
                  <c:v>0.11</c:v>
                </c:pt>
                <c:pt idx="4">
                  <c:v>0.1</c:v>
                </c:pt>
                <c:pt idx="5">
                  <c:v>0.18</c:v>
                </c:pt>
                <c:pt idx="6">
                  <c:v>0.1</c:v>
                </c:pt>
                <c:pt idx="7">
                  <c:v>0.08</c:v>
                </c:pt>
                <c:pt idx="9">
                  <c:v>0.13</c:v>
                </c:pt>
                <c:pt idx="1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C-2E4D-B878-E82C4A062E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illegal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0.83</c:v>
                </c:pt>
                <c:pt idx="1">
                  <c:v>0.79</c:v>
                </c:pt>
                <c:pt idx="2">
                  <c:v>0.8</c:v>
                </c:pt>
                <c:pt idx="4">
                  <c:v>0.82</c:v>
                </c:pt>
                <c:pt idx="5">
                  <c:v>0.69</c:v>
                </c:pt>
                <c:pt idx="6">
                  <c:v>0.73</c:v>
                </c:pt>
                <c:pt idx="7">
                  <c:v>0.83</c:v>
                </c:pt>
                <c:pt idx="9">
                  <c:v>0.78</c:v>
                </c:pt>
                <c:pt idx="10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C-2E4D-B878-E82C4A062E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7.0000000000000007E-2</c:v>
                </c:pt>
                <c:pt idx="1">
                  <c:v>0.13</c:v>
                </c:pt>
                <c:pt idx="2">
                  <c:v>0.09</c:v>
                </c:pt>
                <c:pt idx="4">
                  <c:v>0.08</c:v>
                </c:pt>
                <c:pt idx="5">
                  <c:v>0.13</c:v>
                </c:pt>
                <c:pt idx="6">
                  <c:v>0.17</c:v>
                </c:pt>
                <c:pt idx="7">
                  <c:v>0.09</c:v>
                </c:pt>
                <c:pt idx="9">
                  <c:v>0.1</c:v>
                </c:pt>
                <c:pt idx="1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C-2E4D-B878-E82C4A062E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51402240"/>
        <c:axId val="1550518608"/>
      </c:barChart>
      <c:catAx>
        <c:axId val="155140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518608"/>
        <c:crosses val="autoZero"/>
        <c:auto val="1"/>
        <c:lblAlgn val="ctr"/>
        <c:lblOffset val="100"/>
        <c:noMultiLvlLbl val="0"/>
      </c:catAx>
      <c:valAx>
        <c:axId val="15505186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5514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legal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0.15</c:v>
                </c:pt>
                <c:pt idx="1">
                  <c:v>0.19</c:v>
                </c:pt>
                <c:pt idx="2">
                  <c:v>0.17</c:v>
                </c:pt>
                <c:pt idx="4">
                  <c:v>0.19</c:v>
                </c:pt>
                <c:pt idx="5">
                  <c:v>0.15</c:v>
                </c:pt>
                <c:pt idx="6">
                  <c:v>0.17</c:v>
                </c:pt>
                <c:pt idx="7">
                  <c:v>0.19</c:v>
                </c:pt>
                <c:pt idx="9">
                  <c:v>0.13</c:v>
                </c:pt>
                <c:pt idx="10">
                  <c:v>0.21</c:v>
                </c:pt>
                <c:pt idx="1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2-814D-B72B-5F4D5E4191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illegal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0.71</c:v>
                </c:pt>
                <c:pt idx="1">
                  <c:v>0.71</c:v>
                </c:pt>
                <c:pt idx="2">
                  <c:v>0.73</c:v>
                </c:pt>
                <c:pt idx="4">
                  <c:v>0.69</c:v>
                </c:pt>
                <c:pt idx="5">
                  <c:v>0.77</c:v>
                </c:pt>
                <c:pt idx="6">
                  <c:v>0.71</c:v>
                </c:pt>
                <c:pt idx="7">
                  <c:v>0.68</c:v>
                </c:pt>
                <c:pt idx="9">
                  <c:v>0.73</c:v>
                </c:pt>
                <c:pt idx="10">
                  <c:v>0.71</c:v>
                </c:pt>
                <c:pt idx="11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2-814D-B72B-5F4D5E4191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don't know/no opinion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0.14000000000000001</c:v>
                </c:pt>
                <c:pt idx="1">
                  <c:v>0.11</c:v>
                </c:pt>
                <c:pt idx="2">
                  <c:v>0.1</c:v>
                </c:pt>
                <c:pt idx="4">
                  <c:v>0.12</c:v>
                </c:pt>
                <c:pt idx="5">
                  <c:v>0.09</c:v>
                </c:pt>
                <c:pt idx="6">
                  <c:v>0.12</c:v>
                </c:pt>
                <c:pt idx="7">
                  <c:v>0.12</c:v>
                </c:pt>
                <c:pt idx="9">
                  <c:v>0.14000000000000001</c:v>
                </c:pt>
                <c:pt idx="10">
                  <c:v>0.09</c:v>
                </c:pt>
                <c:pt idx="1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F2-814D-B72B-5F4D5E41912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51402240"/>
        <c:axId val="1550518608"/>
      </c:barChart>
      <c:catAx>
        <c:axId val="155140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518608"/>
        <c:crosses val="autoZero"/>
        <c:auto val="1"/>
        <c:lblAlgn val="ctr"/>
        <c:lblOffset val="100"/>
        <c:noMultiLvlLbl val="0"/>
      </c:catAx>
      <c:valAx>
        <c:axId val="15505186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5514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legal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0.12</c:v>
                </c:pt>
                <c:pt idx="1">
                  <c:v>0.16</c:v>
                </c:pt>
                <c:pt idx="2">
                  <c:v>0.25</c:v>
                </c:pt>
                <c:pt idx="4">
                  <c:v>0.18</c:v>
                </c:pt>
                <c:pt idx="5">
                  <c:v>0.25</c:v>
                </c:pt>
                <c:pt idx="6">
                  <c:v>0.14000000000000001</c:v>
                </c:pt>
                <c:pt idx="7">
                  <c:v>0.18</c:v>
                </c:pt>
                <c:pt idx="9">
                  <c:v>0.24</c:v>
                </c:pt>
                <c:pt idx="1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C-2E4D-B878-E82C4A062E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illegal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0.78</c:v>
                </c:pt>
                <c:pt idx="1">
                  <c:v>0.68</c:v>
                </c:pt>
                <c:pt idx="2">
                  <c:v>0.66</c:v>
                </c:pt>
                <c:pt idx="4">
                  <c:v>0.72</c:v>
                </c:pt>
                <c:pt idx="5">
                  <c:v>0.59</c:v>
                </c:pt>
                <c:pt idx="6">
                  <c:v>0.67</c:v>
                </c:pt>
                <c:pt idx="7">
                  <c:v>0.71</c:v>
                </c:pt>
                <c:pt idx="9">
                  <c:v>0.65</c:v>
                </c:pt>
                <c:pt idx="10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C-2E4D-B878-E82C4A062E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0.09</c:v>
                </c:pt>
                <c:pt idx="1">
                  <c:v>0.15</c:v>
                </c:pt>
                <c:pt idx="2">
                  <c:v>0.09</c:v>
                </c:pt>
                <c:pt idx="4">
                  <c:v>0.1</c:v>
                </c:pt>
                <c:pt idx="5">
                  <c:v>0.16</c:v>
                </c:pt>
                <c:pt idx="6">
                  <c:v>0.18</c:v>
                </c:pt>
                <c:pt idx="7">
                  <c:v>0.11</c:v>
                </c:pt>
                <c:pt idx="9">
                  <c:v>0.11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C-2E4D-B878-E82C4A062E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51402240"/>
        <c:axId val="1550518608"/>
      </c:barChart>
      <c:catAx>
        <c:axId val="155140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518608"/>
        <c:crosses val="autoZero"/>
        <c:auto val="1"/>
        <c:lblAlgn val="ctr"/>
        <c:lblOffset val="100"/>
        <c:noMultiLvlLbl val="0"/>
      </c:catAx>
      <c:valAx>
        <c:axId val="15505186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5514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0.53</c:v>
                </c:pt>
                <c:pt idx="1">
                  <c:v>0.43</c:v>
                </c:pt>
                <c:pt idx="2">
                  <c:v>0.3</c:v>
                </c:pt>
                <c:pt idx="4">
                  <c:v>0.47</c:v>
                </c:pt>
                <c:pt idx="5">
                  <c:v>0.42</c:v>
                </c:pt>
                <c:pt idx="6">
                  <c:v>0.37</c:v>
                </c:pt>
                <c:pt idx="7">
                  <c:v>0.47</c:v>
                </c:pt>
                <c:pt idx="9">
                  <c:v>0.41</c:v>
                </c:pt>
                <c:pt idx="10">
                  <c:v>0.44</c:v>
                </c:pt>
                <c:pt idx="1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2-814D-B72B-5F4D5E4191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0.12</c:v>
                </c:pt>
                <c:pt idx="1">
                  <c:v>0.21</c:v>
                </c:pt>
                <c:pt idx="2">
                  <c:v>0.24</c:v>
                </c:pt>
                <c:pt idx="4">
                  <c:v>0.17</c:v>
                </c:pt>
                <c:pt idx="5">
                  <c:v>0.18</c:v>
                </c:pt>
                <c:pt idx="6">
                  <c:v>0.24</c:v>
                </c:pt>
                <c:pt idx="7">
                  <c:v>0.15</c:v>
                </c:pt>
                <c:pt idx="9">
                  <c:v>0.18</c:v>
                </c:pt>
                <c:pt idx="10">
                  <c:v>0.23</c:v>
                </c:pt>
                <c:pt idx="1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2-814D-B72B-5F4D5E4191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both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0.11</c:v>
                </c:pt>
                <c:pt idx="1">
                  <c:v>0.1</c:v>
                </c:pt>
                <c:pt idx="2">
                  <c:v>0.13</c:v>
                </c:pt>
                <c:pt idx="4">
                  <c:v>0.12</c:v>
                </c:pt>
                <c:pt idx="5">
                  <c:v>0.11</c:v>
                </c:pt>
                <c:pt idx="6">
                  <c:v>0.13</c:v>
                </c:pt>
                <c:pt idx="7">
                  <c:v>0.08</c:v>
                </c:pt>
                <c:pt idx="9">
                  <c:v>0.11</c:v>
                </c:pt>
                <c:pt idx="10">
                  <c:v>0.11</c:v>
                </c:pt>
                <c:pt idx="1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F2-814D-B72B-5F4D5E4191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0">
                  <c:v>0.11</c:v>
                </c:pt>
                <c:pt idx="1">
                  <c:v>0.15</c:v>
                </c:pt>
                <c:pt idx="2">
                  <c:v>0.2</c:v>
                </c:pt>
                <c:pt idx="4">
                  <c:v>0.13</c:v>
                </c:pt>
                <c:pt idx="5">
                  <c:v>0.16</c:v>
                </c:pt>
                <c:pt idx="6">
                  <c:v>0.14000000000000001</c:v>
                </c:pt>
                <c:pt idx="7">
                  <c:v>0.19</c:v>
                </c:pt>
                <c:pt idx="9">
                  <c:v>0.16</c:v>
                </c:pt>
                <c:pt idx="10">
                  <c:v>0.13</c:v>
                </c:pt>
                <c:pt idx="1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3-3240-AB68-5A3C0B3E3F1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Urban</c:v>
                </c:pt>
                <c:pt idx="1">
                  <c:v>Suburban</c:v>
                </c:pt>
                <c:pt idx="2">
                  <c:v>Rural</c:v>
                </c:pt>
                <c:pt idx="4">
                  <c:v>Northeast</c:v>
                </c:pt>
                <c:pt idx="5">
                  <c:v>Midwest</c:v>
                </c:pt>
                <c:pt idx="6">
                  <c:v>South</c:v>
                </c:pt>
                <c:pt idx="7">
                  <c:v>West</c:v>
                </c:pt>
                <c:pt idx="9">
                  <c:v>Under 50K</c:v>
                </c:pt>
                <c:pt idx="10">
                  <c:v>50-100K</c:v>
                </c:pt>
                <c:pt idx="11">
                  <c:v>Over 100K</c:v>
                </c:pt>
              </c:strCache>
            </c:strRef>
          </c:cat>
          <c:val>
            <c:numRef>
              <c:f>Sheet1!$F$2:$F$13</c:f>
              <c:numCache>
                <c:formatCode>0%</c:formatCode>
                <c:ptCount val="12"/>
                <c:pt idx="0">
                  <c:v>0.13</c:v>
                </c:pt>
                <c:pt idx="1">
                  <c:v>0.11</c:v>
                </c:pt>
                <c:pt idx="2">
                  <c:v>0.14000000000000001</c:v>
                </c:pt>
                <c:pt idx="4">
                  <c:v>0.12</c:v>
                </c:pt>
                <c:pt idx="5">
                  <c:v>0.13</c:v>
                </c:pt>
                <c:pt idx="6">
                  <c:v>0.12</c:v>
                </c:pt>
                <c:pt idx="7">
                  <c:v>0.11</c:v>
                </c:pt>
                <c:pt idx="9">
                  <c:v>0.14000000000000001</c:v>
                </c:pt>
                <c:pt idx="10">
                  <c:v>0.09</c:v>
                </c:pt>
                <c:pt idx="1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DE-3D4A-A3E0-4970D6E59A5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51402240"/>
        <c:axId val="1550518608"/>
      </c:barChart>
      <c:catAx>
        <c:axId val="155140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518608"/>
        <c:crosses val="autoZero"/>
        <c:auto val="1"/>
        <c:lblAlgn val="ctr"/>
        <c:lblOffset val="100"/>
        <c:noMultiLvlLbl val="0"/>
      </c:catAx>
      <c:valAx>
        <c:axId val="15505186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5514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Dems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0.78</c:v>
                </c:pt>
                <c:pt idx="1">
                  <c:v>0.28000000000000003</c:v>
                </c:pt>
                <c:pt idx="2">
                  <c:v>0.11</c:v>
                </c:pt>
                <c:pt idx="4">
                  <c:v>0.38</c:v>
                </c:pt>
                <c:pt idx="5">
                  <c:v>0.47</c:v>
                </c:pt>
                <c:pt idx="6">
                  <c:v>0.65</c:v>
                </c:pt>
                <c:pt idx="7">
                  <c:v>0.45</c:v>
                </c:pt>
                <c:pt idx="9">
                  <c:v>0.13</c:v>
                </c:pt>
                <c:pt idx="10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C-2E4D-B878-E82C4A062E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GOP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0.03</c:v>
                </c:pt>
                <c:pt idx="1">
                  <c:v>0.1</c:v>
                </c:pt>
                <c:pt idx="2">
                  <c:v>0.52</c:v>
                </c:pt>
                <c:pt idx="4">
                  <c:v>0.23</c:v>
                </c:pt>
                <c:pt idx="5">
                  <c:v>0.16</c:v>
                </c:pt>
                <c:pt idx="6">
                  <c:v>0.05</c:v>
                </c:pt>
                <c:pt idx="7">
                  <c:v>0.12</c:v>
                </c:pt>
                <c:pt idx="9">
                  <c:v>0.42</c:v>
                </c:pt>
                <c:pt idx="1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C-2E4D-B878-E82C4A062EB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0.05</c:v>
                </c:pt>
                <c:pt idx="1">
                  <c:v>0.16</c:v>
                </c:pt>
                <c:pt idx="2">
                  <c:v>0.13</c:v>
                </c:pt>
                <c:pt idx="4">
                  <c:v>0.11</c:v>
                </c:pt>
                <c:pt idx="5">
                  <c:v>0.13</c:v>
                </c:pt>
                <c:pt idx="6">
                  <c:v>0.06</c:v>
                </c:pt>
                <c:pt idx="7">
                  <c:v>0.17</c:v>
                </c:pt>
                <c:pt idx="9">
                  <c:v>0.15</c:v>
                </c:pt>
                <c:pt idx="1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C-2E4D-B878-E82C4A062EB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0">
                  <c:v>7.0000000000000007E-2</c:v>
                </c:pt>
                <c:pt idx="1">
                  <c:v>0.28000000000000003</c:v>
                </c:pt>
                <c:pt idx="2">
                  <c:v>0.12</c:v>
                </c:pt>
                <c:pt idx="4">
                  <c:v>0.16</c:v>
                </c:pt>
                <c:pt idx="5">
                  <c:v>0.13</c:v>
                </c:pt>
                <c:pt idx="6">
                  <c:v>0.12</c:v>
                </c:pt>
                <c:pt idx="7">
                  <c:v>0.15</c:v>
                </c:pt>
                <c:pt idx="9">
                  <c:v>0.18</c:v>
                </c:pt>
                <c:pt idx="1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8C-2E4D-B878-E82C4A062EB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Democrats</c:v>
                </c:pt>
                <c:pt idx="1">
                  <c:v>Independents</c:v>
                </c:pt>
                <c:pt idx="2">
                  <c:v>Republicans</c:v>
                </c:pt>
                <c:pt idx="4">
                  <c:v>White</c:v>
                </c:pt>
                <c:pt idx="5">
                  <c:v>Hispanic</c:v>
                </c:pt>
                <c:pt idx="6">
                  <c:v>African American</c:v>
                </c:pt>
                <c:pt idx="7">
                  <c:v>Other</c:v>
                </c:pt>
                <c:pt idx="9">
                  <c:v>Trump approve</c:v>
                </c:pt>
                <c:pt idx="10">
                  <c:v>Trump disapprove</c:v>
                </c:pt>
              </c:strCache>
            </c:strRef>
          </c:cat>
          <c:val>
            <c:numRef>
              <c:f>Sheet1!$F$2:$F$13</c:f>
              <c:numCache>
                <c:formatCode>0%</c:formatCode>
                <c:ptCount val="12"/>
                <c:pt idx="0">
                  <c:v>0.08</c:v>
                </c:pt>
                <c:pt idx="1">
                  <c:v>0.18</c:v>
                </c:pt>
                <c:pt idx="2">
                  <c:v>0.11</c:v>
                </c:pt>
                <c:pt idx="4">
                  <c:v>0.12</c:v>
                </c:pt>
                <c:pt idx="5">
                  <c:v>0.12</c:v>
                </c:pt>
                <c:pt idx="6">
                  <c:v>0.11</c:v>
                </c:pt>
                <c:pt idx="7">
                  <c:v>0.11</c:v>
                </c:pt>
                <c:pt idx="9">
                  <c:v>0.12</c:v>
                </c:pt>
                <c:pt idx="1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06-5E47-96FD-87E80BB940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551402240"/>
        <c:axId val="1550518608"/>
      </c:barChart>
      <c:catAx>
        <c:axId val="1551402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518608"/>
        <c:crosses val="autoZero"/>
        <c:auto val="1"/>
        <c:lblAlgn val="ctr"/>
        <c:lblOffset val="100"/>
        <c:noMultiLvlLbl val="0"/>
      </c:catAx>
      <c:valAx>
        <c:axId val="15505186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5514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1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9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9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0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47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7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Polling on pre-existing conditions</a:t>
            </a: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Georgia"/>
                <a:ea typeface="MS PGothic" panose="020B0600070205080204" pitchFamily="34" charset="-128"/>
                <a:cs typeface="Georgia"/>
              </a:rPr>
              <a:t>Public views on protections for people with pre-existing conditions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October 18, 2018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Paige Wulff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5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762792"/>
              </p:ext>
            </p:extLst>
          </p:nvPr>
        </p:nvGraphicFramePr>
        <p:xfrm>
          <a:off x="-145904" y="1888988"/>
          <a:ext cx="5345723" cy="4316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71% of independents do not want the Supreme Court to overturn ACA protections for pre-existing conditions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August 9,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Sam Baker, “Exclusive poll: Democrats have an edge on health care,” Axios, July 31, 2018. 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049" y="2255655"/>
            <a:ext cx="1205629" cy="20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chemeClr val="accent3">
                    <a:lumMod val="5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Yes   </a:t>
            </a:r>
            <a:r>
              <a:rPr lang="en-US" altLang="en-US" sz="1000" b="1" dirty="0">
                <a:solidFill>
                  <a:schemeClr val="accent3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No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399133"/>
            <a:ext cx="6350001" cy="489855"/>
          </a:xfrm>
          <a:prstGeom prst="rect">
            <a:avLst/>
          </a:prstGeom>
          <a:noFill/>
          <a:ln>
            <a:noFill/>
          </a:ln>
          <a:extLst/>
        </p:spPr>
        <p:txBody>
          <a:bodyPr anchor="ctr" anchorCtr="0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Poll: Would you like to see the Supreme Court overturn the protections for people with pre-existing conditions established by the 2010 health care law?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42CADDF-37BD-A144-9AD9-0298BB6566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6703814"/>
              </p:ext>
            </p:extLst>
          </p:nvPr>
        </p:nvGraphicFramePr>
        <p:xfrm>
          <a:off x="4649108" y="2579076"/>
          <a:ext cx="4003420" cy="3641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C23F77E-01EB-D440-A446-0BE2099FF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8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majority of all demographics believe it should be illegal to deny people coverage because of pre-existing conditions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6DDF7F8-8828-6544-BA4F-2E34A42491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4453554"/>
              </p:ext>
            </p:extLst>
          </p:nvPr>
        </p:nvGraphicFramePr>
        <p:xfrm>
          <a:off x="503174" y="1969829"/>
          <a:ext cx="814935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3">
            <a:extLst>
              <a:ext uri="{FF2B5EF4-FFF2-40B4-BE49-F238E27FC236}">
                <a16:creationId xmlns:a16="http://schemas.microsoft.com/office/drawing/2014/main" id="{9F289AE8-7DA6-9D4D-A989-8B258EDE4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0989"/>
            <a:ext cx="8001000" cy="28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Yes, this should be legal  </a:t>
            </a:r>
            <a:r>
              <a:rPr lang="en-US" altLang="en-US" sz="1000" dirty="0">
                <a:solidFill>
                  <a:schemeClr val="accent3"/>
                </a:solidFill>
                <a:latin typeface="Verdana"/>
                <a:cs typeface="Verdana"/>
              </a:rPr>
              <a:t> </a:t>
            </a:r>
            <a:r>
              <a:rPr lang="en-US" altLang="en-US" sz="1000" b="1" dirty="0">
                <a:solidFill>
                  <a:schemeClr val="accent3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No, this should not be legal   </a:t>
            </a: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Don’t know/no opinion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A8E3A6F8-2BFC-3B4E-8980-95EC45400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28190"/>
            <a:ext cx="6953974" cy="41908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Should it be legal or illegal for insurance companies to deny coverage for people with pre-existing conditions? Pt. 1 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8EFA2764-4504-7145-9FBA-737AEE645CFF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17, 2018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D8AF79A1-0C43-E448-84BF-28FBE4DAC162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Tracking Poll #180919. Morning Consult + Politico, September 2018. </a:t>
            </a:r>
          </a:p>
        </p:txBody>
      </p:sp>
    </p:spTree>
    <p:extLst>
      <p:ext uri="{BB962C8B-B14F-4D97-AF65-F5344CB8AC3E}">
        <p14:creationId xmlns:p14="http://schemas.microsoft.com/office/powerpoint/2010/main" val="361376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The majority of all demographics believe it should be illegal to deny people coverage because of pre-existing conditions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AAB8882-0C67-C44A-944B-3BC06C41C5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498664"/>
              </p:ext>
            </p:extLst>
          </p:nvPr>
        </p:nvGraphicFramePr>
        <p:xfrm>
          <a:off x="503174" y="1969829"/>
          <a:ext cx="814935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4">
            <a:extLst>
              <a:ext uri="{FF2B5EF4-FFF2-40B4-BE49-F238E27FC236}">
                <a16:creationId xmlns:a16="http://schemas.microsoft.com/office/drawing/2014/main" id="{CA00C060-A3C7-B742-A8D1-F69683FF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28190"/>
            <a:ext cx="6953974" cy="41908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Should it be legal or illegal for insurance companies to deny coverage for people with pre-existing conditions? Pt. 2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8A72EE4D-7421-8342-9BCE-FE49DEABC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0989"/>
            <a:ext cx="8001000" cy="28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Yes, this should be legal  </a:t>
            </a:r>
            <a:r>
              <a:rPr lang="en-US" altLang="en-US" sz="1000" dirty="0">
                <a:solidFill>
                  <a:schemeClr val="accent3"/>
                </a:solidFill>
                <a:latin typeface="Verdana"/>
                <a:cs typeface="Verdana"/>
              </a:rPr>
              <a:t> </a:t>
            </a:r>
            <a:r>
              <a:rPr lang="en-US" altLang="en-US" sz="1000" b="1" dirty="0">
                <a:solidFill>
                  <a:schemeClr val="accent3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No, this should not be legal   </a:t>
            </a: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Don’t know/no opinion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EECE5032-BBEC-2541-AA84-00BA2277AA63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17, 2018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0F69B4F-3AB4-8B43-9D09-AE77295D0653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Tracking Poll #180919. Morning Consult + Politico, September 2018. </a:t>
            </a:r>
          </a:p>
        </p:txBody>
      </p:sp>
    </p:spTree>
    <p:extLst>
      <p:ext uri="{BB962C8B-B14F-4D97-AF65-F5344CB8AC3E}">
        <p14:creationId xmlns:p14="http://schemas.microsoft.com/office/powerpoint/2010/main" val="22698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Insurance companies charging more for people with pre-existing conditions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6DDF7F8-8828-6544-BA4F-2E34A42491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7135181"/>
              </p:ext>
            </p:extLst>
          </p:nvPr>
        </p:nvGraphicFramePr>
        <p:xfrm>
          <a:off x="503174" y="1969829"/>
          <a:ext cx="814935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4">
            <a:extLst>
              <a:ext uri="{FF2B5EF4-FFF2-40B4-BE49-F238E27FC236}">
                <a16:creationId xmlns:a16="http://schemas.microsoft.com/office/drawing/2014/main" id="{A8E3A6F8-2BFC-3B4E-8980-95EC45400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28190"/>
            <a:ext cx="6953974" cy="41908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Should it be legal or illegal for insurance companies to charge more for people who have pre-existing conditions? Pt. 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6E686ADD-6D36-B04F-80A0-338EF684AC15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17, 2018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A6C8E244-0185-964F-96E7-3283E2FB21A1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Tracking Poll #180919. Morning Consult + Politico, September 2018. </a:t>
            </a: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8A72EE4D-7421-8342-9BCE-FE49DEABC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0989"/>
            <a:ext cx="8001000" cy="28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Yes, this should be legal  </a:t>
            </a:r>
            <a:r>
              <a:rPr lang="en-US" altLang="en-US" sz="1000" dirty="0">
                <a:solidFill>
                  <a:schemeClr val="accent3"/>
                </a:solidFill>
                <a:latin typeface="Verdana"/>
                <a:cs typeface="Verdana"/>
              </a:rPr>
              <a:t> </a:t>
            </a:r>
            <a:r>
              <a:rPr lang="en-US" altLang="en-US" sz="1000" b="1" dirty="0">
                <a:solidFill>
                  <a:schemeClr val="accent3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No, this should not be legal   </a:t>
            </a: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Don’t know/no opinion</a:t>
            </a:r>
          </a:p>
        </p:txBody>
      </p:sp>
    </p:spTree>
    <p:extLst>
      <p:ext uri="{BB962C8B-B14F-4D97-AF65-F5344CB8AC3E}">
        <p14:creationId xmlns:p14="http://schemas.microsoft.com/office/powerpoint/2010/main" val="345712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AAB8882-0C67-C44A-944B-3BC06C41C5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250800"/>
              </p:ext>
            </p:extLst>
          </p:nvPr>
        </p:nvGraphicFramePr>
        <p:xfrm>
          <a:off x="503174" y="1969829"/>
          <a:ext cx="814935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DD1F7CCB-3A6D-034F-B331-13001FEF81DD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17, 2018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3BD83445-4A55-134C-9C34-B1AF723C6327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Tracking Poll #180919. Morning Consult + Politico, September 2018. 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Insurance companies charging more for people with pre-existing conditions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A8E3A6F8-2BFC-3B4E-8980-95EC45400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28190"/>
            <a:ext cx="6953974" cy="41908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Should it be legal or illegal for insurance companies to charge more for people who have pre-existing conditions? Pt. 2</a:t>
            </a: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8A72EE4D-7421-8342-9BCE-FE49DEABC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0989"/>
            <a:ext cx="8001000" cy="28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3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Yes, this should be legal  </a:t>
            </a:r>
            <a:r>
              <a:rPr lang="en-US" altLang="en-US" sz="1000" dirty="0">
                <a:solidFill>
                  <a:schemeClr val="accent3"/>
                </a:solidFill>
                <a:latin typeface="Verdana"/>
                <a:cs typeface="Verdana"/>
              </a:rPr>
              <a:t> </a:t>
            </a:r>
            <a:r>
              <a:rPr lang="en-US" altLang="en-US" sz="1000" b="1" dirty="0">
                <a:solidFill>
                  <a:schemeClr val="accent3"/>
                </a:solidFill>
                <a:latin typeface="Verdana"/>
                <a:cs typeface="Verdana"/>
              </a:rPr>
              <a:t>■ </a:t>
            </a:r>
            <a:r>
              <a:rPr lang="en-US" altLang="en-US" sz="1000" dirty="0">
                <a:latin typeface="Verdana"/>
                <a:cs typeface="Verdana"/>
              </a:rPr>
              <a:t>No, this should not be legal   </a:t>
            </a: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Don’t know/no opinion</a:t>
            </a:r>
          </a:p>
        </p:txBody>
      </p:sp>
    </p:spTree>
    <p:extLst>
      <p:ext uri="{BB962C8B-B14F-4D97-AF65-F5344CB8AC3E}">
        <p14:creationId xmlns:p14="http://schemas.microsoft.com/office/powerpoint/2010/main" val="146730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Trust on protections for pre-existing conditions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29923"/>
            <a:ext cx="8233428" cy="49012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Who do you trust more to protect people with pre-existing conditions from being denied coverage or charged more by health insurance companies? Pt. 1</a:t>
            </a:r>
            <a:endParaRPr lang="en-US" altLang="en-US" sz="1200" b="1" i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6DDF7F8-8828-6544-BA4F-2E34A42491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0638067"/>
              </p:ext>
            </p:extLst>
          </p:nvPr>
        </p:nvGraphicFramePr>
        <p:xfrm>
          <a:off x="503174" y="2056673"/>
          <a:ext cx="8149353" cy="3977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3">
            <a:extLst>
              <a:ext uri="{FF2B5EF4-FFF2-40B4-BE49-F238E27FC236}">
                <a16:creationId xmlns:a16="http://schemas.microsoft.com/office/drawing/2014/main" id="{9F289AE8-7DA6-9D4D-A989-8B258EDE4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4314"/>
            <a:ext cx="8001000" cy="28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Democrats   </a:t>
            </a:r>
            <a:r>
              <a:rPr lang="en-US" altLang="en-US" sz="1000" b="1" dirty="0">
                <a:solidFill>
                  <a:schemeClr val="tx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Republicans   </a:t>
            </a:r>
            <a:r>
              <a:rPr lang="en-US" altLang="en-US" sz="1000" b="1" dirty="0">
                <a:solidFill>
                  <a:schemeClr val="accent1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Both the same   </a:t>
            </a:r>
            <a:r>
              <a:rPr lang="en-US" altLang="en-US" sz="1000" b="1" dirty="0">
                <a:solidFill>
                  <a:schemeClr val="accent6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Neither   </a:t>
            </a: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Don’t know/no opinion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348EDDD2-CDFD-5A4F-8AC7-49D5B497EEF6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17, 2018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EA2BF3F9-B5CA-3740-88C1-316DC28AE2B3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Tracking Poll #180919. Morning Consult + Politico, September 2018. </a:t>
            </a:r>
          </a:p>
        </p:txBody>
      </p:sp>
    </p:spTree>
    <p:extLst>
      <p:ext uri="{BB962C8B-B14F-4D97-AF65-F5344CB8AC3E}">
        <p14:creationId xmlns:p14="http://schemas.microsoft.com/office/powerpoint/2010/main" val="419156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20099" y="6427104"/>
            <a:ext cx="316645" cy="323353"/>
          </a:xfrm>
        </p:spPr>
        <p:txBody>
          <a:bodyPr/>
          <a:lstStyle/>
          <a:p>
            <a:fld id="{BEFBC90E-502A-A54D-9BAE-6F74229062B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Trust on protections for pre-existing conditions 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AAB8882-0C67-C44A-944B-3BC06C41C5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0984574"/>
              </p:ext>
            </p:extLst>
          </p:nvPr>
        </p:nvGraphicFramePr>
        <p:xfrm>
          <a:off x="503174" y="2141959"/>
          <a:ext cx="8149353" cy="389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14">
            <a:extLst>
              <a:ext uri="{FF2B5EF4-FFF2-40B4-BE49-F238E27FC236}">
                <a16:creationId xmlns:a16="http://schemas.microsoft.com/office/drawing/2014/main" id="{8CC2C479-C76C-584F-A073-F7E286369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" y="1429923"/>
            <a:ext cx="8233428" cy="49012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Who do you trust more to protect people with pre-existing conditions from being denied coverage or charged more by health insurance companies? Pt. 2</a:t>
            </a:r>
            <a:endParaRPr lang="en-US" altLang="en-US" sz="1200" b="1" i="1" dirty="0"/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0B7D3B27-6FD5-0849-AC22-1A772208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" y="1854314"/>
            <a:ext cx="8001000" cy="28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Democrats   </a:t>
            </a:r>
            <a:r>
              <a:rPr lang="en-US" altLang="en-US" sz="1000" b="1" dirty="0">
                <a:solidFill>
                  <a:schemeClr val="tx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Republicans   </a:t>
            </a:r>
            <a:r>
              <a:rPr lang="en-US" altLang="en-US" sz="1000" b="1" dirty="0">
                <a:solidFill>
                  <a:schemeClr val="accent1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Both the same   </a:t>
            </a:r>
            <a:r>
              <a:rPr lang="en-US" altLang="en-US" sz="1000" b="1" dirty="0">
                <a:solidFill>
                  <a:schemeClr val="accent6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Neither   </a:t>
            </a:r>
            <a:r>
              <a:rPr lang="en-US" altLang="en-US" sz="1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Don’t know/no opinion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765E6A70-03A0-F44E-8F0F-FAC5D2455105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17, 2018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8413AB1-9376-9843-8CB4-28F74158E8DA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Tracking Poll #180919. Morning Consult + Politico, September 2018. </a:t>
            </a:r>
          </a:p>
        </p:txBody>
      </p:sp>
    </p:spTree>
    <p:extLst>
      <p:ext uri="{BB962C8B-B14F-4D97-AF65-F5344CB8AC3E}">
        <p14:creationId xmlns:p14="http://schemas.microsoft.com/office/powerpoint/2010/main" val="3197906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7187</TotalTime>
  <Words>621</Words>
  <Application>Microsoft Macintosh PowerPoint</Application>
  <PresentationFormat>On-screen Show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Calibri Light</vt:lpstr>
      <vt:lpstr>Georgia</vt:lpstr>
      <vt:lpstr>Verdana</vt:lpstr>
      <vt:lpstr>Office Theme</vt:lpstr>
      <vt:lpstr>Polling on pre-existing conditions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306</cp:revision>
  <cp:lastPrinted>2018-10-23T12:54:37Z</cp:lastPrinted>
  <dcterms:created xsi:type="dcterms:W3CDTF">2017-06-26T14:07:23Z</dcterms:created>
  <dcterms:modified xsi:type="dcterms:W3CDTF">2018-10-23T12:55:18Z</dcterms:modified>
</cp:coreProperties>
</file>